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47" r:id="rId1"/>
  </p:sldMasterIdLst>
  <p:notesMasterIdLst>
    <p:notesMasterId r:id="rId105"/>
  </p:notesMasterIdLst>
  <p:sldIdLst>
    <p:sldId id="1131" r:id="rId2"/>
    <p:sldId id="1280" r:id="rId3"/>
    <p:sldId id="1282" r:id="rId4"/>
    <p:sldId id="1478" r:id="rId5"/>
    <p:sldId id="1479" r:id="rId6"/>
    <p:sldId id="1480" r:id="rId7"/>
    <p:sldId id="1481" r:id="rId8"/>
    <p:sldId id="1482" r:id="rId9"/>
    <p:sldId id="1484" r:id="rId10"/>
    <p:sldId id="1485" r:id="rId11"/>
    <p:sldId id="1483" r:id="rId12"/>
    <p:sldId id="1486" r:id="rId13"/>
    <p:sldId id="1487" r:id="rId14"/>
    <p:sldId id="1488" r:id="rId15"/>
    <p:sldId id="1489" r:id="rId16"/>
    <p:sldId id="1491" r:id="rId17"/>
    <p:sldId id="1492" r:id="rId18"/>
    <p:sldId id="1493" r:id="rId19"/>
    <p:sldId id="1494" r:id="rId20"/>
    <p:sldId id="1495" r:id="rId21"/>
    <p:sldId id="1496" r:id="rId22"/>
    <p:sldId id="1497" r:id="rId23"/>
    <p:sldId id="1498" r:id="rId24"/>
    <p:sldId id="1490" r:id="rId25"/>
    <p:sldId id="1499" r:id="rId26"/>
    <p:sldId id="1501" r:id="rId27"/>
    <p:sldId id="1500" r:id="rId28"/>
    <p:sldId id="1502" r:id="rId29"/>
    <p:sldId id="1513" r:id="rId30"/>
    <p:sldId id="1503" r:id="rId31"/>
    <p:sldId id="1504" r:id="rId32"/>
    <p:sldId id="1506" r:id="rId33"/>
    <p:sldId id="1507" r:id="rId34"/>
    <p:sldId id="1505" r:id="rId35"/>
    <p:sldId id="1509" r:id="rId36"/>
    <p:sldId id="1508" r:id="rId37"/>
    <p:sldId id="1510" r:id="rId38"/>
    <p:sldId id="1512" r:id="rId39"/>
    <p:sldId id="1511" r:id="rId40"/>
    <p:sldId id="1517" r:id="rId41"/>
    <p:sldId id="1516" r:id="rId42"/>
    <p:sldId id="1518" r:id="rId43"/>
    <p:sldId id="1519" r:id="rId44"/>
    <p:sldId id="1520" r:id="rId45"/>
    <p:sldId id="1546" r:id="rId46"/>
    <p:sldId id="1521" r:id="rId47"/>
    <p:sldId id="1514" r:id="rId48"/>
    <p:sldId id="1522" r:id="rId49"/>
    <p:sldId id="1524" r:id="rId50"/>
    <p:sldId id="1525" r:id="rId51"/>
    <p:sldId id="1526" r:id="rId52"/>
    <p:sldId id="1527" r:id="rId53"/>
    <p:sldId id="1528" r:id="rId54"/>
    <p:sldId id="1515" r:id="rId55"/>
    <p:sldId id="1529" r:id="rId56"/>
    <p:sldId id="1531" r:id="rId57"/>
    <p:sldId id="1532" r:id="rId58"/>
    <p:sldId id="1535" r:id="rId59"/>
    <p:sldId id="1536" r:id="rId60"/>
    <p:sldId id="1537" r:id="rId61"/>
    <p:sldId id="1534" r:id="rId62"/>
    <p:sldId id="1533" r:id="rId63"/>
    <p:sldId id="1538" r:id="rId64"/>
    <p:sldId id="1541" r:id="rId65"/>
    <p:sldId id="1542" r:id="rId66"/>
    <p:sldId id="1543" r:id="rId67"/>
    <p:sldId id="1544" r:id="rId68"/>
    <p:sldId id="1545" r:id="rId69"/>
    <p:sldId id="1547" r:id="rId70"/>
    <p:sldId id="1548" r:id="rId71"/>
    <p:sldId id="1540" r:id="rId72"/>
    <p:sldId id="1539" r:id="rId73"/>
    <p:sldId id="1581" r:id="rId74"/>
    <p:sldId id="1582" r:id="rId75"/>
    <p:sldId id="1583" r:id="rId76"/>
    <p:sldId id="1550" r:id="rId77"/>
    <p:sldId id="1549" r:id="rId78"/>
    <p:sldId id="1554" r:id="rId79"/>
    <p:sldId id="1556" r:id="rId80"/>
    <p:sldId id="1557" r:id="rId81"/>
    <p:sldId id="1559" r:id="rId82"/>
    <p:sldId id="1558" r:id="rId83"/>
    <p:sldId id="1555" r:id="rId84"/>
    <p:sldId id="1563" r:id="rId85"/>
    <p:sldId id="1562" r:id="rId86"/>
    <p:sldId id="1561" r:id="rId87"/>
    <p:sldId id="1564" r:id="rId88"/>
    <p:sldId id="1568" r:id="rId89"/>
    <p:sldId id="1569" r:id="rId90"/>
    <p:sldId id="1567" r:id="rId91"/>
    <p:sldId id="1570" r:id="rId92"/>
    <p:sldId id="1571" r:id="rId93"/>
    <p:sldId id="1572" r:id="rId94"/>
    <p:sldId id="1573" r:id="rId95"/>
    <p:sldId id="1574" r:id="rId96"/>
    <p:sldId id="1575" r:id="rId97"/>
    <p:sldId id="1576" r:id="rId98"/>
    <p:sldId id="1577" r:id="rId99"/>
    <p:sldId id="1578" r:id="rId100"/>
    <p:sldId id="1584" r:id="rId101"/>
    <p:sldId id="1579" r:id="rId102"/>
    <p:sldId id="1566" r:id="rId103"/>
    <p:sldId id="1580" r:id="rId104"/>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 Title Slide" id="{BEF29D6A-1967-334A-BD90-6A2E587A8F8D}">
          <p14:sldIdLst>
            <p14:sldId id="1131"/>
          </p14:sldIdLst>
        </p14:section>
        <p14:section name="Untitled Section" id="{269CC7A4-100B-4DB8-A53E-29A3382548DF}">
          <p14:sldIdLst>
            <p14:sldId id="1280"/>
            <p14:sldId id="1282"/>
            <p14:sldId id="1478"/>
            <p14:sldId id="1479"/>
            <p14:sldId id="1480"/>
            <p14:sldId id="1481"/>
            <p14:sldId id="1482"/>
            <p14:sldId id="1484"/>
            <p14:sldId id="1485"/>
            <p14:sldId id="1483"/>
            <p14:sldId id="1486"/>
            <p14:sldId id="1487"/>
            <p14:sldId id="1488"/>
            <p14:sldId id="1489"/>
            <p14:sldId id="1491"/>
            <p14:sldId id="1492"/>
            <p14:sldId id="1493"/>
            <p14:sldId id="1494"/>
            <p14:sldId id="1495"/>
            <p14:sldId id="1496"/>
            <p14:sldId id="1497"/>
            <p14:sldId id="1498"/>
            <p14:sldId id="1490"/>
            <p14:sldId id="1499"/>
            <p14:sldId id="1501"/>
            <p14:sldId id="1500"/>
            <p14:sldId id="1502"/>
            <p14:sldId id="1513"/>
            <p14:sldId id="1503"/>
            <p14:sldId id="1504"/>
            <p14:sldId id="1506"/>
            <p14:sldId id="1507"/>
            <p14:sldId id="1505"/>
            <p14:sldId id="1509"/>
            <p14:sldId id="1508"/>
            <p14:sldId id="1510"/>
            <p14:sldId id="1512"/>
            <p14:sldId id="1511"/>
            <p14:sldId id="1517"/>
            <p14:sldId id="1516"/>
            <p14:sldId id="1518"/>
            <p14:sldId id="1519"/>
            <p14:sldId id="1520"/>
            <p14:sldId id="1546"/>
            <p14:sldId id="1521"/>
            <p14:sldId id="1514"/>
            <p14:sldId id="1522"/>
            <p14:sldId id="1524"/>
            <p14:sldId id="1525"/>
            <p14:sldId id="1526"/>
            <p14:sldId id="1527"/>
            <p14:sldId id="1528"/>
            <p14:sldId id="1515"/>
            <p14:sldId id="1529"/>
            <p14:sldId id="1531"/>
            <p14:sldId id="1532"/>
            <p14:sldId id="1535"/>
            <p14:sldId id="1536"/>
            <p14:sldId id="1537"/>
            <p14:sldId id="1534"/>
            <p14:sldId id="1533"/>
            <p14:sldId id="1538"/>
            <p14:sldId id="1541"/>
            <p14:sldId id="1542"/>
            <p14:sldId id="1543"/>
            <p14:sldId id="1544"/>
            <p14:sldId id="1545"/>
            <p14:sldId id="1547"/>
            <p14:sldId id="1548"/>
            <p14:sldId id="1540"/>
            <p14:sldId id="1539"/>
            <p14:sldId id="1581"/>
            <p14:sldId id="1582"/>
            <p14:sldId id="1583"/>
            <p14:sldId id="1550"/>
            <p14:sldId id="1549"/>
            <p14:sldId id="1554"/>
            <p14:sldId id="1556"/>
            <p14:sldId id="1557"/>
            <p14:sldId id="1559"/>
            <p14:sldId id="1558"/>
            <p14:sldId id="1555"/>
            <p14:sldId id="1563"/>
            <p14:sldId id="1562"/>
            <p14:sldId id="1561"/>
            <p14:sldId id="1564"/>
            <p14:sldId id="1568"/>
            <p14:sldId id="1569"/>
            <p14:sldId id="1567"/>
            <p14:sldId id="1570"/>
            <p14:sldId id="1571"/>
            <p14:sldId id="1572"/>
            <p14:sldId id="1573"/>
            <p14:sldId id="1574"/>
            <p14:sldId id="1575"/>
            <p14:sldId id="1576"/>
            <p14:sldId id="1577"/>
            <p14:sldId id="1578"/>
            <p14:sldId id="1584"/>
            <p14:sldId id="1579"/>
            <p14:sldId id="1566"/>
            <p14:sldId id="1580"/>
          </p14:sldIdLst>
        </p14:section>
      </p14:sectionLst>
    </p:ext>
    <p:ext uri="{EFAFB233-063F-42B5-8137-9DF3F51BA10A}">
      <p15:sldGuideLst xmlns:p15="http://schemas.microsoft.com/office/powerpoint/2012/main" xmlns="">
        <p15:guide id="3" orient="horz" pos="2750" userDrawn="1">
          <p15:clr>
            <a:srgbClr val="A4A3A4"/>
          </p15:clr>
        </p15:guide>
        <p15:guide id="4" pos="201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ttler, Kristi" initials="SK" lastIdx="20" clrIdx="0"/>
  <p:cmAuthor id="1" name="Larry Fahnestock" initials="LF"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A577A"/>
    <a:srgbClr val="16ABEE"/>
    <a:srgbClr val="7CBD32"/>
    <a:srgbClr val="AED87C"/>
    <a:srgbClr val="FC9F2E"/>
    <a:srgbClr val="FAC678"/>
    <a:srgbClr val="FF9A4A"/>
    <a:srgbClr val="CC7D3C"/>
    <a:srgbClr val="0A10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Style léger 1 - Accentuation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1EBBBCC-DAD2-459C-BE2E-F6DE35CF9A28}" styleName="Style foncé 2 - Accentuation 3/Accentuation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52208" autoAdjust="0"/>
  </p:normalViewPr>
  <p:slideViewPr>
    <p:cSldViewPr>
      <p:cViewPr varScale="1">
        <p:scale>
          <a:sx n="70" d="100"/>
          <a:sy n="70" d="100"/>
        </p:scale>
        <p:origin x="-1122" y="-96"/>
      </p:cViewPr>
      <p:guideLst>
        <p:guide orient="horz" pos="2750"/>
        <p:guide pos="2018"/>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150" d="100"/>
        <a:sy n="15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presProps" Target="pres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commentAuthors" Target="commen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_rels/viewProps.xml.rels><?xml version="1.0" encoding="UTF-8" standalone="yes"?>
<Relationships xmlns="http://schemas.openxmlformats.org/package/2006/relationships"><Relationship Id="rId1"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CA"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C76EAF8-3271-4142-89B6-932C21916834}" type="datetimeFigureOut">
              <a:rPr lang="fr-FR" smtClean="0"/>
              <a:pPr/>
              <a:t>07/07/2020</a:t>
            </a:fld>
            <a:endParaRPr lang="fr-CA" dirty="0"/>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CA"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CA"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DAD251D-F4B4-477B-AC6C-B1160455DDA7}" type="slidenum">
              <a:rPr lang="fr-CA" smtClean="0"/>
              <a:pPr/>
              <a:t>‹#›</a:t>
            </a:fld>
            <a:endParaRPr lang="fr-CA" dirty="0"/>
          </a:p>
        </p:txBody>
      </p:sp>
    </p:spTree>
    <p:extLst>
      <p:ext uri="{BB962C8B-B14F-4D97-AF65-F5344CB8AC3E}">
        <p14:creationId xmlns:p14="http://schemas.microsoft.com/office/powerpoint/2010/main" val="8693868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earthquake.usgs.gov/hazards/designmaps/pdfs/"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earthquake.usgs.gov/hazards/designmaps/pdfs/"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usgs.gov/natural-hazards/earthquake-hazards/design-ground-motions" TargetMode="External"/><Relationship Id="rId2" Type="http://schemas.openxmlformats.org/officeDocument/2006/relationships/slide" Target="../slides/slide39.xml"/><Relationship Id="rId1" Type="http://schemas.openxmlformats.org/officeDocument/2006/relationships/notesMaster" Target="../notesMasters/notesMaster1.xml"/><Relationship Id="rId5" Type="http://schemas.openxmlformats.org/officeDocument/2006/relationships/hyperlink" Target="https://hazards.atcouncil.org/" TargetMode="External"/><Relationship Id="rId4" Type="http://schemas.openxmlformats.org/officeDocument/2006/relationships/hyperlink" Target="https://asce7hazardtool.online/"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altLang="en-US" sz="700" dirty="0" smtClean="0"/>
              <a:t>This series of PowerPoint presentations covers the fundamentals of the design of seismic-resistant steel building structures. The primary focus of the material is on ductile detailing of steel structures for seismic resistance, rather than on calculation of lateral forces, dynamic analysis, or other general topics on earthquake engineering. The material is intended primarily for use at the graduate level, although many portions of the presentations are appropriate for undergraduates. </a:t>
            </a:r>
          </a:p>
          <a:p>
            <a:endParaRPr lang="en-US" altLang="en-US" sz="700" dirty="0" smtClean="0"/>
          </a:p>
          <a:p>
            <a:r>
              <a:rPr lang="en-US" altLang="en-US" sz="700" dirty="0" smtClean="0"/>
              <a:t>The presentations are closely tied to the 2016 AISC </a:t>
            </a:r>
            <a:r>
              <a:rPr lang="en-US" altLang="en-US" sz="700" i="1" dirty="0" smtClean="0"/>
              <a:t>Seismic Provisions for Structural Steel Buildings </a:t>
            </a:r>
            <a:r>
              <a:rPr lang="en-US" altLang="en-US" sz="700" dirty="0" smtClean="0"/>
              <a:t>(referred to herein as the AISC </a:t>
            </a:r>
            <a:r>
              <a:rPr lang="en-US" altLang="en-US" sz="700" i="1" dirty="0" smtClean="0"/>
              <a:t>Seismic Provisions</a:t>
            </a:r>
            <a:r>
              <a:rPr lang="en-US" altLang="en-US" sz="700" dirty="0" smtClean="0"/>
              <a:t>). The presentations discuss basic principles of the behavior of seismic response of steel structures, and show how these principles are treated in the AISC </a:t>
            </a:r>
            <a:r>
              <a:rPr lang="en-US" altLang="en-US" sz="700" i="1" dirty="0" smtClean="0"/>
              <a:t>Seismic Provisions</a:t>
            </a:r>
            <a:r>
              <a:rPr lang="en-US" altLang="en-US" sz="700" dirty="0" smtClean="0"/>
              <a:t>. The presentations are most effective if the students have a copy of the AISC </a:t>
            </a:r>
            <a:r>
              <a:rPr lang="en-US" altLang="en-US" sz="700" i="1" dirty="0" smtClean="0"/>
              <a:t>Seismic Provisions</a:t>
            </a:r>
            <a:r>
              <a:rPr lang="en-US" altLang="en-US" sz="700" dirty="0" smtClean="0"/>
              <a:t>. A free copy can be downloaded from the AISC website, at: www.aisc.org.</a:t>
            </a:r>
          </a:p>
          <a:p>
            <a:endParaRPr lang="en-US" altLang="en-US" sz="700" dirty="0" smtClean="0"/>
          </a:p>
          <a:p>
            <a:r>
              <a:rPr lang="en-US" altLang="en-US" sz="700" dirty="0" smtClean="0"/>
              <a:t>For basic steel design topics, the presentation refers to the 2016 AISC </a:t>
            </a:r>
            <a:r>
              <a:rPr lang="en-US" altLang="en-US" sz="700" i="1" dirty="0" smtClean="0"/>
              <a:t>Specification for Structural Steel Buildings</a:t>
            </a:r>
            <a:r>
              <a:rPr lang="en-US" altLang="en-US" sz="700" dirty="0" smtClean="0"/>
              <a:t> (herein referred to as the AISC </a:t>
            </a:r>
            <a:r>
              <a:rPr lang="en-US" altLang="en-US" sz="700" i="1" dirty="0" smtClean="0"/>
              <a:t>Specification</a:t>
            </a:r>
            <a:r>
              <a:rPr lang="en-US" altLang="en-US" sz="700" dirty="0" smtClean="0"/>
              <a:t>). Both the 2016 AISC </a:t>
            </a:r>
            <a:r>
              <a:rPr lang="en-US" altLang="en-US" sz="700" i="1" dirty="0" smtClean="0"/>
              <a:t>Seismic Provisions</a:t>
            </a:r>
            <a:r>
              <a:rPr lang="en-US" altLang="en-US" sz="700" dirty="0" smtClean="0"/>
              <a:t> and AISC </a:t>
            </a:r>
            <a:r>
              <a:rPr lang="en-US" altLang="en-US" sz="700" i="1" dirty="0" smtClean="0"/>
              <a:t>Specification </a:t>
            </a:r>
            <a:r>
              <a:rPr lang="en-US" altLang="en-US" sz="700" dirty="0" smtClean="0"/>
              <a:t>are written in the combined LRFD - ASD format. These PowerPoint presentations, however, present only the LRFD format. For seismic-resistant design, the LRFD format is preferable, in that it more closely follows the element capacity concepts used seismic design. </a:t>
            </a:r>
          </a:p>
          <a:p>
            <a:endParaRPr lang="en-US" altLang="en-US" sz="700" dirty="0" smtClean="0"/>
          </a:p>
          <a:p>
            <a:r>
              <a:rPr lang="en-US" altLang="en-US" sz="700" dirty="0" smtClean="0"/>
              <a:t>For code related seismic-design topics not covered in the AISC </a:t>
            </a:r>
            <a:r>
              <a:rPr lang="en-US" altLang="en-US" sz="700" i="1" dirty="0" smtClean="0"/>
              <a:t>Seismic Provisions </a:t>
            </a:r>
            <a:r>
              <a:rPr lang="en-US" altLang="en-US" sz="700" dirty="0" smtClean="0"/>
              <a:t>(seismic design categories, R-factors, seismic </a:t>
            </a:r>
            <a:r>
              <a:rPr lang="en-US" altLang="en-US" sz="700" dirty="0" err="1" smtClean="0"/>
              <a:t>overstrength</a:t>
            </a:r>
            <a:r>
              <a:rPr lang="en-US" altLang="en-US" sz="700" dirty="0" smtClean="0"/>
              <a:t> factors, etc.), the presentations refer to ASCE 7-16 (with Supplement 1) - </a:t>
            </a:r>
            <a:r>
              <a:rPr lang="en-US" altLang="en-US" sz="700" i="1" dirty="0" smtClean="0"/>
              <a:t>Minimum Design Loads for Buildings and Other Structures</a:t>
            </a:r>
            <a:r>
              <a:rPr lang="en-US" altLang="en-US" sz="700" dirty="0" smtClean="0"/>
              <a:t>.</a:t>
            </a:r>
          </a:p>
          <a:p>
            <a:endParaRPr lang="en-US" altLang="en-US" sz="700" dirty="0" smtClean="0"/>
          </a:p>
          <a:p>
            <a:r>
              <a:rPr lang="en-US" altLang="en-US" sz="700" dirty="0" smtClean="0"/>
              <a:t>For questions, comments, corrections, or suggestions on these presentations, please contact:</a:t>
            </a:r>
          </a:p>
          <a:p>
            <a:endParaRPr lang="en-US" altLang="en-US" sz="700" dirty="0" smtClean="0"/>
          </a:p>
          <a:p>
            <a:r>
              <a:rPr lang="en-US" altLang="en-US" sz="700" dirty="0" smtClean="0"/>
              <a:t>AISC University Programs</a:t>
            </a:r>
          </a:p>
          <a:p>
            <a:r>
              <a:rPr lang="en-US" altLang="en-US" sz="700" dirty="0" smtClean="0"/>
              <a:t>Email: universityprograms@aisc.org</a:t>
            </a:r>
          </a:p>
          <a:p>
            <a:endParaRPr lang="en-US" altLang="en-US" sz="700" dirty="0" smtClean="0"/>
          </a:p>
          <a:p>
            <a:endParaRPr lang="en-US" altLang="en-US" sz="700" dirty="0" smtClean="0"/>
          </a:p>
          <a:p>
            <a:r>
              <a:rPr lang="en-US" altLang="en-US" sz="700" dirty="0" smtClean="0"/>
              <a:t>Acknowledgments:</a:t>
            </a:r>
          </a:p>
          <a:p>
            <a:r>
              <a:rPr lang="en-US" altLang="en-US" sz="700" dirty="0" smtClean="0"/>
              <a:t>These presentations were prepared by Michael D. </a:t>
            </a:r>
            <a:r>
              <a:rPr lang="en-US" altLang="en-US" sz="700" dirty="0" err="1" smtClean="0"/>
              <a:t>Engelhardt</a:t>
            </a:r>
            <a:r>
              <a:rPr lang="en-US" altLang="en-US" sz="700" dirty="0" smtClean="0"/>
              <a:t> (University of Texas at Austin) with support from the AISC </a:t>
            </a:r>
            <a:r>
              <a:rPr lang="en-US" altLang="en-US" sz="700" i="1" dirty="0" smtClean="0"/>
              <a:t>Educator Career Enhancement Award</a:t>
            </a:r>
            <a:r>
              <a:rPr lang="en-US" altLang="en-US" sz="700" dirty="0" smtClean="0"/>
              <a:t>.  The author also gratefully acknowledges contributions and review provided by the AISC Task Group for this project:</a:t>
            </a:r>
          </a:p>
          <a:p>
            <a:r>
              <a:rPr lang="en-US" altLang="en-US" sz="700" dirty="0" smtClean="0"/>
              <a:t>Mark Bowman - Purdue University</a:t>
            </a:r>
          </a:p>
          <a:p>
            <a:r>
              <a:rPr lang="en-US" altLang="en-US" sz="700" dirty="0" smtClean="0"/>
              <a:t>Steve </a:t>
            </a:r>
            <a:r>
              <a:rPr lang="en-US" altLang="en-US" sz="700" dirty="0" err="1" smtClean="0"/>
              <a:t>Mahin</a:t>
            </a:r>
            <a:r>
              <a:rPr lang="en-US" altLang="en-US" sz="700" dirty="0" smtClean="0"/>
              <a:t> - University of California at Berkeley</a:t>
            </a:r>
          </a:p>
          <a:p>
            <a:r>
              <a:rPr lang="en-US" altLang="en-US" sz="700" dirty="0" smtClean="0"/>
              <a:t>Brett Manning - PMB 200</a:t>
            </a:r>
          </a:p>
          <a:p>
            <a:r>
              <a:rPr lang="en-US" altLang="en-US" sz="700" dirty="0" smtClean="0"/>
              <a:t>Carol </a:t>
            </a:r>
            <a:r>
              <a:rPr lang="en-US" altLang="en-US" sz="700" dirty="0" err="1" smtClean="0"/>
              <a:t>Pivonka</a:t>
            </a:r>
            <a:r>
              <a:rPr lang="en-US" altLang="en-US" sz="700" dirty="0" smtClean="0"/>
              <a:t> - AISC</a:t>
            </a:r>
          </a:p>
          <a:p>
            <a:r>
              <a:rPr lang="en-US" altLang="en-US" sz="700" dirty="0" smtClean="0"/>
              <a:t>Larry </a:t>
            </a:r>
            <a:r>
              <a:rPr lang="en-US" altLang="en-US" sz="700" dirty="0" err="1" smtClean="0"/>
              <a:t>Reaveley</a:t>
            </a:r>
            <a:r>
              <a:rPr lang="en-US" altLang="en-US" sz="700" dirty="0" smtClean="0"/>
              <a:t> - University of Utah</a:t>
            </a:r>
          </a:p>
          <a:p>
            <a:pPr>
              <a:lnSpc>
                <a:spcPct val="80000"/>
              </a:lnSpc>
            </a:pPr>
            <a:r>
              <a:rPr lang="en-US" altLang="en-US" sz="700" dirty="0" smtClean="0"/>
              <a:t>Rafael </a:t>
            </a:r>
            <a:r>
              <a:rPr lang="en-US" altLang="en-US" sz="700" dirty="0" err="1" smtClean="0"/>
              <a:t>Sabelli</a:t>
            </a:r>
            <a:r>
              <a:rPr lang="en-US" altLang="en-US" sz="700" dirty="0" smtClean="0"/>
              <a:t> - </a:t>
            </a:r>
            <a:r>
              <a:rPr lang="en-US" altLang="en-US" sz="700" dirty="0" err="1" smtClean="0"/>
              <a:t>Dasse</a:t>
            </a:r>
            <a:r>
              <a:rPr lang="en-US" altLang="en-US" sz="700" dirty="0" smtClean="0"/>
              <a:t> Design, San Francisco</a:t>
            </a:r>
          </a:p>
          <a:p>
            <a:r>
              <a:rPr lang="en-US" altLang="en-US" sz="700" dirty="0" smtClean="0"/>
              <a:t>Tom Sabol - </a:t>
            </a:r>
            <a:r>
              <a:rPr lang="en-US" altLang="en-US" sz="700" dirty="0" err="1" smtClean="0"/>
              <a:t>Englekirk</a:t>
            </a:r>
            <a:r>
              <a:rPr lang="en-US" altLang="en-US" sz="700" dirty="0" smtClean="0"/>
              <a:t> &amp; Sabol Consulting Engineers, Los Angeles</a:t>
            </a:r>
          </a:p>
          <a:p>
            <a:r>
              <a:rPr lang="en-US" altLang="en-US" sz="700" dirty="0" smtClean="0"/>
              <a:t>Chia-Ming </a:t>
            </a:r>
            <a:r>
              <a:rPr lang="en-US" altLang="en-US" sz="700" dirty="0" err="1" smtClean="0"/>
              <a:t>Uang</a:t>
            </a:r>
            <a:r>
              <a:rPr lang="en-US" altLang="en-US" sz="700" dirty="0" smtClean="0"/>
              <a:t> - University of California at San Diego</a:t>
            </a:r>
          </a:p>
          <a:p>
            <a:endParaRPr lang="en-US" altLang="en-US" sz="700" dirty="0" smtClean="0"/>
          </a:p>
          <a:p>
            <a:r>
              <a:rPr lang="en-US" altLang="en-US" sz="700" dirty="0" smtClean="0"/>
              <a:t>The module on Special Plate Shear Walls was prepared by Rafael </a:t>
            </a:r>
            <a:r>
              <a:rPr lang="en-US" altLang="en-US" sz="700" dirty="0" err="1" smtClean="0"/>
              <a:t>Sabelli</a:t>
            </a:r>
            <a:r>
              <a:rPr lang="en-US" altLang="en-US" sz="700" dirty="0" smtClean="0"/>
              <a:t> - </a:t>
            </a:r>
            <a:r>
              <a:rPr lang="en-US" altLang="en-US" sz="700" dirty="0" err="1" smtClean="0"/>
              <a:t>Dasse</a:t>
            </a:r>
            <a:r>
              <a:rPr lang="en-US" altLang="en-US" sz="700" dirty="0" smtClean="0"/>
              <a:t> Design, San Francisco. The contributions of Prof. Sharon Wood of the University of Texas at Austin to Module 1 are also gratefully acknowledged.</a:t>
            </a:r>
          </a:p>
          <a:p>
            <a:endParaRPr lang="en-US" altLang="en-US" sz="700" dirty="0" smtClean="0"/>
          </a:p>
          <a:p>
            <a:r>
              <a:rPr lang="en-US" altLang="en-US" sz="700" dirty="0" smtClean="0"/>
              <a:t>Version 2 (Updates to 2016 AISC </a:t>
            </a:r>
            <a:r>
              <a:rPr lang="en-US" altLang="en-US" sz="700" i="1" dirty="0" smtClean="0"/>
              <a:t>Seismic Design Provisions</a:t>
            </a:r>
            <a:r>
              <a:rPr lang="en-US" altLang="en-US" sz="700" dirty="0" smtClean="0"/>
              <a:t>):</a:t>
            </a:r>
          </a:p>
          <a:p>
            <a:r>
              <a:rPr lang="en-US" altLang="en-US" sz="700" dirty="0" smtClean="0"/>
              <a:t>Patricia Clayton – University of Texas at Austin</a:t>
            </a:r>
          </a:p>
          <a:p>
            <a:r>
              <a:rPr lang="en-US" altLang="en-US" sz="700" dirty="0" smtClean="0"/>
              <a:t>Larry </a:t>
            </a:r>
            <a:r>
              <a:rPr lang="en-US" altLang="en-US" sz="700" dirty="0" err="1" smtClean="0"/>
              <a:t>Fahnestock</a:t>
            </a:r>
            <a:r>
              <a:rPr lang="en-US" altLang="en-US" sz="700" dirty="0" smtClean="0"/>
              <a:t> – University of Illinois at Urbana-Champaign</a:t>
            </a:r>
          </a:p>
          <a:p>
            <a:r>
              <a:rPr lang="en-US" altLang="en-US" sz="700" dirty="0" smtClean="0"/>
              <a:t>Matthew </a:t>
            </a:r>
            <a:r>
              <a:rPr lang="en-US" altLang="en-US" sz="700" dirty="0" err="1" smtClean="0"/>
              <a:t>Eatherton</a:t>
            </a:r>
            <a:r>
              <a:rPr lang="en-US" altLang="en-US" sz="700" dirty="0" smtClean="0"/>
              <a:t> – Virginia Tech</a:t>
            </a:r>
          </a:p>
          <a:p>
            <a:r>
              <a:rPr lang="en-US" altLang="en-US" sz="700" dirty="0" smtClean="0"/>
              <a:t>Paul Richards – </a:t>
            </a:r>
            <a:r>
              <a:rPr lang="en-US" altLang="en-US" sz="700" dirty="0" err="1" smtClean="0"/>
              <a:t>DuraFuse</a:t>
            </a:r>
            <a:r>
              <a:rPr lang="en-US" altLang="en-US" sz="700" dirty="0" smtClean="0"/>
              <a:t> Frames</a:t>
            </a:r>
          </a:p>
        </p:txBody>
      </p:sp>
      <p:sp>
        <p:nvSpPr>
          <p:cNvPr id="4" name="Slide Number Placeholder 3"/>
          <p:cNvSpPr>
            <a:spLocks noGrp="1"/>
          </p:cNvSpPr>
          <p:nvPr>
            <p:ph type="sldNum" sz="quarter" idx="10"/>
          </p:nvPr>
        </p:nvSpPr>
        <p:spPr/>
        <p:txBody>
          <a:bodyPr/>
          <a:lstStyle/>
          <a:p>
            <a:fld id="{FDAD251D-F4B4-477B-AC6C-B1160455DDA7}" type="slidenum">
              <a:rPr lang="fr-CA" smtClean="0"/>
              <a:pPr/>
              <a:t>1</a:t>
            </a:fld>
            <a:endParaRPr lang="fr-CA" dirty="0"/>
          </a:p>
        </p:txBody>
      </p:sp>
    </p:spTree>
    <p:extLst>
      <p:ext uri="{BB962C8B-B14F-4D97-AF65-F5344CB8AC3E}">
        <p14:creationId xmlns:p14="http://schemas.microsoft.com/office/powerpoint/2010/main" val="14428535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1995 </a:t>
            </a:r>
            <a:r>
              <a:rPr lang="en-US" altLang="en-US" dirty="0" err="1" smtClean="0"/>
              <a:t>Hyogoken-Nanbu</a:t>
            </a:r>
            <a:r>
              <a:rPr lang="en-US" altLang="en-US" dirty="0" smtClean="0"/>
              <a:t> (Kobe) Earthquake.</a:t>
            </a:r>
          </a:p>
          <a:p>
            <a:endParaRPr lang="en-US" altLang="en-US" dirty="0" smtClean="0"/>
          </a:p>
          <a:p>
            <a:r>
              <a:rPr lang="en-US" altLang="en-US" dirty="0" smtClean="0"/>
              <a:t>Fracture at welded beam-to-column connection in steel moment frame.</a:t>
            </a:r>
          </a:p>
          <a:p>
            <a:endParaRPr lang="en-US" altLang="en-US" dirty="0" smtClean="0"/>
          </a:p>
          <a:p>
            <a:r>
              <a:rPr lang="en-US" altLang="en-US" dirty="0" smtClean="0"/>
              <a:t>Photo credit: "Reconnaissance Report on Damage to Steel Building Structures Observed from the 1995 </a:t>
            </a:r>
            <a:r>
              <a:rPr lang="en-US" altLang="en-US" dirty="0" err="1" smtClean="0"/>
              <a:t>Hyogoken-Nanbu</a:t>
            </a:r>
            <a:r>
              <a:rPr lang="en-US" altLang="en-US" dirty="0" smtClean="0"/>
              <a:t> (Hanshin/Awaji) Earthquake," by the Steel Committee of the Kinki Branch, Architectural Institute of Japan (AIJ), May 1995.</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10</a:t>
            </a:fld>
            <a:endParaRPr lang="fr-CA" dirty="0"/>
          </a:p>
        </p:txBody>
      </p:sp>
    </p:spTree>
    <p:extLst>
      <p:ext uri="{BB962C8B-B14F-4D97-AF65-F5344CB8AC3E}">
        <p14:creationId xmlns:p14="http://schemas.microsoft.com/office/powerpoint/2010/main" val="27852027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1995 </a:t>
            </a:r>
            <a:r>
              <a:rPr lang="en-US" altLang="en-US" dirty="0" err="1" smtClean="0"/>
              <a:t>Hyogoken-Nanbu</a:t>
            </a:r>
            <a:r>
              <a:rPr lang="en-US" altLang="en-US" dirty="0" smtClean="0"/>
              <a:t> (Kobe) Earthquake.</a:t>
            </a:r>
          </a:p>
          <a:p>
            <a:endParaRPr lang="en-US" altLang="en-US" dirty="0" smtClean="0"/>
          </a:p>
          <a:p>
            <a:r>
              <a:rPr lang="en-US" altLang="en-US" dirty="0" smtClean="0"/>
              <a:t>Fracture of steel box column in modern steel high rise building.</a:t>
            </a:r>
          </a:p>
          <a:p>
            <a:endParaRPr lang="en-US" altLang="en-US" dirty="0" smtClean="0"/>
          </a:p>
          <a:p>
            <a:r>
              <a:rPr lang="en-US" altLang="en-US" dirty="0" smtClean="0"/>
              <a:t>Photo credit:  "Preliminary Reconnaissance Report of the 1995 </a:t>
            </a:r>
            <a:r>
              <a:rPr lang="en-US" altLang="en-US" dirty="0" err="1" smtClean="0"/>
              <a:t>Hyogoken-Nanbu</a:t>
            </a:r>
            <a:r>
              <a:rPr lang="en-US" altLang="en-US" dirty="0" smtClean="0"/>
              <a:t> Earthquake - English Edition," Architectural Institute of Japan, April 1995.</a:t>
            </a:r>
          </a:p>
          <a:p>
            <a:endParaRPr lang="en-US" altLang="en-US" dirty="0" smtClean="0"/>
          </a:p>
          <a:p>
            <a:endParaRPr lang="en-US" altLang="en-US" dirty="0" smtClean="0"/>
          </a:p>
          <a:p>
            <a:r>
              <a:rPr lang="en-US" altLang="en-US" dirty="0" smtClean="0"/>
              <a:t>While the performance of steel buildings in earthquakes has historically been quite good, recent earthquakes (1985 Mexico City; 1994 Northridge; 1995 </a:t>
            </a:r>
            <a:r>
              <a:rPr lang="en-US" altLang="en-US" dirty="0" err="1" smtClean="0"/>
              <a:t>Hyogoken-Nanbu</a:t>
            </a:r>
            <a:r>
              <a:rPr lang="en-US" altLang="en-US" dirty="0" smtClean="0"/>
              <a:t>) have exposed problems with modern welded steel structures, particularly in regard to our understanding of fracture phenomena. </a:t>
            </a:r>
          </a:p>
          <a:p>
            <a:endParaRPr lang="en-US" altLang="en-US" dirty="0" smtClean="0"/>
          </a:p>
          <a:p>
            <a:r>
              <a:rPr lang="en-US" altLang="en-US" dirty="0" smtClean="0"/>
              <a:t>Further, it is clear that care in the design, detailing, and construction of steel structures is needed to assure satisfactory performance in strong earthquakes. This has led to the development of building code regulations that specifically address seismic detailing of steel building structures.  The development of seismic detailing regulations in the US is discussed  next.</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11</a:t>
            </a:fld>
            <a:endParaRPr lang="fr-CA" dirty="0"/>
          </a:p>
        </p:txBody>
      </p:sp>
    </p:spTree>
    <p:extLst>
      <p:ext uri="{BB962C8B-B14F-4D97-AF65-F5344CB8AC3E}">
        <p14:creationId xmlns:p14="http://schemas.microsoft.com/office/powerpoint/2010/main" val="30248121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The next slide will discuss the historical development building code provisions in the US for seismic detailing of steel building structures.</a:t>
            </a:r>
          </a:p>
        </p:txBody>
      </p:sp>
      <p:sp>
        <p:nvSpPr>
          <p:cNvPr id="4" name="Slide Number Placeholder 3"/>
          <p:cNvSpPr>
            <a:spLocks noGrp="1"/>
          </p:cNvSpPr>
          <p:nvPr>
            <p:ph type="sldNum" sz="quarter" idx="10"/>
          </p:nvPr>
        </p:nvSpPr>
        <p:spPr/>
        <p:txBody>
          <a:bodyPr/>
          <a:lstStyle/>
          <a:p>
            <a:fld id="{FDAD251D-F4B4-477B-AC6C-B1160455DDA7}" type="slidenum">
              <a:rPr lang="fr-CA" smtClean="0"/>
              <a:pPr/>
              <a:t>12</a:t>
            </a:fld>
            <a:endParaRPr lang="fr-CA" dirty="0"/>
          </a:p>
        </p:txBody>
      </p:sp>
    </p:spTree>
    <p:extLst>
      <p:ext uri="{BB962C8B-B14F-4D97-AF65-F5344CB8AC3E}">
        <p14:creationId xmlns:p14="http://schemas.microsoft.com/office/powerpoint/2010/main" val="19868000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a:lnSpc>
                <a:spcPct val="90000"/>
              </a:lnSpc>
            </a:pPr>
            <a:r>
              <a:rPr lang="en-US" altLang="en-US" sz="1200" dirty="0" smtClean="0"/>
              <a:t>This slide shows the development of building code provisions for seismic detailing of steel building structures.</a:t>
            </a:r>
          </a:p>
          <a:p>
            <a:pPr>
              <a:lnSpc>
                <a:spcPct val="90000"/>
              </a:lnSpc>
            </a:pPr>
            <a:endParaRPr lang="en-US" altLang="en-US" sz="1200" dirty="0" smtClean="0"/>
          </a:p>
          <a:p>
            <a:pPr>
              <a:lnSpc>
                <a:spcPct val="90000"/>
              </a:lnSpc>
            </a:pPr>
            <a:r>
              <a:rPr lang="en-US" altLang="en-US" sz="1200" dirty="0" smtClean="0"/>
              <a:t>Prior to 1988, there was very little in US building codes that covered seismic detailing requirements for steel building structures. (Note that seismic lateral force provisions for buildings have been in codes for a long time. However, specific design and detailing provisions for steel buildings are very recent.)</a:t>
            </a:r>
          </a:p>
          <a:p>
            <a:pPr>
              <a:lnSpc>
                <a:spcPct val="90000"/>
              </a:lnSpc>
            </a:pPr>
            <a:endParaRPr lang="en-US" altLang="en-US" sz="1200" dirty="0" smtClean="0"/>
          </a:p>
          <a:p>
            <a:pPr>
              <a:lnSpc>
                <a:spcPct val="90000"/>
              </a:lnSpc>
            </a:pPr>
            <a:r>
              <a:rPr lang="en-US" altLang="en-US" sz="1200" dirty="0" smtClean="0"/>
              <a:t>The first set of comprehensive seismic detailing requirements for steel buildings were developed by SEAOC (Structural Engineers Association of California) and were published in the 1988 edition of the SEAOC "Recommended Lateral Force Requirements and Commentary" (commonly known as the "Blue Book"). The steel seismic detailing requirements of the 1988 Blue Book were then adopted by the 1988 Uniform Building Code, and subsequently by other model building codes in the US.</a:t>
            </a:r>
          </a:p>
          <a:p>
            <a:pPr>
              <a:lnSpc>
                <a:spcPct val="90000"/>
              </a:lnSpc>
            </a:pPr>
            <a:endParaRPr lang="en-US" altLang="en-US" sz="1200" dirty="0" smtClean="0"/>
          </a:p>
          <a:p>
            <a:pPr>
              <a:lnSpc>
                <a:spcPct val="90000"/>
              </a:lnSpc>
            </a:pPr>
            <a:r>
              <a:rPr lang="en-US" altLang="en-US" sz="1200" dirty="0" smtClean="0"/>
              <a:t>After release of the 1988 SEAOC Blue Book, the responsibility for maintaining and updating seismic detailing requirements for steel building structures was taken over by AISC. </a:t>
            </a:r>
          </a:p>
          <a:p>
            <a:pPr>
              <a:lnSpc>
                <a:spcPct val="90000"/>
              </a:lnSpc>
            </a:pPr>
            <a:r>
              <a:rPr lang="en-US" altLang="en-US" sz="1200" dirty="0" smtClean="0"/>
              <a:t>AISC subsequently created the "Seismic Provisions for Structural Steel Buildings." (hereafter referred to as the AISC Seismic Provisions). </a:t>
            </a:r>
          </a:p>
          <a:p>
            <a:pPr>
              <a:lnSpc>
                <a:spcPct val="90000"/>
              </a:lnSpc>
            </a:pPr>
            <a:r>
              <a:rPr lang="en-US" altLang="en-US" sz="1200" dirty="0" smtClean="0"/>
              <a:t>The first edition of the AISC Seismic Provisions were released in 1990. This first edition was very similar to the 1988 Blue Book steel detailing provisions. The AISC Seismic Provisions were written in LRFD format (whereas the Blue Book was largely based on ASD).</a:t>
            </a:r>
          </a:p>
          <a:p>
            <a:pPr>
              <a:lnSpc>
                <a:spcPct val="90000"/>
              </a:lnSpc>
            </a:pPr>
            <a:r>
              <a:rPr lang="en-US" altLang="en-US" sz="1200" dirty="0" smtClean="0"/>
              <a:t>A second edition of the AISC Seismic Provisions were released in 1992, with only minor changes from the 1990 edition.</a:t>
            </a:r>
          </a:p>
          <a:p>
            <a:pPr>
              <a:lnSpc>
                <a:spcPct val="90000"/>
              </a:lnSpc>
            </a:pPr>
            <a:endParaRPr lang="en-US" altLang="en-US" sz="1200" dirty="0" smtClean="0"/>
          </a:p>
          <a:p>
            <a:pPr>
              <a:lnSpc>
                <a:spcPct val="90000"/>
              </a:lnSpc>
            </a:pPr>
            <a:r>
              <a:rPr lang="en-US" altLang="en-US" sz="1200" dirty="0" smtClean="0"/>
              <a:t>Next came the 1994 Northridge and 1995 </a:t>
            </a:r>
            <a:r>
              <a:rPr lang="en-US" altLang="en-US" sz="1200" dirty="0" err="1" smtClean="0"/>
              <a:t>Hyogoken-Nanbu</a:t>
            </a:r>
            <a:r>
              <a:rPr lang="en-US" altLang="en-US" sz="1200" dirty="0" smtClean="0"/>
              <a:t> Earthquakes. Modern steel buildings showed extensive damage in both earthquakes, particularly in regard to fracture at welded beam-to-column connections. </a:t>
            </a:r>
            <a:r>
              <a:rPr lang="en-US" altLang="ja-JP" sz="1200" dirty="0" smtClean="0"/>
              <a:t>This damage motivated the development of intensive research efforts in the US, Japan and many other countries to understand the causes of this damage, and to develop the needed improvements in design and construction practices to prevent such damage in future earthquakes.</a:t>
            </a:r>
          </a:p>
          <a:p>
            <a:pPr>
              <a:lnSpc>
                <a:spcPct val="90000"/>
              </a:lnSpc>
            </a:pPr>
            <a:endParaRPr lang="en-US" altLang="ja-JP" sz="1200" dirty="0" smtClean="0"/>
          </a:p>
          <a:p>
            <a:pPr>
              <a:lnSpc>
                <a:spcPct val="90000"/>
              </a:lnSpc>
            </a:pPr>
            <a:r>
              <a:rPr lang="en-US" altLang="ja-JP" sz="1200" dirty="0" smtClean="0"/>
              <a:t>The research following the Northridge and </a:t>
            </a:r>
            <a:r>
              <a:rPr lang="en-US" altLang="ja-JP" sz="1200" dirty="0" err="1" smtClean="0"/>
              <a:t>Hyogoken-Nanbu</a:t>
            </a:r>
            <a:r>
              <a:rPr lang="en-US" altLang="ja-JP" sz="1200" dirty="0" smtClean="0"/>
              <a:t> Earthquakes led to a greater understanding of the performance of steel structures in strong earthquakes, and indicated the need for major changes to the AISC Seismic Provisions.</a:t>
            </a:r>
          </a:p>
          <a:p>
            <a:pPr>
              <a:lnSpc>
                <a:spcPct val="90000"/>
              </a:lnSpc>
            </a:pPr>
            <a:endParaRPr lang="en-US" altLang="ja-JP" sz="1200" dirty="0" smtClean="0"/>
          </a:p>
          <a:p>
            <a:pPr>
              <a:lnSpc>
                <a:spcPct val="90000"/>
              </a:lnSpc>
            </a:pPr>
            <a:r>
              <a:rPr lang="en-US" altLang="ja-JP" sz="1200" dirty="0" smtClean="0"/>
              <a:t>The 3rd edition of the AISC Seismic Provisions (released in 1997) began to incorporate many of the lessons learned from Northridge and Kobe. The rapid pace of research and learning also led to the need for frequent updates to the Seismic Provisions. Consequently, two supplements (February 1999 and November 2000) were issued for the 3rd Edition of the Seismic Provisions, in order to rapidly adopt new research findings.</a:t>
            </a:r>
          </a:p>
          <a:p>
            <a:pPr>
              <a:lnSpc>
                <a:spcPct val="90000"/>
              </a:lnSpc>
            </a:pPr>
            <a:endParaRPr lang="en-US" altLang="ja-JP" sz="1200" dirty="0" smtClean="0"/>
          </a:p>
          <a:p>
            <a:pPr>
              <a:lnSpc>
                <a:spcPct val="90000"/>
              </a:lnSpc>
            </a:pPr>
            <a:r>
              <a:rPr lang="en-US" altLang="ja-JP" sz="1200" dirty="0" smtClean="0"/>
              <a:t>The AISC Seismic Provisions continue to be updated, with the 4th Edition released in 2002, the 5th Edition in 2005, and the 6</a:t>
            </a:r>
            <a:r>
              <a:rPr lang="en-US" altLang="ja-JP" sz="1200" baseline="30000" dirty="0" smtClean="0"/>
              <a:t>th</a:t>
            </a:r>
            <a:r>
              <a:rPr lang="en-US" altLang="ja-JP" sz="1200" dirty="0" smtClean="0"/>
              <a:t> Edition in 2010.</a:t>
            </a:r>
          </a:p>
          <a:p>
            <a:pPr>
              <a:lnSpc>
                <a:spcPct val="90000"/>
              </a:lnSpc>
            </a:pPr>
            <a:endParaRPr lang="en-US" altLang="ja-JP" sz="1200" dirty="0" smtClean="0"/>
          </a:p>
          <a:p>
            <a:pPr>
              <a:lnSpc>
                <a:spcPct val="90000"/>
              </a:lnSpc>
            </a:pPr>
            <a:r>
              <a:rPr lang="en-US" altLang="ja-JP" sz="1200" dirty="0" smtClean="0"/>
              <a:t>The 7th Edition (2016) is the most current version of the AISC Seismic Provisions.</a:t>
            </a:r>
            <a:r>
              <a:rPr lang="en-US" altLang="en-US" sz="1200" dirty="0" smtClean="0"/>
              <a:t> </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13</a:t>
            </a:fld>
            <a:endParaRPr lang="fr-CA" dirty="0"/>
          </a:p>
        </p:txBody>
      </p:sp>
    </p:spTree>
    <p:extLst>
      <p:ext uri="{BB962C8B-B14F-4D97-AF65-F5344CB8AC3E}">
        <p14:creationId xmlns:p14="http://schemas.microsoft.com/office/powerpoint/2010/main" val="24282221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The next slide will discuss the historical development building code provisions in the US for seismic detailing of steel building structures.</a:t>
            </a:r>
          </a:p>
        </p:txBody>
      </p:sp>
      <p:sp>
        <p:nvSpPr>
          <p:cNvPr id="4" name="Slide Number Placeholder 3"/>
          <p:cNvSpPr>
            <a:spLocks noGrp="1"/>
          </p:cNvSpPr>
          <p:nvPr>
            <p:ph type="sldNum" sz="quarter" idx="10"/>
          </p:nvPr>
        </p:nvSpPr>
        <p:spPr/>
        <p:txBody>
          <a:bodyPr/>
          <a:lstStyle/>
          <a:p>
            <a:fld id="{FDAD251D-F4B4-477B-AC6C-B1160455DDA7}" type="slidenum">
              <a:rPr lang="fr-CA" smtClean="0"/>
              <a:pPr/>
              <a:t>14</a:t>
            </a:fld>
            <a:endParaRPr lang="fr-CA" dirty="0"/>
          </a:p>
        </p:txBody>
      </p:sp>
    </p:spTree>
    <p:extLst>
      <p:ext uri="{BB962C8B-B14F-4D97-AF65-F5344CB8AC3E}">
        <p14:creationId xmlns:p14="http://schemas.microsoft.com/office/powerpoint/2010/main" val="19868000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a:lnSpc>
                <a:spcPct val="80000"/>
              </a:lnSpc>
            </a:pPr>
            <a:r>
              <a:rPr lang="en-US" altLang="en-US" sz="1200" dirty="0" smtClean="0"/>
              <a:t>Before going further, it is instructive to review the basic philosophy of building codes for seismic design of ordinary structures. The basic intent is to prevent collapse of a structure in the event of an extreme earthquake, in order to prevent loss of life. </a:t>
            </a:r>
          </a:p>
          <a:p>
            <a:pPr>
              <a:lnSpc>
                <a:spcPct val="80000"/>
              </a:lnSpc>
            </a:pPr>
            <a:endParaRPr lang="en-US" altLang="en-US" sz="1200" dirty="0" smtClean="0"/>
          </a:p>
          <a:p>
            <a:pPr>
              <a:lnSpc>
                <a:spcPct val="80000"/>
              </a:lnSpc>
            </a:pPr>
            <a:r>
              <a:rPr lang="en-US" altLang="en-US" sz="1200" dirty="0" smtClean="0"/>
              <a:t>More specifically, the performance goal of current codes for most ordinary structures is to produce an acceptably low likelihood of collapse in the </a:t>
            </a:r>
            <a:r>
              <a:rPr lang="en-US" altLang="en-US" sz="1200" i="1" dirty="0" smtClean="0"/>
              <a:t>risk-adjusted maximum considered earthquake</a:t>
            </a:r>
            <a:r>
              <a:rPr lang="en-US" altLang="en-US" sz="1200" dirty="0" smtClean="0"/>
              <a:t> (MCE</a:t>
            </a:r>
            <a:r>
              <a:rPr lang="en-US" altLang="en-US" sz="1200" baseline="-25000" dirty="0" smtClean="0"/>
              <a:t>R</a:t>
            </a:r>
            <a:r>
              <a:rPr lang="en-US" altLang="en-US" sz="1200" dirty="0" smtClean="0"/>
              <a:t>), which is based on</a:t>
            </a:r>
            <a:r>
              <a:rPr lang="en-US" altLang="en-US" sz="1200" baseline="0" dirty="0" smtClean="0"/>
              <a:t> the </a:t>
            </a:r>
            <a:r>
              <a:rPr lang="en-US" altLang="en-US" sz="1200" i="1" dirty="0" smtClean="0"/>
              <a:t>maximum considered earthquake</a:t>
            </a:r>
            <a:r>
              <a:rPr lang="en-US" altLang="en-US" sz="1200" dirty="0" smtClean="0"/>
              <a:t> (MCE). In most of the western US, the MCE is based on the largest earthquake that can be generated by known faults. In the rest of the US, the MCE is defined as an earthquake with a 2-percent probability of exceedance in 50 years (which translates to a recurrence interval of about 2500 years). The “risk-adjusted” MCE</a:t>
            </a:r>
            <a:r>
              <a:rPr lang="en-US" altLang="en-US" sz="1200" baseline="-25000" dirty="0" smtClean="0"/>
              <a:t>R</a:t>
            </a:r>
            <a:r>
              <a:rPr lang="en-US" altLang="en-US" sz="1200" baseline="0" dirty="0" smtClean="0"/>
              <a:t> </a:t>
            </a:r>
            <a:r>
              <a:rPr lang="en-US" altLang="en-US" sz="1200" dirty="0" smtClean="0"/>
              <a:t>was introduced in building codes in 2010 to target</a:t>
            </a:r>
            <a:r>
              <a:rPr lang="en-US" altLang="en-US" sz="1200" baseline="0" dirty="0" smtClean="0"/>
              <a:t> a uniform collapse probability of 1% likelihood of collapse in 50 years. The </a:t>
            </a:r>
            <a:r>
              <a:rPr lang="en-US" altLang="en-US" sz="1200" dirty="0" smtClean="0"/>
              <a:t>MCE</a:t>
            </a:r>
            <a:r>
              <a:rPr lang="en-US" altLang="en-US" sz="1200" baseline="-25000" dirty="0" smtClean="0"/>
              <a:t>R</a:t>
            </a:r>
            <a:r>
              <a:rPr lang="en-US" altLang="en-US" sz="1200" baseline="0" dirty="0" smtClean="0"/>
              <a:t> g</a:t>
            </a:r>
            <a:r>
              <a:rPr lang="en-US" altLang="en-US" sz="1200" dirty="0" smtClean="0"/>
              <a:t>round shaking values used in modern building codes are similar to the MCE shaking levels previously used, with some minor reduction in the central and eastern US, and some slight increases in the western US.</a:t>
            </a:r>
          </a:p>
          <a:p>
            <a:pPr>
              <a:lnSpc>
                <a:spcPct val="80000"/>
              </a:lnSpc>
            </a:pPr>
            <a:endParaRPr lang="en-US" altLang="en-US" sz="1200" dirty="0" smtClean="0"/>
          </a:p>
          <a:p>
            <a:pPr>
              <a:lnSpc>
                <a:spcPct val="80000"/>
              </a:lnSpc>
            </a:pPr>
            <a:r>
              <a:rPr lang="en-US" altLang="en-US" sz="1200" dirty="0" smtClean="0"/>
              <a:t>More information on</a:t>
            </a:r>
            <a:r>
              <a:rPr lang="en-US" altLang="en-US" sz="1200" baseline="0" dirty="0" smtClean="0"/>
              <a:t> the risk-adjusted MCE values used in design can be found in:</a:t>
            </a:r>
          </a:p>
          <a:p>
            <a:pPr>
              <a:lnSpc>
                <a:spcPct val="80000"/>
              </a:lnSpc>
            </a:pPr>
            <a:r>
              <a:rPr lang="en-US" altLang="en-US" sz="1200" baseline="0" dirty="0" smtClean="0"/>
              <a:t>Luco, N., </a:t>
            </a:r>
            <a:r>
              <a:rPr lang="en-US" altLang="en-US" sz="1200" baseline="0" dirty="0" err="1" smtClean="0"/>
              <a:t>Ellingwood</a:t>
            </a:r>
            <a:r>
              <a:rPr lang="en-US" altLang="en-US" sz="1200" baseline="0" dirty="0" smtClean="0"/>
              <a:t>, B.R., Hamburger, R.O., Hooper, J.H., Kimball, J.K., </a:t>
            </a:r>
            <a:r>
              <a:rPr lang="en-US" altLang="en-US" sz="1200" baseline="0" dirty="0" err="1" smtClean="0"/>
              <a:t>Kircher</a:t>
            </a:r>
            <a:r>
              <a:rPr lang="en-US" altLang="en-US" sz="1200" baseline="0" dirty="0" smtClean="0"/>
              <a:t>, C.A. (2007) “Risk-targeted versus Current Seismic Design Maps for the Conterminous United States,” </a:t>
            </a:r>
            <a:r>
              <a:rPr lang="en-US" altLang="en-US" sz="1200" i="1" baseline="0" dirty="0" smtClean="0"/>
              <a:t>Structural Engineers Association of California (SEAOC) 2007 Convention Proceedings.</a:t>
            </a:r>
            <a:endParaRPr lang="en-US" altLang="en-US" sz="1200" baseline="0" dirty="0" smtClean="0"/>
          </a:p>
          <a:p>
            <a:pPr>
              <a:lnSpc>
                <a:spcPct val="80000"/>
              </a:lnSpc>
            </a:pPr>
            <a:endParaRPr lang="en-US" altLang="en-US" sz="1200" dirty="0" smtClean="0"/>
          </a:p>
          <a:p>
            <a:pPr>
              <a:lnSpc>
                <a:spcPct val="80000"/>
              </a:lnSpc>
            </a:pPr>
            <a:endParaRPr lang="en-US" altLang="en-US" sz="1200" dirty="0" smtClean="0"/>
          </a:p>
          <a:p>
            <a:pPr>
              <a:lnSpc>
                <a:spcPct val="80000"/>
              </a:lnSpc>
            </a:pPr>
            <a:r>
              <a:rPr lang="en-US" altLang="en-US" sz="1200" dirty="0" smtClean="0"/>
              <a:t>In the event of the MCE, the objective is to prevent collapse in order to prevent loss of life. The objectives are not to limit damage to the building, maintain the function of the building, or to provide for easy repair of the building. Thus, the primary goal is to protect lives, not property.</a:t>
            </a:r>
          </a:p>
          <a:p>
            <a:pPr>
              <a:lnSpc>
                <a:spcPct val="80000"/>
              </a:lnSpc>
            </a:pPr>
            <a:endParaRPr lang="en-US" altLang="en-US" sz="1200" dirty="0" smtClean="0"/>
          </a:p>
          <a:p>
            <a:pPr>
              <a:lnSpc>
                <a:spcPct val="80000"/>
              </a:lnSpc>
            </a:pPr>
            <a:r>
              <a:rPr lang="en-US" altLang="en-US" sz="1200" dirty="0" smtClean="0"/>
              <a:t>If a code-compliant building sees a very strong earthquake, one would expect substantial and costly damage to the structure. If a higher level of performance is desired, then it is necessary to go beyond a basic code design.</a:t>
            </a:r>
          </a:p>
          <a:p>
            <a:pPr>
              <a:lnSpc>
                <a:spcPct val="80000"/>
              </a:lnSpc>
            </a:pPr>
            <a:endParaRPr lang="en-US" altLang="en-US" sz="1200" dirty="0" smtClean="0"/>
          </a:p>
          <a:p>
            <a:pPr>
              <a:lnSpc>
                <a:spcPct val="80000"/>
              </a:lnSpc>
            </a:pPr>
            <a:r>
              <a:rPr lang="en-US" altLang="en-US" sz="1200" dirty="0" smtClean="0"/>
              <a:t>A useful analogy is as follows......</a:t>
            </a:r>
          </a:p>
          <a:p>
            <a:pPr>
              <a:lnSpc>
                <a:spcPct val="80000"/>
              </a:lnSpc>
            </a:pPr>
            <a:r>
              <a:rPr lang="en-US" altLang="en-US" sz="1200" dirty="0" smtClean="0"/>
              <a:t>We design buildings for extreme (but rare) events like strong earthquakes like a car manufactures designs a vehicle for an extreme event like a head-on collision. In the event of a major collision, the design goal is to protect the occupants of the car; not to protect the car itself. In fact, for a major collision, the car is used in a sacrificial manner to absorb the energy of the impact, thereby protecting the occupants. In a similar way, in the event of a major earthquake, a building is used in a sacrificial manner to absorb the energy of the earthquake, in order to prevent collapse and protect the occupants.</a:t>
            </a:r>
          </a:p>
          <a:p>
            <a:pPr>
              <a:lnSpc>
                <a:spcPct val="80000"/>
              </a:lnSpc>
            </a:pPr>
            <a:endParaRPr lang="en-US" altLang="en-US" sz="1200" dirty="0" smtClean="0"/>
          </a:p>
          <a:p>
            <a:pPr>
              <a:lnSpc>
                <a:spcPct val="80000"/>
              </a:lnSpc>
            </a:pPr>
            <a:r>
              <a:rPr lang="en-US" altLang="en-US" sz="1200" dirty="0" smtClean="0"/>
              <a:t>If we designed cars to withstand a head-on collision without damage to the car, probably most of us could not afford to buy a car. Similarly, if we designed buildings to withstand an extreme earthquake without damage, we couldn't afford to construct most buildings.</a:t>
            </a:r>
          </a:p>
          <a:p>
            <a:pPr>
              <a:lnSpc>
                <a:spcPct val="80000"/>
              </a:lnSpc>
            </a:pPr>
            <a:endParaRPr lang="en-US" altLang="en-US" sz="1200" dirty="0" smtClean="0"/>
          </a:p>
          <a:p>
            <a:pPr>
              <a:lnSpc>
                <a:spcPct val="80000"/>
              </a:lnSpc>
            </a:pPr>
            <a:r>
              <a:rPr lang="en-US" altLang="en-US" sz="1200" dirty="0" smtClean="0"/>
              <a:t>Additional comment.....</a:t>
            </a:r>
          </a:p>
          <a:p>
            <a:pPr>
              <a:lnSpc>
                <a:spcPct val="80000"/>
              </a:lnSpc>
            </a:pPr>
            <a:r>
              <a:rPr lang="en-US" altLang="en-US" sz="1200" dirty="0" smtClean="0"/>
              <a:t>This slide discusses building code philosophy for seismic resistant design from a highly simplified perspective. A more comprehensive view of seismic design philosophy is considered under the broad field of "performance-based" earthquake engineering. See, for example:</a:t>
            </a:r>
            <a:br>
              <a:rPr lang="en-US" altLang="en-US" sz="1200" dirty="0" smtClean="0"/>
            </a:br>
            <a:r>
              <a:rPr lang="en-US" altLang="en-US" sz="1200" dirty="0" smtClean="0"/>
              <a:t>"Vision 2000 - Performance Based Seismic Engineering of Buildings," Final Report, Structural Engineers Association of California, April 3, 2005.</a:t>
            </a:r>
          </a:p>
          <a:p>
            <a:pPr>
              <a:lnSpc>
                <a:spcPct val="80000"/>
              </a:lnSpc>
            </a:pPr>
            <a:r>
              <a:rPr lang="en-US" altLang="en-US" sz="1200" dirty="0" smtClean="0"/>
              <a:t>“FEMA P-58: Seismic Performance Assessment of Buildings,” Federal Emergency Management Agency (FEMA), December 2018.</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15</a:t>
            </a:fld>
            <a:endParaRPr lang="fr-CA" dirty="0"/>
          </a:p>
        </p:txBody>
      </p:sp>
    </p:spTree>
    <p:extLst>
      <p:ext uri="{BB962C8B-B14F-4D97-AF65-F5344CB8AC3E}">
        <p14:creationId xmlns:p14="http://schemas.microsoft.com/office/powerpoint/2010/main" val="39839762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sldNum" sz="quarter" idx="5"/>
          </p:nvPr>
        </p:nvSpPr>
        <p:spPr>
          <a:ln/>
        </p:spPr>
        <p:txBody>
          <a:bodyPr/>
          <a:lstStyle/>
          <a:p>
            <a:fld id="{E9380056-EBF1-4275-BCB9-D56003FF484A}" type="slidenum">
              <a:rPr lang="en-US" altLang="en-US"/>
              <a:pPr/>
              <a:t>16</a:t>
            </a:fld>
            <a:endParaRPr lang="en-US" altLang="en-US"/>
          </a:p>
        </p:txBody>
      </p:sp>
      <p:sp>
        <p:nvSpPr>
          <p:cNvPr id="444418" name="Rectangle 2"/>
          <p:cNvSpPr>
            <a:spLocks noGrp="1" noRot="1" noChangeAspect="1" noChangeArrowheads="1" noTextEdit="1"/>
          </p:cNvSpPr>
          <p:nvPr>
            <p:ph type="sldImg"/>
          </p:nvPr>
        </p:nvSpPr>
        <p:spPr>
          <a:ln/>
        </p:spPr>
      </p:sp>
      <p:sp>
        <p:nvSpPr>
          <p:cNvPr id="444419" name="Rectangle 3"/>
          <p:cNvSpPr>
            <a:spLocks noGrp="1" noChangeArrowheads="1"/>
          </p:cNvSpPr>
          <p:nvPr>
            <p:ph type="body" idx="1"/>
          </p:nvPr>
        </p:nvSpPr>
        <p:spPr/>
        <p:txBody>
          <a:bodyPr/>
          <a:lstStyle/>
          <a:p>
            <a:r>
              <a:rPr lang="en-US" altLang="en-US" dirty="0" smtClean="0"/>
              <a:t>In order to economically design a building to withstand a very strong earthquake, the key is not provide to a building with high strength, but rather to provide a building with high ductility.</a:t>
            </a:r>
          </a:p>
          <a:p>
            <a:endParaRPr lang="en-US" altLang="en-US" dirty="0" smtClean="0"/>
          </a:p>
          <a:p>
            <a:r>
              <a:rPr lang="en-US" altLang="en-US" dirty="0" smtClean="0"/>
              <a:t>Ductility is the key to building survival in strong earthquakes. The key objective of the AISC Seismic Provisions is to provide steel building structures with high ductility.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sldNum" sz="quarter" idx="5"/>
          </p:nvPr>
        </p:nvSpPr>
        <p:spPr>
          <a:ln/>
        </p:spPr>
        <p:txBody>
          <a:bodyPr/>
          <a:lstStyle/>
          <a:p>
            <a:fld id="{F6629863-A157-4C20-AEC5-8075CC1687DE}" type="slidenum">
              <a:rPr lang="en-US" altLang="en-US"/>
              <a:pPr/>
              <a:t>17</a:t>
            </a:fld>
            <a:endParaRPr lang="en-US" altLang="en-US"/>
          </a:p>
        </p:txBody>
      </p:sp>
      <p:sp>
        <p:nvSpPr>
          <p:cNvPr id="445442" name="Rectangle 2"/>
          <p:cNvSpPr>
            <a:spLocks noGrp="1" noRot="1" noChangeAspect="1" noChangeArrowheads="1" noTextEdit="1"/>
          </p:cNvSpPr>
          <p:nvPr>
            <p:ph type="sldImg"/>
          </p:nvPr>
        </p:nvSpPr>
        <p:spPr>
          <a:ln/>
        </p:spPr>
      </p:sp>
      <p:sp>
        <p:nvSpPr>
          <p:cNvPr id="445443" name="Rectangle 3"/>
          <p:cNvSpPr>
            <a:spLocks noGrp="1" noChangeArrowheads="1"/>
          </p:cNvSpPr>
          <p:nvPr>
            <p:ph type="body" idx="1"/>
          </p:nvPr>
        </p:nvSpPr>
        <p:spPr/>
        <p:txBody>
          <a:bodyPr/>
          <a:lstStyle/>
          <a:p>
            <a:r>
              <a:rPr lang="en-US" altLang="en-US"/>
              <a:t>This slide reviews the basic concept of ductility.</a:t>
            </a:r>
          </a:p>
          <a:p>
            <a:endParaRPr lang="en-US" altLang="en-US"/>
          </a:p>
          <a:p>
            <a:r>
              <a:rPr lang="en-US" altLang="en-US"/>
              <a:t>Ductility is the ability of a structure (or element of a structure) to withstand large inelastic deformations without significant loss of strength.</a:t>
            </a:r>
          </a:p>
          <a:p>
            <a:endParaRPr lang="en-US" altLang="en-US"/>
          </a:p>
          <a:p>
            <a:r>
              <a:rPr lang="en-US" altLang="en-US"/>
              <a:t>Ductility  = inelastic deformation capacity</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sldNum" sz="quarter" idx="5"/>
          </p:nvPr>
        </p:nvSpPr>
        <p:spPr>
          <a:ln/>
        </p:spPr>
        <p:txBody>
          <a:bodyPr/>
          <a:lstStyle/>
          <a:p>
            <a:fld id="{91E90166-1AD4-459F-9B81-DEF574955B81}" type="slidenum">
              <a:rPr lang="en-US" altLang="en-US"/>
              <a:pPr/>
              <a:t>18</a:t>
            </a:fld>
            <a:endParaRPr lang="en-US" altLang="en-US"/>
          </a:p>
        </p:txBody>
      </p:sp>
      <p:sp>
        <p:nvSpPr>
          <p:cNvPr id="450562" name="Rectangle 2"/>
          <p:cNvSpPr>
            <a:spLocks noGrp="1" noRot="1" noChangeAspect="1" noChangeArrowheads="1" noTextEdit="1"/>
          </p:cNvSpPr>
          <p:nvPr>
            <p:ph type="sldImg"/>
          </p:nvPr>
        </p:nvSpPr>
        <p:spPr>
          <a:ln/>
        </p:spPr>
      </p:sp>
      <p:sp>
        <p:nvSpPr>
          <p:cNvPr id="450563" name="Rectangle 3"/>
          <p:cNvSpPr>
            <a:spLocks noGrp="1" noChangeArrowheads="1"/>
          </p:cNvSpPr>
          <p:nvPr>
            <p:ph type="body" idx="1"/>
          </p:nvPr>
        </p:nvSpPr>
        <p:spPr/>
        <p:txBody>
          <a:bodyPr/>
          <a:lstStyle/>
          <a:p>
            <a:r>
              <a:rPr lang="en-US" altLang="en-US" dirty="0"/>
              <a:t>For a simple, elastic - perfectly plastic structure subject to monotonic loading, ductility can be quantified using the ductility factor, </a:t>
            </a:r>
            <a:r>
              <a:rPr lang="el-GR" altLang="en-US" dirty="0">
                <a:cs typeface="Times New Roman" pitchFamily="18" charset="0"/>
              </a:rPr>
              <a:t>μ</a:t>
            </a:r>
            <a:r>
              <a:rPr lang="en-US" altLang="en-US" dirty="0">
                <a:cs typeface="Times New Roman" pitchFamily="18" charset="0"/>
              </a:rPr>
              <a:t>. </a:t>
            </a:r>
            <a:r>
              <a:rPr lang="en-US" altLang="en-US" dirty="0"/>
              <a:t> In the definition of </a:t>
            </a:r>
            <a:r>
              <a:rPr lang="el-GR" altLang="en-US" dirty="0">
                <a:cs typeface="Times New Roman" pitchFamily="18" charset="0"/>
              </a:rPr>
              <a:t>μ</a:t>
            </a:r>
            <a:r>
              <a:rPr lang="en-US" altLang="en-US" dirty="0">
                <a:cs typeface="Times New Roman" pitchFamily="18" charset="0"/>
              </a:rPr>
              <a:t>, </a:t>
            </a:r>
            <a:r>
              <a:rPr lang="el-GR" altLang="en-US" dirty="0">
                <a:cs typeface="Times New Roman" pitchFamily="18" charset="0"/>
              </a:rPr>
              <a:t>Δ</a:t>
            </a:r>
            <a:r>
              <a:rPr lang="en-US" altLang="en-US" baseline="-25000" dirty="0">
                <a:cs typeface="Times New Roman" pitchFamily="18" charset="0"/>
              </a:rPr>
              <a:t>yield</a:t>
            </a:r>
            <a:r>
              <a:rPr lang="en-US" altLang="en-US" dirty="0">
                <a:cs typeface="Times New Roman" pitchFamily="18" charset="0"/>
              </a:rPr>
              <a:t> is the displacement when the structure yields (i.e. when the structure has reached its plastic lateral capacity), and </a:t>
            </a:r>
            <a:r>
              <a:rPr lang="el-GR" altLang="en-US" dirty="0">
                <a:cs typeface="Times New Roman" pitchFamily="18" charset="0"/>
              </a:rPr>
              <a:t>Δ</a:t>
            </a:r>
            <a:r>
              <a:rPr lang="en-US" altLang="en-US" baseline="-25000" dirty="0">
                <a:cs typeface="Times New Roman" pitchFamily="18" charset="0"/>
              </a:rPr>
              <a:t>failure</a:t>
            </a:r>
            <a:r>
              <a:rPr lang="en-US" altLang="en-US" dirty="0">
                <a:cs typeface="Times New Roman" pitchFamily="18" charset="0"/>
              </a:rPr>
              <a:t> is the displacement at which the structures begins to lose lateral load carrying capacity.</a:t>
            </a:r>
            <a:endParaRPr lang="el-GR" altLang="en-US" dirty="0">
              <a:cs typeface="Times New Roman"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sldNum" sz="quarter" idx="5"/>
          </p:nvPr>
        </p:nvSpPr>
        <p:spPr>
          <a:ln/>
        </p:spPr>
        <p:txBody>
          <a:bodyPr/>
          <a:lstStyle/>
          <a:p>
            <a:fld id="{C10673CF-803E-4747-9B16-1171CFBC8854}" type="slidenum">
              <a:rPr lang="en-US" altLang="en-US"/>
              <a:pPr/>
              <a:t>19</a:t>
            </a:fld>
            <a:endParaRPr lang="en-US" altLang="en-US"/>
          </a:p>
        </p:txBody>
      </p:sp>
      <p:sp>
        <p:nvSpPr>
          <p:cNvPr id="446466" name="Rectangle 2"/>
          <p:cNvSpPr>
            <a:spLocks noGrp="1" noRot="1" noChangeAspect="1" noChangeArrowheads="1" noTextEdit="1"/>
          </p:cNvSpPr>
          <p:nvPr>
            <p:ph type="sldImg"/>
          </p:nvPr>
        </p:nvSpPr>
        <p:spPr>
          <a:xfrm>
            <a:off x="1652588" y="555625"/>
            <a:ext cx="3271837" cy="2454275"/>
          </a:xfrm>
          <a:ln/>
        </p:spPr>
      </p:sp>
      <p:sp>
        <p:nvSpPr>
          <p:cNvPr id="446467" name="Rectangle 3"/>
          <p:cNvSpPr>
            <a:spLocks noGrp="1" noChangeArrowheads="1"/>
          </p:cNvSpPr>
          <p:nvPr>
            <p:ph type="body" idx="1"/>
          </p:nvPr>
        </p:nvSpPr>
        <p:spPr>
          <a:xfrm>
            <a:off x="890588" y="3227202"/>
            <a:ext cx="5029200" cy="5666971"/>
          </a:xfrm>
        </p:spPr>
        <p:txBody>
          <a:bodyPr/>
          <a:lstStyle/>
          <a:p>
            <a:pPr marL="171450" indent="-171450">
              <a:lnSpc>
                <a:spcPct val="90000"/>
              </a:lnSpc>
            </a:pPr>
            <a:r>
              <a:rPr lang="en-US" altLang="en-US" sz="700" dirty="0"/>
              <a:t>A basic concept of seismic-resistant design is the trade-off between strength and ductility. This concept is illustrated (in a highly simplified manner) by this slide.</a:t>
            </a:r>
          </a:p>
          <a:p>
            <a:pPr marL="171450" indent="-171450">
              <a:lnSpc>
                <a:spcPct val="90000"/>
              </a:lnSpc>
            </a:pPr>
            <a:endParaRPr lang="en-US" altLang="en-US" sz="700" dirty="0"/>
          </a:p>
          <a:p>
            <a:pPr marL="171450" indent="-171450">
              <a:lnSpc>
                <a:spcPct val="90000"/>
              </a:lnSpc>
            </a:pPr>
            <a:r>
              <a:rPr lang="en-US" altLang="en-US" sz="700" dirty="0"/>
              <a:t>The plot shows the relationship between lateral force and lateral displacement for a simple single-degree-of-freedom structure, with an elastic-perfectly plastic response. The plot can be viewed as the force-displacement response of the structure for a half-cycle of loading during an earthquake.</a:t>
            </a:r>
          </a:p>
          <a:p>
            <a:pPr marL="171450" indent="-171450">
              <a:lnSpc>
                <a:spcPct val="90000"/>
              </a:lnSpc>
            </a:pPr>
            <a:endParaRPr lang="en-US" altLang="en-US" sz="700" dirty="0"/>
          </a:p>
          <a:p>
            <a:pPr marL="171450" indent="-171450">
              <a:lnSpc>
                <a:spcPct val="90000"/>
              </a:lnSpc>
            </a:pPr>
            <a:r>
              <a:rPr lang="en-US" altLang="en-US" sz="700" dirty="0"/>
              <a:t>The solid line represents the response of a structure that remains elastic during the earthquake. The maximum lateral force experienced by the elastic structure is </a:t>
            </a:r>
            <a:r>
              <a:rPr lang="en-US" altLang="en-US" sz="700" dirty="0" err="1"/>
              <a:t>H</a:t>
            </a:r>
            <a:r>
              <a:rPr lang="en-US" altLang="en-US" sz="700" baseline="-25000" dirty="0" err="1"/>
              <a:t>elastic</a:t>
            </a:r>
            <a:r>
              <a:rPr lang="en-US" altLang="en-US" sz="700" dirty="0"/>
              <a:t> and the maximum displacement experienced by the structure is </a:t>
            </a:r>
            <a:r>
              <a:rPr lang="el-GR" altLang="en-US" sz="700" dirty="0">
                <a:cs typeface="Times New Roman" pitchFamily="18" charset="0"/>
              </a:rPr>
              <a:t>Δ</a:t>
            </a:r>
            <a:r>
              <a:rPr lang="en-US" altLang="en-US" sz="700" baseline="-25000" dirty="0">
                <a:cs typeface="Times New Roman" pitchFamily="18" charset="0"/>
              </a:rPr>
              <a:t>max.</a:t>
            </a:r>
            <a:r>
              <a:rPr lang="en-US" altLang="en-US" sz="700" dirty="0">
                <a:cs typeface="Times New Roman" pitchFamily="18" charset="0"/>
              </a:rPr>
              <a:t> Thus, if we wanted the structure to remain elastic during the earthquake, we would need to design our structure to remain elastic under a lateral load equal to </a:t>
            </a:r>
            <a:r>
              <a:rPr lang="en-US" altLang="en-US" sz="700" dirty="0" err="1">
                <a:cs typeface="Times New Roman" pitchFamily="18" charset="0"/>
              </a:rPr>
              <a:t>H</a:t>
            </a:r>
            <a:r>
              <a:rPr lang="en-US" altLang="en-US" sz="700" baseline="-25000" dirty="0" err="1">
                <a:cs typeface="Times New Roman" pitchFamily="18" charset="0"/>
              </a:rPr>
              <a:t>elastic</a:t>
            </a:r>
            <a:r>
              <a:rPr lang="en-US" altLang="en-US" sz="700" dirty="0">
                <a:cs typeface="Times New Roman" pitchFamily="18" charset="0"/>
              </a:rPr>
              <a:t>.</a:t>
            </a:r>
          </a:p>
          <a:p>
            <a:pPr marL="171450" indent="-171450">
              <a:lnSpc>
                <a:spcPct val="90000"/>
              </a:lnSpc>
            </a:pPr>
            <a:endParaRPr lang="en-US" altLang="en-US" sz="700" dirty="0">
              <a:cs typeface="Times New Roman" pitchFamily="18" charset="0"/>
            </a:endParaRPr>
          </a:p>
          <a:p>
            <a:pPr marL="171450" indent="-171450">
              <a:lnSpc>
                <a:spcPct val="90000"/>
              </a:lnSpc>
            </a:pPr>
            <a:r>
              <a:rPr lang="en-US" altLang="en-US" sz="700" dirty="0">
                <a:cs typeface="Times New Roman" pitchFamily="18" charset="0"/>
              </a:rPr>
              <a:t>Say we designed the structure to have a lateral strength of only 3/4*</a:t>
            </a:r>
            <a:r>
              <a:rPr lang="en-US" altLang="en-US" sz="700" dirty="0" err="1">
                <a:cs typeface="Times New Roman" pitchFamily="18" charset="0"/>
              </a:rPr>
              <a:t>H</a:t>
            </a:r>
            <a:r>
              <a:rPr lang="en-US" altLang="en-US" sz="700" baseline="-25000" dirty="0" err="1">
                <a:cs typeface="Times New Roman" pitchFamily="18" charset="0"/>
              </a:rPr>
              <a:t>elastic</a:t>
            </a:r>
            <a:r>
              <a:rPr lang="en-US" altLang="en-US" sz="700" dirty="0">
                <a:cs typeface="Times New Roman" pitchFamily="18" charset="0"/>
              </a:rPr>
              <a:t>. If the structure sees the same earthquake as above (which will generate a force of </a:t>
            </a:r>
            <a:r>
              <a:rPr lang="en-US" altLang="en-US" sz="700" dirty="0" err="1">
                <a:cs typeface="Times New Roman" pitchFamily="18" charset="0"/>
              </a:rPr>
              <a:t>H</a:t>
            </a:r>
            <a:r>
              <a:rPr lang="en-US" altLang="en-US" sz="700" baseline="-25000" dirty="0" err="1">
                <a:cs typeface="Times New Roman" pitchFamily="18" charset="0"/>
              </a:rPr>
              <a:t>elastic</a:t>
            </a:r>
            <a:r>
              <a:rPr lang="en-US" altLang="en-US" sz="700" dirty="0">
                <a:cs typeface="Times New Roman" pitchFamily="18" charset="0"/>
              </a:rPr>
              <a:t> in an elastic structure), the structure will yield when the lateral force reaches 3/4*</a:t>
            </a:r>
            <a:r>
              <a:rPr lang="en-US" altLang="en-US" sz="700" dirty="0" err="1">
                <a:cs typeface="Times New Roman" pitchFamily="18" charset="0"/>
              </a:rPr>
              <a:t>H</a:t>
            </a:r>
            <a:r>
              <a:rPr lang="en-US" altLang="en-US" sz="700" baseline="-25000" dirty="0" err="1">
                <a:cs typeface="Times New Roman" pitchFamily="18" charset="0"/>
              </a:rPr>
              <a:t>elastic</a:t>
            </a:r>
            <a:r>
              <a:rPr lang="en-US" altLang="en-US" sz="700" dirty="0">
                <a:cs typeface="Times New Roman" pitchFamily="18" charset="0"/>
              </a:rPr>
              <a:t>. At this point, the lateral force on the structure can no longer increase. Rather, the effect of the earthquake on the structure beyond this point will be to impose inelastic displacement. That is, the earthquake will demand ductility of the structure rather than strength. The earthquake will continue to deform the structure in the inelastic range until the total displacement is about the same as for the elastic structure. Thus, a structure with a lateral strength less than </a:t>
            </a:r>
            <a:r>
              <a:rPr lang="en-US" altLang="en-US" sz="700" dirty="0" err="1">
                <a:cs typeface="Times New Roman" pitchFamily="18" charset="0"/>
              </a:rPr>
              <a:t>H</a:t>
            </a:r>
            <a:r>
              <a:rPr lang="en-US" altLang="en-US" sz="700" baseline="-25000" dirty="0" err="1">
                <a:cs typeface="Times New Roman" pitchFamily="18" charset="0"/>
              </a:rPr>
              <a:t>elastic</a:t>
            </a:r>
            <a:r>
              <a:rPr lang="en-US" altLang="en-US" sz="700" baseline="-25000" dirty="0">
                <a:cs typeface="Times New Roman" pitchFamily="18" charset="0"/>
              </a:rPr>
              <a:t> </a:t>
            </a:r>
            <a:r>
              <a:rPr lang="en-US" altLang="en-US" sz="700" dirty="0">
                <a:cs typeface="Times New Roman" pitchFamily="18" charset="0"/>
              </a:rPr>
              <a:t>can still survive the earthquake, as long as the structure can supply the needed inelastic deformation. i.e., can supply the needed ductility.</a:t>
            </a:r>
          </a:p>
          <a:p>
            <a:pPr marL="171450" indent="-171450">
              <a:lnSpc>
                <a:spcPct val="90000"/>
              </a:lnSpc>
            </a:pPr>
            <a:endParaRPr lang="en-US" altLang="en-US" sz="700" dirty="0">
              <a:cs typeface="Times New Roman" pitchFamily="18" charset="0"/>
            </a:endParaRPr>
          </a:p>
          <a:p>
            <a:pPr marL="171450" indent="-171450">
              <a:lnSpc>
                <a:spcPct val="90000"/>
              </a:lnSpc>
            </a:pPr>
            <a:r>
              <a:rPr lang="en-US" altLang="en-US" sz="700" dirty="0">
                <a:cs typeface="Times New Roman" pitchFamily="18" charset="0"/>
              </a:rPr>
              <a:t>Similarly, we can design our structure with even lower levels of lateral strength, say 1/2 or 1/4 of the lateral force that an elastic structure would see. In each case, when the lateral strength of the structure ( 1/2*</a:t>
            </a:r>
            <a:r>
              <a:rPr lang="en-US" altLang="en-US" sz="700" dirty="0" err="1">
                <a:cs typeface="Times New Roman" pitchFamily="18" charset="0"/>
              </a:rPr>
              <a:t>H</a:t>
            </a:r>
            <a:r>
              <a:rPr lang="en-US" altLang="en-US" sz="700" baseline="-25000" dirty="0" err="1">
                <a:cs typeface="Times New Roman" pitchFamily="18" charset="0"/>
              </a:rPr>
              <a:t>elastic</a:t>
            </a:r>
            <a:r>
              <a:rPr lang="en-US" altLang="en-US" sz="700" baseline="-25000" dirty="0">
                <a:cs typeface="Times New Roman" pitchFamily="18" charset="0"/>
              </a:rPr>
              <a:t> </a:t>
            </a:r>
            <a:r>
              <a:rPr lang="en-US" altLang="en-US" sz="700" dirty="0">
                <a:cs typeface="Times New Roman" pitchFamily="18" charset="0"/>
              </a:rPr>
              <a:t>or 1/4*</a:t>
            </a:r>
            <a:r>
              <a:rPr lang="en-US" altLang="en-US" sz="700" dirty="0" err="1">
                <a:cs typeface="Times New Roman" pitchFamily="18" charset="0"/>
              </a:rPr>
              <a:t>H</a:t>
            </a:r>
            <a:r>
              <a:rPr lang="en-US" altLang="en-US" sz="700" baseline="-25000" dirty="0" err="1">
                <a:cs typeface="Times New Roman" pitchFamily="18" charset="0"/>
              </a:rPr>
              <a:t>elastic</a:t>
            </a:r>
            <a:r>
              <a:rPr lang="en-US" altLang="en-US" sz="700" baseline="-25000" dirty="0">
                <a:cs typeface="Times New Roman" pitchFamily="18" charset="0"/>
              </a:rPr>
              <a:t> </a:t>
            </a:r>
            <a:r>
              <a:rPr lang="en-US" altLang="en-US" sz="700" dirty="0">
                <a:cs typeface="Times New Roman" pitchFamily="18" charset="0"/>
              </a:rPr>
              <a:t>) is reached, the structure will be incapable of resisting any additional lateral force. As before, the effect of the earthquake beyond this point will be to impose additional displacement upon the structure, rather than additional force. In each case, the maximum displacement will be about same as for the structure that remains elastic. That is, regardless of the structure's lateral strength, </a:t>
            </a:r>
            <a:r>
              <a:rPr lang="el-GR" altLang="en-US" sz="700" dirty="0">
                <a:cs typeface="Times New Roman" pitchFamily="18" charset="0"/>
              </a:rPr>
              <a:t>Δ</a:t>
            </a:r>
            <a:r>
              <a:rPr lang="en-US" altLang="en-US" sz="700" baseline="-25000" dirty="0">
                <a:cs typeface="Times New Roman" pitchFamily="18" charset="0"/>
              </a:rPr>
              <a:t>max </a:t>
            </a:r>
            <a:r>
              <a:rPr lang="en-US" altLang="en-US" sz="700" dirty="0">
                <a:cs typeface="Times New Roman" pitchFamily="18" charset="0"/>
              </a:rPr>
              <a:t> will be approximately the same.</a:t>
            </a:r>
          </a:p>
          <a:p>
            <a:pPr marL="171450" indent="-171450">
              <a:lnSpc>
                <a:spcPct val="90000"/>
              </a:lnSpc>
            </a:pPr>
            <a:endParaRPr lang="en-US" altLang="en-US" sz="700" dirty="0">
              <a:cs typeface="Times New Roman" pitchFamily="18" charset="0"/>
            </a:endParaRPr>
          </a:p>
          <a:p>
            <a:pPr marL="171450" indent="-171450">
              <a:lnSpc>
                <a:spcPct val="90000"/>
              </a:lnSpc>
            </a:pPr>
            <a:r>
              <a:rPr lang="en-US" altLang="en-US" sz="700" dirty="0">
                <a:cs typeface="Times New Roman" pitchFamily="18" charset="0"/>
              </a:rPr>
              <a:t>Some observations on seismic response......</a:t>
            </a:r>
          </a:p>
          <a:p>
            <a:pPr marL="171450" indent="-171450">
              <a:lnSpc>
                <a:spcPct val="90000"/>
              </a:lnSpc>
              <a:buFontTx/>
              <a:buAutoNum type="arabicPeriod"/>
            </a:pPr>
            <a:r>
              <a:rPr lang="en-US" altLang="en-US" sz="700" dirty="0">
                <a:cs typeface="Times New Roman" pitchFamily="18" charset="0"/>
              </a:rPr>
              <a:t>A structure can be designed with a lateral strength significantly less than that which will be seen by an elastic structure in an earthquake. However, to survive the earthquake without collapse, the structure must supply ductility. In the plot, ductility (inelastic deformation capacity) is represented by the horizontal dotted lines).</a:t>
            </a:r>
          </a:p>
          <a:p>
            <a:pPr marL="171450" indent="-171450">
              <a:lnSpc>
                <a:spcPct val="90000"/>
              </a:lnSpc>
              <a:buFontTx/>
              <a:buAutoNum type="arabicPeriod"/>
            </a:pPr>
            <a:r>
              <a:rPr lang="en-US" altLang="en-US" sz="700" dirty="0">
                <a:cs typeface="Times New Roman" pitchFamily="18" charset="0"/>
              </a:rPr>
              <a:t>As illustrated by the plot, the lower the lateral strength of the structure, the greater will be the required ductility. Thus, in seismic design, we can trade strength for ductility. We can give our structure a high lateral strength, in which case we need to provide little ductility. Alternatively, we can give our structure very low lateral strength (by designing for very low lateral forces), but then we must detail our structure to supply high levels of ductility. Building codes permit us (within a limited extent) to make this trade off between strength and ductility. </a:t>
            </a:r>
          </a:p>
          <a:p>
            <a:pPr marL="171450" indent="-171450">
              <a:lnSpc>
                <a:spcPct val="90000"/>
              </a:lnSpc>
              <a:buFontTx/>
              <a:buAutoNum type="arabicPeriod"/>
            </a:pPr>
            <a:r>
              <a:rPr lang="en-US" altLang="en-US" sz="700" dirty="0">
                <a:cs typeface="Times New Roman" pitchFamily="18" charset="0"/>
              </a:rPr>
              <a:t>Ductility means damage. That is, when we use ductility to survive an earthquake, we have to expect damage.</a:t>
            </a:r>
          </a:p>
          <a:p>
            <a:pPr marL="171450" indent="-171450">
              <a:lnSpc>
                <a:spcPct val="90000"/>
              </a:lnSpc>
              <a:buFontTx/>
              <a:buAutoNum type="arabicPeriod"/>
            </a:pPr>
            <a:r>
              <a:rPr lang="en-US" altLang="en-US" sz="700" dirty="0">
                <a:cs typeface="Times New Roman" pitchFamily="18" charset="0"/>
              </a:rPr>
              <a:t>For a structure that is designed to yield in an earthquake (the usual case), the maximum lateral force that the structure will see during the earthquake is defined by the structure's own lateral strength. </a:t>
            </a:r>
          </a:p>
          <a:p>
            <a:pPr marL="171450" indent="-171450">
              <a:lnSpc>
                <a:spcPct val="90000"/>
              </a:lnSpc>
              <a:buFontTx/>
              <a:buAutoNum type="arabicPeriod"/>
            </a:pPr>
            <a:r>
              <a:rPr lang="en-US" altLang="en-US" sz="700" dirty="0">
                <a:cs typeface="Times New Roman" pitchFamily="18" charset="0"/>
              </a:rPr>
              <a:t>Code specified seismic lateral forces are generally much smaller than would be required for the structure to remain elastic. That is, they are usually much less than </a:t>
            </a:r>
            <a:r>
              <a:rPr lang="en-US" altLang="en-US" sz="700" dirty="0" err="1">
                <a:cs typeface="Times New Roman" pitchFamily="18" charset="0"/>
              </a:rPr>
              <a:t>H</a:t>
            </a:r>
            <a:r>
              <a:rPr lang="en-US" altLang="en-US" sz="700" baseline="-25000" dirty="0" err="1">
                <a:cs typeface="Times New Roman" pitchFamily="18" charset="0"/>
              </a:rPr>
              <a:t>elastic</a:t>
            </a:r>
            <a:r>
              <a:rPr lang="en-US" altLang="en-US" sz="700" dirty="0">
                <a:cs typeface="Times New Roman" pitchFamily="18" charset="0"/>
              </a:rPr>
              <a:t>. Thus, a typical code based design uses ductility to survive an earthquake. In this sense, the code specified seismic lateral forces do not represent the actual lateral force that an earthquake would generate in an elastic structure. Thus, in cases where code specified wind forces are greater than code specified earthquake forces, it is still necessary to provide ductility. Even though the lateral strength of the structure will be larger as a result of the fact that "wind controls," the resulting lateral strength of the structure is still likely well below </a:t>
            </a:r>
            <a:r>
              <a:rPr lang="en-US" altLang="en-US" sz="700" dirty="0" err="1">
                <a:cs typeface="Times New Roman" pitchFamily="18" charset="0"/>
              </a:rPr>
              <a:t>H</a:t>
            </a:r>
            <a:r>
              <a:rPr lang="en-US" altLang="en-US" sz="700" baseline="-25000" dirty="0" err="1">
                <a:cs typeface="Times New Roman" pitchFamily="18" charset="0"/>
              </a:rPr>
              <a:t>elastic</a:t>
            </a:r>
            <a:r>
              <a:rPr lang="en-US" altLang="en-US" sz="700" dirty="0">
                <a:cs typeface="Times New Roman" pitchFamily="18" charset="0"/>
              </a:rPr>
              <a:t>,  and therefore ductility will be needed. Thus, even when code specified wind forces are larger than code specified earthquake forces, ductile detailing requirements in building codes must still be satisfied.</a:t>
            </a:r>
          </a:p>
          <a:p>
            <a:pPr marL="171450" indent="-171450">
              <a:lnSpc>
                <a:spcPct val="90000"/>
              </a:lnSpc>
            </a:pPr>
            <a:endParaRPr lang="en-US" altLang="en-US" sz="700" dirty="0">
              <a:cs typeface="Times New Roman" pitchFamily="18" charset="0"/>
            </a:endParaRPr>
          </a:p>
          <a:p>
            <a:pPr marL="171450" indent="-171450">
              <a:lnSpc>
                <a:spcPct val="90000"/>
              </a:lnSpc>
            </a:pPr>
            <a:endParaRPr lang="en-US" altLang="en-US" sz="700" dirty="0">
              <a:cs typeface="Times New Roman" pitchFamily="18" charset="0"/>
            </a:endParaRPr>
          </a:p>
          <a:p>
            <a:pPr marL="171450" indent="-171450">
              <a:lnSpc>
                <a:spcPct val="90000"/>
              </a:lnSpc>
            </a:pPr>
            <a:r>
              <a:rPr lang="en-US" altLang="en-US" sz="700" dirty="0">
                <a:cs typeface="Times New Roman" pitchFamily="18" charset="0"/>
              </a:rPr>
              <a:t>Note: The concept that </a:t>
            </a:r>
            <a:r>
              <a:rPr lang="el-GR" altLang="en-US" sz="700" dirty="0">
                <a:cs typeface="Times New Roman" pitchFamily="18" charset="0"/>
              </a:rPr>
              <a:t>Δ</a:t>
            </a:r>
            <a:r>
              <a:rPr lang="en-US" altLang="en-US" sz="700" baseline="-25000" dirty="0">
                <a:cs typeface="Times New Roman" pitchFamily="18" charset="0"/>
              </a:rPr>
              <a:t>max</a:t>
            </a:r>
            <a:r>
              <a:rPr lang="en-US" altLang="en-US" sz="700" dirty="0">
                <a:cs typeface="Times New Roman" pitchFamily="18" charset="0"/>
              </a:rPr>
              <a:t> remains the same, regardless of the lateral strength of the structure, and regardless of whether the structure responds elastically or </a:t>
            </a:r>
            <a:r>
              <a:rPr lang="en-US" altLang="en-US" sz="700" dirty="0" err="1">
                <a:cs typeface="Times New Roman" pitchFamily="18" charset="0"/>
              </a:rPr>
              <a:t>inelastically</a:t>
            </a:r>
            <a:r>
              <a:rPr lang="en-US" altLang="en-US" sz="700" dirty="0">
                <a:cs typeface="Times New Roman" pitchFamily="18" charset="0"/>
              </a:rPr>
              <a:t>, is a simplification. It is a useful simplification to understand the basic concept of trading strength for ductility in seismic design. </a:t>
            </a:r>
          </a:p>
          <a:p>
            <a:pPr marL="171450" indent="-171450">
              <a:lnSpc>
                <a:spcPct val="90000"/>
              </a:lnSpc>
            </a:pPr>
            <a:r>
              <a:rPr lang="en-US" altLang="en-US" sz="700" dirty="0">
                <a:cs typeface="Times New Roman" pitchFamily="18" charset="0"/>
              </a:rPr>
              <a:t>More extensive discussions of the relationship between strength and ductility demand can be found in the literature. A useful reference is: "The Seismic Design Handbook," Edited by </a:t>
            </a:r>
            <a:r>
              <a:rPr lang="en-US" altLang="en-US" sz="700" dirty="0" err="1">
                <a:cs typeface="Times New Roman" pitchFamily="18" charset="0"/>
              </a:rPr>
              <a:t>Farzad</a:t>
            </a:r>
            <a:r>
              <a:rPr lang="en-US" altLang="en-US" sz="700" dirty="0">
                <a:cs typeface="Times New Roman" pitchFamily="18" charset="0"/>
              </a:rPr>
              <a:t> </a:t>
            </a:r>
            <a:r>
              <a:rPr lang="en-US" altLang="en-US" sz="700" dirty="0" err="1">
                <a:cs typeface="Times New Roman" pitchFamily="18" charset="0"/>
              </a:rPr>
              <a:t>Naeim</a:t>
            </a:r>
            <a:r>
              <a:rPr lang="en-US" altLang="en-US" sz="700" dirty="0">
                <a:cs typeface="Times New Roman" pitchFamily="18" charset="0"/>
              </a:rPr>
              <a:t>, 2nd Edition, Kluwer Academic Publishers, 2001.</a:t>
            </a:r>
            <a:endParaRPr lang="el-GR" altLang="en-US" sz="700" dirty="0">
              <a:cs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338F7B57-0666-46F8-A87E-87DF18D37972}" type="slidenum">
              <a:rPr lang="en-US" altLang="en-US" sz="1000" b="0">
                <a:latin typeface="Times New Roman" pitchFamily="18" charset="0"/>
              </a:rPr>
              <a:pPr/>
              <a:t>2</a:t>
            </a:fld>
            <a:endParaRPr lang="en-US" altLang="en-US" sz="1000" b="0">
              <a:latin typeface="Times New Roman" pitchFamily="18" charset="0"/>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p:spPr>
        <p:txBody>
          <a:bodyPr/>
          <a:lstStyle/>
          <a:p>
            <a:r>
              <a:rPr lang="en-US" altLang="en-US" dirty="0" smtClean="0"/>
              <a:t>This PowerPoint series is dividing into 6 modules. This is the first module on: "Introduction and Basic Principles."</a:t>
            </a:r>
          </a:p>
          <a:p>
            <a:endParaRPr lang="en-US" alt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sldNum" sz="quarter" idx="5"/>
          </p:nvPr>
        </p:nvSpPr>
        <p:spPr>
          <a:ln/>
        </p:spPr>
        <p:txBody>
          <a:bodyPr/>
          <a:lstStyle/>
          <a:p>
            <a:fld id="{BF39B358-A0E5-4647-A827-CA1073E940D7}" type="slidenum">
              <a:rPr lang="en-US" altLang="en-US"/>
              <a:pPr/>
              <a:t>20</a:t>
            </a:fld>
            <a:endParaRPr lang="en-US" altLang="en-US"/>
          </a:p>
        </p:txBody>
      </p:sp>
      <p:sp>
        <p:nvSpPr>
          <p:cNvPr id="447490" name="Rectangle 2"/>
          <p:cNvSpPr>
            <a:spLocks noGrp="1" noRot="1" noChangeAspect="1" noChangeArrowheads="1" noTextEdit="1"/>
          </p:cNvSpPr>
          <p:nvPr>
            <p:ph type="sldImg"/>
          </p:nvPr>
        </p:nvSpPr>
        <p:spPr>
          <a:ln/>
        </p:spPr>
      </p:sp>
      <p:sp>
        <p:nvSpPr>
          <p:cNvPr id="447491" name="Rectangle 3"/>
          <p:cNvSpPr>
            <a:spLocks noGrp="1" noChangeArrowheads="1"/>
          </p:cNvSpPr>
          <p:nvPr>
            <p:ph type="body" idx="1"/>
          </p:nvPr>
        </p:nvSpPr>
        <p:spPr/>
        <p:txBody>
          <a:bodyPr/>
          <a:lstStyle/>
          <a:p>
            <a:r>
              <a:rPr lang="en-US" altLang="en-US" dirty="0"/>
              <a:t>As discussed in the previous slides, detailing structures to supply ductility is a basic objective in seismic resistant design.</a:t>
            </a:r>
          </a:p>
          <a:p>
            <a:endParaRPr lang="en-US" altLang="en-US" dirty="0"/>
          </a:p>
          <a:p>
            <a:r>
              <a:rPr lang="en-US" altLang="en-US" dirty="0"/>
              <a:t>In the case of steel structures, ductility is usually achieved by yielding of selected elements of the frame. Yielding of steel is a ductile phenomenon. That is, when steel yields, it can maintain it's yield strength through large inelastic deformations.</a:t>
            </a:r>
          </a:p>
          <a:p>
            <a:endParaRPr lang="en-US" altLang="en-US" dirty="0"/>
          </a:p>
          <a:p>
            <a:r>
              <a:rPr lang="en-US" altLang="en-US" dirty="0"/>
              <a:t>Thus, to obtain a ductile global response of a steel structure (i.e. to make the plateau in the load-deflection curve above as long as possible), we want to obtain as much yielding as possible, before non-ductile limit states occur.</a:t>
            </a:r>
          </a:p>
          <a:p>
            <a:endParaRPr lang="en-US" altLang="en-US" dirty="0"/>
          </a:p>
          <a:p>
            <a:r>
              <a:rPr lang="en-US" altLang="en-US" dirty="0"/>
              <a:t>For steel structures, non-ductile limits states are associated with fracture or instability. These are the limit states that will cause a steel element or structure to lose load carrying capacity.</a:t>
            </a:r>
          </a:p>
          <a:p>
            <a:r>
              <a:rPr lang="en-US" altLang="en-US" dirty="0"/>
              <a:t>Note that yielding will not cause a steel structure to collapse. Yielding will only cause a plateau in the load-deformation curve. For the load capacity to decline, fracture or instability must occur.</a:t>
            </a:r>
          </a:p>
          <a:p>
            <a:endParaRPr lang="en-US" altLang="en-US" dirty="0"/>
          </a:p>
          <a:p>
            <a:r>
              <a:rPr lang="en-US" altLang="en-US" dirty="0"/>
              <a:t>Thus, a goal in seismic resistant design is to permit as much yielding to occur in the frame as possible, while preventing or delaying fracture or instability limit states until sufficient ductility is achieved.</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sldNum" sz="quarter" idx="5"/>
          </p:nvPr>
        </p:nvSpPr>
        <p:spPr>
          <a:ln/>
        </p:spPr>
        <p:txBody>
          <a:bodyPr/>
          <a:lstStyle/>
          <a:p>
            <a:fld id="{8AA81612-6D09-43DA-9F48-C0CDA79A8210}" type="slidenum">
              <a:rPr lang="en-US" altLang="en-US"/>
              <a:pPr/>
              <a:t>21</a:t>
            </a:fld>
            <a:endParaRPr lang="en-US" altLang="en-US"/>
          </a:p>
        </p:txBody>
      </p:sp>
      <p:sp>
        <p:nvSpPr>
          <p:cNvPr id="448514" name="Rectangle 2"/>
          <p:cNvSpPr>
            <a:spLocks noGrp="1" noRot="1" noChangeAspect="1" noChangeArrowheads="1" noTextEdit="1"/>
          </p:cNvSpPr>
          <p:nvPr>
            <p:ph type="sldImg"/>
          </p:nvPr>
        </p:nvSpPr>
        <p:spPr>
          <a:ln/>
        </p:spPr>
      </p:sp>
      <p:sp>
        <p:nvSpPr>
          <p:cNvPr id="448515" name="Rectangle 3"/>
          <p:cNvSpPr>
            <a:spLocks noGrp="1" noChangeArrowheads="1"/>
          </p:cNvSpPr>
          <p:nvPr>
            <p:ph type="body" idx="1"/>
          </p:nvPr>
        </p:nvSpPr>
        <p:spPr/>
        <p:txBody>
          <a:bodyPr/>
          <a:lstStyle/>
          <a:p>
            <a:r>
              <a:rPr lang="en-US" altLang="en-US" sz="800" dirty="0" smtClean="0"/>
              <a:t>Ductile response of a steel frame is achieved by yielding of steel. </a:t>
            </a:r>
            <a:r>
              <a:rPr lang="en-US" altLang="en-US" sz="800" dirty="0" err="1" smtClean="0"/>
              <a:t>Nonductile</a:t>
            </a:r>
            <a:r>
              <a:rPr lang="en-US" altLang="en-US" sz="800" dirty="0" smtClean="0"/>
              <a:t> response of steel systems is the result of fracture or instability. Consequently, a key design objective is to maximize the yielding of steel frame elements, while at the same time delaying the onset of fracture or instability until large inelastic deformations are achieved. To achieve this objective, it is first necessary to choose the frame locations where yielding is intended to occur, i.e., the locations of plastic hinges. This is typically the beam ends in moment resisting frames, links in eccentrically braced frames, and the braces in braced frames. </a:t>
            </a:r>
          </a:p>
          <a:p>
            <a:endParaRPr lang="en-US" altLang="en-US" sz="800" dirty="0" smtClean="0"/>
          </a:p>
          <a:p>
            <a:r>
              <a:rPr lang="en-US" altLang="en-US" sz="800" dirty="0" smtClean="0"/>
              <a:t>It is possible to control the location of yielding in a steel frame by assuring that the element where the yielding is intended to occur is the weakest element in the frame. Conversely, this can be achieved by assuring that all other frame elements (i.e. elements where inelastic action should not occur) are stronger, through the application of </a:t>
            </a:r>
            <a:r>
              <a:rPr lang="en-US" altLang="en-US" sz="800" i="1" dirty="0" smtClean="0"/>
              <a:t>capacity design</a:t>
            </a:r>
            <a:r>
              <a:rPr lang="en-US" altLang="en-US" sz="800" dirty="0" smtClean="0"/>
              <a:t> concepts. With this approach, the element in which yielding is intended to occur is designed based on code specified lateral forces. All other frame elements are then designed to develop the capacity of the yielding element. For example, in a steel moment frame, the beams are typically the frame element intended to yield during an earthquake. Thus, the beams are sized based on code level forces. However, the beam-to-column connections and the columns are designed for the maximum forces that can be generated by the fully yielded and strain hardened beams. That is, the beam-to-column connections and the columns are designed to develop the capacity of the beams. This design approach assures that the desired mechanism, i.e., a mechanism with yielding in the beams, will actually form. </a:t>
            </a:r>
          </a:p>
          <a:p>
            <a:endParaRPr lang="en-US" altLang="en-US" sz="800" dirty="0" smtClean="0"/>
          </a:p>
          <a:p>
            <a:r>
              <a:rPr lang="en-US" altLang="en-US" sz="800" dirty="0" smtClean="0"/>
              <a:t>The concept of capacity design can also be understood through an analogy to electrical wiring in a building. Electrical wiring is protected by a fuse, so that in case of an electrical overload, the fuse burns out before the wiring is damaged, thereby protecting the wiring. This protection can only be achieved if the fuse is weaker than the wiring. In a seismic-resistant steel frame, the plastic hinge locations serve as a fuse to protect against overload. In an earthquake, the plastic hinge “fuses” (beams in moment frames, links in EBFs, etc.) limit the forces that can be transferred to the remainder of the frame, thereby protecting the remainder of the frame. However, this can only be achieved if the plastic hinge locations are the weakest elements of the frame, to assure ductile yielding occurs in the beam ends, before say fracture of a connection or buckling of a column.</a:t>
            </a:r>
          </a:p>
          <a:p>
            <a:endParaRPr lang="en-US" altLang="en-US" sz="800" dirty="0" smtClean="0"/>
          </a:p>
          <a:p>
            <a:r>
              <a:rPr lang="en-US" altLang="en-US" sz="800" dirty="0" smtClean="0"/>
              <a:t>The fundamental goal of the designer is to understand and control the inelastic response of a steel frame, to permit the development of a plastic mechanism under lateral load that is capable of sustaining large inelastic deformations, i.e., possessing large ductility. Effective seismic-resistant design requires an understanding of inelastic frame behavior. To this end, an understanding of classical methods of plastic analysis and design is highly beneficial.</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The degree to which lateral design forces can be reduced (from the level required to remain elastic) depends on the ductility of the structure. As described earlier, for a simple elastic perfectly plastic structure, ductility can be characterized by the ductility factor </a:t>
            </a:r>
            <a:r>
              <a:rPr lang="el-GR" altLang="en-US" dirty="0" smtClean="0">
                <a:cs typeface="Times New Roman" pitchFamily="18" charset="0"/>
              </a:rPr>
              <a:t>μ</a:t>
            </a:r>
            <a:r>
              <a:rPr lang="en-US" altLang="en-US" dirty="0" smtClean="0">
                <a:cs typeface="Times New Roman" pitchFamily="18" charset="0"/>
              </a:rPr>
              <a:t>. The response of real steel frames under cyclic lateral load is more complex than an elastic perfectly plastic system. Consequently, it is more difficult to quantify the ductility of real frames. </a:t>
            </a:r>
          </a:p>
          <a:p>
            <a:endParaRPr lang="en-US" altLang="en-US" dirty="0" smtClean="0">
              <a:cs typeface="Times New Roman" pitchFamily="18" charset="0"/>
            </a:endParaRPr>
          </a:p>
          <a:p>
            <a:r>
              <a:rPr lang="en-US" altLang="en-US" dirty="0" smtClean="0">
                <a:cs typeface="Times New Roman" pitchFamily="18" charset="0"/>
              </a:rPr>
              <a:t>The difficulty in quantifying ductility is illustrated by the experimental lateral load versus lateral deflection plots for a concentrically braced frame (on the right) and a moment resisting frame (on the left). It is difficult to quantify the ductility of these frames using a simple parameter such as ductility factor. Thus, we often treat ductility in a qualitative and comparative manner. For example, the moment frame is considered to be "more ductile" than the braced frame, due to its fuller "hysteretic loops." The braced frame exhibits deterioration in strength and stiffness, and shows "pinching" in the hysteretic loops (indicating less energy dissipation). </a:t>
            </a:r>
            <a:endParaRPr lang="el-GR" altLang="en-US" dirty="0" smtClean="0">
              <a:cs typeface="Times New Roman" pitchFamily="18" charset="0"/>
            </a:endParaRP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22</a:t>
            </a:fld>
            <a:endParaRPr lang="fr-CA" dirty="0"/>
          </a:p>
        </p:txBody>
      </p:sp>
    </p:spTree>
    <p:extLst>
      <p:ext uri="{BB962C8B-B14F-4D97-AF65-F5344CB8AC3E}">
        <p14:creationId xmlns:p14="http://schemas.microsoft.com/office/powerpoint/2010/main" val="28857792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sldNum" sz="quarter" idx="5"/>
          </p:nvPr>
        </p:nvSpPr>
        <p:spPr>
          <a:ln/>
        </p:spPr>
        <p:txBody>
          <a:bodyPr/>
          <a:lstStyle/>
          <a:p>
            <a:fld id="{CA521E2B-44A3-4533-B2DB-ECBFB935FCE7}" type="slidenum">
              <a:rPr lang="en-US" altLang="en-US"/>
              <a:pPr/>
              <a:t>23</a:t>
            </a:fld>
            <a:endParaRPr lang="en-US" altLang="en-US"/>
          </a:p>
        </p:txBody>
      </p:sp>
      <p:sp>
        <p:nvSpPr>
          <p:cNvPr id="452610" name="Rectangle 2"/>
          <p:cNvSpPr>
            <a:spLocks noGrp="1" noRot="1" noChangeAspect="1" noChangeArrowheads="1" noTextEdit="1"/>
          </p:cNvSpPr>
          <p:nvPr>
            <p:ph type="sldImg"/>
          </p:nvPr>
        </p:nvSpPr>
        <p:spPr>
          <a:ln/>
        </p:spPr>
      </p:sp>
      <p:sp>
        <p:nvSpPr>
          <p:cNvPr id="452611" name="Rectangle 3"/>
          <p:cNvSpPr>
            <a:spLocks noGrp="1" noChangeArrowheads="1"/>
          </p:cNvSpPr>
          <p:nvPr>
            <p:ph type="body" idx="1"/>
          </p:nvPr>
        </p:nvSpPr>
        <p:spPr/>
        <p:txBody>
          <a:bodyPr/>
          <a:lstStyle/>
          <a:p>
            <a:pPr>
              <a:lnSpc>
                <a:spcPct val="80000"/>
              </a:lnSpc>
            </a:pPr>
            <a:r>
              <a:rPr lang="en-US" altLang="en-US" sz="700" dirty="0" smtClean="0"/>
              <a:t>As described in the previous slides, in seismic resistant design, we trade strength for ductility. Consequently, the lateral strength of a frame (as determined by the design lateral forces), must be consistent with the ductility provided in the frame. Higher lateral strength means we need less ductility; and conversely, lower lateral strength means we need to provide more ductility.</a:t>
            </a:r>
          </a:p>
          <a:p>
            <a:pPr>
              <a:lnSpc>
                <a:spcPct val="80000"/>
              </a:lnSpc>
            </a:pPr>
            <a:endParaRPr lang="en-US" altLang="en-US" sz="700" dirty="0" smtClean="0"/>
          </a:p>
          <a:p>
            <a:pPr>
              <a:lnSpc>
                <a:spcPct val="80000"/>
              </a:lnSpc>
            </a:pPr>
            <a:r>
              <a:rPr lang="en-US" altLang="en-US" sz="700" dirty="0" smtClean="0"/>
              <a:t>In US building standards, one set of documents specify the design lateral forces, while another set specify ductile detailing requirements.</a:t>
            </a:r>
          </a:p>
          <a:p>
            <a:pPr>
              <a:lnSpc>
                <a:spcPct val="80000"/>
              </a:lnSpc>
            </a:pPr>
            <a:r>
              <a:rPr lang="en-US" altLang="en-US" sz="700" dirty="0" smtClean="0"/>
              <a:t>Design seismic lateral forces are specified in ASCE 7 (Minimum Design Loads for Buildings and Other Structures). The design seismic lateral forces in ASCE 7 are typically adopted by building codes, such as the IBC (International Building Code).</a:t>
            </a:r>
          </a:p>
          <a:p>
            <a:pPr>
              <a:lnSpc>
                <a:spcPct val="80000"/>
              </a:lnSpc>
            </a:pPr>
            <a:r>
              <a:rPr lang="en-US" altLang="en-US" sz="700" dirty="0" smtClean="0"/>
              <a:t>Note that the source document for the design seismic lateral forces in ASCE 7 are the NEHRP Provisions. (National Earthquake Hazard Reduction Program - Recommended Provisions for Seismic Regulations for New Buildings and Other Structures). The NEHRP Provisions have an extensive commentary on the background to the development of seismic lateral force requirements, and are very useful in understanding the seismic requirements in ASCE 7.</a:t>
            </a:r>
          </a:p>
          <a:p>
            <a:pPr>
              <a:lnSpc>
                <a:spcPct val="80000"/>
              </a:lnSpc>
            </a:pPr>
            <a:endParaRPr lang="en-US" altLang="en-US" sz="700" dirty="0" smtClean="0"/>
          </a:p>
          <a:p>
            <a:pPr>
              <a:lnSpc>
                <a:spcPct val="80000"/>
              </a:lnSpc>
            </a:pPr>
            <a:r>
              <a:rPr lang="en-US" altLang="en-US" sz="700" dirty="0" smtClean="0"/>
              <a:t>Whereas ASCE 7 specifies design seismic lateral loads, materials organizations (AISC, ACI, Masonry Society, </a:t>
            </a:r>
            <a:r>
              <a:rPr lang="en-US" altLang="en-US" sz="700" dirty="0" err="1" smtClean="0"/>
              <a:t>etc</a:t>
            </a:r>
            <a:r>
              <a:rPr lang="en-US" altLang="en-US" sz="700" dirty="0" smtClean="0"/>
              <a:t>) prepare detailing requirements that are intended to provide structures with a level of ductility consistent with the lateral forces specified in ASCE 7. </a:t>
            </a:r>
          </a:p>
          <a:p>
            <a:pPr>
              <a:lnSpc>
                <a:spcPct val="80000"/>
              </a:lnSpc>
            </a:pPr>
            <a:r>
              <a:rPr lang="en-US" altLang="en-US" sz="700" dirty="0" smtClean="0"/>
              <a:t>In the case of steel building structures, AISC prepares the ductile detailing requirements. These ductile detailing requirements are what is found in the AISC </a:t>
            </a:r>
            <a:r>
              <a:rPr lang="en-US" altLang="en-US" sz="700" i="1" dirty="0" smtClean="0"/>
              <a:t>Seismic Provisions.</a:t>
            </a:r>
            <a:r>
              <a:rPr lang="en-US" altLang="en-US" sz="700" dirty="0" smtClean="0"/>
              <a:t> Note that the AISC </a:t>
            </a:r>
            <a:r>
              <a:rPr lang="en-US" altLang="en-US" sz="700" i="1" dirty="0" smtClean="0"/>
              <a:t>Seismic Provisions </a:t>
            </a:r>
            <a:r>
              <a:rPr lang="en-US" altLang="en-US" sz="700" dirty="0" smtClean="0"/>
              <a:t>only contains rules for how to achieve ductility in steel structures. They do not specify design seismic lateral forces.</a:t>
            </a:r>
          </a:p>
          <a:p>
            <a:pPr>
              <a:lnSpc>
                <a:spcPct val="80000"/>
              </a:lnSpc>
            </a:pPr>
            <a:endParaRPr lang="en-US" altLang="en-US" sz="700" dirty="0" smtClean="0"/>
          </a:p>
          <a:p>
            <a:pPr>
              <a:lnSpc>
                <a:spcPct val="80000"/>
              </a:lnSpc>
            </a:pPr>
            <a:r>
              <a:rPr lang="en-US" altLang="en-US" sz="700" dirty="0" smtClean="0"/>
              <a:t>Even though different organizations prepare the standards that specify design seismic lateral forces than those that specify ductile detailing requirements, all of these standards must be coordinated. This coordination is necessary so that the level of lateral strength (established by the design seismic lateral forces) is consistent with the level of ductile detailing. That is, the trade off between strength and ductility must be coordinated by the various standards writing organizations.</a:t>
            </a:r>
          </a:p>
          <a:p>
            <a:pPr>
              <a:lnSpc>
                <a:spcPct val="80000"/>
              </a:lnSpc>
            </a:pPr>
            <a:endParaRPr lang="en-US" altLang="en-US" sz="700" dirty="0" smtClean="0"/>
          </a:p>
          <a:p>
            <a:pPr>
              <a:lnSpc>
                <a:spcPct val="80000"/>
              </a:lnSpc>
            </a:pPr>
            <a:r>
              <a:rPr lang="en-US" altLang="en-US" sz="700" dirty="0" smtClean="0"/>
              <a:t>The ductile detailing requirements for steel building structures found in the AISC </a:t>
            </a:r>
            <a:r>
              <a:rPr lang="en-US" altLang="en-US" sz="700" i="1" dirty="0" smtClean="0"/>
              <a:t>Seismic Provisions </a:t>
            </a:r>
            <a:r>
              <a:rPr lang="en-US" altLang="en-US" sz="700" dirty="0" smtClean="0"/>
              <a:t> have been developed to be consistent with the lateral forces specified in ASCE 7. Consequently, in the remainder of this presentation, all references to design lateral forces will be to ASCE 7-16.</a:t>
            </a:r>
          </a:p>
          <a:p>
            <a:pPr>
              <a:lnSpc>
                <a:spcPct val="80000"/>
              </a:lnSpc>
            </a:pPr>
            <a:endParaRPr lang="en-US" altLang="en-US" sz="700" dirty="0" smtClean="0"/>
          </a:p>
          <a:p>
            <a:pPr>
              <a:lnSpc>
                <a:spcPct val="80000"/>
              </a:lnSpc>
            </a:pPr>
            <a:r>
              <a:rPr lang="en-US" altLang="en-US" sz="700" dirty="0" smtClean="0"/>
              <a:t>References:</a:t>
            </a:r>
            <a:br>
              <a:rPr lang="en-US" altLang="en-US" sz="700" dirty="0" smtClean="0"/>
            </a:br>
            <a:r>
              <a:rPr lang="en-US" altLang="en-US" sz="700" dirty="0" smtClean="0"/>
              <a:t>"Minimum Design Loads for Buildings and Other Structures," SEI/ASCE 7-16, American Society of Civil Engineers, Reston, Virginia, 2016.</a:t>
            </a:r>
          </a:p>
          <a:p>
            <a:pPr>
              <a:lnSpc>
                <a:spcPct val="80000"/>
              </a:lnSpc>
            </a:pPr>
            <a:r>
              <a:rPr lang="en-US" altLang="en-US" sz="700" dirty="0" smtClean="0"/>
              <a:t>(This document can be purchased from ASCE at www.asce.org)</a:t>
            </a:r>
          </a:p>
          <a:p>
            <a:pPr>
              <a:lnSpc>
                <a:spcPct val="80000"/>
              </a:lnSpc>
            </a:pPr>
            <a:endParaRPr lang="en-US" altLang="en-US" sz="700" dirty="0" smtClean="0"/>
          </a:p>
          <a:p>
            <a:pPr>
              <a:lnSpc>
                <a:spcPct val="80000"/>
              </a:lnSpc>
            </a:pPr>
            <a:r>
              <a:rPr lang="en-US" altLang="en-US" sz="700" dirty="0" smtClean="0"/>
              <a:t>"NEHRP Recommended Seismic Provisions for New Buildings and Other Structures (FEMA P-1050)", Building Seismic Safety Council, 2015.</a:t>
            </a:r>
          </a:p>
          <a:p>
            <a:pPr>
              <a:lnSpc>
                <a:spcPct val="80000"/>
              </a:lnSpc>
            </a:pPr>
            <a:r>
              <a:rPr lang="en-US" altLang="en-US" sz="700" dirty="0" smtClean="0"/>
              <a:t>(The NEHRP Provisions and Commentary can be downloaded for free at www.nehrp.gov)</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pPr>
            <a:r>
              <a:rPr lang="en-US" altLang="en-US" sz="800" dirty="0" smtClean="0"/>
              <a:t>As described in the previous slides, in seismic resistant design, we trade strength for ductility. Consequently, the lateral strength of a frame (as determined by the design lateral forces), must be consistent with the ductility provided in the frame. Higher lateral strength means we need less ductility; and conversely, lower lateral strength means we need to provide more ductility.</a:t>
            </a:r>
          </a:p>
          <a:p>
            <a:pPr>
              <a:lnSpc>
                <a:spcPct val="80000"/>
              </a:lnSpc>
            </a:pPr>
            <a:endParaRPr lang="en-US" altLang="en-US" sz="800" dirty="0" smtClean="0"/>
          </a:p>
          <a:p>
            <a:pPr>
              <a:lnSpc>
                <a:spcPct val="80000"/>
              </a:lnSpc>
            </a:pPr>
            <a:r>
              <a:rPr lang="en-US" altLang="en-US" sz="800" dirty="0" smtClean="0"/>
              <a:t>In US building standards, one set of documents specify the design lateral forces, while another set specify ductile detailing requirements.</a:t>
            </a:r>
          </a:p>
          <a:p>
            <a:pPr>
              <a:lnSpc>
                <a:spcPct val="80000"/>
              </a:lnSpc>
            </a:pPr>
            <a:r>
              <a:rPr lang="en-US" altLang="en-US" sz="800" dirty="0" smtClean="0"/>
              <a:t>Design seismic lateral forces are specified in ASCE 7 (Minimum Design Loads for Buildings and Other Structures). The design seismic lateral forces in ASCE 7 are typically adopted by building codes, such as the IBC (International Building Code).</a:t>
            </a:r>
          </a:p>
          <a:p>
            <a:pPr>
              <a:lnSpc>
                <a:spcPct val="80000"/>
              </a:lnSpc>
            </a:pPr>
            <a:r>
              <a:rPr lang="en-US" altLang="en-US" sz="800" dirty="0" smtClean="0"/>
              <a:t>Note that the source document for the design seismic lateral forces in ASCE 7 are the NEHRP Provisions. (National Earthquake Hazard Reduction Program - Recommended Provisions for Seismic Regulations for New Buildings and Other Structures). The NEHRP Provisions have an extensive commentary on the background to the development of seismic lateral force requirements, and are very useful in understanding the seismic requirements in ASCE 7.</a:t>
            </a:r>
          </a:p>
          <a:p>
            <a:pPr>
              <a:lnSpc>
                <a:spcPct val="80000"/>
              </a:lnSpc>
            </a:pPr>
            <a:endParaRPr lang="en-US" altLang="en-US" sz="800" dirty="0" smtClean="0"/>
          </a:p>
          <a:p>
            <a:pPr>
              <a:lnSpc>
                <a:spcPct val="80000"/>
              </a:lnSpc>
            </a:pPr>
            <a:r>
              <a:rPr lang="en-US" altLang="en-US" sz="800" dirty="0" smtClean="0"/>
              <a:t>Whereas ASCE 7 specifies design seismic lateral loads, materials organizations (AISC, ACI, Masonry Society, </a:t>
            </a:r>
            <a:r>
              <a:rPr lang="en-US" altLang="en-US" sz="800" dirty="0" err="1" smtClean="0"/>
              <a:t>etc</a:t>
            </a:r>
            <a:r>
              <a:rPr lang="en-US" altLang="en-US" sz="800" dirty="0" smtClean="0"/>
              <a:t>) prepare detailing requirements that are intended to provide structures with a level of ductility consistent with the lateral forces specified in ASCE 7. </a:t>
            </a:r>
          </a:p>
          <a:p>
            <a:pPr>
              <a:lnSpc>
                <a:spcPct val="80000"/>
              </a:lnSpc>
            </a:pPr>
            <a:r>
              <a:rPr lang="en-US" altLang="en-US" sz="800" dirty="0" smtClean="0"/>
              <a:t>In the case of steel building structures, AISC prepares the ductile detailing requirements. These ductile detailing requirements are what is found in the AISC </a:t>
            </a:r>
            <a:r>
              <a:rPr lang="en-US" altLang="en-US" sz="800" i="1" dirty="0" smtClean="0"/>
              <a:t>Seismic Provisions.</a:t>
            </a:r>
            <a:r>
              <a:rPr lang="en-US" altLang="en-US" sz="800" dirty="0" smtClean="0"/>
              <a:t> Note that the AISC </a:t>
            </a:r>
            <a:r>
              <a:rPr lang="en-US" altLang="en-US" sz="800" i="1" dirty="0" smtClean="0"/>
              <a:t>Seismic Provisions </a:t>
            </a:r>
            <a:r>
              <a:rPr lang="en-US" altLang="en-US" sz="800" dirty="0" smtClean="0"/>
              <a:t>only contains rules for how to achieve ductility in steel structures. They do not specify design seismic lateral forces.</a:t>
            </a:r>
          </a:p>
          <a:p>
            <a:pPr>
              <a:lnSpc>
                <a:spcPct val="80000"/>
              </a:lnSpc>
            </a:pPr>
            <a:endParaRPr lang="en-US" altLang="en-US" sz="800" dirty="0" smtClean="0"/>
          </a:p>
          <a:p>
            <a:pPr>
              <a:lnSpc>
                <a:spcPct val="80000"/>
              </a:lnSpc>
            </a:pPr>
            <a:r>
              <a:rPr lang="en-US" altLang="en-US" sz="800" dirty="0" smtClean="0"/>
              <a:t>Even though different organizations prepare the standards that specify design seismic lateral forces than those that specify ductile detailing requirements, all of these standards must be coordinated. This coordination is necessary so that the level of lateral strength (established by the design seismic lateral forces) is consistent with the level of ductile detailing. That is, the trade off between strength and ductility must be coordinated by the various standards writing organizations.</a:t>
            </a:r>
          </a:p>
          <a:p>
            <a:pPr>
              <a:lnSpc>
                <a:spcPct val="80000"/>
              </a:lnSpc>
            </a:pPr>
            <a:endParaRPr lang="en-US" altLang="en-US" sz="800" dirty="0" smtClean="0"/>
          </a:p>
          <a:p>
            <a:pPr>
              <a:lnSpc>
                <a:spcPct val="80000"/>
              </a:lnSpc>
            </a:pPr>
            <a:r>
              <a:rPr lang="en-US" altLang="en-US" sz="800" dirty="0" smtClean="0"/>
              <a:t>The ductile detailing requirements for steel building structures found in the AISC </a:t>
            </a:r>
            <a:r>
              <a:rPr lang="en-US" altLang="en-US" sz="800" i="1" dirty="0" smtClean="0"/>
              <a:t>Seismic Provisions </a:t>
            </a:r>
            <a:r>
              <a:rPr lang="en-US" altLang="en-US" sz="800" dirty="0" smtClean="0"/>
              <a:t> have been developed to be consistent with the lateral forces specified in ASCE 7. Consequently, in the remainder of this presentation, all references to design lateral forces will be to ASCE 7-16.</a:t>
            </a:r>
          </a:p>
          <a:p>
            <a:pPr>
              <a:lnSpc>
                <a:spcPct val="80000"/>
              </a:lnSpc>
            </a:pPr>
            <a:endParaRPr lang="en-US" altLang="en-US" sz="800" dirty="0" smtClean="0"/>
          </a:p>
          <a:p>
            <a:pPr>
              <a:lnSpc>
                <a:spcPct val="80000"/>
              </a:lnSpc>
            </a:pPr>
            <a:r>
              <a:rPr lang="en-US" altLang="en-US" sz="800" dirty="0" smtClean="0"/>
              <a:t>References:</a:t>
            </a:r>
            <a:br>
              <a:rPr lang="en-US" altLang="en-US" sz="800" dirty="0" smtClean="0"/>
            </a:br>
            <a:r>
              <a:rPr lang="en-US" altLang="en-US" sz="800" dirty="0" smtClean="0"/>
              <a:t>"Minimum Design Loads for Buildings and Other Structures," SEI/ASCE 7-16, American Society of Civil Engineers, Reston, Virginia, 2016.</a:t>
            </a:r>
          </a:p>
          <a:p>
            <a:pPr>
              <a:lnSpc>
                <a:spcPct val="80000"/>
              </a:lnSpc>
            </a:pPr>
            <a:r>
              <a:rPr lang="en-US" altLang="en-US" sz="800" dirty="0" smtClean="0"/>
              <a:t>(This document can be purchased from ASCE at www.asce.org)</a:t>
            </a:r>
          </a:p>
          <a:p>
            <a:pPr>
              <a:lnSpc>
                <a:spcPct val="80000"/>
              </a:lnSpc>
            </a:pPr>
            <a:endParaRPr lang="en-US" altLang="en-US" sz="800" dirty="0" smtClean="0"/>
          </a:p>
          <a:p>
            <a:pPr>
              <a:lnSpc>
                <a:spcPct val="80000"/>
              </a:lnSpc>
            </a:pPr>
            <a:r>
              <a:rPr lang="en-US" altLang="en-US" sz="800" dirty="0" smtClean="0"/>
              <a:t>"NEHRP Recommended Seismic Provisions for New Buildings and Other Structures (FEMA P-1050)", Building Seismic Safety Council, 2015.</a:t>
            </a:r>
          </a:p>
          <a:p>
            <a:pPr>
              <a:lnSpc>
                <a:spcPct val="80000"/>
              </a:lnSpc>
            </a:pPr>
            <a:r>
              <a:rPr lang="en-US" altLang="en-US" sz="800" dirty="0" smtClean="0"/>
              <a:t>(The NEHRP Provisions and Commentary can be downloaded for free at www.nehrp.gov)</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24</a:t>
            </a:fld>
            <a:endParaRPr lang="fr-CA" dirty="0"/>
          </a:p>
        </p:txBody>
      </p:sp>
    </p:spTree>
    <p:extLst>
      <p:ext uri="{BB962C8B-B14F-4D97-AF65-F5344CB8AC3E}">
        <p14:creationId xmlns:p14="http://schemas.microsoft.com/office/powerpoint/2010/main" val="10135904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sldNum" sz="quarter" idx="5"/>
          </p:nvPr>
        </p:nvSpPr>
        <p:spPr>
          <a:ln/>
        </p:spPr>
        <p:txBody>
          <a:bodyPr/>
          <a:lstStyle/>
          <a:p>
            <a:fld id="{0967AA64-EC0E-4F7F-9D1D-63F1BAA1FD3A}" type="slidenum">
              <a:rPr lang="en-US" altLang="en-US"/>
              <a:pPr/>
              <a:t>25</a:t>
            </a:fld>
            <a:endParaRPr lang="en-US" altLang="en-US"/>
          </a:p>
        </p:txBody>
      </p:sp>
      <p:sp>
        <p:nvSpPr>
          <p:cNvPr id="275458" name="Rectangle 2"/>
          <p:cNvSpPr>
            <a:spLocks noGrp="1" noRot="1" noChangeAspect="1" noChangeArrowheads="1" noTextEdit="1"/>
          </p:cNvSpPr>
          <p:nvPr>
            <p:ph type="sldImg"/>
          </p:nvPr>
        </p:nvSpPr>
        <p:spPr>
          <a:xfrm>
            <a:off x="1501775" y="527050"/>
            <a:ext cx="3513138" cy="2633663"/>
          </a:xfrm>
          <a:ln/>
        </p:spPr>
      </p:sp>
      <p:sp>
        <p:nvSpPr>
          <p:cNvPr id="275459" name="Rectangle 3"/>
          <p:cNvSpPr>
            <a:spLocks noGrp="1" noChangeArrowheads="1"/>
          </p:cNvSpPr>
          <p:nvPr>
            <p:ph type="body" idx="1"/>
          </p:nvPr>
        </p:nvSpPr>
        <p:spPr>
          <a:xfrm>
            <a:off x="890588" y="3396389"/>
            <a:ext cx="5029200" cy="4975993"/>
          </a:xfrm>
        </p:spPr>
        <p:txBody>
          <a:bodyPr/>
          <a:lstStyle/>
          <a:p>
            <a:pPr>
              <a:lnSpc>
                <a:spcPct val="80000"/>
              </a:lnSpc>
            </a:pPr>
            <a:r>
              <a:rPr lang="en-US" altLang="en-US" sz="800" dirty="0" smtClean="0"/>
              <a:t>R factors are given in ASCE 7. Shown in this slide are R factors for the major types of steel lateral force resisting systems. Larger R factors imply systems that can supply larger levels of ductility.</a:t>
            </a:r>
          </a:p>
          <a:p>
            <a:pPr>
              <a:lnSpc>
                <a:spcPct val="80000"/>
              </a:lnSpc>
            </a:pPr>
            <a:endParaRPr lang="en-US" altLang="en-US" sz="800" dirty="0" smtClean="0"/>
          </a:p>
          <a:p>
            <a:pPr>
              <a:lnSpc>
                <a:spcPct val="80000"/>
              </a:lnSpc>
            </a:pPr>
            <a:r>
              <a:rPr lang="en-US" altLang="en-US" sz="800" dirty="0" smtClean="0"/>
              <a:t>Major type of steel seismic lateral force resisting systems:</a:t>
            </a:r>
          </a:p>
          <a:p>
            <a:pPr>
              <a:lnSpc>
                <a:spcPct val="80000"/>
              </a:lnSpc>
            </a:pPr>
            <a:r>
              <a:rPr lang="en-US" altLang="en-US" sz="800" dirty="0" smtClean="0"/>
              <a:t>Moment Frames (Special, Intermediate, and Ordinary)</a:t>
            </a:r>
          </a:p>
          <a:p>
            <a:pPr>
              <a:lnSpc>
                <a:spcPct val="80000"/>
              </a:lnSpc>
            </a:pPr>
            <a:r>
              <a:rPr lang="en-US" altLang="en-US" sz="800" dirty="0" smtClean="0"/>
              <a:t>Concentrically Braced Frames (Special and Ordinary)</a:t>
            </a:r>
          </a:p>
          <a:p>
            <a:pPr>
              <a:lnSpc>
                <a:spcPct val="80000"/>
              </a:lnSpc>
            </a:pPr>
            <a:r>
              <a:rPr lang="en-US" altLang="en-US" sz="800" dirty="0" smtClean="0"/>
              <a:t>Eccentrically Braced Frames</a:t>
            </a:r>
          </a:p>
          <a:p>
            <a:pPr>
              <a:lnSpc>
                <a:spcPct val="80000"/>
              </a:lnSpc>
            </a:pPr>
            <a:r>
              <a:rPr lang="en-US" altLang="en-US" sz="800" dirty="0" smtClean="0"/>
              <a:t>Buckling Restrained Braced Frames</a:t>
            </a:r>
          </a:p>
          <a:p>
            <a:pPr>
              <a:lnSpc>
                <a:spcPct val="80000"/>
              </a:lnSpc>
            </a:pPr>
            <a:r>
              <a:rPr lang="en-US" altLang="en-US" sz="800" dirty="0" smtClean="0"/>
              <a:t>Special Plate Shear Walls</a:t>
            </a:r>
          </a:p>
          <a:p>
            <a:pPr>
              <a:lnSpc>
                <a:spcPct val="80000"/>
              </a:lnSpc>
            </a:pPr>
            <a:endParaRPr lang="en-US" altLang="en-US" sz="800" dirty="0" smtClean="0"/>
          </a:p>
          <a:p>
            <a:pPr>
              <a:lnSpc>
                <a:spcPct val="80000"/>
              </a:lnSpc>
            </a:pPr>
            <a:r>
              <a:rPr lang="en-US" altLang="en-US" sz="800" dirty="0" smtClean="0"/>
              <a:t>Where the descriptors "Special,"  "Intermediate," and "Ordinary" are used, these refer to different detailing options for a particular system. "Special" systems (</a:t>
            </a:r>
            <a:r>
              <a:rPr lang="en-US" altLang="en-US" sz="800" i="1" dirty="0" smtClean="0"/>
              <a:t>Special Moment Frames</a:t>
            </a:r>
            <a:r>
              <a:rPr lang="en-US" altLang="en-US" sz="800" dirty="0" smtClean="0"/>
              <a:t> and </a:t>
            </a:r>
            <a:r>
              <a:rPr lang="en-US" altLang="en-US" sz="800" i="1" dirty="0" smtClean="0"/>
              <a:t>Special Concentrically Braced Frames</a:t>
            </a:r>
            <a:r>
              <a:rPr lang="en-US" altLang="en-US" sz="800" dirty="0" smtClean="0"/>
              <a:t>) provide the highest levels of ductility, and are accordingly assigned larger R factors. They also have the most demanding ductile detailing requirements. </a:t>
            </a:r>
          </a:p>
          <a:p>
            <a:pPr>
              <a:lnSpc>
                <a:spcPct val="80000"/>
              </a:lnSpc>
            </a:pPr>
            <a:r>
              <a:rPr lang="en-US" altLang="en-US" sz="800" dirty="0" smtClean="0"/>
              <a:t>"Ordinary" systems (</a:t>
            </a:r>
            <a:r>
              <a:rPr lang="en-US" altLang="en-US" sz="800" i="1" dirty="0" smtClean="0"/>
              <a:t>Ordinary Moment Frames</a:t>
            </a:r>
            <a:r>
              <a:rPr lang="en-US" altLang="en-US" sz="800" dirty="0" smtClean="0"/>
              <a:t> and </a:t>
            </a:r>
            <a:r>
              <a:rPr lang="en-US" altLang="en-US" sz="800" i="1" dirty="0" smtClean="0"/>
              <a:t>Ordinary Concentrically Braced Frames</a:t>
            </a:r>
            <a:r>
              <a:rPr lang="en-US" altLang="en-US" sz="800" dirty="0" smtClean="0"/>
              <a:t>) provide lower levels of ductility and are therefore assigned lower R factors (i.e. must be designed for higher lateral forces). The "Ordinary" systems, however, have less onerous ductile detailing requirements.</a:t>
            </a:r>
          </a:p>
          <a:p>
            <a:pPr>
              <a:lnSpc>
                <a:spcPct val="80000"/>
              </a:lnSpc>
            </a:pPr>
            <a:r>
              <a:rPr lang="en-US" altLang="en-US" sz="800" dirty="0" smtClean="0"/>
              <a:t>"Intermediate" systems (</a:t>
            </a:r>
            <a:r>
              <a:rPr lang="en-US" altLang="en-US" sz="800" i="1" dirty="0" smtClean="0"/>
              <a:t>Intermediate Moment Frames</a:t>
            </a:r>
            <a:r>
              <a:rPr lang="en-US" altLang="en-US" sz="800" dirty="0" smtClean="0"/>
              <a:t>) are in between Special and Ordinary systems in terms of ductility and design lateral forces.</a:t>
            </a:r>
          </a:p>
          <a:p>
            <a:pPr>
              <a:lnSpc>
                <a:spcPct val="80000"/>
              </a:lnSpc>
            </a:pPr>
            <a:endParaRPr lang="en-US" altLang="en-US" sz="800" dirty="0" smtClean="0"/>
          </a:p>
          <a:p>
            <a:pPr>
              <a:lnSpc>
                <a:spcPct val="80000"/>
              </a:lnSpc>
            </a:pPr>
            <a:r>
              <a:rPr lang="en-US" altLang="en-US" sz="800" dirty="0" smtClean="0"/>
              <a:t>Eccentrically Braced Frames and Buckling Restrained Braced Frames are assigned R=8.</a:t>
            </a:r>
          </a:p>
          <a:p>
            <a:pPr>
              <a:lnSpc>
                <a:spcPct val="80000"/>
              </a:lnSpc>
            </a:pPr>
            <a:endParaRPr lang="en-US" altLang="en-US" sz="800" dirty="0" smtClean="0"/>
          </a:p>
          <a:p>
            <a:pPr>
              <a:lnSpc>
                <a:spcPct val="80000"/>
              </a:lnSpc>
            </a:pPr>
            <a:r>
              <a:rPr lang="en-US" altLang="en-US" sz="800" dirty="0" smtClean="0"/>
              <a:t>The system names shown in this slide (SMF, EBF, BRBF, etc.) are the manner in which the requirements of ASCE 7 are coordinated with the AISC Seismic Provisions. For example, if a designer chooses to use a </a:t>
            </a:r>
            <a:r>
              <a:rPr lang="en-US" altLang="en-US" sz="800" i="1" dirty="0" smtClean="0"/>
              <a:t>Special Moment Frame</a:t>
            </a:r>
            <a:r>
              <a:rPr lang="en-US" altLang="en-US" sz="800" dirty="0" smtClean="0"/>
              <a:t> as the seismic lateral force resisting system, ASCE 7 specifies the R factor and the design seismic lateral force. The designer must then go to the AISC Seismic Provisions and follow all detailing requirements for </a:t>
            </a:r>
            <a:r>
              <a:rPr lang="en-US" altLang="en-US" sz="800" i="1" dirty="0" smtClean="0"/>
              <a:t>Special Moment Frames</a:t>
            </a:r>
            <a:r>
              <a:rPr lang="en-US" altLang="en-US" sz="800" dirty="0" smtClean="0"/>
              <a:t>. </a:t>
            </a:r>
          </a:p>
          <a:p>
            <a:pPr>
              <a:lnSpc>
                <a:spcPct val="80000"/>
              </a:lnSpc>
            </a:pPr>
            <a:endParaRPr lang="en-US" altLang="en-US" sz="800" dirty="0" smtClean="0"/>
          </a:p>
          <a:p>
            <a:pPr>
              <a:lnSpc>
                <a:spcPct val="80000"/>
              </a:lnSpc>
            </a:pPr>
            <a:r>
              <a:rPr lang="en-US" altLang="en-US" sz="800" dirty="0" smtClean="0"/>
              <a:t>Not all systems shown above can be used in every case. For example, in the higher Seismic Design Categories (buildings with higher seismic risk), ASCE 7 limits the use of the lower ductility systems to buildings with specified heights limits.</a:t>
            </a:r>
          </a:p>
          <a:p>
            <a:pPr>
              <a:lnSpc>
                <a:spcPct val="80000"/>
              </a:lnSpc>
            </a:pPr>
            <a:endParaRPr lang="en-US" altLang="en-US" sz="800" dirty="0" smtClean="0"/>
          </a:p>
          <a:p>
            <a:pPr>
              <a:lnSpc>
                <a:spcPct val="80000"/>
              </a:lnSpc>
            </a:pPr>
            <a:r>
              <a:rPr lang="en-US" altLang="en-US" sz="800" dirty="0" smtClean="0"/>
              <a:t>For steel buildings in Seismic Design Categories A, B, or C (buildings with lower seismic risk), ASCE 7 provides designers with the option of using R=3 to compute the design seismic lateral force, but then providing no special seismic detailing. In this case, the designer must use a relatively large lateral force, but need not follow the requirements of the AISC Seismic Provisions. The structure can be designed just using the main AISC Specification. </a:t>
            </a:r>
          </a:p>
          <a:p>
            <a:pPr>
              <a:lnSpc>
                <a:spcPct val="80000"/>
              </a:lnSpc>
            </a:pPr>
            <a:r>
              <a:rPr lang="en-US" altLang="en-US" sz="800" dirty="0" smtClean="0"/>
              <a:t>The R=3 option is a very useful alternative in lower seismic areas. This availability of this option reflects the view that a steel structure, even without special seismic detailing, will generally exhibit some reasonable degree of ductility.</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The next slide will discuss the historical development building code provisions in the US for seismic detailing of steel building structures.</a:t>
            </a:r>
          </a:p>
        </p:txBody>
      </p:sp>
      <p:sp>
        <p:nvSpPr>
          <p:cNvPr id="4" name="Slide Number Placeholder 3"/>
          <p:cNvSpPr>
            <a:spLocks noGrp="1"/>
          </p:cNvSpPr>
          <p:nvPr>
            <p:ph type="sldNum" sz="quarter" idx="10"/>
          </p:nvPr>
        </p:nvSpPr>
        <p:spPr/>
        <p:txBody>
          <a:bodyPr/>
          <a:lstStyle/>
          <a:p>
            <a:fld id="{FDAD251D-F4B4-477B-AC6C-B1160455DDA7}" type="slidenum">
              <a:rPr lang="fr-CA" smtClean="0"/>
              <a:pPr/>
              <a:t>26</a:t>
            </a:fld>
            <a:endParaRPr lang="fr-CA" dirty="0"/>
          </a:p>
        </p:txBody>
      </p:sp>
    </p:spTree>
    <p:extLst>
      <p:ext uri="{BB962C8B-B14F-4D97-AF65-F5344CB8AC3E}">
        <p14:creationId xmlns:p14="http://schemas.microsoft.com/office/powerpoint/2010/main" val="19868000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The next section of this module will briefly examine the performance of steel buildings in past earthquakes.</a:t>
            </a:r>
          </a:p>
        </p:txBody>
      </p:sp>
      <p:sp>
        <p:nvSpPr>
          <p:cNvPr id="4" name="Slide Number Placeholder 3"/>
          <p:cNvSpPr>
            <a:spLocks noGrp="1"/>
          </p:cNvSpPr>
          <p:nvPr>
            <p:ph type="sldNum" sz="quarter" idx="10"/>
          </p:nvPr>
        </p:nvSpPr>
        <p:spPr/>
        <p:txBody>
          <a:bodyPr/>
          <a:lstStyle/>
          <a:p>
            <a:fld id="{FDAD251D-F4B4-477B-AC6C-B1160455DDA7}" type="slidenum">
              <a:rPr lang="fr-CA" smtClean="0"/>
              <a:pPr/>
              <a:t>29</a:t>
            </a:fld>
            <a:endParaRPr lang="fr-CA" dirty="0"/>
          </a:p>
        </p:txBody>
      </p:sp>
    </p:spTree>
    <p:extLst>
      <p:ext uri="{BB962C8B-B14F-4D97-AF65-F5344CB8AC3E}">
        <p14:creationId xmlns:p14="http://schemas.microsoft.com/office/powerpoint/2010/main" val="19868000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For the remainder of Module 1, we will looks are selected highlights on the Glossary and of Sections 1 to 8. These sections are applicable to all steel seismic load resisting systems.</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30</a:t>
            </a:fld>
            <a:endParaRPr lang="fr-CA" dirty="0"/>
          </a:p>
        </p:txBody>
      </p:sp>
    </p:spTree>
    <p:extLst>
      <p:ext uri="{BB962C8B-B14F-4D97-AF65-F5344CB8AC3E}">
        <p14:creationId xmlns:p14="http://schemas.microsoft.com/office/powerpoint/2010/main" val="15009485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The glossary defines the </a:t>
            </a:r>
            <a:r>
              <a:rPr lang="en-US" altLang="en-US" i="1" dirty="0" smtClean="0"/>
              <a:t>Applicable Building Code</a:t>
            </a:r>
            <a:r>
              <a:rPr lang="en-US" altLang="en-US" dirty="0" smtClean="0"/>
              <a:t> (ABC) as the governing building code. The Seismic Provisions only cover seismic detailing for steel building structures, and must be used in conjunction with the ABC. The ABC defines items such as Seismic Use Groups, Seismic Design Categories, ground motion parameters, R-factors, height limits, etc. </a:t>
            </a:r>
          </a:p>
          <a:p>
            <a:endParaRPr lang="en-US" altLang="en-US" dirty="0" smtClean="0"/>
          </a:p>
          <a:p>
            <a:r>
              <a:rPr lang="en-US" altLang="en-US" dirty="0" smtClean="0"/>
              <a:t>In many locations in the US, the ABC will be the International Building Code (IBC). The seismic design requirements in the IBC are taken from ASCE 7.</a:t>
            </a:r>
          </a:p>
          <a:p>
            <a:endParaRPr lang="en-US" altLang="en-US" dirty="0" smtClean="0"/>
          </a:p>
          <a:p>
            <a:r>
              <a:rPr lang="en-US" altLang="en-US" dirty="0" smtClean="0"/>
              <a:t>In this presentation, the ABC will be taken as ASCE 7.</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31</a:t>
            </a:fld>
            <a:endParaRPr lang="fr-CA" dirty="0"/>
          </a:p>
        </p:txBody>
      </p:sp>
    </p:spTree>
    <p:extLst>
      <p:ext uri="{BB962C8B-B14F-4D97-AF65-F5344CB8AC3E}">
        <p14:creationId xmlns:p14="http://schemas.microsoft.com/office/powerpoint/2010/main" val="1002493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These are the major topic areas to be covered in the first module.</a:t>
            </a:r>
          </a:p>
        </p:txBody>
      </p:sp>
      <p:sp>
        <p:nvSpPr>
          <p:cNvPr id="4" name="Slide Number Placeholder 3"/>
          <p:cNvSpPr>
            <a:spLocks noGrp="1"/>
          </p:cNvSpPr>
          <p:nvPr>
            <p:ph type="sldNum" sz="quarter" idx="10"/>
          </p:nvPr>
        </p:nvSpPr>
        <p:spPr/>
        <p:txBody>
          <a:bodyPr/>
          <a:lstStyle/>
          <a:p>
            <a:fld id="{FDAD251D-F4B4-477B-AC6C-B1160455DDA7}" type="slidenum">
              <a:rPr lang="fr-CA" smtClean="0"/>
              <a:pPr/>
              <a:t>3</a:t>
            </a:fld>
            <a:endParaRPr lang="fr-CA" dirty="0"/>
          </a:p>
        </p:txBody>
      </p:sp>
    </p:spTree>
    <p:extLst>
      <p:ext uri="{BB962C8B-B14F-4D97-AF65-F5344CB8AC3E}">
        <p14:creationId xmlns:p14="http://schemas.microsoft.com/office/powerpoint/2010/main" val="19868000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The occupancy, defined in the glossary, is established by the applicable</a:t>
            </a:r>
            <a:r>
              <a:rPr lang="en-US" altLang="en-US" baseline="0" dirty="0" smtClean="0"/>
              <a:t> building code</a:t>
            </a:r>
            <a:r>
              <a:rPr lang="en-US" altLang="en-US" dirty="0" smtClean="0"/>
              <a:t>. The previously used term "Seismic Use Group" was defined in ASCE 7-02, and reflected the importance of a building.</a:t>
            </a:r>
          </a:p>
          <a:p>
            <a:endParaRPr lang="en-US" altLang="en-US" dirty="0" smtClean="0"/>
          </a:p>
          <a:p>
            <a:r>
              <a:rPr lang="en-US" altLang="en-US" dirty="0" smtClean="0"/>
              <a:t>ASCE 7-16 uses Risk</a:t>
            </a:r>
            <a:r>
              <a:rPr lang="en-US" altLang="en-US" baseline="0" dirty="0" smtClean="0"/>
              <a:t> Categories to classify buildings (and other structures) based on the risk associated with their damage/failure by nature of their occupancy. This is illustrated in the table on the next slide. </a:t>
            </a: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33</a:t>
            </a:fld>
            <a:endParaRPr lang="fr-CA" dirty="0"/>
          </a:p>
        </p:txBody>
      </p:sp>
    </p:spTree>
    <p:extLst>
      <p:ext uri="{BB962C8B-B14F-4D97-AF65-F5344CB8AC3E}">
        <p14:creationId xmlns:p14="http://schemas.microsoft.com/office/powerpoint/2010/main" val="11367661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These are the Risk Categories defined by ASCE 7. Note that most structures would be Risk</a:t>
            </a:r>
            <a:r>
              <a:rPr lang="en-US" altLang="en-US" baseline="0" dirty="0" smtClean="0"/>
              <a:t> </a:t>
            </a:r>
            <a:r>
              <a:rPr lang="en-US" altLang="en-US" dirty="0" smtClean="0"/>
              <a:t>Category II.</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34</a:t>
            </a:fld>
            <a:endParaRPr lang="fr-CA" dirty="0"/>
          </a:p>
        </p:txBody>
      </p:sp>
    </p:spTree>
    <p:extLst>
      <p:ext uri="{BB962C8B-B14F-4D97-AF65-F5344CB8AC3E}">
        <p14:creationId xmlns:p14="http://schemas.microsoft.com/office/powerpoint/2010/main" val="6753934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The Seismic Design Category (SDC), defined in the glossary, is also established by the applicable building code.</a:t>
            </a:r>
          </a:p>
          <a:p>
            <a:endParaRPr lang="en-US" altLang="en-US" dirty="0" smtClean="0"/>
          </a:p>
          <a:p>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35</a:t>
            </a:fld>
            <a:endParaRPr lang="fr-CA" dirty="0"/>
          </a:p>
        </p:txBody>
      </p:sp>
    </p:spTree>
    <p:extLst>
      <p:ext uri="{BB962C8B-B14F-4D97-AF65-F5344CB8AC3E}">
        <p14:creationId xmlns:p14="http://schemas.microsoft.com/office/powerpoint/2010/main" val="11367661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This slide provides a brief review of how an SDC is established for a structure.</a:t>
            </a:r>
          </a:p>
          <a:p>
            <a:endParaRPr lang="en-US" altLang="en-US" dirty="0" smtClean="0"/>
          </a:p>
          <a:p>
            <a:r>
              <a:rPr lang="en-US" altLang="en-US" dirty="0" smtClean="0"/>
              <a:t>MCE</a:t>
            </a:r>
            <a:r>
              <a:rPr lang="en-US" altLang="en-US" baseline="-25000" dirty="0" smtClean="0"/>
              <a:t>R</a:t>
            </a:r>
            <a:r>
              <a:rPr lang="en-US" altLang="en-US" dirty="0" smtClean="0"/>
              <a:t> = risk-targeted</a:t>
            </a:r>
            <a:r>
              <a:rPr lang="en-US" altLang="en-US" baseline="0" dirty="0" smtClean="0"/>
              <a:t> maximum considered earthquake</a:t>
            </a:r>
          </a:p>
          <a:p>
            <a:endParaRPr lang="en-US" altLang="en-US" dirty="0" smtClean="0"/>
          </a:p>
          <a:p>
            <a:pPr marL="0" marR="0" indent="0" algn="l" defTabSz="949325" rtl="0" eaLnBrk="0" fontAlgn="base" latinLnBrk="0" hangingPunct="0">
              <a:lnSpc>
                <a:spcPct val="100000"/>
              </a:lnSpc>
              <a:spcBef>
                <a:spcPct val="30000"/>
              </a:spcBef>
              <a:spcAft>
                <a:spcPct val="0"/>
              </a:spcAft>
              <a:buClrTx/>
              <a:buSzTx/>
              <a:buFontTx/>
              <a:buNone/>
              <a:tabLst/>
              <a:defRPr/>
            </a:pPr>
            <a:r>
              <a:rPr lang="en-US" altLang="en-US" dirty="0" smtClean="0"/>
              <a:t>USGS website gives S</a:t>
            </a:r>
            <a:r>
              <a:rPr lang="en-US" altLang="en-US" baseline="-25000" dirty="0" smtClean="0"/>
              <a:t>s</a:t>
            </a:r>
            <a:r>
              <a:rPr lang="en-US" altLang="en-US" dirty="0" smtClean="0"/>
              <a:t> and S</a:t>
            </a:r>
            <a:r>
              <a:rPr lang="en-US" altLang="en-US" baseline="-25000" dirty="0" smtClean="0"/>
              <a:t>1</a:t>
            </a:r>
            <a:r>
              <a:rPr lang="en-US" altLang="en-US" dirty="0" smtClean="0"/>
              <a:t> based on zip code or latitude and longitude.  MUCH easier than reading  values from the maps.</a:t>
            </a:r>
          </a:p>
          <a:p>
            <a:pPr marL="0" marR="0" indent="0" algn="l" defTabSz="949325" rtl="0" eaLnBrk="0" fontAlgn="base" latinLnBrk="0" hangingPunct="0">
              <a:lnSpc>
                <a:spcPct val="100000"/>
              </a:lnSpc>
              <a:spcBef>
                <a:spcPct val="30000"/>
              </a:spcBef>
              <a:spcAft>
                <a:spcPct val="0"/>
              </a:spcAft>
              <a:buClrTx/>
              <a:buSzTx/>
              <a:buFontTx/>
              <a:buNone/>
              <a:tabLst/>
              <a:defRPr/>
            </a:pPr>
            <a:endParaRPr lang="en-US" altLang="en-US" dirty="0" smtClean="0"/>
          </a:p>
          <a:p>
            <a:r>
              <a:rPr lang="en-US" sz="1200" b="0" i="0" kern="1200" dirty="0" smtClean="0">
                <a:solidFill>
                  <a:schemeClr val="tx1"/>
                </a:solidFill>
                <a:effectLst/>
                <a:latin typeface="Times New Roman" pitchFamily="18" charset="0"/>
                <a:ea typeface="+mn-ea"/>
                <a:cs typeface="+mn-cs"/>
              </a:rPr>
              <a:t>https://doi.org/10.5066/F7NK3C76</a:t>
            </a:r>
            <a:r>
              <a:rPr lang="en-US" dirty="0" smtClean="0"/>
              <a:t> </a:t>
            </a:r>
            <a:br>
              <a:rPr lang="en-US" dirty="0" smtClean="0"/>
            </a:br>
            <a:endParaRPr lang="en-US" altLang="en-US" dirty="0" smtClean="0"/>
          </a:p>
        </p:txBody>
      </p:sp>
      <p:sp>
        <p:nvSpPr>
          <p:cNvPr id="4" name="Slide Number Placeholder 3"/>
          <p:cNvSpPr>
            <a:spLocks noGrp="1"/>
          </p:cNvSpPr>
          <p:nvPr>
            <p:ph type="sldNum" sz="quarter" idx="10"/>
          </p:nvPr>
        </p:nvSpPr>
        <p:spPr/>
        <p:txBody>
          <a:bodyPr/>
          <a:lstStyle/>
          <a:p>
            <a:fld id="{FDAD251D-F4B4-477B-AC6C-B1160455DDA7}" type="slidenum">
              <a:rPr lang="fr-CA" smtClean="0"/>
              <a:pPr/>
              <a:t>36</a:t>
            </a:fld>
            <a:endParaRPr lang="fr-CA" dirty="0"/>
          </a:p>
        </p:txBody>
      </p:sp>
    </p:spTree>
    <p:extLst>
      <p:ext uri="{BB962C8B-B14F-4D97-AF65-F5344CB8AC3E}">
        <p14:creationId xmlns:p14="http://schemas.microsoft.com/office/powerpoint/2010/main" val="1773254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This is the map in ASCE 7 for the short period spectral acceleration for the Maximum Considered Earthquake. This map is also available for free download at: </a:t>
            </a:r>
            <a:r>
              <a:rPr lang="en-US" dirty="0" smtClean="0">
                <a:hlinkClick r:id="rId3"/>
              </a:rPr>
              <a:t>https://earthquake.usgs.gov/hazards/designmaps/pdfs/</a:t>
            </a:r>
            <a:r>
              <a:rPr lang="en-US" altLang="en-US" dirty="0" smtClean="0"/>
              <a:t> (source for map shown in slide)</a:t>
            </a:r>
          </a:p>
          <a:p>
            <a:endParaRPr lang="en-US" altLang="en-US" dirty="0" smtClean="0"/>
          </a:p>
          <a:p>
            <a:r>
              <a:rPr lang="en-US" altLang="en-US" dirty="0" smtClean="0"/>
              <a:t>(Note:</a:t>
            </a:r>
            <a:r>
              <a:rPr lang="en-US" altLang="en-US" baseline="0" dirty="0" smtClean="0"/>
              <a:t> Map shown in slide is from ASCE 7-10)</a:t>
            </a: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37</a:t>
            </a:fld>
            <a:endParaRPr lang="fr-CA" dirty="0"/>
          </a:p>
        </p:txBody>
      </p:sp>
    </p:spTree>
    <p:extLst>
      <p:ext uri="{BB962C8B-B14F-4D97-AF65-F5344CB8AC3E}">
        <p14:creationId xmlns:p14="http://schemas.microsoft.com/office/powerpoint/2010/main" val="25803479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This is the map in ASCE 7 for the 1-second period spectral acceleration for the Maximum Considered Earthquake. This map is also available for free download at: </a:t>
            </a:r>
            <a:r>
              <a:rPr lang="en-US" dirty="0" smtClean="0">
                <a:hlinkClick r:id="rId3"/>
              </a:rPr>
              <a:t>https://earthquake.usgs.gov/hazards/designmaps/pdfs/</a:t>
            </a:r>
            <a:r>
              <a:rPr lang="en-US" altLang="en-US" dirty="0" smtClean="0"/>
              <a:t> (source for map shown in slide)</a:t>
            </a:r>
          </a:p>
          <a:p>
            <a:endParaRPr lang="en-US" altLang="en-US" dirty="0" smtClean="0"/>
          </a:p>
          <a:p>
            <a:pPr marL="0" marR="0" indent="0" algn="l" defTabSz="949325" rtl="0" eaLnBrk="0" fontAlgn="base" latinLnBrk="0" hangingPunct="0">
              <a:lnSpc>
                <a:spcPct val="100000"/>
              </a:lnSpc>
              <a:spcBef>
                <a:spcPct val="30000"/>
              </a:spcBef>
              <a:spcAft>
                <a:spcPct val="0"/>
              </a:spcAft>
              <a:buClrTx/>
              <a:buSzTx/>
              <a:buFontTx/>
              <a:buNone/>
              <a:tabLst/>
              <a:defRPr/>
            </a:pPr>
            <a:r>
              <a:rPr lang="en-US" altLang="en-US" dirty="0" smtClean="0"/>
              <a:t>(Note:</a:t>
            </a:r>
            <a:r>
              <a:rPr lang="en-US" altLang="en-US" baseline="0" dirty="0" smtClean="0"/>
              <a:t> Map shown in slide is from ASCE 7-10)</a:t>
            </a: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38</a:t>
            </a:fld>
            <a:endParaRPr lang="fr-CA" dirty="0"/>
          </a:p>
        </p:txBody>
      </p:sp>
    </p:spTree>
    <p:extLst>
      <p:ext uri="{BB962C8B-B14F-4D97-AF65-F5344CB8AC3E}">
        <p14:creationId xmlns:p14="http://schemas.microsoft.com/office/powerpoint/2010/main" val="18010324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Rather than trying to read the values of S</a:t>
            </a:r>
            <a:r>
              <a:rPr lang="en-US" altLang="en-US" baseline="-25000" dirty="0" smtClean="0"/>
              <a:t>S</a:t>
            </a:r>
            <a:r>
              <a:rPr lang="en-US" altLang="en-US" dirty="0" smtClean="0"/>
              <a:t> and S</a:t>
            </a:r>
            <a:r>
              <a:rPr lang="en-US" altLang="en-US" baseline="-25000" dirty="0" smtClean="0"/>
              <a:t>1</a:t>
            </a:r>
            <a:r>
              <a:rPr lang="en-US" altLang="en-US" dirty="0" smtClean="0"/>
              <a:t> from the maps, interactive programs are available that</a:t>
            </a:r>
            <a:r>
              <a:rPr lang="en-US" altLang="en-US" baseline="0" dirty="0" smtClean="0"/>
              <a:t> allow </a:t>
            </a:r>
            <a:r>
              <a:rPr lang="en-US" altLang="en-US" dirty="0" smtClean="0"/>
              <a:t>one to enter geographic location, either by latitude and longitude, or by zip code. These programs then supply the values of S</a:t>
            </a:r>
            <a:r>
              <a:rPr lang="en-US" altLang="en-US" baseline="-25000" dirty="0" smtClean="0"/>
              <a:t>S</a:t>
            </a:r>
            <a:r>
              <a:rPr lang="en-US" altLang="en-US" dirty="0" smtClean="0"/>
              <a:t> and S</a:t>
            </a:r>
            <a:r>
              <a:rPr lang="en-US" altLang="en-US" baseline="-25000" dirty="0" smtClean="0"/>
              <a:t>1</a:t>
            </a:r>
            <a:r>
              <a:rPr lang="en-US" altLang="en-US" dirty="0" smtClean="0"/>
              <a:t> for that location.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The USGS website that contains information on how and</a:t>
            </a:r>
            <a:r>
              <a:rPr lang="en-US" altLang="en-US" baseline="0" dirty="0" smtClean="0"/>
              <a:t> where seismic design values can be obtained, and links to third-party tools: </a:t>
            </a:r>
            <a:r>
              <a:rPr lang="en-US" dirty="0" smtClean="0">
                <a:hlinkClick r:id="rId3"/>
              </a:rPr>
              <a:t>https://www.usgs.gov/natural-hazards/earthquake-hazards/design-ground-motions</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The ASCE 7 Hazard Tool (requires a subscription</a:t>
            </a:r>
            <a:r>
              <a:rPr lang="en-US" altLang="en-US" baseline="0" dirty="0" smtClean="0"/>
              <a:t>)</a:t>
            </a:r>
            <a:r>
              <a:rPr lang="en-US" altLang="en-US" dirty="0" smtClean="0"/>
              <a:t>: </a:t>
            </a:r>
            <a:r>
              <a:rPr lang="en-US" dirty="0" smtClean="0">
                <a:hlinkClick r:id="rId4"/>
              </a:rPr>
              <a:t>https://asce7hazardtool.online/</a:t>
            </a:r>
            <a:endParaRPr lang="en-US" alt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ATC Hazards by Location Tool (free): </a:t>
            </a:r>
            <a:r>
              <a:rPr lang="en-US" u="sng" dirty="0" smtClean="0">
                <a:latin typeface="Lato" panose="020F0502020204030203" pitchFamily="34" charset="0"/>
                <a:hlinkClick r:id="rId5"/>
              </a:rPr>
              <a:t>https://hazards.atcouncil.org</a:t>
            </a:r>
            <a:endParaRPr lang="en-US" dirty="0" smtClean="0"/>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39</a:t>
            </a:fld>
            <a:endParaRPr lang="fr-CA" dirty="0"/>
          </a:p>
        </p:txBody>
      </p:sp>
    </p:spTree>
    <p:extLst>
      <p:ext uri="{BB962C8B-B14F-4D97-AF65-F5344CB8AC3E}">
        <p14:creationId xmlns:p14="http://schemas.microsoft.com/office/powerpoint/2010/main" val="38647461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r>
            <a:br>
              <a:rPr lang="en-US" dirty="0" smtClean="0"/>
            </a:br>
            <a:endParaRPr lang="en-US" altLang="en-US" dirty="0" smtClean="0"/>
          </a:p>
        </p:txBody>
      </p:sp>
      <p:sp>
        <p:nvSpPr>
          <p:cNvPr id="4" name="Slide Number Placeholder 3"/>
          <p:cNvSpPr>
            <a:spLocks noGrp="1"/>
          </p:cNvSpPr>
          <p:nvPr>
            <p:ph type="sldNum" sz="quarter" idx="10"/>
          </p:nvPr>
        </p:nvSpPr>
        <p:spPr/>
        <p:txBody>
          <a:bodyPr/>
          <a:lstStyle/>
          <a:p>
            <a:fld id="{FDAD251D-F4B4-477B-AC6C-B1160455DDA7}" type="slidenum">
              <a:rPr lang="fr-CA" smtClean="0"/>
              <a:pPr/>
              <a:t>40</a:t>
            </a:fld>
            <a:endParaRPr lang="fr-CA" dirty="0"/>
          </a:p>
        </p:txBody>
      </p:sp>
    </p:spTree>
    <p:extLst>
      <p:ext uri="{BB962C8B-B14F-4D97-AF65-F5344CB8AC3E}">
        <p14:creationId xmlns:p14="http://schemas.microsoft.com/office/powerpoint/2010/main" val="1773254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r>
            <a:br>
              <a:rPr lang="en-US" dirty="0" smtClean="0"/>
            </a:br>
            <a:endParaRPr lang="en-US" altLang="en-US" dirty="0" smtClean="0"/>
          </a:p>
        </p:txBody>
      </p:sp>
      <p:sp>
        <p:nvSpPr>
          <p:cNvPr id="4" name="Slide Number Placeholder 3"/>
          <p:cNvSpPr>
            <a:spLocks noGrp="1"/>
          </p:cNvSpPr>
          <p:nvPr>
            <p:ph type="sldNum" sz="quarter" idx="10"/>
          </p:nvPr>
        </p:nvSpPr>
        <p:spPr/>
        <p:txBody>
          <a:bodyPr/>
          <a:lstStyle/>
          <a:p>
            <a:fld id="{FDAD251D-F4B4-477B-AC6C-B1160455DDA7}" type="slidenum">
              <a:rPr lang="fr-CA" smtClean="0"/>
              <a:pPr/>
              <a:t>41</a:t>
            </a:fld>
            <a:endParaRPr lang="fr-CA" dirty="0"/>
          </a:p>
        </p:txBody>
      </p:sp>
    </p:spTree>
    <p:extLst>
      <p:ext uri="{BB962C8B-B14F-4D97-AF65-F5344CB8AC3E}">
        <p14:creationId xmlns:p14="http://schemas.microsoft.com/office/powerpoint/2010/main" val="1773254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We will now start looking at some important highlights of Sections A to D. The requirements of these sections apply to all systems, and also to items such as collectors, diaphragms, etc.</a:t>
            </a:r>
          </a:p>
          <a:p>
            <a:endParaRPr lang="en-US" altLang="en-US" dirty="0" smtClean="0"/>
          </a:p>
          <a:p>
            <a:r>
              <a:rPr lang="en-US" altLang="en-US" dirty="0" smtClean="0"/>
              <a:t>We will not cover all requirements in Sections A to D. We will only look at selected key highlights.</a:t>
            </a:r>
          </a:p>
          <a:p>
            <a:pPr>
              <a:lnSpc>
                <a:spcPct val="80000"/>
              </a:lnSpc>
            </a:pPr>
            <a:endParaRPr lang="en-US" altLang="en-US" dirty="0" smtClean="0"/>
          </a:p>
        </p:txBody>
      </p:sp>
      <p:sp>
        <p:nvSpPr>
          <p:cNvPr id="4" name="Slide Number Placeholder 3"/>
          <p:cNvSpPr>
            <a:spLocks noGrp="1"/>
          </p:cNvSpPr>
          <p:nvPr>
            <p:ph type="sldNum" sz="quarter" idx="10"/>
          </p:nvPr>
        </p:nvSpPr>
        <p:spPr/>
        <p:txBody>
          <a:bodyPr/>
          <a:lstStyle/>
          <a:p>
            <a:fld id="{FDAD251D-F4B4-477B-AC6C-B1160455DDA7}" type="slidenum">
              <a:rPr lang="fr-CA" smtClean="0"/>
              <a:pPr/>
              <a:t>42</a:t>
            </a:fld>
            <a:endParaRPr lang="fr-CA" dirty="0"/>
          </a:p>
        </p:txBody>
      </p:sp>
    </p:spTree>
    <p:extLst>
      <p:ext uri="{BB962C8B-B14F-4D97-AF65-F5344CB8AC3E}">
        <p14:creationId xmlns:p14="http://schemas.microsoft.com/office/powerpoint/2010/main" val="20432671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The next section of this module will briefly examine the performance of steel buildings in past earthquakes.</a:t>
            </a:r>
          </a:p>
        </p:txBody>
      </p:sp>
      <p:sp>
        <p:nvSpPr>
          <p:cNvPr id="4" name="Slide Number Placeholder 3"/>
          <p:cNvSpPr>
            <a:spLocks noGrp="1"/>
          </p:cNvSpPr>
          <p:nvPr>
            <p:ph type="sldNum" sz="quarter" idx="10"/>
          </p:nvPr>
        </p:nvSpPr>
        <p:spPr/>
        <p:txBody>
          <a:bodyPr/>
          <a:lstStyle/>
          <a:p>
            <a:fld id="{FDAD251D-F4B4-477B-AC6C-B1160455DDA7}" type="slidenum">
              <a:rPr lang="fr-CA" smtClean="0"/>
              <a:pPr/>
              <a:t>4</a:t>
            </a:fld>
            <a:endParaRPr lang="fr-CA" dirty="0"/>
          </a:p>
        </p:txBody>
      </p:sp>
    </p:spTree>
    <p:extLst>
      <p:ext uri="{BB962C8B-B14F-4D97-AF65-F5344CB8AC3E}">
        <p14:creationId xmlns:p14="http://schemas.microsoft.com/office/powerpoint/2010/main" val="19868000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The Seismic Provisions are only applicable to the SFRS. The SFRS are the vertical frames that are designed to resist seismic lateral forces (SMF, SCBF, EBF, BRBF, </a:t>
            </a:r>
            <a:r>
              <a:rPr lang="en-US" altLang="en-US" dirty="0" err="1" smtClean="0"/>
              <a:t>etc</a:t>
            </a:r>
            <a:r>
              <a:rPr lang="en-US" altLang="en-US" dirty="0" smtClean="0"/>
              <a:t>). The SFRS also includes elements that deliver forces to the vertical frames: struts, collectors, diaphragms, etc. However, there is little within the Seismic Provisions that directly address items such as diaphragms.</a:t>
            </a:r>
          </a:p>
          <a:p>
            <a:endParaRPr lang="en-US" altLang="en-US" dirty="0" smtClean="0"/>
          </a:p>
          <a:p>
            <a:r>
              <a:rPr lang="en-US" altLang="en-US" dirty="0" smtClean="0"/>
              <a:t>The Seismic Provisions do not apply to the design of the gravity framing in a building. The only exception is that Sections</a:t>
            </a:r>
            <a:r>
              <a:rPr lang="en-US" altLang="en-US" baseline="0" dirty="0" smtClean="0"/>
              <a:t> D2.5 (Column Splices) and D2.6</a:t>
            </a:r>
            <a:r>
              <a:rPr lang="en-US" altLang="en-US" dirty="0" smtClean="0"/>
              <a:t> (Column Bases) specify minimum design requirements for columns not part of SFRS.</a:t>
            </a:r>
          </a:p>
          <a:p>
            <a:endParaRPr lang="en-US" altLang="en-US" dirty="0" smtClean="0"/>
          </a:p>
          <a:p>
            <a:r>
              <a:rPr lang="en-US" altLang="en-US" dirty="0" smtClean="0"/>
              <a:t>The 2016 AISC Seismic Provisions are to be used together with the 2016 AISC Specification.</a:t>
            </a:r>
          </a:p>
          <a:p>
            <a:r>
              <a:rPr lang="en-US" altLang="en-US" dirty="0" smtClean="0"/>
              <a:t>Both the 2016 Seismic Provisions and the 2016 Specification have been prepared in the dual LRFD - ASD format.</a:t>
            </a:r>
          </a:p>
          <a:p>
            <a:r>
              <a:rPr lang="en-US" altLang="en-US" dirty="0" smtClean="0"/>
              <a:t>In this presentation, we will only be using the LRFD format. (For the ASD equivalent to any equation, see the applicable section of the Seismic Provisions).</a:t>
            </a:r>
          </a:p>
          <a:p>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43</a:t>
            </a:fld>
            <a:endParaRPr lang="fr-CA" dirty="0"/>
          </a:p>
        </p:txBody>
      </p:sp>
    </p:spTree>
    <p:extLst>
      <p:ext uri="{BB962C8B-B14F-4D97-AF65-F5344CB8AC3E}">
        <p14:creationId xmlns:p14="http://schemas.microsoft.com/office/powerpoint/2010/main" val="5727252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The scope describes when the Seismic Provisions must be used, i.e., when seismic detailing is required.</a:t>
            </a:r>
          </a:p>
          <a:p>
            <a:endParaRPr lang="en-US" altLang="en-US" dirty="0" smtClean="0"/>
          </a:p>
          <a:p>
            <a:r>
              <a:rPr lang="en-US" altLang="en-US" dirty="0" smtClean="0"/>
              <a:t>As noted earlier, in SDC B or C, the Seismic Provisions are not needed if the seismic lateral force is computed based on R=3. In this case, the structure is just designed using the AISC Specification.</a:t>
            </a:r>
          </a:p>
          <a:p>
            <a:endParaRPr lang="en-US" altLang="en-US" dirty="0" smtClean="0"/>
          </a:p>
          <a:p>
            <a:r>
              <a:rPr lang="en-US" altLang="en-US" dirty="0" smtClean="0"/>
              <a:t>When the R=3 option is used, the designer should still consider using some of the requirements of the Seismic Provisions, even though they are not required. For example, it may be prudent to use notch-tough weld metal, as specified in Section E3.6a of the Seismic Provisions (CVN of 20 </a:t>
            </a:r>
            <a:r>
              <a:rPr lang="en-US" altLang="en-US" dirty="0" err="1" smtClean="0"/>
              <a:t>ft-lbs</a:t>
            </a:r>
            <a:r>
              <a:rPr lang="en-US" altLang="en-US" dirty="0" smtClean="0"/>
              <a:t> at 0 </a:t>
            </a:r>
            <a:r>
              <a:rPr lang="en-US" altLang="en-US" dirty="0" err="1" smtClean="0"/>
              <a:t>deg</a:t>
            </a:r>
            <a:r>
              <a:rPr lang="en-US" altLang="en-US" dirty="0" smtClean="0"/>
              <a:t> F).</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44</a:t>
            </a:fld>
            <a:endParaRPr lang="fr-CA" dirty="0"/>
          </a:p>
        </p:txBody>
      </p:sp>
    </p:spTree>
    <p:extLst>
      <p:ext uri="{BB962C8B-B14F-4D97-AF65-F5344CB8AC3E}">
        <p14:creationId xmlns:p14="http://schemas.microsoft.com/office/powerpoint/2010/main" val="5727252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pPr>
            <a:endParaRPr lang="en-US" altLang="en-US" dirty="0" smtClean="0"/>
          </a:p>
        </p:txBody>
      </p:sp>
      <p:sp>
        <p:nvSpPr>
          <p:cNvPr id="4" name="Slide Number Placeholder 3"/>
          <p:cNvSpPr>
            <a:spLocks noGrp="1"/>
          </p:cNvSpPr>
          <p:nvPr>
            <p:ph type="sldNum" sz="quarter" idx="10"/>
          </p:nvPr>
        </p:nvSpPr>
        <p:spPr/>
        <p:txBody>
          <a:bodyPr/>
          <a:lstStyle/>
          <a:p>
            <a:fld id="{FDAD251D-F4B4-477B-AC6C-B1160455DDA7}" type="slidenum">
              <a:rPr lang="fr-CA" smtClean="0"/>
              <a:pPr/>
              <a:t>45</a:t>
            </a:fld>
            <a:endParaRPr lang="fr-CA" dirty="0"/>
          </a:p>
        </p:txBody>
      </p:sp>
    </p:spTree>
    <p:extLst>
      <p:ext uri="{BB962C8B-B14F-4D97-AF65-F5344CB8AC3E}">
        <p14:creationId xmlns:p14="http://schemas.microsoft.com/office/powerpoint/2010/main" val="20432671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Section B1 of the Seismic Provisions are very brief. The designer must go to the applicable</a:t>
            </a:r>
            <a:r>
              <a:rPr lang="en-US" altLang="en-US" baseline="0" dirty="0" smtClean="0"/>
              <a:t> building code</a:t>
            </a:r>
            <a:r>
              <a:rPr lang="en-US" altLang="en-US" dirty="0" smtClean="0"/>
              <a:t> for the items listed above. </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46</a:t>
            </a:fld>
            <a:endParaRPr lang="fr-CA" dirty="0"/>
          </a:p>
        </p:txBody>
      </p:sp>
    </p:spTree>
    <p:extLst>
      <p:ext uri="{BB962C8B-B14F-4D97-AF65-F5344CB8AC3E}">
        <p14:creationId xmlns:p14="http://schemas.microsoft.com/office/powerpoint/2010/main" val="3325093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Times New Roman" pitchFamily="18" charset="0"/>
                <a:ea typeface="+mn-ea"/>
                <a:cs typeface="+mn-cs"/>
              </a:rPr>
              <a:t>The Provisions are intended for use with load combinations given in the applicable building code</a:t>
            </a:r>
            <a:r>
              <a:rPr lang="en-US" sz="1200" b="0" i="1" kern="1200" dirty="0" smtClean="0">
                <a:solidFill>
                  <a:schemeClr val="tx1"/>
                </a:solidFill>
                <a:effectLst/>
                <a:latin typeface="Times New Roman" pitchFamily="18" charset="0"/>
                <a:ea typeface="+mn-ea"/>
                <a:cs typeface="+mn-cs"/>
              </a:rPr>
              <a:t>. </a:t>
            </a:r>
          </a:p>
          <a:p>
            <a:endParaRPr lang="en-US" sz="1200" b="0" i="1" kern="1200" dirty="0" smtClean="0">
              <a:solidFill>
                <a:schemeClr val="tx1"/>
              </a:solidFill>
              <a:effectLst/>
              <a:latin typeface="Times New Roman" pitchFamily="18" charset="0"/>
              <a:ea typeface="+mn-ea"/>
              <a:cs typeface="+mn-cs"/>
            </a:endParaRPr>
          </a:p>
          <a:p>
            <a:r>
              <a:rPr lang="en-US" sz="1200" b="0" i="0" kern="1200" dirty="0" smtClean="0">
                <a:solidFill>
                  <a:schemeClr val="tx1"/>
                </a:solidFill>
                <a:effectLst/>
                <a:latin typeface="Times New Roman" pitchFamily="18" charset="0"/>
                <a:ea typeface="+mn-ea"/>
                <a:cs typeface="+mn-cs"/>
              </a:rPr>
              <a:t>Since they are written for consistency with the load combinations given in ASCE/SEI 7 and the 2018 IBC, consistency with the applicable building code should be confirmed if another building code is applicable.</a:t>
            </a:r>
            <a:r>
              <a:rPr lang="en-US" dirty="0" smtClean="0"/>
              <a:t/>
            </a:r>
            <a:br>
              <a:rPr lang="en-US" dirty="0" smtClean="0"/>
            </a:b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47</a:t>
            </a:fld>
            <a:endParaRPr lang="fr-CA" dirty="0"/>
          </a:p>
        </p:txBody>
      </p:sp>
    </p:spTree>
    <p:extLst>
      <p:ext uri="{BB962C8B-B14F-4D97-AF65-F5344CB8AC3E}">
        <p14:creationId xmlns:p14="http://schemas.microsoft.com/office/powerpoint/2010/main" val="5602117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These are the basic LRFD load combinations in ASCE 7. The last two load combinations are the ones that include seismic loads. Note</a:t>
            </a:r>
            <a:r>
              <a:rPr lang="en-US" altLang="en-US" baseline="0" dirty="0" smtClean="0"/>
              <a:t> that the seismic loading (E) is separated into its horizontal (E</a:t>
            </a:r>
            <a:r>
              <a:rPr lang="en-US" altLang="en-US" baseline="-25000" dirty="0" smtClean="0"/>
              <a:t>h</a:t>
            </a:r>
            <a:r>
              <a:rPr lang="en-US" altLang="en-US" baseline="0" dirty="0" smtClean="0"/>
              <a:t>) and vertical (</a:t>
            </a:r>
            <a:r>
              <a:rPr lang="en-US" altLang="en-US" baseline="0" dirty="0" err="1" smtClean="0"/>
              <a:t>E</a:t>
            </a:r>
            <a:r>
              <a:rPr lang="en-US" altLang="en-US" baseline="-25000" dirty="0" err="1" smtClean="0"/>
              <a:t>v</a:t>
            </a:r>
            <a:r>
              <a:rPr lang="en-US" altLang="en-US" baseline="0" dirty="0" smtClean="0"/>
              <a:t>) contributions.</a:t>
            </a:r>
            <a:endParaRPr lang="en-US" altLang="en-US" dirty="0" smtClean="0"/>
          </a:p>
          <a:p>
            <a:endParaRPr lang="en-US" altLang="en-US" dirty="0" smtClean="0"/>
          </a:p>
          <a:p>
            <a:r>
              <a:rPr lang="en-US" altLang="en-US" dirty="0" smtClean="0"/>
              <a:t>Note</a:t>
            </a:r>
            <a:r>
              <a:rPr lang="en-US" altLang="en-US" baseline="0" dirty="0" smtClean="0"/>
              <a:t> that in load combination 6, the load factor for “L” is permitted to be taken as 0.5 for all occupancies in which L</a:t>
            </a:r>
            <a:r>
              <a:rPr lang="en-US" altLang="en-US" baseline="-25000" dirty="0" smtClean="0"/>
              <a:t>o</a:t>
            </a:r>
            <a:r>
              <a:rPr lang="en-US" altLang="en-US" baseline="0" dirty="0" smtClean="0"/>
              <a:t> &lt; 100psf (with the exception of garages and areas of public assembly)</a:t>
            </a: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48</a:t>
            </a:fld>
            <a:endParaRPr lang="fr-CA" dirty="0"/>
          </a:p>
        </p:txBody>
      </p:sp>
    </p:spTree>
    <p:extLst>
      <p:ext uri="{BB962C8B-B14F-4D97-AF65-F5344CB8AC3E}">
        <p14:creationId xmlns:p14="http://schemas.microsoft.com/office/powerpoint/2010/main" val="37449065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The portion of E that is 0.2S</a:t>
            </a:r>
            <a:r>
              <a:rPr lang="en-US" altLang="en-US" baseline="-25000" dirty="0" smtClean="0"/>
              <a:t>DS</a:t>
            </a:r>
            <a:r>
              <a:rPr lang="en-US" altLang="en-US" dirty="0" smtClean="0"/>
              <a:t>D is intended to account, in a simplified manner, for the effects of vertical ground accelerations.</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49</a:t>
            </a:fld>
            <a:endParaRPr lang="fr-CA" dirty="0"/>
          </a:p>
        </p:txBody>
      </p:sp>
    </p:spTree>
    <p:extLst>
      <p:ext uri="{BB962C8B-B14F-4D97-AF65-F5344CB8AC3E}">
        <p14:creationId xmlns:p14="http://schemas.microsoft.com/office/powerpoint/2010/main" val="18072798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"E" can be substituted into the load combinations as shown. Note that the 0.2S</a:t>
            </a:r>
            <a:r>
              <a:rPr lang="en-US" altLang="en-US" baseline="-25000" dirty="0" smtClean="0"/>
              <a:t>DS</a:t>
            </a:r>
            <a:r>
              <a:rPr lang="en-US" altLang="en-US" dirty="0" smtClean="0"/>
              <a:t> term simply modifies the load factor for dead load.</a:t>
            </a:r>
          </a:p>
          <a:p>
            <a:endParaRPr lang="en-US" altLang="en-US" dirty="0" smtClean="0"/>
          </a:p>
          <a:p>
            <a:pPr marL="0" marR="0" indent="0" algn="l" defTabSz="949325" rtl="0" eaLnBrk="0" fontAlgn="base" latinLnBrk="0" hangingPunct="0">
              <a:lnSpc>
                <a:spcPct val="100000"/>
              </a:lnSpc>
              <a:spcBef>
                <a:spcPct val="30000"/>
              </a:spcBef>
              <a:spcAft>
                <a:spcPct val="0"/>
              </a:spcAft>
              <a:buClrTx/>
              <a:buSzTx/>
              <a:buFontTx/>
              <a:buNone/>
              <a:tabLst/>
              <a:defRPr/>
            </a:pPr>
            <a:r>
              <a:rPr lang="en-US" altLang="en-US" dirty="0" smtClean="0"/>
              <a:t>Again, note </a:t>
            </a:r>
            <a:r>
              <a:rPr lang="en-US" altLang="en-US" baseline="0" dirty="0" smtClean="0"/>
              <a:t>that in load combination 6, the load factor for “L” is permitted to be taken as 0.5 for all occupancies in which L</a:t>
            </a:r>
            <a:r>
              <a:rPr lang="en-US" altLang="en-US" baseline="-25000" dirty="0" smtClean="0"/>
              <a:t>o</a:t>
            </a:r>
            <a:r>
              <a:rPr lang="en-US" altLang="en-US" baseline="0" dirty="0" smtClean="0"/>
              <a:t> &lt; 100psf (with the exception of garages and areas of public assembly)</a:t>
            </a: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50</a:t>
            </a:fld>
            <a:endParaRPr lang="fr-CA" dirty="0"/>
          </a:p>
        </p:txBody>
      </p:sp>
    </p:spTree>
    <p:extLst>
      <p:ext uri="{BB962C8B-B14F-4D97-AF65-F5344CB8AC3E}">
        <p14:creationId xmlns:p14="http://schemas.microsoft.com/office/powerpoint/2010/main" val="39287741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Section B2</a:t>
            </a:r>
            <a:r>
              <a:rPr lang="en-US" altLang="en-US" baseline="0" dirty="0" smtClean="0"/>
              <a:t> </a:t>
            </a:r>
            <a:r>
              <a:rPr lang="en-US" altLang="en-US" dirty="0" smtClean="0"/>
              <a:t>also sends the designer to the applicable</a:t>
            </a:r>
            <a:r>
              <a:rPr lang="en-US" altLang="en-US" baseline="0" dirty="0" smtClean="0"/>
              <a:t> building code t</a:t>
            </a:r>
            <a:r>
              <a:rPr lang="en-US" altLang="en-US" dirty="0" smtClean="0"/>
              <a:t>o determine the </a:t>
            </a:r>
            <a:r>
              <a:rPr lang="en-US" altLang="en-US" dirty="0" err="1" smtClean="0"/>
              <a:t>Overstrength</a:t>
            </a:r>
            <a:r>
              <a:rPr lang="en-US" altLang="en-US" dirty="0" smtClean="0"/>
              <a:t> Factor.</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51</a:t>
            </a:fld>
            <a:endParaRPr lang="fr-CA" dirty="0"/>
          </a:p>
        </p:txBody>
      </p:sp>
    </p:spTree>
    <p:extLst>
      <p:ext uri="{BB962C8B-B14F-4D97-AF65-F5344CB8AC3E}">
        <p14:creationId xmlns:p14="http://schemas.microsoft.com/office/powerpoint/2010/main" val="5602117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Shown here is the definition of the </a:t>
            </a:r>
            <a:r>
              <a:rPr lang="en-US" altLang="en-US" i="1" dirty="0" smtClean="0"/>
              <a:t>Seismic</a:t>
            </a:r>
            <a:r>
              <a:rPr lang="en-US" altLang="en-US" i="1" baseline="0" dirty="0" smtClean="0"/>
              <a:t> Load Effects including </a:t>
            </a:r>
            <a:r>
              <a:rPr lang="en-US" altLang="en-US" i="1" baseline="0" dirty="0" err="1" smtClean="0"/>
              <a:t>Overstrength</a:t>
            </a:r>
            <a:r>
              <a:rPr lang="en-US" altLang="en-US" i="1" baseline="0" dirty="0" smtClean="0"/>
              <a:t> </a:t>
            </a:r>
            <a:r>
              <a:rPr lang="en-US" altLang="en-US" dirty="0" smtClean="0"/>
              <a:t>in ASCE 7. Note that the redundancy factor </a:t>
            </a:r>
            <a:r>
              <a:rPr lang="el-GR" altLang="en-US" dirty="0" smtClean="0">
                <a:cs typeface="Times New Roman" pitchFamily="18" charset="0"/>
              </a:rPr>
              <a:t>ρ</a:t>
            </a:r>
            <a:r>
              <a:rPr lang="en-US" altLang="en-US" dirty="0" smtClean="0">
                <a:cs typeface="Times New Roman" pitchFamily="18" charset="0"/>
              </a:rPr>
              <a:t> is replaced by the </a:t>
            </a:r>
            <a:r>
              <a:rPr lang="en-US" altLang="en-US" dirty="0" err="1" smtClean="0">
                <a:cs typeface="Times New Roman" pitchFamily="18" charset="0"/>
              </a:rPr>
              <a:t>Overstrength</a:t>
            </a:r>
            <a:r>
              <a:rPr lang="en-US" altLang="en-US" dirty="0" smtClean="0">
                <a:cs typeface="Times New Roman" pitchFamily="18" charset="0"/>
              </a:rPr>
              <a:t> Factor </a:t>
            </a:r>
            <a:r>
              <a:rPr lang="el-GR" altLang="en-US" dirty="0" smtClean="0">
                <a:cs typeface="Times New Roman" pitchFamily="18" charset="0"/>
              </a:rPr>
              <a:t>Ω</a:t>
            </a:r>
            <a:r>
              <a:rPr lang="en-US" altLang="en-US" baseline="-25000" dirty="0" smtClean="0">
                <a:cs typeface="Times New Roman" pitchFamily="18" charset="0"/>
              </a:rPr>
              <a:t>o</a:t>
            </a:r>
            <a:r>
              <a:rPr lang="en-US" altLang="en-US" dirty="0" smtClean="0">
                <a:cs typeface="Times New Roman" pitchFamily="18" charset="0"/>
              </a:rPr>
              <a:t>.</a:t>
            </a:r>
            <a:endParaRPr lang="el-GR" altLang="en-US" dirty="0" smtClean="0">
              <a:cs typeface="Times New Roman" pitchFamily="18" charset="0"/>
            </a:endParaRP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52</a:t>
            </a:fld>
            <a:endParaRPr lang="fr-CA" dirty="0"/>
          </a:p>
        </p:txBody>
      </p:sp>
    </p:spTree>
    <p:extLst>
      <p:ext uri="{BB962C8B-B14F-4D97-AF65-F5344CB8AC3E}">
        <p14:creationId xmlns:p14="http://schemas.microsoft.com/office/powerpoint/2010/main" val="40362027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a:lnSpc>
                <a:spcPct val="80000"/>
              </a:lnSpc>
            </a:pPr>
            <a:r>
              <a:rPr lang="en-US" altLang="en-US" sz="800" u="sng" dirty="0" smtClean="0"/>
              <a:t>Performance of Steel Buildings in Past Earthquakes:</a:t>
            </a:r>
            <a:endParaRPr lang="en-US" altLang="en-US" sz="800" dirty="0" smtClean="0"/>
          </a:p>
          <a:p>
            <a:pPr>
              <a:lnSpc>
                <a:spcPct val="80000"/>
              </a:lnSpc>
            </a:pPr>
            <a:endParaRPr lang="en-US" altLang="en-US" sz="800" dirty="0" smtClean="0"/>
          </a:p>
          <a:p>
            <a:pPr>
              <a:lnSpc>
                <a:spcPct val="80000"/>
              </a:lnSpc>
            </a:pPr>
            <a:r>
              <a:rPr lang="en-US" altLang="en-US" sz="800" dirty="0" smtClean="0"/>
              <a:t>When considering the performance of steel buildings in past earthquakes, it is instructive to first look at what causes fatalities in earthquakes. This slide shows an analysis of the cause of fatalities in earthquakes in the latter</a:t>
            </a:r>
            <a:r>
              <a:rPr lang="en-US" altLang="en-US" sz="800" baseline="0" dirty="0" smtClean="0"/>
              <a:t> half of the 20</a:t>
            </a:r>
            <a:r>
              <a:rPr lang="en-US" altLang="en-US" sz="800" baseline="30000" dirty="0" smtClean="0"/>
              <a:t>th</a:t>
            </a:r>
            <a:r>
              <a:rPr lang="en-US" altLang="en-US" sz="800" baseline="0" dirty="0" smtClean="0"/>
              <a:t> century, and into the 21</a:t>
            </a:r>
            <a:r>
              <a:rPr lang="en-US" altLang="en-US" sz="800" baseline="30000" dirty="0" smtClean="0"/>
              <a:t>st</a:t>
            </a:r>
            <a:r>
              <a:rPr lang="en-US" altLang="en-US" sz="800" baseline="0" dirty="0" smtClean="0"/>
              <a:t> century. </a:t>
            </a:r>
          </a:p>
          <a:p>
            <a:pPr>
              <a:lnSpc>
                <a:spcPct val="80000"/>
              </a:lnSpc>
            </a:pPr>
            <a:endParaRPr lang="en-US" altLang="en-US" sz="800" baseline="0" dirty="0" smtClean="0"/>
          </a:p>
          <a:p>
            <a:pPr>
              <a:lnSpc>
                <a:spcPct val="80000"/>
              </a:lnSpc>
            </a:pPr>
            <a:r>
              <a:rPr lang="en-US" altLang="en-US" sz="800" baseline="0" dirty="0" smtClean="0"/>
              <a:t>The figure on the left shows the proportions of earthquake fatalities from 1968-2008 broken down by primary causes due to shaking (e.g., partial or total building collapse) and other secondary causes.</a:t>
            </a:r>
            <a:endParaRPr lang="en-US" altLang="en-US" sz="800" dirty="0" smtClean="0"/>
          </a:p>
          <a:p>
            <a:pPr>
              <a:lnSpc>
                <a:spcPct val="80000"/>
              </a:lnSpc>
            </a:pPr>
            <a:endParaRPr lang="en-US" altLang="en-US" sz="800" dirty="0" smtClean="0"/>
          </a:p>
          <a:p>
            <a:pPr>
              <a:lnSpc>
                <a:spcPct val="80000"/>
              </a:lnSpc>
            </a:pPr>
            <a:r>
              <a:rPr lang="en-US" altLang="en-US" sz="800" dirty="0" smtClean="0"/>
              <a:t>Some observations:</a:t>
            </a:r>
          </a:p>
          <a:p>
            <a:pPr>
              <a:lnSpc>
                <a:spcPct val="80000"/>
              </a:lnSpc>
            </a:pPr>
            <a:endParaRPr lang="en-US" altLang="en-US" sz="800" dirty="0" smtClean="0"/>
          </a:p>
          <a:p>
            <a:pPr marL="171450" indent="-171450">
              <a:lnSpc>
                <a:spcPct val="80000"/>
              </a:lnSpc>
              <a:buFontTx/>
              <a:buChar char="-"/>
            </a:pPr>
            <a:r>
              <a:rPr lang="en-US" altLang="en-US" sz="800" dirty="0" smtClean="0"/>
              <a:t>The primary cause of earthquake fatalities (78%) is collapse or partial collapse of buildings. Consequently, Structural Engineers play a leading role in preventing earthquake fatalities.</a:t>
            </a:r>
          </a:p>
          <a:p>
            <a:pPr marL="171450" marR="0" lvl="0" indent="-171450" algn="l" defTabSz="914400" rtl="0" eaLnBrk="1" fontAlgn="auto" latinLnBrk="0" hangingPunct="1">
              <a:lnSpc>
                <a:spcPct val="80000"/>
              </a:lnSpc>
              <a:spcBef>
                <a:spcPts val="0"/>
              </a:spcBef>
              <a:spcAft>
                <a:spcPts val="0"/>
              </a:spcAft>
              <a:buClrTx/>
              <a:buSzTx/>
              <a:buFontTx/>
              <a:buChar char="-"/>
              <a:tabLst/>
              <a:defRPr/>
            </a:pPr>
            <a:r>
              <a:rPr lang="en-US" altLang="en-US" sz="800" dirty="0" smtClean="0"/>
              <a:t>Other causes of fatalities include landslides (5%), tsunamis (16%), other causes (0.03%), and those listed as missing or presumed dead (1%). Note that of the 238,385 tsunami deaths in this dataset, 227,000 (95%) were from the December 26, 2004 Great Sumatra–Andaman Islands earthquake and tsunami.</a:t>
            </a:r>
          </a:p>
          <a:p>
            <a:pPr marL="171450" indent="-171450">
              <a:lnSpc>
                <a:spcPct val="80000"/>
              </a:lnSpc>
              <a:buFontTx/>
              <a:buChar char="-"/>
            </a:pPr>
            <a:endParaRPr lang="en-US" altLang="en-US" sz="800" dirty="0" smtClean="0"/>
          </a:p>
          <a:p>
            <a:pPr marL="0" indent="0">
              <a:lnSpc>
                <a:spcPct val="80000"/>
              </a:lnSpc>
              <a:buFontTx/>
              <a:buNone/>
            </a:pPr>
            <a:r>
              <a:rPr lang="en-US" altLang="en-US" sz="800" dirty="0" smtClean="0"/>
              <a:t>The figure</a:t>
            </a:r>
            <a:r>
              <a:rPr lang="en-US" altLang="en-US" sz="800" baseline="0" dirty="0" smtClean="0"/>
              <a:t> on the right shows a different dataset from fatalities from 1950 to 1990, where the deaths due to shaking are broken down into different types of structural systems, such as reinforced concrete (RC) buildings, masonry buildings, and timber buildings. </a:t>
            </a:r>
          </a:p>
          <a:p>
            <a:pPr marL="0" indent="0">
              <a:lnSpc>
                <a:spcPct val="80000"/>
              </a:lnSpc>
              <a:buFontTx/>
              <a:buNone/>
            </a:pPr>
            <a:endParaRPr lang="en-US" altLang="en-US" sz="800" baseline="0" dirty="0" smtClean="0"/>
          </a:p>
          <a:p>
            <a:pPr marL="0" indent="0">
              <a:lnSpc>
                <a:spcPct val="80000"/>
              </a:lnSpc>
              <a:buFontTx/>
              <a:buNone/>
            </a:pPr>
            <a:r>
              <a:rPr lang="en-US" altLang="en-US" sz="800" baseline="0" dirty="0" smtClean="0"/>
              <a:t>Some observations:</a:t>
            </a:r>
          </a:p>
          <a:p>
            <a:pPr marL="0" indent="0">
              <a:lnSpc>
                <a:spcPct val="80000"/>
              </a:lnSpc>
              <a:buFontTx/>
              <a:buNone/>
            </a:pPr>
            <a:endParaRPr lang="en-US" altLang="en-US" sz="800" dirty="0" smtClean="0"/>
          </a:p>
          <a:p>
            <a:pPr>
              <a:lnSpc>
                <a:spcPct val="80000"/>
              </a:lnSpc>
            </a:pPr>
            <a:r>
              <a:rPr lang="en-US" altLang="en-US" sz="800" dirty="0" smtClean="0"/>
              <a:t>- Among building collapses, the primary cause of fatalities is collapse of masonry buildings. These are primarily unreinforced masonry or non-engineered masonry buildings (adobe, etc.). </a:t>
            </a:r>
          </a:p>
          <a:p>
            <a:pPr>
              <a:lnSpc>
                <a:spcPct val="80000"/>
              </a:lnSpc>
            </a:pPr>
            <a:r>
              <a:rPr lang="en-US" altLang="en-US" sz="800" dirty="0" smtClean="0"/>
              <a:t>- When reinforced concrete and reinforced masonry structures are designed and detailed for seismic resistance per current building codes, their performance in earthquakes is very good. The data in these slides reflects masonry and RC buildings that are not well engineered for seismic resistance.</a:t>
            </a:r>
          </a:p>
          <a:p>
            <a:pPr>
              <a:lnSpc>
                <a:spcPct val="80000"/>
              </a:lnSpc>
            </a:pPr>
            <a:r>
              <a:rPr lang="en-US" altLang="en-US" sz="800" dirty="0" smtClean="0"/>
              <a:t>- Steel structures have historically performed well in earthquakes, and little loss of life can be attributed to collapse of steel buildings in earthquakes. This good track record can likely be attributed to several causes:</a:t>
            </a:r>
          </a:p>
          <a:p>
            <a:pPr>
              <a:lnSpc>
                <a:spcPct val="80000"/>
              </a:lnSpc>
            </a:pPr>
            <a:endParaRPr lang="en-US" altLang="en-US" sz="800" dirty="0" smtClean="0"/>
          </a:p>
          <a:p>
            <a:pPr>
              <a:lnSpc>
                <a:spcPct val="80000"/>
              </a:lnSpc>
            </a:pPr>
            <a:r>
              <a:rPr lang="en-US" altLang="en-US" sz="800" dirty="0" smtClean="0"/>
              <a:t>a. Steel structures are generally lighter than masonry or RC. Lower weight translates to lower seismic forces.</a:t>
            </a:r>
          </a:p>
          <a:p>
            <a:pPr>
              <a:lnSpc>
                <a:spcPct val="80000"/>
              </a:lnSpc>
            </a:pPr>
            <a:r>
              <a:rPr lang="en-US" altLang="en-US" sz="800" dirty="0" smtClean="0"/>
              <a:t>b. Steel structures typically show good ductility, even when they are not specifically designed or detailed for seismic resistance. </a:t>
            </a:r>
          </a:p>
          <a:p>
            <a:pPr>
              <a:lnSpc>
                <a:spcPct val="80000"/>
              </a:lnSpc>
            </a:pPr>
            <a:r>
              <a:rPr lang="en-US" altLang="en-US" sz="800" dirty="0" smtClean="0"/>
              <a:t>c. Many of the highly destructive earthquakes around the world have occurred in areas where there are very few steel structures. Thus, the exposure of steel structures to strong earthquakes has been perhaps somewhat less than other types of construction.</a:t>
            </a:r>
          </a:p>
          <a:p>
            <a:pPr>
              <a:lnSpc>
                <a:spcPct val="80000"/>
              </a:lnSpc>
            </a:pPr>
            <a:endParaRPr lang="en-US" altLang="en-US" sz="800" dirty="0" smtClean="0"/>
          </a:p>
          <a:p>
            <a:pPr>
              <a:lnSpc>
                <a:spcPct val="80000"/>
              </a:lnSpc>
            </a:pPr>
            <a:r>
              <a:rPr lang="en-US" altLang="en-US" sz="800" dirty="0" smtClean="0"/>
              <a:t>Despite showing overall good performance in past earthquakes, modern welded steel buildings have shown an increasing number of problems in recent earthquakes. The next few slides illustrate some examples.</a:t>
            </a:r>
          </a:p>
          <a:p>
            <a:pPr>
              <a:lnSpc>
                <a:spcPct val="80000"/>
              </a:lnSpc>
            </a:pPr>
            <a:endParaRPr lang="en-US" altLang="en-US" sz="800" dirty="0" smtClean="0"/>
          </a:p>
          <a:p>
            <a:pPr>
              <a:lnSpc>
                <a:spcPct val="80000"/>
              </a:lnSpc>
            </a:pPr>
            <a:r>
              <a:rPr lang="en-US" altLang="en-US" sz="800" dirty="0" smtClean="0"/>
              <a:t>References:</a:t>
            </a:r>
          </a:p>
          <a:p>
            <a:pPr>
              <a:lnSpc>
                <a:spcPct val="80000"/>
              </a:lnSpc>
            </a:pPr>
            <a:r>
              <a:rPr lang="en-US" altLang="en-US" sz="800" dirty="0" err="1" smtClean="0"/>
              <a:t>Marano</a:t>
            </a:r>
            <a:r>
              <a:rPr lang="en-US" altLang="en-US" sz="800" dirty="0" smtClean="0"/>
              <a:t>,</a:t>
            </a:r>
            <a:r>
              <a:rPr lang="en-US" altLang="en-US" sz="800" baseline="0" dirty="0" smtClean="0"/>
              <a:t> K.D., Wald, D.J., and Allen, T.I., (2010) “Global earthquake casualties due to secondary effects: a quantitative analysis for improving rapid loss analyses,” </a:t>
            </a:r>
            <a:r>
              <a:rPr lang="en-US" altLang="en-US" sz="800" i="1" baseline="0" dirty="0" smtClean="0"/>
              <a:t>Natural Hazards</a:t>
            </a:r>
            <a:r>
              <a:rPr lang="en-US" altLang="en-US" sz="800" i="0" baseline="0" dirty="0" smtClean="0"/>
              <a:t>, 52:319-328. </a:t>
            </a:r>
            <a:r>
              <a:rPr lang="en-US" sz="800" dirty="0" smtClean="0"/>
              <a:t>DOI: 10.1007/s11069-009-9372-5.</a:t>
            </a:r>
            <a:endParaRPr lang="en-US" altLang="en-US" sz="800" baseline="0" dirty="0" smtClean="0"/>
          </a:p>
          <a:p>
            <a:pPr>
              <a:lnSpc>
                <a:spcPct val="80000"/>
              </a:lnSpc>
            </a:pPr>
            <a:endParaRPr lang="en-US" altLang="en-US" sz="800" dirty="0" smtClean="0"/>
          </a:p>
          <a:p>
            <a:pPr>
              <a:lnSpc>
                <a:spcPct val="80000"/>
              </a:lnSpc>
            </a:pPr>
            <a:r>
              <a:rPr lang="en-US" altLang="en-US" sz="800" dirty="0" smtClean="0"/>
              <a:t>Coburn, A.W., Spence, R.J.S. and </a:t>
            </a:r>
            <a:r>
              <a:rPr lang="en-US" altLang="en-US" sz="800" dirty="0" err="1" smtClean="0"/>
              <a:t>Pomonis</a:t>
            </a:r>
            <a:r>
              <a:rPr lang="en-US" altLang="en-US" sz="800" dirty="0" smtClean="0"/>
              <a:t>, A., "Factors Determining Human Casualty Levels in Earthquakes: Mortality Prediction in Building Collapse," </a:t>
            </a:r>
            <a:r>
              <a:rPr lang="en-US" altLang="en-US" sz="800" i="1" dirty="0" smtClean="0"/>
              <a:t>Proceedings of the 10th World Conference on Earthquake Engineering</a:t>
            </a:r>
            <a:r>
              <a:rPr lang="en-US" altLang="en-US" sz="800" dirty="0" smtClean="0"/>
              <a:t>, Madrid, Spain, 1992</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5</a:t>
            </a:fld>
            <a:endParaRPr lang="fr-CA" dirty="0"/>
          </a:p>
        </p:txBody>
      </p:sp>
    </p:spTree>
    <p:extLst>
      <p:ext uri="{BB962C8B-B14F-4D97-AF65-F5344CB8AC3E}">
        <p14:creationId xmlns:p14="http://schemas.microsoft.com/office/powerpoint/2010/main" val="15770274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Shown here is the </a:t>
            </a:r>
            <a:r>
              <a:rPr lang="en-US" altLang="en-US" i="1" dirty="0" smtClean="0"/>
              <a:t>Seismic Load Effect including </a:t>
            </a:r>
            <a:r>
              <a:rPr lang="en-US" altLang="en-US" i="1" dirty="0" err="1" smtClean="0"/>
              <a:t>Overstrength</a:t>
            </a:r>
            <a:r>
              <a:rPr lang="en-US" altLang="en-US" dirty="0" smtClean="0"/>
              <a:t> incorporated into the basic load combinations.</a:t>
            </a:r>
          </a:p>
          <a:p>
            <a:endParaRPr lang="en-US" altLang="en-US" dirty="0" smtClean="0"/>
          </a:p>
          <a:p>
            <a:r>
              <a:rPr lang="en-US" altLang="en-US" dirty="0" smtClean="0"/>
              <a:t>It is important to note that the </a:t>
            </a:r>
            <a:r>
              <a:rPr lang="en-US" altLang="en-US" i="1" dirty="0" smtClean="0"/>
              <a:t>Seismic Load Effect including </a:t>
            </a:r>
            <a:r>
              <a:rPr lang="en-US" altLang="en-US" i="1" dirty="0" err="1" smtClean="0"/>
              <a:t>Overstrength</a:t>
            </a:r>
            <a:r>
              <a:rPr lang="en-US" altLang="en-US" i="1" dirty="0" smtClean="0"/>
              <a:t> </a:t>
            </a:r>
            <a:r>
              <a:rPr lang="en-US" altLang="en-US" dirty="0" smtClean="0"/>
              <a:t>is only used where called for in the Seismic Provisions. There are only a few locations in the Seismic Provisions where the </a:t>
            </a:r>
            <a:r>
              <a:rPr lang="en-US" altLang="en-US" i="1" dirty="0" smtClean="0"/>
              <a:t>Seismic Load Effect including </a:t>
            </a:r>
            <a:r>
              <a:rPr lang="en-US" altLang="en-US" i="1" dirty="0" err="1" smtClean="0"/>
              <a:t>Overstrength</a:t>
            </a:r>
            <a:r>
              <a:rPr lang="en-US" altLang="en-US" i="1" dirty="0" smtClean="0"/>
              <a:t> </a:t>
            </a:r>
            <a:r>
              <a:rPr lang="en-US" altLang="en-US" i="0" dirty="0" smtClean="0"/>
              <a:t>is </a:t>
            </a:r>
            <a:r>
              <a:rPr lang="en-US" altLang="en-US" dirty="0" smtClean="0"/>
              <a:t>called for.</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53</a:t>
            </a:fld>
            <a:endParaRPr lang="fr-CA" dirty="0"/>
          </a:p>
        </p:txBody>
      </p:sp>
    </p:spTree>
    <p:extLst>
      <p:ext uri="{BB962C8B-B14F-4D97-AF65-F5344CB8AC3E}">
        <p14:creationId xmlns:p14="http://schemas.microsoft.com/office/powerpoint/2010/main" val="37251718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The </a:t>
            </a:r>
            <a:r>
              <a:rPr lang="en-US" altLang="en-US" dirty="0" err="1" smtClean="0"/>
              <a:t>Overstrength</a:t>
            </a:r>
            <a:r>
              <a:rPr lang="en-US" altLang="en-US" dirty="0" smtClean="0"/>
              <a:t> Factor is system dependent, as shown in this Table.</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54</a:t>
            </a:fld>
            <a:endParaRPr lang="fr-CA" dirty="0"/>
          </a:p>
        </p:txBody>
      </p:sp>
    </p:spTree>
    <p:extLst>
      <p:ext uri="{BB962C8B-B14F-4D97-AF65-F5344CB8AC3E}">
        <p14:creationId xmlns:p14="http://schemas.microsoft.com/office/powerpoint/2010/main" val="26548464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228600" indent="-228600"/>
            <a:r>
              <a:rPr lang="en-US" altLang="en-US" sz="1200" dirty="0" smtClean="0"/>
              <a:t>The </a:t>
            </a:r>
            <a:r>
              <a:rPr lang="en-US" altLang="en-US" sz="1200" i="1" dirty="0" smtClean="0"/>
              <a:t>Seismic Load</a:t>
            </a:r>
            <a:r>
              <a:rPr lang="en-US" altLang="en-US" sz="1200" dirty="0" smtClean="0"/>
              <a:t> </a:t>
            </a:r>
            <a:r>
              <a:rPr lang="en-US" altLang="en-US" sz="1200" i="1" dirty="0" smtClean="0"/>
              <a:t>Effect</a:t>
            </a:r>
            <a:r>
              <a:rPr lang="en-US" altLang="en-US" sz="1200" i="1" baseline="0" dirty="0" smtClean="0"/>
              <a:t> including </a:t>
            </a:r>
            <a:r>
              <a:rPr lang="en-US" altLang="en-US" sz="1200" i="1" baseline="0" dirty="0" err="1" smtClean="0"/>
              <a:t>Overstrength</a:t>
            </a:r>
            <a:r>
              <a:rPr lang="en-US" altLang="en-US" sz="1200" i="1" baseline="0" dirty="0" smtClean="0"/>
              <a:t> </a:t>
            </a:r>
            <a:r>
              <a:rPr lang="en-US" altLang="en-US" sz="1200" dirty="0" smtClean="0"/>
              <a:t>is intended to provide a very approximate estimate of the plastic lateral strength of a frame.</a:t>
            </a:r>
          </a:p>
          <a:p>
            <a:pPr marL="228600" indent="-228600"/>
            <a:r>
              <a:rPr lang="en-US" altLang="en-US" sz="1200" dirty="0" smtClean="0"/>
              <a:t> </a:t>
            </a:r>
          </a:p>
          <a:p>
            <a:pPr marL="228600" indent="-228600"/>
            <a:r>
              <a:rPr lang="en-US" altLang="en-US" sz="1200" dirty="0" smtClean="0"/>
              <a:t>As an example, the </a:t>
            </a:r>
            <a:r>
              <a:rPr lang="en-US" altLang="en-US" sz="1200" dirty="0" err="1" smtClean="0"/>
              <a:t>Overstrength</a:t>
            </a:r>
            <a:r>
              <a:rPr lang="en-US" altLang="en-US" sz="1200" dirty="0" smtClean="0"/>
              <a:t> Factor for moment frames is 3.  This implies that the plastic lateral strength of a moment frame, on average, will be three times larger than the design lateral force </a:t>
            </a:r>
            <a:r>
              <a:rPr lang="en-US" altLang="en-US" sz="1200" dirty="0" err="1" smtClean="0"/>
              <a:t>Q</a:t>
            </a:r>
            <a:r>
              <a:rPr lang="en-US" altLang="en-US" sz="1200" baseline="-25000" dirty="0" err="1" smtClean="0"/>
              <a:t>e</a:t>
            </a:r>
            <a:r>
              <a:rPr lang="en-US" altLang="en-US" sz="1200" dirty="0" smtClean="0"/>
              <a:t>. There are typically several reasons why a frame is considerably stronger than the design lateral force. These include:</a:t>
            </a:r>
          </a:p>
          <a:p>
            <a:pPr marL="228600" indent="-228600"/>
            <a:r>
              <a:rPr lang="en-US" altLang="en-US" sz="1200" dirty="0" smtClean="0"/>
              <a:t>- the use of resistance factors when computing design strength;</a:t>
            </a:r>
          </a:p>
          <a:p>
            <a:pPr marL="228600" indent="-228600"/>
            <a:r>
              <a:rPr lang="en-US" altLang="en-US" sz="1200" dirty="0" smtClean="0"/>
              <a:t>- actual yield stress higher than minimum specified;</a:t>
            </a:r>
          </a:p>
          <a:p>
            <a:pPr marL="228600" indent="-228600"/>
            <a:r>
              <a:rPr lang="en-US" altLang="en-US" sz="1200" dirty="0" smtClean="0"/>
              <a:t>- members larger than need for strength to satisfy drift limits;</a:t>
            </a:r>
          </a:p>
          <a:p>
            <a:pPr marL="228600" indent="-228600"/>
            <a:r>
              <a:rPr lang="en-US" altLang="en-US" sz="1200" dirty="0" smtClean="0"/>
              <a:t>- members larger than needed for strength to simplify design and construction (e.g. using same size beam for several floors, even though smaller beams could be used as you move up in the building);</a:t>
            </a:r>
          </a:p>
          <a:p>
            <a:pPr marL="228600" indent="-228600"/>
            <a:r>
              <a:rPr lang="en-US" altLang="en-US" sz="1200" dirty="0" smtClean="0"/>
              <a:t>- increase in strength in going from first plastic hinge (</a:t>
            </a:r>
            <a:r>
              <a:rPr lang="en-US" altLang="en-US" sz="1200" dirty="0" err="1" smtClean="0"/>
              <a:t>Q</a:t>
            </a:r>
            <a:r>
              <a:rPr lang="en-US" altLang="en-US" sz="1200" baseline="-25000" dirty="0" err="1" smtClean="0"/>
              <a:t>e</a:t>
            </a:r>
            <a:r>
              <a:rPr lang="en-US" altLang="en-US" sz="1200" dirty="0" smtClean="0"/>
              <a:t> is based on the required strength at first significant yield of the frame....i.e., first plastic hinge) to formation of a plastic mechanism.</a:t>
            </a:r>
          </a:p>
          <a:p>
            <a:pPr marL="228600" indent="-228600"/>
            <a:endParaRPr lang="en-US" altLang="en-US" sz="1200" dirty="0" smtClean="0"/>
          </a:p>
          <a:p>
            <a:pPr marL="228600" indent="-228600"/>
            <a:r>
              <a:rPr lang="en-US" altLang="en-US" sz="1200" dirty="0" smtClean="0"/>
              <a:t>Recall from a previous slide that </a:t>
            </a:r>
            <a:r>
              <a:rPr lang="en-US" altLang="en-US" sz="1200" dirty="0" smtClean="0">
                <a:cs typeface="Times New Roman" pitchFamily="18" charset="0"/>
              </a:rPr>
              <a:t>the maximum lateral force that a structure will see during the earthquake is defined by the structure's own lateral strength. Thus </a:t>
            </a:r>
            <a:r>
              <a:rPr lang="en-US" altLang="en-US" sz="1200" i="1" dirty="0" smtClean="0"/>
              <a:t>Seismic Load</a:t>
            </a:r>
            <a:r>
              <a:rPr lang="en-US" altLang="en-US" sz="1200" dirty="0" smtClean="0"/>
              <a:t> </a:t>
            </a:r>
            <a:r>
              <a:rPr lang="en-US" altLang="en-US" sz="1200" i="1" dirty="0" smtClean="0"/>
              <a:t>Effect</a:t>
            </a:r>
            <a:r>
              <a:rPr lang="en-US" altLang="en-US" sz="1200" i="1" baseline="0" dirty="0" smtClean="0"/>
              <a:t> Including </a:t>
            </a:r>
            <a:r>
              <a:rPr lang="en-US" altLang="en-US" sz="1200" i="1" baseline="0" dirty="0" err="1" smtClean="0"/>
              <a:t>Overstrength</a:t>
            </a:r>
            <a:r>
              <a:rPr lang="en-US" altLang="en-US" sz="1200" i="1" baseline="0" dirty="0" smtClean="0"/>
              <a:t> </a:t>
            </a:r>
            <a:r>
              <a:rPr lang="en-US" altLang="en-US" sz="1200" dirty="0" smtClean="0">
                <a:cs typeface="Times New Roman" pitchFamily="18" charset="0"/>
              </a:rPr>
              <a:t>therefore provides an estimate of this value.</a:t>
            </a:r>
          </a:p>
          <a:p>
            <a:pPr marL="228600" indent="-228600"/>
            <a:endParaRPr lang="en-US" altLang="en-US" sz="1200" dirty="0" smtClean="0"/>
          </a:p>
          <a:p>
            <a:pPr marL="228600" indent="-228600"/>
            <a:r>
              <a:rPr lang="en-US" altLang="en-US" sz="1200" dirty="0" smtClean="0"/>
              <a:t>Wherever the Seismic Provisions require that an element or connection must be designed for the </a:t>
            </a:r>
            <a:r>
              <a:rPr lang="en-US" altLang="en-US" sz="1200" i="1" dirty="0" smtClean="0"/>
              <a:t>Seismic Load</a:t>
            </a:r>
            <a:r>
              <a:rPr lang="en-US" altLang="en-US" sz="1200" dirty="0" smtClean="0"/>
              <a:t> </a:t>
            </a:r>
            <a:r>
              <a:rPr lang="en-US" altLang="en-US" sz="1200" i="1" dirty="0" smtClean="0"/>
              <a:t>Effect</a:t>
            </a:r>
            <a:r>
              <a:rPr lang="en-US" altLang="en-US" sz="1200" i="1" baseline="0" dirty="0" smtClean="0"/>
              <a:t> including </a:t>
            </a:r>
            <a:r>
              <a:rPr lang="en-US" altLang="en-US" sz="1200" i="1" baseline="0" dirty="0" err="1" smtClean="0"/>
              <a:t>Overstrength</a:t>
            </a:r>
            <a:r>
              <a:rPr lang="en-US" altLang="en-US" sz="1200" i="1" baseline="0" dirty="0" smtClean="0"/>
              <a:t> </a:t>
            </a:r>
            <a:r>
              <a:rPr lang="en-US" altLang="en-US" sz="1200" i="1" dirty="0" smtClean="0"/>
              <a:t> </a:t>
            </a:r>
            <a:r>
              <a:rPr lang="en-US" altLang="en-US" sz="1200" dirty="0" smtClean="0"/>
              <a:t>it is also permitted to conduct a plastic analysis to determine the maximum force the element will see, instead of using the </a:t>
            </a:r>
            <a:r>
              <a:rPr lang="en-US" altLang="en-US" sz="1200" i="1" dirty="0" smtClean="0"/>
              <a:t>Seismic Load</a:t>
            </a:r>
            <a:r>
              <a:rPr lang="en-US" altLang="en-US" sz="1200" dirty="0" smtClean="0"/>
              <a:t> </a:t>
            </a:r>
            <a:r>
              <a:rPr lang="en-US" altLang="en-US" sz="1200" i="1" dirty="0" smtClean="0"/>
              <a:t>Effect</a:t>
            </a:r>
            <a:r>
              <a:rPr lang="en-US" altLang="en-US" sz="1200" i="1" baseline="0" dirty="0" smtClean="0"/>
              <a:t> including </a:t>
            </a:r>
            <a:r>
              <a:rPr lang="en-US" altLang="en-US" sz="1200" i="1" baseline="0" dirty="0" err="1" smtClean="0"/>
              <a:t>Overstrength</a:t>
            </a:r>
            <a:r>
              <a:rPr lang="en-US" altLang="en-US" sz="1200" i="1" baseline="0" dirty="0" smtClean="0"/>
              <a:t>.</a:t>
            </a:r>
            <a:endParaRPr lang="en-US" altLang="en-US" sz="1200" i="1" dirty="0" smtClean="0"/>
          </a:p>
          <a:p>
            <a:pPr marL="228600" indent="-228600"/>
            <a:endParaRPr lang="en-US" altLang="en-US" sz="1200" i="1" dirty="0" smtClean="0"/>
          </a:p>
          <a:p>
            <a:pPr marL="228600" indent="-228600"/>
            <a:r>
              <a:rPr lang="en-US" altLang="en-US" sz="1200" i="1" dirty="0" smtClean="0"/>
              <a:t>The Seismic Load</a:t>
            </a:r>
            <a:r>
              <a:rPr lang="en-US" altLang="en-US" sz="1200" dirty="0" smtClean="0"/>
              <a:t> </a:t>
            </a:r>
            <a:r>
              <a:rPr lang="en-US" altLang="en-US" sz="1200" i="1" dirty="0" smtClean="0"/>
              <a:t>Effect</a:t>
            </a:r>
            <a:r>
              <a:rPr lang="en-US" altLang="en-US" sz="1200" i="1" baseline="0" dirty="0" smtClean="0"/>
              <a:t> including </a:t>
            </a:r>
            <a:r>
              <a:rPr lang="en-US" altLang="en-US" sz="1200" i="1" baseline="0" dirty="0" err="1" smtClean="0"/>
              <a:t>Overstrength</a:t>
            </a:r>
            <a:r>
              <a:rPr lang="en-US" altLang="en-US" sz="1200" i="1" baseline="0" dirty="0" smtClean="0"/>
              <a:t> </a:t>
            </a:r>
            <a:r>
              <a:rPr lang="en-US" altLang="en-US" sz="1200" dirty="0" smtClean="0"/>
              <a:t>can be viewed as a highly simplified substitute for plastic analysis.</a:t>
            </a:r>
          </a:p>
        </p:txBody>
      </p:sp>
      <p:sp>
        <p:nvSpPr>
          <p:cNvPr id="4" name="Slide Number Placeholder 3"/>
          <p:cNvSpPr>
            <a:spLocks noGrp="1"/>
          </p:cNvSpPr>
          <p:nvPr>
            <p:ph type="sldNum" sz="quarter" idx="10"/>
          </p:nvPr>
        </p:nvSpPr>
        <p:spPr/>
        <p:txBody>
          <a:bodyPr/>
          <a:lstStyle/>
          <a:p>
            <a:fld id="{FDAD251D-F4B4-477B-AC6C-B1160455DDA7}" type="slidenum">
              <a:rPr lang="fr-CA" smtClean="0"/>
              <a:pPr/>
              <a:t>55</a:t>
            </a:fld>
            <a:endParaRPr lang="fr-CA" dirty="0"/>
          </a:p>
        </p:txBody>
      </p:sp>
    </p:spTree>
    <p:extLst>
      <p:ext uri="{BB962C8B-B14F-4D97-AF65-F5344CB8AC3E}">
        <p14:creationId xmlns:p14="http://schemas.microsoft.com/office/powerpoint/2010/main" val="12044827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Section</a:t>
            </a:r>
            <a:r>
              <a:rPr lang="en-US" altLang="en-US" baseline="0" dirty="0" smtClean="0"/>
              <a:t> A3 </a:t>
            </a:r>
            <a:r>
              <a:rPr lang="en-US" altLang="en-US" dirty="0" smtClean="0"/>
              <a:t>covers requirements for the structural steel materials used in the SFRS. </a:t>
            </a:r>
          </a:p>
          <a:p>
            <a:pPr>
              <a:lnSpc>
                <a:spcPct val="80000"/>
              </a:lnSpc>
            </a:pPr>
            <a:endParaRPr lang="en-US" altLang="en-US" dirty="0" smtClean="0"/>
          </a:p>
        </p:txBody>
      </p:sp>
      <p:sp>
        <p:nvSpPr>
          <p:cNvPr id="4" name="Slide Number Placeholder 3"/>
          <p:cNvSpPr>
            <a:spLocks noGrp="1"/>
          </p:cNvSpPr>
          <p:nvPr>
            <p:ph type="sldNum" sz="quarter" idx="10"/>
          </p:nvPr>
        </p:nvSpPr>
        <p:spPr/>
        <p:txBody>
          <a:bodyPr/>
          <a:lstStyle/>
          <a:p>
            <a:fld id="{FDAD251D-F4B4-477B-AC6C-B1160455DDA7}" type="slidenum">
              <a:rPr lang="fr-CA" smtClean="0"/>
              <a:pPr/>
              <a:t>56</a:t>
            </a:fld>
            <a:endParaRPr lang="fr-CA" dirty="0"/>
          </a:p>
        </p:txBody>
      </p:sp>
    </p:spTree>
    <p:extLst>
      <p:ext uri="{BB962C8B-B14F-4D97-AF65-F5344CB8AC3E}">
        <p14:creationId xmlns:p14="http://schemas.microsoft.com/office/powerpoint/2010/main" val="204326710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a:lnSpc>
                <a:spcPct val="90000"/>
              </a:lnSpc>
            </a:pPr>
            <a:r>
              <a:rPr lang="en-US" altLang="en-US" sz="1200" dirty="0" smtClean="0"/>
              <a:t>The members of the frame that are designed to yield in an earthquake, i.e. the "fuses" in the frame (beams in moment frames, braces in SCBF and OCBF, links in EBF, </a:t>
            </a:r>
            <a:r>
              <a:rPr lang="en-US" altLang="en-US" sz="1200" dirty="0" err="1" smtClean="0"/>
              <a:t>etc</a:t>
            </a:r>
            <a:r>
              <a:rPr lang="en-US" altLang="en-US" sz="1200" dirty="0" smtClean="0"/>
              <a:t>) must be made of steel with a specified minimum yield stress of 50 </a:t>
            </a:r>
            <a:r>
              <a:rPr lang="en-US" altLang="en-US" sz="1200" dirty="0" err="1" smtClean="0"/>
              <a:t>ksi</a:t>
            </a:r>
            <a:r>
              <a:rPr lang="en-US" altLang="en-US" sz="1200" dirty="0" smtClean="0"/>
              <a:t> or less.</a:t>
            </a:r>
          </a:p>
          <a:p>
            <a:pPr>
              <a:lnSpc>
                <a:spcPct val="90000"/>
              </a:lnSpc>
            </a:pPr>
            <a:endParaRPr lang="en-US" altLang="en-US" sz="1200" dirty="0" smtClean="0"/>
          </a:p>
          <a:p>
            <a:pPr>
              <a:lnSpc>
                <a:spcPct val="90000"/>
              </a:lnSpc>
            </a:pPr>
            <a:r>
              <a:rPr lang="en-US" altLang="en-US" sz="1200" dirty="0" smtClean="0"/>
              <a:t>The reason for this restriction is that the majority of experiments conducted on seismic frame elements (much of the Seismic Provisions are based on experimental research) has been on steels with a specified yield stress of 50 </a:t>
            </a:r>
            <a:r>
              <a:rPr lang="en-US" altLang="en-US" sz="1200" dirty="0" err="1" smtClean="0"/>
              <a:t>ksi</a:t>
            </a:r>
            <a:r>
              <a:rPr lang="en-US" altLang="en-US" sz="1200" dirty="0" smtClean="0"/>
              <a:t> and less (A36, A572 Gr 50, A992, A500 Gr B, </a:t>
            </a:r>
            <a:r>
              <a:rPr lang="en-US" altLang="en-US" sz="1200" dirty="0" err="1" smtClean="0"/>
              <a:t>etc</a:t>
            </a:r>
            <a:r>
              <a:rPr lang="en-US" altLang="en-US" sz="1200" dirty="0" smtClean="0"/>
              <a:t>). While elements made of higher strength steels may show satisfactory seismic performance, experimental evidence would first be needed to establish the suitability of such steels. </a:t>
            </a:r>
          </a:p>
          <a:p>
            <a:pPr>
              <a:lnSpc>
                <a:spcPct val="90000"/>
              </a:lnSpc>
            </a:pPr>
            <a:endParaRPr lang="en-US" altLang="en-US" sz="1200" dirty="0" smtClean="0"/>
          </a:p>
          <a:p>
            <a:pPr>
              <a:lnSpc>
                <a:spcPct val="90000"/>
              </a:lnSpc>
            </a:pPr>
            <a:r>
              <a:rPr lang="en-US" altLang="en-US" sz="1200" dirty="0" smtClean="0"/>
              <a:t>There is reason to be cautious of higher strength steels. In general, as the strength of steel increases, its ductility decreases. That is, higher strength steels tend to be more brittle than lower strength steels. Since the key the good seismic performance is ductility, lower strength steels are, in general, preferred for yielding elements of the frame. </a:t>
            </a:r>
          </a:p>
          <a:p>
            <a:pPr>
              <a:lnSpc>
                <a:spcPct val="90000"/>
              </a:lnSpc>
            </a:pPr>
            <a:r>
              <a:rPr lang="en-US" altLang="en-US" sz="1200" dirty="0" smtClean="0"/>
              <a:t>Note that most construction materials follow this same trend. For example, higher strength concrete is generally more brittle than lower strength concrete.</a:t>
            </a:r>
          </a:p>
          <a:p>
            <a:pPr>
              <a:lnSpc>
                <a:spcPct val="90000"/>
              </a:lnSpc>
            </a:pPr>
            <a:endParaRPr lang="en-US" altLang="en-US" sz="1200" dirty="0" smtClean="0"/>
          </a:p>
          <a:p>
            <a:pPr>
              <a:lnSpc>
                <a:spcPct val="90000"/>
              </a:lnSpc>
            </a:pPr>
            <a:r>
              <a:rPr lang="en-US" altLang="en-US" sz="1200" dirty="0" smtClean="0"/>
              <a:t>The requirement of F</a:t>
            </a:r>
            <a:r>
              <a:rPr lang="en-US" altLang="en-US" sz="1200" baseline="-25000" dirty="0" smtClean="0"/>
              <a:t>y </a:t>
            </a:r>
            <a:r>
              <a:rPr lang="en-US" altLang="en-US" sz="1200" dirty="0" smtClean="0">
                <a:cs typeface="Times New Roman" pitchFamily="18" charset="0"/>
              </a:rPr>
              <a:t>≤ 50 </a:t>
            </a:r>
            <a:r>
              <a:rPr lang="en-US" altLang="en-US" sz="1200" dirty="0" err="1" smtClean="0">
                <a:cs typeface="Times New Roman" pitchFamily="18" charset="0"/>
              </a:rPr>
              <a:t>ksi</a:t>
            </a:r>
            <a:r>
              <a:rPr lang="en-US" altLang="en-US" sz="1200" dirty="0" smtClean="0">
                <a:cs typeface="Times New Roman" pitchFamily="18" charset="0"/>
              </a:rPr>
              <a:t> generally has little impact on design, since our common structural steels (A992, A36, </a:t>
            </a:r>
            <a:r>
              <a:rPr lang="en-US" altLang="en-US" sz="1200" dirty="0" err="1" smtClean="0">
                <a:cs typeface="Times New Roman" pitchFamily="18" charset="0"/>
              </a:rPr>
              <a:t>etc</a:t>
            </a:r>
            <a:r>
              <a:rPr lang="en-US" altLang="en-US" sz="1200" dirty="0" smtClean="0">
                <a:cs typeface="Times New Roman" pitchFamily="18" charset="0"/>
              </a:rPr>
              <a:t>) satisfy this requirement.</a:t>
            </a:r>
          </a:p>
          <a:p>
            <a:pPr>
              <a:lnSpc>
                <a:spcPct val="90000"/>
              </a:lnSpc>
            </a:pPr>
            <a:endParaRPr lang="en-US" altLang="en-US" sz="1200" i="1" baseline="-25000" dirty="0" smtClean="0">
              <a:cs typeface="Times New Roman" pitchFamily="18" charset="0"/>
            </a:endParaRPr>
          </a:p>
          <a:p>
            <a:pPr marL="0" marR="0" indent="0" algn="l" defTabSz="949325" rtl="0" eaLnBrk="0" fontAlgn="base" latinLnBrk="0" hangingPunct="0">
              <a:lnSpc>
                <a:spcPct val="90000"/>
              </a:lnSpc>
              <a:spcBef>
                <a:spcPct val="30000"/>
              </a:spcBef>
              <a:spcAft>
                <a:spcPct val="0"/>
              </a:spcAft>
              <a:buClrTx/>
              <a:buSzTx/>
              <a:buFontTx/>
              <a:buNone/>
              <a:tabLst/>
              <a:defRPr/>
            </a:pPr>
            <a:r>
              <a:rPr lang="en-US" altLang="en-US" sz="1200" dirty="0" smtClean="0">
                <a:cs typeface="Times New Roman" pitchFamily="18" charset="0"/>
              </a:rPr>
              <a:t>There are exceptions where higher strength steels are permitted</a:t>
            </a:r>
            <a:r>
              <a:rPr lang="en-US" altLang="en-US" sz="1200" baseline="0" dirty="0" smtClean="0">
                <a:cs typeface="Times New Roman" pitchFamily="18" charset="0"/>
              </a:rPr>
              <a:t> </a:t>
            </a:r>
            <a:r>
              <a:rPr lang="en-US" altLang="en-US" sz="1200" dirty="0" smtClean="0">
                <a:cs typeface="Times New Roman" pitchFamily="18" charset="0"/>
              </a:rPr>
              <a:t>up to F</a:t>
            </a:r>
            <a:r>
              <a:rPr lang="en-US" altLang="en-US" sz="1200" baseline="-25000" dirty="0" smtClean="0">
                <a:cs typeface="Times New Roman" pitchFamily="18" charset="0"/>
              </a:rPr>
              <a:t>y</a:t>
            </a:r>
            <a:r>
              <a:rPr lang="en-US" altLang="en-US" sz="1200" dirty="0" smtClean="0">
                <a:cs typeface="Times New Roman" pitchFamily="18" charset="0"/>
              </a:rPr>
              <a:t> up to 55 </a:t>
            </a:r>
            <a:r>
              <a:rPr lang="en-US" altLang="en-US" sz="1200" dirty="0" err="1" smtClean="0">
                <a:cs typeface="Times New Roman" pitchFamily="18" charset="0"/>
              </a:rPr>
              <a:t>ksi</a:t>
            </a:r>
            <a:r>
              <a:rPr lang="en-US" altLang="en-US" sz="1200" dirty="0" smtClean="0">
                <a:cs typeface="Times New Roman" pitchFamily="18" charset="0"/>
              </a:rPr>
              <a:t> in yielding elements the following systems. This exception is provided to accommodate materials that are commonly used in metal building systems. </a:t>
            </a:r>
            <a:endParaRPr lang="en-US" altLang="en-US" sz="1200" baseline="-25000" dirty="0" smtClean="0">
              <a:cs typeface="Times New Roman" pitchFamily="18" charset="0"/>
            </a:endParaRPr>
          </a:p>
          <a:p>
            <a:pPr>
              <a:lnSpc>
                <a:spcPct val="90000"/>
              </a:lnSpc>
            </a:pPr>
            <a:endParaRPr lang="en-US" altLang="en-US" sz="1200" dirty="0" smtClean="0">
              <a:cs typeface="Times New Roman" pitchFamily="18" charset="0"/>
            </a:endParaRPr>
          </a:p>
          <a:p>
            <a:pPr>
              <a:lnSpc>
                <a:spcPct val="90000"/>
              </a:lnSpc>
            </a:pPr>
            <a:r>
              <a:rPr lang="en-US" altLang="en-US" sz="1200" dirty="0" smtClean="0">
                <a:cs typeface="Times New Roman" pitchFamily="18" charset="0"/>
              </a:rPr>
              <a:t>OMF (Section E1)</a:t>
            </a:r>
          </a:p>
          <a:p>
            <a:pPr>
              <a:lnSpc>
                <a:spcPct val="90000"/>
              </a:lnSpc>
            </a:pPr>
            <a:r>
              <a:rPr lang="en-US" altLang="en-US" sz="1200" dirty="0" smtClean="0">
                <a:cs typeface="Times New Roman" pitchFamily="18" charset="0"/>
              </a:rPr>
              <a:t>OCBF (Section F1)</a:t>
            </a:r>
          </a:p>
          <a:p>
            <a:pPr>
              <a:lnSpc>
                <a:spcPct val="90000"/>
              </a:lnSpc>
            </a:pPr>
            <a:r>
              <a:rPr lang="en-US" altLang="en-US" sz="1200" dirty="0" smtClean="0">
                <a:cs typeface="Times New Roman" pitchFamily="18" charset="0"/>
              </a:rPr>
              <a:t>C-OMF (Section G1)</a:t>
            </a:r>
          </a:p>
          <a:p>
            <a:pPr>
              <a:lnSpc>
                <a:spcPct val="90000"/>
              </a:lnSpc>
            </a:pPr>
            <a:r>
              <a:rPr lang="en-US" altLang="en-US" sz="1200" dirty="0" smtClean="0">
                <a:cs typeface="Times New Roman" pitchFamily="18" charset="0"/>
              </a:rPr>
              <a:t>C-OBF (Section H1)</a:t>
            </a:r>
          </a:p>
          <a:p>
            <a:pPr>
              <a:lnSpc>
                <a:spcPct val="90000"/>
              </a:lnSpc>
            </a:pPr>
            <a:r>
              <a:rPr lang="en-US" altLang="en-US" sz="1200" baseline="0" dirty="0" smtClean="0">
                <a:cs typeface="Times New Roman" pitchFamily="18" charset="0"/>
              </a:rPr>
              <a:t>C-OSW (Section H4)</a:t>
            </a:r>
            <a:endParaRPr lang="en-US" altLang="en-US" sz="1200" dirty="0" smtClean="0">
              <a:cs typeface="Times New Roman" pitchFamily="18" charset="0"/>
            </a:endParaRPr>
          </a:p>
        </p:txBody>
      </p:sp>
      <p:sp>
        <p:nvSpPr>
          <p:cNvPr id="4" name="Slide Number Placeholder 3"/>
          <p:cNvSpPr>
            <a:spLocks noGrp="1"/>
          </p:cNvSpPr>
          <p:nvPr>
            <p:ph type="sldNum" sz="quarter" idx="10"/>
          </p:nvPr>
        </p:nvSpPr>
        <p:spPr/>
        <p:txBody>
          <a:bodyPr/>
          <a:lstStyle/>
          <a:p>
            <a:fld id="{FDAD251D-F4B4-477B-AC6C-B1160455DDA7}" type="slidenum">
              <a:rPr lang="fr-CA" smtClean="0"/>
              <a:pPr/>
              <a:t>57</a:t>
            </a:fld>
            <a:endParaRPr lang="fr-CA" dirty="0"/>
          </a:p>
        </p:txBody>
      </p:sp>
    </p:spTree>
    <p:extLst>
      <p:ext uri="{BB962C8B-B14F-4D97-AF65-F5344CB8AC3E}">
        <p14:creationId xmlns:p14="http://schemas.microsoft.com/office/powerpoint/2010/main" val="311037654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pPr>
            <a:r>
              <a:rPr lang="en-US" altLang="en-US" sz="800" dirty="0" smtClean="0"/>
              <a:t>This section defines "expected yield strength," </a:t>
            </a:r>
            <a:r>
              <a:rPr lang="en-US" altLang="en-US" sz="800" dirty="0" err="1" smtClean="0"/>
              <a:t>R</a:t>
            </a:r>
            <a:r>
              <a:rPr lang="en-US" altLang="en-US" sz="800" baseline="-25000" dirty="0" err="1" smtClean="0"/>
              <a:t>y</a:t>
            </a:r>
            <a:r>
              <a:rPr lang="en-US" altLang="en-US" sz="800" dirty="0" err="1" smtClean="0"/>
              <a:t>F</a:t>
            </a:r>
            <a:r>
              <a:rPr lang="en-US" altLang="en-US" sz="800" baseline="-25000" dirty="0" err="1" smtClean="0"/>
              <a:t>y</a:t>
            </a:r>
            <a:r>
              <a:rPr lang="en-US" altLang="en-US" sz="800" dirty="0" smtClean="0"/>
              <a:t> and "expected tensile strength," </a:t>
            </a:r>
            <a:r>
              <a:rPr lang="en-US" altLang="en-US" sz="800" dirty="0" err="1" smtClean="0"/>
              <a:t>R</a:t>
            </a:r>
            <a:r>
              <a:rPr lang="en-US" altLang="en-US" sz="800" baseline="-25000" dirty="0" err="1" smtClean="0"/>
              <a:t>t</a:t>
            </a:r>
            <a:r>
              <a:rPr lang="en-US" altLang="en-US" sz="800" dirty="0" err="1" smtClean="0"/>
              <a:t>F</a:t>
            </a:r>
            <a:r>
              <a:rPr lang="en-US" altLang="en-US" sz="800" baseline="-25000" dirty="0" err="1" smtClean="0"/>
              <a:t>u</a:t>
            </a:r>
            <a:endParaRPr lang="en-US" altLang="en-US" sz="800" baseline="-25000" dirty="0" smtClean="0"/>
          </a:p>
          <a:p>
            <a:pPr>
              <a:lnSpc>
                <a:spcPct val="80000"/>
              </a:lnSpc>
            </a:pPr>
            <a:endParaRPr lang="en-US" altLang="en-US" sz="800" dirty="0" smtClean="0"/>
          </a:p>
          <a:p>
            <a:pPr>
              <a:lnSpc>
                <a:spcPct val="80000"/>
              </a:lnSpc>
            </a:pPr>
            <a:r>
              <a:rPr lang="en-US" altLang="en-US" sz="800" dirty="0" smtClean="0"/>
              <a:t>The concept of expected yield strength was added to the Seismic Provisions following the widespread failure of moment connections in the 1994 Northridge Earthquake.</a:t>
            </a:r>
          </a:p>
          <a:p>
            <a:pPr>
              <a:lnSpc>
                <a:spcPct val="80000"/>
              </a:lnSpc>
            </a:pPr>
            <a:endParaRPr lang="en-US" altLang="en-US" sz="800" dirty="0" smtClean="0"/>
          </a:p>
          <a:p>
            <a:pPr>
              <a:lnSpc>
                <a:spcPct val="80000"/>
              </a:lnSpc>
            </a:pPr>
            <a:r>
              <a:rPr lang="en-US" altLang="en-US" sz="800" dirty="0" smtClean="0"/>
              <a:t>The expected yield stress recognizes that fact that the actual yield stress of steel is usually higher than the minimum specified value. For example, for A36 steel, the minimum specified yield stress is 36 </a:t>
            </a:r>
            <a:r>
              <a:rPr lang="en-US" altLang="en-US" sz="800" dirty="0" err="1" smtClean="0"/>
              <a:t>ksi</a:t>
            </a:r>
            <a:r>
              <a:rPr lang="en-US" altLang="en-US" sz="800" dirty="0" smtClean="0"/>
              <a:t>. However, if you run a coupon test on a piece of A36 steel, it will usually show an actual yield stress in excess on 50 </a:t>
            </a:r>
            <a:r>
              <a:rPr lang="en-US" altLang="en-US" sz="800" dirty="0" err="1" smtClean="0"/>
              <a:t>ksi</a:t>
            </a:r>
            <a:r>
              <a:rPr lang="en-US" altLang="en-US" sz="800" dirty="0" smtClean="0"/>
              <a:t>.</a:t>
            </a:r>
          </a:p>
          <a:p>
            <a:pPr>
              <a:lnSpc>
                <a:spcPct val="80000"/>
              </a:lnSpc>
            </a:pPr>
            <a:endParaRPr lang="en-US" altLang="en-US" sz="800" dirty="0" smtClean="0"/>
          </a:p>
          <a:p>
            <a:pPr>
              <a:lnSpc>
                <a:spcPct val="80000"/>
              </a:lnSpc>
            </a:pPr>
            <a:r>
              <a:rPr lang="en-US" altLang="en-US" sz="800" dirty="0" smtClean="0"/>
              <a:t>In non-seismic design, having steel with an actual yield stress greater than the minimum specified value is usually not a problem. In fact, the higher yield strength provides additional reserve strength.</a:t>
            </a:r>
          </a:p>
          <a:p>
            <a:pPr>
              <a:lnSpc>
                <a:spcPct val="80000"/>
              </a:lnSpc>
            </a:pPr>
            <a:r>
              <a:rPr lang="en-US" altLang="en-US" sz="800" dirty="0" smtClean="0"/>
              <a:t>In seismic design, however, having a higher than expected yield stress can be detrimental. We design a seismic frame so that certain elements will yield in the earthquake. These "fuses" (beams in moment frames, braces in concentrically braced frames, links in EBFs, </a:t>
            </a:r>
            <a:r>
              <a:rPr lang="en-US" altLang="en-US" sz="800" dirty="0" err="1" smtClean="0"/>
              <a:t>etc</a:t>
            </a:r>
            <a:r>
              <a:rPr lang="en-US" altLang="en-US" sz="800" dirty="0" smtClean="0"/>
              <a:t>) are then detailed to provide highly ductile response. However, if these fuse elements are stronger than expected, they may no longer yield in the earthquake. Instead, some other, often more brittle element, will fail before the fuse element ever yields. </a:t>
            </a:r>
          </a:p>
          <a:p>
            <a:pPr>
              <a:lnSpc>
                <a:spcPct val="80000"/>
              </a:lnSpc>
            </a:pPr>
            <a:endParaRPr lang="en-US" altLang="en-US" sz="800" dirty="0" smtClean="0"/>
          </a:p>
          <a:p>
            <a:pPr>
              <a:lnSpc>
                <a:spcPct val="80000"/>
              </a:lnSpc>
            </a:pPr>
            <a:r>
              <a:rPr lang="en-US" altLang="en-US" sz="800" dirty="0" smtClean="0"/>
              <a:t>Consider, for example, an SMF. For this system, one of the key design requirements is that the beam-to-column connections should be stronger than the beams. That is, when the earthquake hits the frame, plastic hinges should form at the beam ends. The connections must be strong enough to permit the beam to form plastic hinges, without failure of the connection (something that did not happen in the Northridge Earthquake). For this design intent to be realized, the connections must be stronger than the actual beam, not the "theoretical" beam. Note that no matter how strong the beam is, it will still yield in the earthquake. Consequently, the moment developed at the end of the beam will reflect the actual yield stress of the beam.</a:t>
            </a:r>
          </a:p>
          <a:p>
            <a:pPr>
              <a:lnSpc>
                <a:spcPct val="80000"/>
              </a:lnSpc>
            </a:pPr>
            <a:endParaRPr lang="en-US" altLang="en-US" sz="800" dirty="0" smtClean="0"/>
          </a:p>
          <a:p>
            <a:pPr>
              <a:lnSpc>
                <a:spcPct val="80000"/>
              </a:lnSpc>
            </a:pPr>
            <a:r>
              <a:rPr lang="en-US" altLang="en-US" sz="800" dirty="0" smtClean="0"/>
              <a:t>The expected yield stress is used to define the required strength of elements that adjoin the fuse elements in the frame, to assure that the adjoining elements are stronger than the fuse elements. For example, the beam end connections in moment frames are designed for 1.1R</a:t>
            </a:r>
            <a:r>
              <a:rPr lang="en-US" altLang="en-US" sz="800" baseline="-25000" dirty="0" smtClean="0"/>
              <a:t>y</a:t>
            </a:r>
            <a:r>
              <a:rPr lang="en-US" altLang="en-US" sz="800" dirty="0" smtClean="0"/>
              <a:t>F</a:t>
            </a:r>
            <a:r>
              <a:rPr lang="en-US" altLang="en-US" sz="800" baseline="-25000" dirty="0" smtClean="0"/>
              <a:t>y</a:t>
            </a:r>
            <a:r>
              <a:rPr lang="en-US" altLang="en-US" sz="800" dirty="0" smtClean="0"/>
              <a:t>Z . The value of </a:t>
            </a:r>
            <a:r>
              <a:rPr lang="en-US" altLang="en-US" sz="800" dirty="0" err="1" smtClean="0"/>
              <a:t>R</a:t>
            </a:r>
            <a:r>
              <a:rPr lang="en-US" altLang="en-US" sz="800" baseline="-25000" dirty="0" err="1" smtClean="0"/>
              <a:t>y</a:t>
            </a:r>
            <a:r>
              <a:rPr lang="en-US" altLang="en-US" sz="800" dirty="0" err="1" smtClean="0"/>
              <a:t>F</a:t>
            </a:r>
            <a:r>
              <a:rPr lang="en-US" altLang="en-US" sz="800" baseline="-25000" dirty="0" err="1" smtClean="0"/>
              <a:t>y</a:t>
            </a:r>
            <a:r>
              <a:rPr lang="en-US" altLang="en-US" sz="800" dirty="0" err="1" smtClean="0"/>
              <a:t>Z</a:t>
            </a:r>
            <a:r>
              <a:rPr lang="en-US" altLang="en-US" sz="800" dirty="0" smtClean="0"/>
              <a:t> is the plastic moment of the beam based on the expected yield stress (the expected plastic moment). The "1.1" factor accounts for additional moment generated at the end of the beam due to strain hardening of the beam.</a:t>
            </a:r>
          </a:p>
          <a:p>
            <a:pPr>
              <a:lnSpc>
                <a:spcPct val="80000"/>
              </a:lnSpc>
            </a:pPr>
            <a:r>
              <a:rPr lang="en-US" altLang="en-US" sz="800" dirty="0" smtClean="0"/>
              <a:t>As another example of the use of expected yield stress, bracing connections in SCBF are required to be designed for an axial tension for of </a:t>
            </a:r>
            <a:r>
              <a:rPr lang="en-US" altLang="en-US" sz="800" dirty="0" err="1" smtClean="0"/>
              <a:t>R</a:t>
            </a:r>
            <a:r>
              <a:rPr lang="en-US" altLang="en-US" sz="800" baseline="-25000" dirty="0" err="1" smtClean="0"/>
              <a:t>y</a:t>
            </a:r>
            <a:r>
              <a:rPr lang="en-US" altLang="en-US" sz="800" dirty="0" err="1" smtClean="0"/>
              <a:t>F</a:t>
            </a:r>
            <a:r>
              <a:rPr lang="en-US" altLang="en-US" sz="800" baseline="-25000" dirty="0" err="1" smtClean="0"/>
              <a:t>y</a:t>
            </a:r>
            <a:r>
              <a:rPr lang="en-US" altLang="en-US" sz="800" dirty="0" err="1" smtClean="0"/>
              <a:t>A</a:t>
            </a:r>
            <a:r>
              <a:rPr lang="en-US" altLang="en-US" sz="800" baseline="-25000" dirty="0" err="1" smtClean="0"/>
              <a:t>g</a:t>
            </a:r>
            <a:r>
              <a:rPr lang="en-US" altLang="en-US" sz="800" dirty="0" smtClean="0"/>
              <a:t> of the brace. During an earthquake, a bracing member (the fuse in an SCBF) is expected to yield in tension. In order to obtain ductile response of an SCBF, the brace must be able to yield in tension without failure of the connection. Thus, the connection is designed for an axial tension force of </a:t>
            </a:r>
            <a:r>
              <a:rPr lang="en-US" altLang="en-US" sz="800" dirty="0" err="1" smtClean="0"/>
              <a:t>R</a:t>
            </a:r>
            <a:r>
              <a:rPr lang="en-US" altLang="en-US" sz="800" baseline="-25000" dirty="0" err="1" smtClean="0"/>
              <a:t>y</a:t>
            </a:r>
            <a:r>
              <a:rPr lang="en-US" altLang="en-US" sz="800" dirty="0" err="1" smtClean="0"/>
              <a:t>F</a:t>
            </a:r>
            <a:r>
              <a:rPr lang="en-US" altLang="en-US" sz="800" baseline="-25000" dirty="0" err="1" smtClean="0"/>
              <a:t>y</a:t>
            </a:r>
            <a:r>
              <a:rPr lang="en-US" altLang="en-US" sz="800" dirty="0" err="1" smtClean="0"/>
              <a:t>A</a:t>
            </a:r>
            <a:r>
              <a:rPr lang="en-US" altLang="en-US" sz="800" baseline="-25000" dirty="0" err="1" smtClean="0"/>
              <a:t>g</a:t>
            </a:r>
            <a:r>
              <a:rPr lang="en-US" altLang="en-US" sz="800" baseline="-25000" dirty="0" smtClean="0"/>
              <a:t>. </a:t>
            </a:r>
            <a:r>
              <a:rPr lang="en-US" altLang="en-US" sz="800" dirty="0" smtClean="0"/>
              <a:t>(There is no 1.1 factor in this case, because braces exhibit little strain hardening).</a:t>
            </a:r>
          </a:p>
          <a:p>
            <a:pPr>
              <a:lnSpc>
                <a:spcPct val="80000"/>
              </a:lnSpc>
            </a:pPr>
            <a:endParaRPr lang="en-US" altLang="en-US" sz="800" baseline="-25000" dirty="0" smtClean="0"/>
          </a:p>
          <a:p>
            <a:pPr>
              <a:lnSpc>
                <a:spcPct val="80000"/>
              </a:lnSpc>
            </a:pPr>
            <a:r>
              <a:rPr lang="en-US" altLang="en-US" sz="800" dirty="0" smtClean="0"/>
              <a:t>The expected tensile strength, </a:t>
            </a:r>
            <a:r>
              <a:rPr lang="en-US" altLang="en-US" sz="800" dirty="0" err="1" smtClean="0"/>
              <a:t>R</a:t>
            </a:r>
            <a:r>
              <a:rPr lang="en-US" altLang="en-US" sz="800" baseline="-25000" dirty="0" err="1" smtClean="0"/>
              <a:t>t</a:t>
            </a:r>
            <a:r>
              <a:rPr lang="en-US" altLang="en-US" sz="800" dirty="0" err="1" smtClean="0"/>
              <a:t>F</a:t>
            </a:r>
            <a:r>
              <a:rPr lang="en-US" altLang="en-US" sz="800" baseline="-25000" dirty="0" err="1" smtClean="0"/>
              <a:t>U</a:t>
            </a:r>
            <a:r>
              <a:rPr lang="en-US" altLang="en-US" sz="800" baseline="-25000" dirty="0" smtClean="0"/>
              <a:t> </a:t>
            </a:r>
            <a:r>
              <a:rPr lang="en-US" altLang="en-US" sz="800" baseline="0" dirty="0" smtClean="0"/>
              <a:t>was </a:t>
            </a:r>
            <a:r>
              <a:rPr lang="en-US" altLang="en-US" sz="800" dirty="0" smtClean="0"/>
              <a:t>added in the 2005 edition of the Seismic Provisions. The expected tensile strength is only used when checking fracture limit states in the same member for which the expected yield stress was used. This concept will be explained further with an upcoming example.</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58</a:t>
            </a:fld>
            <a:endParaRPr lang="fr-CA" dirty="0"/>
          </a:p>
        </p:txBody>
      </p:sp>
    </p:spTree>
    <p:extLst>
      <p:ext uri="{BB962C8B-B14F-4D97-AF65-F5344CB8AC3E}">
        <p14:creationId xmlns:p14="http://schemas.microsoft.com/office/powerpoint/2010/main" val="28504431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Table A3.1 in the Seismic Provisions specify values of R</a:t>
            </a:r>
            <a:r>
              <a:rPr lang="en-US" altLang="en-US" baseline="-25000" dirty="0" smtClean="0"/>
              <a:t>y</a:t>
            </a:r>
            <a:r>
              <a:rPr lang="en-US" altLang="en-US" dirty="0" smtClean="0"/>
              <a:t> and R</a:t>
            </a:r>
            <a:r>
              <a:rPr lang="en-US" altLang="en-US" baseline="-25000" dirty="0" smtClean="0"/>
              <a:t>t</a:t>
            </a:r>
            <a:r>
              <a:rPr lang="en-US" altLang="en-US" dirty="0" smtClean="0"/>
              <a:t>. These values are based on statistical analysis of mill test report data.</a:t>
            </a:r>
          </a:p>
          <a:p>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59</a:t>
            </a:fld>
            <a:endParaRPr lang="fr-CA" dirty="0"/>
          </a:p>
        </p:txBody>
      </p:sp>
    </p:spTree>
    <p:extLst>
      <p:ext uri="{BB962C8B-B14F-4D97-AF65-F5344CB8AC3E}">
        <p14:creationId xmlns:p14="http://schemas.microsoft.com/office/powerpoint/2010/main" val="411868236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Values of R</a:t>
            </a:r>
            <a:r>
              <a:rPr lang="en-US" altLang="en-US" baseline="-25000" dirty="0" smtClean="0"/>
              <a:t>y</a:t>
            </a:r>
            <a:r>
              <a:rPr lang="en-US" altLang="en-US" dirty="0" smtClean="0"/>
              <a:t> and R</a:t>
            </a:r>
            <a:r>
              <a:rPr lang="en-US" altLang="en-US" baseline="-25000" dirty="0" smtClean="0"/>
              <a:t>t</a:t>
            </a:r>
            <a:r>
              <a:rPr lang="en-US" altLang="en-US" dirty="0" smtClean="0"/>
              <a:t> are mean values. Thus, the expected yield stress for a particular grade of steel does not represent an upper bound on yield stress. </a:t>
            </a:r>
          </a:p>
          <a:p>
            <a:endParaRPr lang="en-US" altLang="en-US" dirty="0" smtClean="0"/>
          </a:p>
          <a:p>
            <a:r>
              <a:rPr lang="en-US" altLang="en-US" dirty="0" smtClean="0"/>
              <a:t>For example, for A36 shapes, the minimum specified yield stress is 36 </a:t>
            </a:r>
            <a:r>
              <a:rPr lang="en-US" altLang="en-US" dirty="0" err="1" smtClean="0"/>
              <a:t>ksi</a:t>
            </a:r>
            <a:r>
              <a:rPr lang="en-US" altLang="en-US" dirty="0" smtClean="0"/>
              <a:t>, and the expected yield stress is 54 </a:t>
            </a:r>
            <a:r>
              <a:rPr lang="en-US" altLang="en-US" dirty="0" err="1" smtClean="0"/>
              <a:t>ksi</a:t>
            </a:r>
            <a:r>
              <a:rPr lang="en-US" altLang="en-US" dirty="0" smtClean="0"/>
              <a:t>. However, the ASTM A36 standard places no upper bound on yield stress. Consequently, the actual yield stress of an A36 shape could still be considerably greater than 54 </a:t>
            </a:r>
            <a:r>
              <a:rPr lang="en-US" altLang="en-US" dirty="0" err="1" smtClean="0"/>
              <a:t>ksi</a:t>
            </a:r>
            <a:r>
              <a:rPr lang="en-US" altLang="en-US" dirty="0" smtClean="0"/>
              <a:t>.   </a:t>
            </a:r>
          </a:p>
          <a:p>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60</a:t>
            </a:fld>
            <a:endParaRPr lang="fr-CA" dirty="0"/>
          </a:p>
        </p:txBody>
      </p:sp>
    </p:spTree>
    <p:extLst>
      <p:ext uri="{BB962C8B-B14F-4D97-AF65-F5344CB8AC3E}">
        <p14:creationId xmlns:p14="http://schemas.microsoft.com/office/powerpoint/2010/main" val="264131632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It is important to understand when minimum specified yield strength (F</a:t>
            </a:r>
            <a:r>
              <a:rPr lang="en-US" altLang="en-US" baseline="-25000" dirty="0" smtClean="0"/>
              <a:t>y</a:t>
            </a:r>
            <a:r>
              <a:rPr lang="en-US" altLang="en-US" dirty="0" smtClean="0"/>
              <a:t>), minimum specified tensile strength (F</a:t>
            </a:r>
            <a:r>
              <a:rPr lang="en-US" altLang="en-US" baseline="-25000" dirty="0" smtClean="0"/>
              <a:t>u</a:t>
            </a:r>
            <a:r>
              <a:rPr lang="en-US" altLang="en-US" dirty="0" smtClean="0"/>
              <a:t>), expected yield strength (</a:t>
            </a:r>
            <a:r>
              <a:rPr lang="en-US" altLang="en-US" dirty="0" err="1" smtClean="0"/>
              <a:t>R</a:t>
            </a:r>
            <a:r>
              <a:rPr lang="en-US" altLang="en-US" baseline="-25000" dirty="0" err="1" smtClean="0"/>
              <a:t>y</a:t>
            </a:r>
            <a:r>
              <a:rPr lang="en-US" altLang="en-US" dirty="0" err="1" smtClean="0"/>
              <a:t>F</a:t>
            </a:r>
            <a:r>
              <a:rPr lang="en-US" altLang="en-US" baseline="-25000" dirty="0" err="1" smtClean="0"/>
              <a:t>y</a:t>
            </a:r>
            <a:r>
              <a:rPr lang="en-US" altLang="en-US" dirty="0" smtClean="0"/>
              <a:t>) and expected tensile strength (</a:t>
            </a:r>
            <a:r>
              <a:rPr lang="en-US" altLang="en-US" dirty="0" err="1" smtClean="0"/>
              <a:t>R</a:t>
            </a:r>
            <a:r>
              <a:rPr lang="en-US" altLang="en-US" baseline="-25000" dirty="0" err="1" smtClean="0"/>
              <a:t>t</a:t>
            </a:r>
            <a:r>
              <a:rPr lang="en-US" altLang="en-US" dirty="0" err="1" smtClean="0"/>
              <a:t>F</a:t>
            </a:r>
            <a:r>
              <a:rPr lang="en-US" altLang="en-US" baseline="-25000" dirty="0" err="1" smtClean="0"/>
              <a:t>u</a:t>
            </a:r>
            <a:r>
              <a:rPr lang="en-US" altLang="en-US" dirty="0" smtClean="0"/>
              <a:t>) are used in the design process. The next few slides provide an example of how these values should be used in the design of a brace and brace connection in an SCBF.</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61</a:t>
            </a:fld>
            <a:endParaRPr lang="fr-CA" dirty="0"/>
          </a:p>
        </p:txBody>
      </p:sp>
    </p:spTree>
    <p:extLst>
      <p:ext uri="{BB962C8B-B14F-4D97-AF65-F5344CB8AC3E}">
        <p14:creationId xmlns:p14="http://schemas.microsoft.com/office/powerpoint/2010/main" val="77600393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In an SCBF, the brace is the "fuse," i.e. the member that is designed to yield in the event of an earthquake. The required strength of the brace is determined from an analysis (typically an elastic analysis) of the frame using code specified loads and ASCE-7 LRFD load combinations.</a:t>
            </a:r>
          </a:p>
          <a:p>
            <a:endParaRPr lang="en-US" altLang="en-US" dirty="0" smtClean="0"/>
          </a:p>
          <a:p>
            <a:r>
              <a:rPr lang="en-US" altLang="en-US" dirty="0" smtClean="0"/>
              <a:t>To size the brace for the required strength computed above, the design strength of the brace is computed using the minimum specified F</a:t>
            </a:r>
            <a:r>
              <a:rPr lang="en-US" altLang="en-US" baseline="-25000" dirty="0" smtClean="0"/>
              <a:t>y</a:t>
            </a:r>
            <a:r>
              <a:rPr lang="en-US" altLang="en-US" dirty="0" smtClean="0"/>
              <a:t>.</a:t>
            </a:r>
          </a:p>
          <a:p>
            <a:r>
              <a:rPr lang="en-US" altLang="en-US" dirty="0" smtClean="0"/>
              <a:t>Note that, while on average, the actual yield stress will be greater than the minimum specified value, it is in fact still possible to have the minimum specified value. Thus, when sizing the brace for code specified loads, it is conservative to assume the yield strength of the brace material is the minimum specified value.</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62</a:t>
            </a:fld>
            <a:endParaRPr lang="fr-CA" dirty="0"/>
          </a:p>
        </p:txBody>
      </p:sp>
    </p:spTree>
    <p:extLst>
      <p:ext uri="{BB962C8B-B14F-4D97-AF65-F5344CB8AC3E}">
        <p14:creationId xmlns:p14="http://schemas.microsoft.com/office/powerpoint/2010/main" val="20286541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1985 Mexico City Earthquake.</a:t>
            </a:r>
          </a:p>
          <a:p>
            <a:endParaRPr lang="en-US" altLang="en-US" dirty="0" smtClean="0"/>
          </a:p>
          <a:p>
            <a:r>
              <a:rPr lang="en-US" altLang="en-US" dirty="0" smtClean="0"/>
              <a:t>The </a:t>
            </a:r>
            <a:r>
              <a:rPr lang="en-US" altLang="en-US" dirty="0" err="1" smtClean="0"/>
              <a:t>Pino</a:t>
            </a:r>
            <a:r>
              <a:rPr lang="en-US" altLang="en-US" dirty="0" smtClean="0"/>
              <a:t> Suarez Complex in Mexico City consisted of 5 steel buildings: three 21-story buildings and two 14-story buildings. One of the 21-story steel buildings completed collapsed on the adjacent 14-story building. </a:t>
            </a:r>
          </a:p>
          <a:p>
            <a:r>
              <a:rPr lang="en-US" altLang="en-US" dirty="0" smtClean="0"/>
              <a:t>This case illustrates that modern steel buildings are not invulnerable to collapse in earthquakes.</a:t>
            </a:r>
          </a:p>
          <a:p>
            <a:endParaRPr lang="en-US" altLang="en-US" dirty="0" smtClean="0"/>
          </a:p>
          <a:p>
            <a:r>
              <a:rPr lang="en-US" altLang="en-US" dirty="0" smtClean="0"/>
              <a:t>Photo source:</a:t>
            </a:r>
          </a:p>
          <a:p>
            <a:r>
              <a:rPr lang="en-US" altLang="en-US" dirty="0" smtClean="0"/>
              <a:t>National Geophysical Data Center - Hazard Slides http://www.ngdc.noaa.gov/seg/hazard/slideset/</a:t>
            </a:r>
          </a:p>
          <a:p>
            <a:r>
              <a:rPr lang="en-US" altLang="en-US" dirty="0" smtClean="0"/>
              <a:t>Original photo credit: E.V. </a:t>
            </a:r>
            <a:r>
              <a:rPr lang="en-US" altLang="en-US" dirty="0" err="1" smtClean="0"/>
              <a:t>Leyendecker</a:t>
            </a:r>
            <a:r>
              <a:rPr lang="en-US" altLang="en-US" dirty="0" smtClean="0"/>
              <a:t>, National Bureau of Standards </a:t>
            </a:r>
          </a:p>
        </p:txBody>
      </p:sp>
      <p:sp>
        <p:nvSpPr>
          <p:cNvPr id="4" name="Slide Number Placeholder 3"/>
          <p:cNvSpPr>
            <a:spLocks noGrp="1"/>
          </p:cNvSpPr>
          <p:nvPr>
            <p:ph type="sldNum" sz="quarter" idx="10"/>
          </p:nvPr>
        </p:nvSpPr>
        <p:spPr/>
        <p:txBody>
          <a:bodyPr/>
          <a:lstStyle/>
          <a:p>
            <a:fld id="{FDAD251D-F4B4-477B-AC6C-B1160455DDA7}" type="slidenum">
              <a:rPr lang="fr-CA" smtClean="0"/>
              <a:pPr/>
              <a:t>6</a:t>
            </a:fld>
            <a:endParaRPr lang="fr-CA" dirty="0"/>
          </a:p>
        </p:txBody>
      </p:sp>
    </p:spTree>
    <p:extLst>
      <p:ext uri="{BB962C8B-B14F-4D97-AF65-F5344CB8AC3E}">
        <p14:creationId xmlns:p14="http://schemas.microsoft.com/office/powerpoint/2010/main" val="55725753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Once the brace member has been chosen, the required axial tension strength of the brace connection is defined as the </a:t>
            </a:r>
            <a:r>
              <a:rPr lang="en-US" altLang="en-US" dirty="0" err="1" smtClean="0"/>
              <a:t>R</a:t>
            </a:r>
            <a:r>
              <a:rPr lang="en-US" altLang="en-US" baseline="-25000" dirty="0" err="1" smtClean="0"/>
              <a:t>y</a:t>
            </a:r>
            <a:r>
              <a:rPr lang="en-US" altLang="en-US" dirty="0" err="1" smtClean="0"/>
              <a:t>F</a:t>
            </a:r>
            <a:r>
              <a:rPr lang="en-US" altLang="en-US" baseline="-25000" dirty="0" err="1" smtClean="0"/>
              <a:t>y</a:t>
            </a:r>
            <a:r>
              <a:rPr lang="en-US" altLang="en-US" dirty="0" err="1" smtClean="0"/>
              <a:t>A</a:t>
            </a:r>
            <a:r>
              <a:rPr lang="en-US" altLang="en-US" baseline="-25000" dirty="0" err="1" smtClean="0"/>
              <a:t>g</a:t>
            </a:r>
            <a:r>
              <a:rPr lang="en-US" altLang="en-US" dirty="0" smtClean="0"/>
              <a:t> of the brace member. Thus, the brace connection is not designed based on code specified earthquake loads. Rather, the brace connection is designed to be stronger than the brace, to assure that the brace connection will not fail before the brace yields.</a:t>
            </a:r>
          </a:p>
          <a:p>
            <a:endParaRPr lang="en-US" altLang="en-US" dirty="0" smtClean="0"/>
          </a:p>
          <a:p>
            <a:r>
              <a:rPr lang="en-US" altLang="en-US" dirty="0" smtClean="0"/>
              <a:t>To provide a reasonable level of confidence that the brace connection will not fail, we consider the possibility that the yield strength of the brace is higher than the minimum specified value. That is, we assume the yield stress of the brace is the expected yield stress. </a:t>
            </a:r>
          </a:p>
          <a:p>
            <a:endParaRPr lang="en-US" altLang="en-US" dirty="0" smtClean="0"/>
          </a:p>
          <a:p>
            <a:r>
              <a:rPr lang="en-US" altLang="en-US" dirty="0" smtClean="0"/>
              <a:t>Note that when we sized the brace for code specified earthquake loads, we assumed the brace material yields at its minimum specified value, as this assumption is conservative for the brace.  However, when designing the brace connection to be stronger than the brace, we assume the brace material yields at its expected value, as this assumption is conservative for the brace connection. </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63</a:t>
            </a:fld>
            <a:endParaRPr lang="fr-CA" dirty="0"/>
          </a:p>
        </p:txBody>
      </p:sp>
    </p:spTree>
    <p:extLst>
      <p:ext uri="{BB962C8B-B14F-4D97-AF65-F5344CB8AC3E}">
        <p14:creationId xmlns:p14="http://schemas.microsoft.com/office/powerpoint/2010/main" val="116772363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The required strength of the gusset plate is </a:t>
            </a:r>
            <a:r>
              <a:rPr lang="en-US" altLang="en-US" dirty="0" err="1" smtClean="0"/>
              <a:t>R</a:t>
            </a:r>
            <a:r>
              <a:rPr lang="en-US" altLang="en-US" baseline="-25000" dirty="0" err="1" smtClean="0"/>
              <a:t>y</a:t>
            </a:r>
            <a:r>
              <a:rPr lang="en-US" altLang="en-US" dirty="0" err="1" smtClean="0"/>
              <a:t>F</a:t>
            </a:r>
            <a:r>
              <a:rPr lang="en-US" altLang="en-US" baseline="-25000" dirty="0" err="1" smtClean="0"/>
              <a:t>y</a:t>
            </a:r>
            <a:r>
              <a:rPr lang="en-US" altLang="en-US" dirty="0" err="1" smtClean="0"/>
              <a:t>A</a:t>
            </a:r>
            <a:r>
              <a:rPr lang="en-US" altLang="en-US" baseline="-25000" dirty="0" err="1" smtClean="0"/>
              <a:t>g</a:t>
            </a:r>
            <a:r>
              <a:rPr lang="en-US" altLang="en-US" dirty="0" smtClean="0"/>
              <a:t> of the brace. When sizing the gusset plate for this force, the design strength of the gusset is computed using the minimum specified F</a:t>
            </a:r>
            <a:r>
              <a:rPr lang="en-US" altLang="en-US" baseline="-25000" dirty="0" smtClean="0"/>
              <a:t>y</a:t>
            </a:r>
            <a:r>
              <a:rPr lang="en-US" altLang="en-US" dirty="0" smtClean="0"/>
              <a:t> and F</a:t>
            </a:r>
            <a:r>
              <a:rPr lang="en-US" altLang="en-US" baseline="-25000" dirty="0" smtClean="0"/>
              <a:t>u</a:t>
            </a:r>
            <a:r>
              <a:rPr lang="en-US" altLang="en-US" dirty="0" smtClean="0"/>
              <a:t> of the gusset plate material. Since the goal is to assure that the brace connection does not fail under the </a:t>
            </a:r>
            <a:r>
              <a:rPr lang="en-US" altLang="en-US" dirty="0" err="1" smtClean="0"/>
              <a:t>R</a:t>
            </a:r>
            <a:r>
              <a:rPr lang="en-US" altLang="en-US" baseline="-25000" dirty="0" err="1" smtClean="0"/>
              <a:t>y</a:t>
            </a:r>
            <a:r>
              <a:rPr lang="en-US" altLang="en-US" dirty="0" err="1" smtClean="0"/>
              <a:t>F</a:t>
            </a:r>
            <a:r>
              <a:rPr lang="en-US" altLang="en-US" baseline="-25000" dirty="0" err="1" smtClean="0"/>
              <a:t>y</a:t>
            </a:r>
            <a:r>
              <a:rPr lang="en-US" altLang="en-US" dirty="0" err="1" smtClean="0"/>
              <a:t>A</a:t>
            </a:r>
            <a:r>
              <a:rPr lang="en-US" altLang="en-US" baseline="-25000" dirty="0" err="1" smtClean="0"/>
              <a:t>g</a:t>
            </a:r>
            <a:r>
              <a:rPr lang="en-US" altLang="en-US" baseline="-25000" dirty="0" smtClean="0"/>
              <a:t> </a:t>
            </a:r>
            <a:r>
              <a:rPr lang="en-US" altLang="en-US" dirty="0" smtClean="0"/>
              <a:t>force, using minimum specified F</a:t>
            </a:r>
            <a:r>
              <a:rPr lang="en-US" altLang="en-US" baseline="-25000" dirty="0" smtClean="0"/>
              <a:t>y</a:t>
            </a:r>
            <a:r>
              <a:rPr lang="en-US" altLang="en-US" dirty="0" smtClean="0"/>
              <a:t> and F</a:t>
            </a:r>
            <a:r>
              <a:rPr lang="en-US" altLang="en-US" baseline="-25000" dirty="0" smtClean="0"/>
              <a:t>u</a:t>
            </a:r>
            <a:r>
              <a:rPr lang="en-US" altLang="en-US" dirty="0" smtClean="0"/>
              <a:t> for the gusset plate material is the conservative choice, since this material may, in fact, be at its minimum specified values.</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64</a:t>
            </a:fld>
            <a:endParaRPr lang="fr-CA" dirty="0"/>
          </a:p>
        </p:txBody>
      </p:sp>
    </p:spTree>
    <p:extLst>
      <p:ext uri="{BB962C8B-B14F-4D97-AF65-F5344CB8AC3E}">
        <p14:creationId xmlns:p14="http://schemas.microsoft.com/office/powerpoint/2010/main" val="283392636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Similarly, when sizing bolts and welds, minimum specified material properties are used for the bolts and welds.</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65</a:t>
            </a:fld>
            <a:endParaRPr lang="fr-CA" dirty="0"/>
          </a:p>
        </p:txBody>
      </p:sp>
    </p:spTree>
    <p:extLst>
      <p:ext uri="{BB962C8B-B14F-4D97-AF65-F5344CB8AC3E}">
        <p14:creationId xmlns:p14="http://schemas.microsoft.com/office/powerpoint/2010/main" val="283392636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As part of the connection design, the engineer must check net section fracture and block shear failure of the brace member itself. That is, in order to obtain ductile response of the brace member, the gross section of the brace must yield before net section fracture or block shear fracture of the brace.</a:t>
            </a:r>
          </a:p>
          <a:p>
            <a:r>
              <a:rPr lang="en-US" altLang="en-US" dirty="0" smtClean="0"/>
              <a:t>Thus, the required strength of the brace for limits states of net section fracture and block shear fracture is defined as </a:t>
            </a:r>
            <a:r>
              <a:rPr lang="en-US" altLang="en-US" dirty="0" err="1" smtClean="0"/>
              <a:t>R</a:t>
            </a:r>
            <a:r>
              <a:rPr lang="en-US" altLang="en-US" baseline="-25000" dirty="0" err="1" smtClean="0"/>
              <a:t>y</a:t>
            </a:r>
            <a:r>
              <a:rPr lang="en-US" altLang="en-US" dirty="0" err="1" smtClean="0"/>
              <a:t>F</a:t>
            </a:r>
            <a:r>
              <a:rPr lang="en-US" altLang="en-US" baseline="-25000" dirty="0" err="1" smtClean="0"/>
              <a:t>y</a:t>
            </a:r>
            <a:r>
              <a:rPr lang="en-US" altLang="en-US" dirty="0" err="1" smtClean="0"/>
              <a:t>A</a:t>
            </a:r>
            <a:r>
              <a:rPr lang="en-US" altLang="en-US" baseline="-25000" dirty="0" err="1" smtClean="0"/>
              <a:t>g</a:t>
            </a:r>
            <a:r>
              <a:rPr lang="en-US" altLang="en-US" dirty="0" smtClean="0"/>
              <a:t> of the brace itself. </a:t>
            </a:r>
          </a:p>
          <a:p>
            <a:endParaRPr lang="en-US" altLang="en-US" dirty="0" smtClean="0"/>
          </a:p>
          <a:p>
            <a:r>
              <a:rPr lang="en-US" altLang="en-US" dirty="0" smtClean="0"/>
              <a:t>In this case, when checking net section fracture and block shear fracture of the brace, it is permissible to use the expected yield stress and expected tensile strength of the brace material. Thus, for example, the design strength of the brace for net section fracture would be computed as:</a:t>
            </a:r>
          </a:p>
          <a:p>
            <a:r>
              <a:rPr lang="en-US" altLang="en-US" dirty="0" smtClean="0">
                <a:sym typeface="Symbol" pitchFamily="18" charset="2"/>
              </a:rPr>
              <a:t> A</a:t>
            </a:r>
            <a:r>
              <a:rPr lang="en-US" altLang="en-US" baseline="-25000" dirty="0" smtClean="0">
                <a:sym typeface="Symbol" pitchFamily="18" charset="2"/>
              </a:rPr>
              <a:t>e</a:t>
            </a:r>
            <a:r>
              <a:rPr lang="en-US" altLang="en-US" dirty="0" smtClean="0">
                <a:sym typeface="Symbol" pitchFamily="18" charset="2"/>
              </a:rPr>
              <a:t> </a:t>
            </a:r>
            <a:r>
              <a:rPr lang="en-US" altLang="en-US" dirty="0" err="1" smtClean="0">
                <a:sym typeface="Symbol" pitchFamily="18" charset="2"/>
              </a:rPr>
              <a:t>R</a:t>
            </a:r>
            <a:r>
              <a:rPr lang="en-US" altLang="en-US" baseline="-25000" dirty="0" err="1" smtClean="0">
                <a:sym typeface="Symbol" pitchFamily="18" charset="2"/>
              </a:rPr>
              <a:t>t</a:t>
            </a:r>
            <a:r>
              <a:rPr lang="en-US" altLang="en-US" dirty="0" err="1" smtClean="0">
                <a:sym typeface="Symbol" pitchFamily="18" charset="2"/>
              </a:rPr>
              <a:t>F</a:t>
            </a:r>
            <a:r>
              <a:rPr lang="en-US" altLang="en-US" baseline="-25000" dirty="0" err="1" smtClean="0">
                <a:sym typeface="Symbol" pitchFamily="18" charset="2"/>
              </a:rPr>
              <a:t>u</a:t>
            </a:r>
            <a:r>
              <a:rPr lang="en-US" altLang="en-US" dirty="0" smtClean="0">
                <a:sym typeface="Symbol" pitchFamily="18" charset="2"/>
              </a:rPr>
              <a:t>.</a:t>
            </a:r>
            <a:r>
              <a:rPr lang="en-US" altLang="en-US" dirty="0" smtClean="0"/>
              <a:t> The design strength of the brace for block shear fracture would be computed as: </a:t>
            </a:r>
            <a:r>
              <a:rPr lang="en-US" altLang="en-US" dirty="0" smtClean="0">
                <a:sym typeface="Symbol" pitchFamily="18" charset="2"/>
              </a:rPr>
              <a:t>[A</a:t>
            </a:r>
            <a:r>
              <a:rPr lang="en-US" altLang="en-US" baseline="-25000" dirty="0" smtClean="0">
                <a:sym typeface="Symbol" pitchFamily="18" charset="2"/>
              </a:rPr>
              <a:t>nt</a:t>
            </a:r>
            <a:r>
              <a:rPr lang="en-US" altLang="en-US" dirty="0" smtClean="0">
                <a:sym typeface="Symbol" pitchFamily="18" charset="2"/>
              </a:rPr>
              <a:t> </a:t>
            </a:r>
            <a:r>
              <a:rPr lang="en-US" altLang="en-US" dirty="0" err="1" smtClean="0">
                <a:sym typeface="Symbol" pitchFamily="18" charset="2"/>
              </a:rPr>
              <a:t>R</a:t>
            </a:r>
            <a:r>
              <a:rPr lang="en-US" altLang="en-US" baseline="-25000" dirty="0" err="1" smtClean="0">
                <a:sym typeface="Symbol" pitchFamily="18" charset="2"/>
              </a:rPr>
              <a:t>t</a:t>
            </a:r>
            <a:r>
              <a:rPr lang="en-US" altLang="en-US" dirty="0" err="1" smtClean="0">
                <a:sym typeface="Symbol" pitchFamily="18" charset="2"/>
              </a:rPr>
              <a:t>F</a:t>
            </a:r>
            <a:r>
              <a:rPr lang="en-US" altLang="en-US" baseline="-25000" dirty="0" err="1" smtClean="0">
                <a:sym typeface="Symbol" pitchFamily="18" charset="2"/>
              </a:rPr>
              <a:t>u</a:t>
            </a:r>
            <a:r>
              <a:rPr lang="en-US" altLang="en-US" dirty="0" smtClean="0">
                <a:sym typeface="Symbol" pitchFamily="18" charset="2"/>
              </a:rPr>
              <a:t> + </a:t>
            </a:r>
            <a:r>
              <a:rPr lang="en-US" altLang="en-US" dirty="0" err="1" smtClean="0">
                <a:sym typeface="Symbol" pitchFamily="18" charset="2"/>
              </a:rPr>
              <a:t>A</a:t>
            </a:r>
            <a:r>
              <a:rPr lang="en-US" altLang="en-US" baseline="-25000" dirty="0" err="1" smtClean="0">
                <a:sym typeface="Symbol" pitchFamily="18" charset="2"/>
              </a:rPr>
              <a:t>nv</a:t>
            </a:r>
            <a:r>
              <a:rPr lang="en-US" altLang="en-US" dirty="0" smtClean="0">
                <a:sym typeface="Symbol" pitchFamily="18" charset="2"/>
              </a:rPr>
              <a:t> 0.6 </a:t>
            </a:r>
            <a:r>
              <a:rPr lang="en-US" altLang="en-US" dirty="0" err="1" smtClean="0">
                <a:sym typeface="Symbol" pitchFamily="18" charset="2"/>
              </a:rPr>
              <a:t>R</a:t>
            </a:r>
            <a:r>
              <a:rPr lang="en-US" altLang="en-US" baseline="-25000" dirty="0" err="1" smtClean="0">
                <a:sym typeface="Symbol" pitchFamily="18" charset="2"/>
              </a:rPr>
              <a:t>t</a:t>
            </a:r>
            <a:r>
              <a:rPr lang="en-US" altLang="en-US" dirty="0" err="1" smtClean="0">
                <a:sym typeface="Symbol" pitchFamily="18" charset="2"/>
              </a:rPr>
              <a:t>F</a:t>
            </a:r>
            <a:r>
              <a:rPr lang="en-US" altLang="en-US" baseline="-25000" dirty="0" err="1" smtClean="0">
                <a:sym typeface="Symbol" pitchFamily="18" charset="2"/>
              </a:rPr>
              <a:t>u</a:t>
            </a:r>
            <a:r>
              <a:rPr lang="en-US" altLang="en-US" dirty="0" smtClean="0">
                <a:sym typeface="Symbol" pitchFamily="18" charset="2"/>
              </a:rPr>
              <a:t>] </a:t>
            </a:r>
            <a:r>
              <a:rPr lang="en-US" altLang="en-US" dirty="0" smtClean="0">
                <a:cs typeface="Times New Roman" pitchFamily="18" charset="0"/>
                <a:sym typeface="Symbol" pitchFamily="18" charset="2"/>
              </a:rPr>
              <a:t>≤ [</a:t>
            </a:r>
            <a:r>
              <a:rPr lang="en-US" altLang="en-US" dirty="0" smtClean="0">
                <a:sym typeface="Symbol" pitchFamily="18" charset="2"/>
              </a:rPr>
              <a:t>A</a:t>
            </a:r>
            <a:r>
              <a:rPr lang="en-US" altLang="en-US" baseline="-25000" dirty="0" smtClean="0">
                <a:sym typeface="Symbol" pitchFamily="18" charset="2"/>
              </a:rPr>
              <a:t>nt</a:t>
            </a:r>
            <a:r>
              <a:rPr lang="en-US" altLang="en-US" dirty="0" smtClean="0">
                <a:sym typeface="Symbol" pitchFamily="18" charset="2"/>
              </a:rPr>
              <a:t> </a:t>
            </a:r>
            <a:r>
              <a:rPr lang="en-US" altLang="en-US" dirty="0" err="1" smtClean="0">
                <a:sym typeface="Symbol" pitchFamily="18" charset="2"/>
              </a:rPr>
              <a:t>R</a:t>
            </a:r>
            <a:r>
              <a:rPr lang="en-US" altLang="en-US" baseline="-25000" dirty="0" err="1" smtClean="0">
                <a:sym typeface="Symbol" pitchFamily="18" charset="2"/>
              </a:rPr>
              <a:t>t</a:t>
            </a:r>
            <a:r>
              <a:rPr lang="en-US" altLang="en-US" dirty="0" err="1" smtClean="0">
                <a:sym typeface="Symbol" pitchFamily="18" charset="2"/>
              </a:rPr>
              <a:t>F</a:t>
            </a:r>
            <a:r>
              <a:rPr lang="en-US" altLang="en-US" baseline="-25000" dirty="0" err="1" smtClean="0">
                <a:sym typeface="Symbol" pitchFamily="18" charset="2"/>
              </a:rPr>
              <a:t>u</a:t>
            </a:r>
            <a:r>
              <a:rPr lang="en-US" altLang="en-US" dirty="0" smtClean="0">
                <a:sym typeface="Symbol" pitchFamily="18" charset="2"/>
              </a:rPr>
              <a:t> + </a:t>
            </a:r>
            <a:r>
              <a:rPr lang="en-US" altLang="en-US" dirty="0" err="1" smtClean="0">
                <a:sym typeface="Symbol" pitchFamily="18" charset="2"/>
              </a:rPr>
              <a:t>A</a:t>
            </a:r>
            <a:r>
              <a:rPr lang="en-US" altLang="en-US" baseline="-25000" dirty="0" err="1" smtClean="0">
                <a:sym typeface="Symbol" pitchFamily="18" charset="2"/>
              </a:rPr>
              <a:t>gv</a:t>
            </a:r>
            <a:r>
              <a:rPr lang="en-US" altLang="en-US" dirty="0" smtClean="0">
                <a:sym typeface="Symbol" pitchFamily="18" charset="2"/>
              </a:rPr>
              <a:t> 0.6 </a:t>
            </a:r>
            <a:r>
              <a:rPr lang="en-US" altLang="en-US" dirty="0" err="1" smtClean="0">
                <a:sym typeface="Symbol" pitchFamily="18" charset="2"/>
              </a:rPr>
              <a:t>R</a:t>
            </a:r>
            <a:r>
              <a:rPr lang="en-US" altLang="en-US" baseline="-25000" dirty="0" err="1" smtClean="0">
                <a:sym typeface="Symbol" pitchFamily="18" charset="2"/>
              </a:rPr>
              <a:t>y</a:t>
            </a:r>
            <a:r>
              <a:rPr lang="en-US" altLang="en-US" dirty="0" err="1" smtClean="0">
                <a:sym typeface="Symbol" pitchFamily="18" charset="2"/>
              </a:rPr>
              <a:t>F</a:t>
            </a:r>
            <a:r>
              <a:rPr lang="en-US" altLang="en-US" baseline="-25000" dirty="0" err="1" smtClean="0">
                <a:sym typeface="Symbol" pitchFamily="18" charset="2"/>
              </a:rPr>
              <a:t>y</a:t>
            </a:r>
            <a:r>
              <a:rPr lang="en-US" altLang="en-US" dirty="0" smtClean="0">
                <a:sym typeface="Symbol" pitchFamily="18" charset="2"/>
              </a:rPr>
              <a:t>]. </a:t>
            </a:r>
          </a:p>
          <a:p>
            <a:endParaRPr lang="en-US" altLang="en-US" dirty="0" smtClean="0">
              <a:sym typeface="Symbol" pitchFamily="18" charset="2"/>
            </a:endParaRPr>
          </a:p>
          <a:p>
            <a:r>
              <a:rPr lang="en-US" altLang="en-US" dirty="0" smtClean="0">
                <a:sym typeface="Symbol" pitchFamily="18" charset="2"/>
              </a:rPr>
              <a:t>Just as in this example, whenever the required strength is based on the expected yield strength of an element, then the design strength of that </a:t>
            </a:r>
            <a:r>
              <a:rPr lang="en-US" altLang="en-US" i="1" dirty="0" smtClean="0">
                <a:sym typeface="Symbol" pitchFamily="18" charset="2"/>
              </a:rPr>
              <a:t>same </a:t>
            </a:r>
            <a:r>
              <a:rPr lang="en-US" altLang="en-US" dirty="0" smtClean="0">
                <a:sym typeface="Symbol" pitchFamily="18" charset="2"/>
              </a:rPr>
              <a:t>element can be computed using expected yield and tensile strength. Since it is the same element, if the yield strength of the element is higher than the minimum specified value, the tensile strength will also likely be higher than the minimum specified value (although the tensile strength is usually not as elevated as the yield strength.) </a:t>
            </a:r>
            <a:endParaRPr lang="en-US" altLang="en-US" i="1" dirty="0" smtClean="0">
              <a:sym typeface="Symbol" pitchFamily="18" charset="2"/>
            </a:endParaRPr>
          </a:p>
        </p:txBody>
      </p:sp>
      <p:sp>
        <p:nvSpPr>
          <p:cNvPr id="4" name="Slide Number Placeholder 3"/>
          <p:cNvSpPr>
            <a:spLocks noGrp="1"/>
          </p:cNvSpPr>
          <p:nvPr>
            <p:ph type="sldNum" sz="quarter" idx="10"/>
          </p:nvPr>
        </p:nvSpPr>
        <p:spPr/>
        <p:txBody>
          <a:bodyPr/>
          <a:lstStyle/>
          <a:p>
            <a:fld id="{FDAD251D-F4B4-477B-AC6C-B1160455DDA7}" type="slidenum">
              <a:rPr lang="fr-CA" smtClean="0"/>
              <a:pPr/>
              <a:t>66</a:t>
            </a:fld>
            <a:endParaRPr lang="fr-CA" dirty="0"/>
          </a:p>
        </p:txBody>
      </p:sp>
    </p:spTree>
    <p:extLst>
      <p:ext uri="{BB962C8B-B14F-4D97-AF65-F5344CB8AC3E}">
        <p14:creationId xmlns:p14="http://schemas.microsoft.com/office/powerpoint/2010/main" val="283392636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Section D2 has general requirements for bolted and welded connections, that are applicable to all seismic lateral resisting frames (SMF, IMF, OMF, SCBF, OCBF, EBF, </a:t>
            </a:r>
            <a:r>
              <a:rPr lang="en-US" altLang="en-US" dirty="0" err="1" smtClean="0"/>
              <a:t>etc</a:t>
            </a:r>
            <a:r>
              <a:rPr lang="en-US" altLang="en-US" dirty="0" smtClean="0"/>
              <a:t>). These requirements are also applicable to portions of the SFRS other than the main frames, i.e., collectors, struts, diaphragms, etc.</a:t>
            </a:r>
          </a:p>
          <a:p>
            <a:endParaRPr lang="en-US" altLang="en-US" dirty="0" smtClean="0"/>
          </a:p>
          <a:p>
            <a:endParaRPr lang="en-US" altLang="en-US" dirty="0" smtClean="0"/>
          </a:p>
          <a:p>
            <a:pPr>
              <a:lnSpc>
                <a:spcPct val="80000"/>
              </a:lnSpc>
            </a:pPr>
            <a:endParaRPr lang="en-US" altLang="en-US" dirty="0" smtClean="0"/>
          </a:p>
        </p:txBody>
      </p:sp>
      <p:sp>
        <p:nvSpPr>
          <p:cNvPr id="4" name="Slide Number Placeholder 3"/>
          <p:cNvSpPr>
            <a:spLocks noGrp="1"/>
          </p:cNvSpPr>
          <p:nvPr>
            <p:ph type="sldNum" sz="quarter" idx="10"/>
          </p:nvPr>
        </p:nvSpPr>
        <p:spPr/>
        <p:txBody>
          <a:bodyPr/>
          <a:lstStyle/>
          <a:p>
            <a:fld id="{FDAD251D-F4B4-477B-AC6C-B1160455DDA7}" type="slidenum">
              <a:rPr lang="fr-CA" smtClean="0"/>
              <a:pPr/>
              <a:t>67</a:t>
            </a:fld>
            <a:endParaRPr lang="fr-CA" dirty="0"/>
          </a:p>
        </p:txBody>
      </p:sp>
    </p:spTree>
    <p:extLst>
      <p:ext uri="{BB962C8B-B14F-4D97-AF65-F5344CB8AC3E}">
        <p14:creationId xmlns:p14="http://schemas.microsoft.com/office/powerpoint/2010/main" val="204326710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In general, bolted and welded connections are designed in accordance with Chapter J of the main AISC Specification. Section D2</a:t>
            </a:r>
            <a:r>
              <a:rPr lang="en-US" altLang="en-US" baseline="0" dirty="0" smtClean="0"/>
              <a:t> </a:t>
            </a:r>
            <a:r>
              <a:rPr lang="en-US" altLang="en-US" dirty="0" smtClean="0"/>
              <a:t>of the Seismic Provisions specifies requirements that are in addition to Chapter J of the main Specification.</a:t>
            </a:r>
          </a:p>
          <a:p>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68</a:t>
            </a:fld>
            <a:endParaRPr lang="fr-CA" dirty="0"/>
          </a:p>
        </p:txBody>
      </p:sp>
    </p:spTree>
    <p:extLst>
      <p:ext uri="{BB962C8B-B14F-4D97-AF65-F5344CB8AC3E}">
        <p14:creationId xmlns:p14="http://schemas.microsoft.com/office/powerpoint/2010/main" val="380074756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Section D2.2 specifies requirements for bolted joints that are in addition to the requirements of Chapter J of the main AISC Specification.</a:t>
            </a:r>
          </a:p>
          <a:p>
            <a:endParaRPr lang="en-US" altLang="en-US" dirty="0" smtClean="0"/>
          </a:p>
          <a:p>
            <a:r>
              <a:rPr lang="en-US" altLang="en-US" dirty="0" smtClean="0"/>
              <a:t>In general, for any bolted joint in the SFRS, the joint can be designed as a bearing type connection, but must be constructed as slip-critical. Thus, the bolts must be </a:t>
            </a:r>
            <a:r>
              <a:rPr lang="en-US" altLang="en-US" dirty="0" err="1" smtClean="0"/>
              <a:t>pretensioned</a:t>
            </a:r>
            <a:r>
              <a:rPr lang="en-US" altLang="en-US" dirty="0" smtClean="0"/>
              <a:t>, and the faying surface must meet at least Class A requirements (Class B and C faying surface requirements would also be acceptable). This requirement is intended to limit movement at the joint during an earthquake.</a:t>
            </a:r>
          </a:p>
          <a:p>
            <a:endParaRPr lang="en-US" altLang="en-US" dirty="0" smtClean="0"/>
          </a:p>
          <a:p>
            <a:r>
              <a:rPr lang="en-US" altLang="en-US" dirty="0" smtClean="0"/>
              <a:t>In addition, for any bolted joint in the SFRS, only standard holes or short slotted holes with the slot perpendicular to the load are permitted. This is, again, intended to limit movement at the joint during an earthquake.</a:t>
            </a:r>
          </a:p>
          <a:p>
            <a:r>
              <a:rPr lang="en-US" altLang="en-US" dirty="0" smtClean="0"/>
              <a:t>The only exception to this requirement is for bolted joints at diagonal brace connections. In this case, oversize holes are permitted. However, if oversize holes are used, the connection must be designed as slip-critical. This exception was added to the 2005 AISC Seismic Provisions based on feedback from erectors, who indicated that fit-up of bolted brace connections was very difficult with standard holes.</a:t>
            </a:r>
          </a:p>
          <a:p>
            <a:endParaRPr lang="en-US" altLang="en-US" dirty="0" smtClean="0"/>
          </a:p>
          <a:p>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69</a:t>
            </a:fld>
            <a:endParaRPr lang="fr-CA" dirty="0"/>
          </a:p>
        </p:txBody>
      </p:sp>
    </p:spTree>
    <p:extLst>
      <p:ext uri="{BB962C8B-B14F-4D97-AF65-F5344CB8AC3E}">
        <p14:creationId xmlns:p14="http://schemas.microsoft.com/office/powerpoint/2010/main" val="380074756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For any bolted joint in the SFRS, the nominal bearing and </a:t>
            </a:r>
            <a:r>
              <a:rPr lang="en-US" altLang="en-US" dirty="0" err="1" smtClean="0"/>
              <a:t>tearout</a:t>
            </a:r>
            <a:r>
              <a:rPr lang="en-US" altLang="en-US" dirty="0" smtClean="0"/>
              <a:t> strengths are limited to the option where deformation is a design consideration (AISC</a:t>
            </a:r>
            <a:r>
              <a:rPr lang="en-US" altLang="en-US" baseline="0" dirty="0" smtClean="0"/>
              <a:t> S</a:t>
            </a:r>
            <a:r>
              <a:rPr lang="en-US" altLang="en-US" dirty="0" smtClean="0"/>
              <a:t>pecification</a:t>
            </a:r>
            <a:r>
              <a:rPr lang="en-US" altLang="en-US" baseline="0" dirty="0" smtClean="0"/>
              <a:t> Section J3.10). This is to prevent excessive deformations of bolted joints due to bearing on the connected material. An exception is permitted for those bolted connections where the required force is determined by the capacity of a member or an adjacent one. </a:t>
            </a:r>
            <a:r>
              <a:rPr lang="en-US" sz="1200" b="0" i="0" kern="1200" dirty="0" smtClean="0">
                <a:solidFill>
                  <a:schemeClr val="tx1"/>
                </a:solidFill>
                <a:effectLst/>
                <a:latin typeface="Times New Roman" pitchFamily="18" charset="0"/>
                <a:ea typeface="+mn-ea"/>
                <a:cs typeface="+mn-cs"/>
              </a:rPr>
              <a:t>For this condition, the connection force is unlikely to be exceeded significantly.</a:t>
            </a:r>
            <a:r>
              <a:rPr lang="en-US"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In general, bolts and welds do not share force in a predictable manner. This is because welded joints are very stiff, and will resist load immediately upon application. Bolted joints, in general, are more flexible, and require that some deformation occur before their resistance is fully developed. Because of the stiffness </a:t>
            </a:r>
            <a:r>
              <a:rPr lang="en-US" altLang="en-US" dirty="0" err="1" smtClean="0"/>
              <a:t>mis</a:t>
            </a:r>
            <a:r>
              <a:rPr lang="en-US" altLang="en-US" dirty="0" smtClean="0"/>
              <a:t>-match between bolted and welded joints, they don't share force in an effective or predictable manner. Consequently, the Seismic Provisions prohibit designers from designing bolted bad welded joints to share the same force.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a:r>
            <a:br>
              <a:rPr lang="en-US" dirty="0" smtClean="0"/>
            </a:b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70</a:t>
            </a:fld>
            <a:endParaRPr lang="fr-CA" dirty="0"/>
          </a:p>
        </p:txBody>
      </p:sp>
    </p:spTree>
    <p:extLst>
      <p:ext uri="{BB962C8B-B14F-4D97-AF65-F5344CB8AC3E}">
        <p14:creationId xmlns:p14="http://schemas.microsoft.com/office/powerpoint/2010/main" val="380074756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This is a simple example of a connection in which an attempt is made to use both bolts and welds to resist the same force. </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71</a:t>
            </a:fld>
            <a:endParaRPr lang="fr-CA" dirty="0"/>
          </a:p>
        </p:txBody>
      </p:sp>
    </p:spTree>
    <p:extLst>
      <p:ext uri="{BB962C8B-B14F-4D97-AF65-F5344CB8AC3E}">
        <p14:creationId xmlns:p14="http://schemas.microsoft.com/office/powerpoint/2010/main" val="276191716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This figure is taken from the Commentary. It provides some example of connections configured so that bolts and welds are not sharing the same force or force component.</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72</a:t>
            </a:fld>
            <a:endParaRPr lang="fr-CA" dirty="0"/>
          </a:p>
        </p:txBody>
      </p:sp>
    </p:spTree>
    <p:extLst>
      <p:ext uri="{BB962C8B-B14F-4D97-AF65-F5344CB8AC3E}">
        <p14:creationId xmlns:p14="http://schemas.microsoft.com/office/powerpoint/2010/main" val="35125902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1994 Northridge Earthquake.</a:t>
            </a:r>
          </a:p>
          <a:p>
            <a:endParaRPr lang="en-US" altLang="en-US" dirty="0" smtClean="0"/>
          </a:p>
          <a:p>
            <a:r>
              <a:rPr lang="en-US" altLang="en-US" dirty="0" smtClean="0"/>
              <a:t>The January 17, 1994 earthquake caused widespread damage to steel moment frame structures in the Los Angeles area. While no steel buildings collapsed, many modern steel buildings exhibited unexpected damage. The unexpected damage was the widespread occurrence of fractures at moment-resisting beam-to-column connections.</a:t>
            </a:r>
          </a:p>
          <a:p>
            <a:endParaRPr lang="en-US" altLang="en-US" dirty="0" smtClean="0"/>
          </a:p>
          <a:p>
            <a:r>
              <a:rPr lang="en-US" altLang="en-US" dirty="0" smtClean="0"/>
              <a:t>The design intent for a seismic-resistant steel moment frame is that in the event of a strong earthquake, ductile flexural yielding develop at the beam ends without the occurrence of fracture at the connections. The fractures observed after the Northridge Earthquake was clearly contrary to the design intent of a ductile moment frame.</a:t>
            </a:r>
          </a:p>
          <a:p>
            <a:endParaRPr lang="en-US" altLang="en-US" dirty="0" smtClean="0"/>
          </a:p>
          <a:p>
            <a:r>
              <a:rPr lang="en-US" altLang="en-US" dirty="0" smtClean="0"/>
              <a:t>Shown above is a four-story steel office building that was constructed shortly before the Northridge Earthquake. Although there was little damage apparent from the outside, the majority of beam-to-column moment connections in this building experienced fracture.</a:t>
            </a:r>
          </a:p>
          <a:p>
            <a:endParaRPr lang="en-US" altLang="en-US" dirty="0" smtClean="0"/>
          </a:p>
          <a:p>
            <a:r>
              <a:rPr lang="en-US" altLang="en-US" dirty="0" smtClean="0"/>
              <a:t>Photo by M.D. </a:t>
            </a:r>
            <a:r>
              <a:rPr lang="en-US" altLang="en-US" dirty="0" err="1" smtClean="0"/>
              <a:t>Engelhardt</a:t>
            </a:r>
            <a:r>
              <a:rPr lang="en-US" altLang="en-US" dirty="0" smtClean="0"/>
              <a:t> </a:t>
            </a:r>
          </a:p>
        </p:txBody>
      </p:sp>
      <p:sp>
        <p:nvSpPr>
          <p:cNvPr id="4" name="Slide Number Placeholder 3"/>
          <p:cNvSpPr>
            <a:spLocks noGrp="1"/>
          </p:cNvSpPr>
          <p:nvPr>
            <p:ph type="sldNum" sz="quarter" idx="10"/>
          </p:nvPr>
        </p:nvSpPr>
        <p:spPr/>
        <p:txBody>
          <a:bodyPr/>
          <a:lstStyle/>
          <a:p>
            <a:fld id="{FDAD251D-F4B4-477B-AC6C-B1160455DDA7}" type="slidenum">
              <a:rPr lang="fr-CA" smtClean="0"/>
              <a:pPr/>
              <a:t>7</a:t>
            </a:fld>
            <a:endParaRPr lang="fr-CA" dirty="0"/>
          </a:p>
        </p:txBody>
      </p:sp>
    </p:spTree>
    <p:extLst>
      <p:ext uri="{BB962C8B-B14F-4D97-AF65-F5344CB8AC3E}">
        <p14:creationId xmlns:p14="http://schemas.microsoft.com/office/powerpoint/2010/main" val="144986587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80000"/>
              </a:lnSpc>
              <a:spcBef>
                <a:spcPts val="0"/>
              </a:spcBef>
              <a:spcAft>
                <a:spcPts val="0"/>
              </a:spcAft>
              <a:buClrTx/>
              <a:buSzTx/>
              <a:buFontTx/>
              <a:buNone/>
              <a:tabLst/>
              <a:defRPr/>
            </a:pPr>
            <a:r>
              <a:rPr lang="en-US" altLang="en-US" sz="800" dirty="0" smtClean="0"/>
              <a:t>Section I2.3 specifies requirements for welded joints in the SFRS that are in addition to Chapter J of the main AISC Specification and that are in addition to (or supplement) the requirements of the American Welding Society (AWS) Standard D1.1 - </a:t>
            </a:r>
            <a:r>
              <a:rPr lang="en-US" altLang="en-US" sz="800" i="1" dirty="0" smtClean="0"/>
              <a:t>Structural Welding Code - Steel</a:t>
            </a:r>
            <a:r>
              <a:rPr lang="en-US" altLang="en-US" sz="800" dirty="0" smtClean="0"/>
              <a:t>. (Note that Chapter J of the main AISC Specification requires, with a few exceptions, that all welding on structural steel buildings follow AWS D1.1). </a:t>
            </a:r>
          </a:p>
          <a:p>
            <a:pPr marL="0" marR="0" lvl="0" indent="0" algn="l" defTabSz="914400" rtl="0" eaLnBrk="1" fontAlgn="auto" latinLnBrk="0" hangingPunct="1">
              <a:lnSpc>
                <a:spcPct val="80000"/>
              </a:lnSpc>
              <a:spcBef>
                <a:spcPts val="0"/>
              </a:spcBef>
              <a:spcAft>
                <a:spcPts val="0"/>
              </a:spcAft>
              <a:buClrTx/>
              <a:buSzTx/>
              <a:buFontTx/>
              <a:buNone/>
              <a:tabLst/>
              <a:defRPr/>
            </a:pPr>
            <a:endParaRPr lang="en-US" altLang="en-US" sz="800" dirty="0" smtClean="0"/>
          </a:p>
          <a:p>
            <a:pPr>
              <a:lnSpc>
                <a:spcPct val="80000"/>
              </a:lnSpc>
            </a:pPr>
            <a:r>
              <a:rPr lang="en-US" altLang="en-US" sz="800" dirty="0" smtClean="0"/>
              <a:t>During the 1994 Northridge Earthquake, a large number of welded joints fractured at beam-to-column connections in steel moment frames. Subsequently, a great deal of research and testing was conducted to understand why these welded joints performed so poorly in the earthquake, and how to improve welded joints to avoid a similar experience in future earthquakes. A number of the results and recommendations of these studies are incorporated into AWS D1.1. (There will be an in-depth discussion of welding issues associated with the Northridge failures later in the section on moment resisting frames).</a:t>
            </a:r>
          </a:p>
          <a:p>
            <a:pPr>
              <a:lnSpc>
                <a:spcPct val="80000"/>
              </a:lnSpc>
            </a:pPr>
            <a:endParaRPr lang="en-US" altLang="en-US" sz="800" dirty="0" smtClean="0"/>
          </a:p>
          <a:p>
            <a:pPr marL="0" marR="0" lvl="0" indent="0" algn="l" defTabSz="914400" rtl="0" eaLnBrk="1" fontAlgn="auto" latinLnBrk="0" hangingPunct="1">
              <a:lnSpc>
                <a:spcPct val="80000"/>
              </a:lnSpc>
              <a:spcBef>
                <a:spcPts val="0"/>
              </a:spcBef>
              <a:spcAft>
                <a:spcPts val="0"/>
              </a:spcAft>
              <a:buClrTx/>
              <a:buSzTx/>
              <a:buFontTx/>
              <a:buNone/>
              <a:tabLst/>
              <a:defRPr/>
            </a:pPr>
            <a:r>
              <a:rPr lang="en-US" altLang="en-US" sz="800" dirty="0" smtClean="0"/>
              <a:t>The first item in Section I2.3 indicates that all welding must be in accordance with AWS D1.8 - </a:t>
            </a:r>
            <a:r>
              <a:rPr lang="en-US" altLang="en-US" sz="800" i="1" dirty="0" smtClean="0"/>
              <a:t>Structural Welding Code – Seismic Supplement</a:t>
            </a:r>
            <a:r>
              <a:rPr lang="en-US" altLang="en-US" sz="800" dirty="0" smtClean="0"/>
              <a:t>, which covers a number of items that supplement AWS D1.1, including required qualifications of welding inspectors and nondestructive testing technicians,  nondestructive testing procedures, maximum </a:t>
            </a:r>
            <a:r>
              <a:rPr lang="en-US" altLang="en-US" sz="800" dirty="0" err="1" smtClean="0"/>
              <a:t>interpass</a:t>
            </a:r>
            <a:r>
              <a:rPr lang="en-US" altLang="en-US" sz="800" dirty="0" smtClean="0"/>
              <a:t> temperatures, special requirements for weld tabs, beam bottom flange welding sequence, and other items. AWS D1.8 replaces Appendix W of the 2005 and earlier AISC Seismic Provisions.</a:t>
            </a:r>
          </a:p>
          <a:p>
            <a:pPr>
              <a:lnSpc>
                <a:spcPct val="80000"/>
              </a:lnSpc>
            </a:pPr>
            <a:endParaRPr lang="en-US" altLang="en-US" sz="800" dirty="0" smtClean="0"/>
          </a:p>
          <a:p>
            <a:pPr>
              <a:lnSpc>
                <a:spcPct val="80000"/>
              </a:lnSpc>
            </a:pPr>
            <a:r>
              <a:rPr lang="en-US" altLang="en-US" sz="800" dirty="0" smtClean="0"/>
              <a:t>The next item in Section I2.3 requires that all welding on the SFRS must follow a Welding Procedure Specification (WPS). A WPS is a short document (usually one page) that provides a welder with basic instructions on how to make a weld. It includes item such as required preheat, various welding parameters and welding machine settings (voltage, current, wire feed speed, </a:t>
            </a:r>
            <a:r>
              <a:rPr lang="en-US" altLang="en-US" sz="800" dirty="0" err="1" smtClean="0"/>
              <a:t>etc</a:t>
            </a:r>
            <a:r>
              <a:rPr lang="en-US" altLang="en-US" sz="800" dirty="0" smtClean="0"/>
              <a:t>), weld bead placement sequence, and other items. AWS D1.1 requires that all welding follow a WPS. The intent is that a welder in the field or in the shop refer to the WPS whenever placing a weld.</a:t>
            </a:r>
          </a:p>
          <a:p>
            <a:pPr>
              <a:lnSpc>
                <a:spcPct val="80000"/>
              </a:lnSpc>
            </a:pPr>
            <a:endParaRPr lang="en-US" altLang="en-US" sz="800" dirty="0" smtClean="0"/>
          </a:p>
          <a:p>
            <a:pPr>
              <a:lnSpc>
                <a:spcPct val="80000"/>
              </a:lnSpc>
            </a:pPr>
            <a:r>
              <a:rPr lang="en-US" altLang="en-US" sz="800" dirty="0" smtClean="0"/>
              <a:t>Post-Northridge investigations of weld failures revealed that the AWS D1.1 requirement that all welding follow a WPS was not always followed. Thus, this requirement in Section I2.3 of the Seismic Provisions is emphasizing the importance of the WPS.</a:t>
            </a:r>
          </a:p>
          <a:p>
            <a:pPr>
              <a:lnSpc>
                <a:spcPct val="80000"/>
              </a:lnSpc>
            </a:pPr>
            <a:endParaRPr lang="en-US" altLang="en-US" sz="800" dirty="0" smtClean="0"/>
          </a:p>
          <a:p>
            <a:pPr>
              <a:lnSpc>
                <a:spcPct val="80000"/>
              </a:lnSpc>
            </a:pPr>
            <a:r>
              <a:rPr lang="en-US" altLang="en-US" sz="800" dirty="0" smtClean="0"/>
              <a:t>The final item in this section reinforces that all welding requirements apply to welding done in shop fabrication and field erection.</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73</a:t>
            </a:fld>
            <a:endParaRPr lang="fr-CA" dirty="0"/>
          </a:p>
        </p:txBody>
      </p:sp>
    </p:spTree>
    <p:extLst>
      <p:ext uri="{BB962C8B-B14F-4D97-AF65-F5344CB8AC3E}">
        <p14:creationId xmlns:p14="http://schemas.microsoft.com/office/powerpoint/2010/main" val="13340740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altLang="en-US" dirty="0" smtClean="0"/>
              <a:t>In the investigation of weld fractures following the 1994 Northridge Earthquake, one of the factors identified as a significant contributing cause to the fractures was inadequate fracture toughness of the weld metal. Fracture toughness is a measure of a materials resistance to brittle fracture.</a:t>
            </a:r>
          </a:p>
          <a:p>
            <a:endParaRPr lang="en-US" altLang="en-US" dirty="0" smtClean="0"/>
          </a:p>
          <a:p>
            <a:r>
              <a:rPr lang="en-US" altLang="en-US" dirty="0" smtClean="0"/>
              <a:t>Prior to the Northridge Earthquake, fracture toughness requirements were not typically specified for weld metal. Instead, most engineers simply specified that E70 electrodes be used. This means that the tensile strength of the weld metal (as tested in a standard tension coupon) be at least 70 </a:t>
            </a:r>
            <a:r>
              <a:rPr lang="en-US" altLang="en-US" dirty="0" err="1" smtClean="0"/>
              <a:t>ksi</a:t>
            </a:r>
            <a:r>
              <a:rPr lang="en-US" altLang="en-US" dirty="0" smtClean="0"/>
              <a:t>. However, material with a low fracture toughness may experience brittle fracture at stresses much less than 70 </a:t>
            </a:r>
            <a:r>
              <a:rPr lang="en-US" altLang="en-US" dirty="0" err="1" smtClean="0"/>
              <a:t>ksi</a:t>
            </a:r>
            <a:r>
              <a:rPr lang="en-US" altLang="en-US" dirty="0" smtClean="0"/>
              <a:t>.</a:t>
            </a:r>
          </a:p>
          <a:p>
            <a:endParaRPr lang="en-US" altLang="en-US" dirty="0" smtClean="0"/>
          </a:p>
          <a:p>
            <a:r>
              <a:rPr lang="en-US" altLang="en-US" dirty="0" smtClean="0"/>
              <a:t>The fracture toughness of a material can be assessed by the </a:t>
            </a:r>
            <a:r>
              <a:rPr lang="en-US" altLang="en-US" dirty="0" err="1" smtClean="0"/>
              <a:t>Charpy</a:t>
            </a:r>
            <a:r>
              <a:rPr lang="en-US" altLang="en-US" dirty="0" smtClean="0"/>
              <a:t> V-Notch  (CVN) test. Prior to the Northridge Earthquake, it was not common practice to require </a:t>
            </a:r>
            <a:r>
              <a:rPr lang="en-US" altLang="en-US" dirty="0" err="1" smtClean="0"/>
              <a:t>Charpy</a:t>
            </a:r>
            <a:r>
              <a:rPr lang="en-US" altLang="en-US" dirty="0" smtClean="0"/>
              <a:t> V-Notch testing of weld metal. However, since the Northridge Earthquake, the importance of fracture toughness of weld metal in seismic resistant steel construction has been recognized. Consequently, any weld in the SFRS is now required to have a minimum level of fracture toughness, as measured by the </a:t>
            </a:r>
            <a:r>
              <a:rPr lang="en-US" altLang="en-US" dirty="0" err="1" smtClean="0"/>
              <a:t>Charpy</a:t>
            </a:r>
            <a:r>
              <a:rPr lang="en-US" altLang="en-US" dirty="0" smtClean="0"/>
              <a:t> V-Notch test. This minimum value is 20 </a:t>
            </a:r>
            <a:r>
              <a:rPr lang="en-US" altLang="en-US" dirty="0" err="1" smtClean="0"/>
              <a:t>ft-lbs</a:t>
            </a:r>
            <a:r>
              <a:rPr lang="en-US" altLang="en-US" dirty="0" smtClean="0"/>
              <a:t> at 0 deg. F for weld material of 70 </a:t>
            </a:r>
            <a:r>
              <a:rPr lang="en-US" altLang="en-US" dirty="0" err="1" smtClean="0"/>
              <a:t>ksi</a:t>
            </a:r>
            <a:r>
              <a:rPr lang="en-US" altLang="en-US" dirty="0" smtClean="0"/>
              <a:t> and 80</a:t>
            </a:r>
            <a:r>
              <a:rPr lang="en-US" altLang="en-US" baseline="0" dirty="0" smtClean="0"/>
              <a:t> </a:t>
            </a:r>
            <a:r>
              <a:rPr lang="en-US" altLang="en-US" baseline="0" dirty="0" err="1" smtClean="0"/>
              <a:t>ksi</a:t>
            </a:r>
            <a:r>
              <a:rPr lang="en-US" altLang="en-US" baseline="0" dirty="0" smtClean="0"/>
              <a:t> strength, and minimum value of 25 </a:t>
            </a:r>
            <a:r>
              <a:rPr lang="en-US" altLang="en-US" baseline="0" dirty="0" err="1" smtClean="0"/>
              <a:t>ft-lbs</a:t>
            </a:r>
            <a:r>
              <a:rPr lang="en-US" altLang="en-US" baseline="0" dirty="0" smtClean="0"/>
              <a:t> at -20 deg. F for 90 </a:t>
            </a:r>
            <a:r>
              <a:rPr lang="en-US" altLang="en-US" baseline="0" dirty="0" err="1" smtClean="0"/>
              <a:t>ksi</a:t>
            </a:r>
            <a:r>
              <a:rPr lang="en-US" altLang="en-US" baseline="0" dirty="0" smtClean="0"/>
              <a:t> weld material</a:t>
            </a:r>
            <a:r>
              <a:rPr lang="en-US" altLang="en-US" dirty="0" smtClean="0"/>
              <a:t>. </a:t>
            </a:r>
          </a:p>
          <a:p>
            <a:r>
              <a:rPr lang="en-US" altLang="en-US" dirty="0" smtClean="0"/>
              <a:t>To meet this requirement, the CVN rating of an electrode can be determined by standard test methods established by AWS.</a:t>
            </a:r>
          </a:p>
          <a:p>
            <a:endParaRPr lang="en-US" altLang="en-US" dirty="0" smtClean="0"/>
          </a:p>
          <a:p>
            <a:r>
              <a:rPr lang="en-US" altLang="en-US" dirty="0" smtClean="0"/>
              <a:t>Electrodes that meet this CVN requirement are widely available from welding electrode manufacturers.</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74</a:t>
            </a:fld>
            <a:endParaRPr lang="fr-CA" dirty="0"/>
          </a:p>
        </p:txBody>
      </p:sp>
    </p:spTree>
    <p:extLst>
      <p:ext uri="{BB962C8B-B14F-4D97-AF65-F5344CB8AC3E}">
        <p14:creationId xmlns:p14="http://schemas.microsoft.com/office/powerpoint/2010/main" val="183056593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en-US" dirty="0" smtClean="0"/>
              <a:t>Some welds in the SFRS are classified as "demand critical," by the Seismic Provisions. These are welds that are subject to very high demands (large stresses on the weld and large inelastic strains in the base metal adjacent to the weld) and/or welds that are considered particularly important to the seismic performance of the frame. Examples of demand critical welds include beam flange groove welds at beam-to-column connections in SMF and in link-to-column connections in EBF, and column splice welds in SMF.</a:t>
            </a:r>
          </a:p>
          <a:p>
            <a:endParaRPr lang="en-US" altLang="en-US" dirty="0" smtClean="0"/>
          </a:p>
          <a:p>
            <a:r>
              <a:rPr lang="en-US" altLang="en-US" dirty="0" smtClean="0"/>
              <a:t>For welds identified as demand critical in the Seismic Provisions, there is a more restrictive requirement for toughness, as shown on this slide.</a:t>
            </a:r>
          </a:p>
        </p:txBody>
      </p:sp>
      <p:sp>
        <p:nvSpPr>
          <p:cNvPr id="4" name="Slide Number Placeholder 3"/>
          <p:cNvSpPr>
            <a:spLocks noGrp="1"/>
          </p:cNvSpPr>
          <p:nvPr>
            <p:ph type="sldNum" sz="quarter" idx="10"/>
          </p:nvPr>
        </p:nvSpPr>
        <p:spPr/>
        <p:txBody>
          <a:bodyPr/>
          <a:lstStyle/>
          <a:p>
            <a:fld id="{FDAD251D-F4B4-477B-AC6C-B1160455DDA7}" type="slidenum">
              <a:rPr lang="fr-CA" smtClean="0"/>
              <a:pPr/>
              <a:t>75</a:t>
            </a:fld>
            <a:endParaRPr lang="fr-CA" dirty="0"/>
          </a:p>
        </p:txBody>
      </p:sp>
    </p:spTree>
    <p:extLst>
      <p:ext uri="{BB962C8B-B14F-4D97-AF65-F5344CB8AC3E}">
        <p14:creationId xmlns:p14="http://schemas.microsoft.com/office/powerpoint/2010/main" val="183056593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For any seismic lateral resisting frame, portions of the frame are expected to yield and undergo large inelastic strains during an earthquake. These portions of a frame are designated as "protected zones."</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76</a:t>
            </a:fld>
            <a:endParaRPr lang="fr-CA" dirty="0"/>
          </a:p>
        </p:txBody>
      </p:sp>
    </p:spTree>
    <p:extLst>
      <p:ext uri="{BB962C8B-B14F-4D97-AF65-F5344CB8AC3E}">
        <p14:creationId xmlns:p14="http://schemas.microsoft.com/office/powerpoint/2010/main" val="29914234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Section</a:t>
            </a:r>
            <a:r>
              <a:rPr lang="en-US" altLang="en-US" baseline="0" dirty="0" smtClean="0"/>
              <a:t> I2.1 </a:t>
            </a:r>
            <a:r>
              <a:rPr lang="en-US" altLang="en-US" dirty="0" smtClean="0"/>
              <a:t>of the Seismic Provisions states that essentially nothing can be welded, bolted or shot pin attached in the protected zone. The reason for this prohibition is that welds, bolts or shot-in attachments in the highly strained protected zones may serve as fracture initiation sites.</a:t>
            </a:r>
          </a:p>
          <a:p>
            <a:endParaRPr lang="en-US" altLang="en-US" dirty="0" smtClean="0"/>
          </a:p>
          <a:p>
            <a:r>
              <a:rPr lang="en-US" altLang="en-US" dirty="0" smtClean="0"/>
              <a:t>The protected zones for each seismic framing system (SMF, SCBF, etc.) are identified in the section of the Seismic Provisions for that framing system.</a:t>
            </a:r>
          </a:p>
          <a:p>
            <a:r>
              <a:rPr lang="en-US" altLang="en-US" dirty="0" smtClean="0"/>
              <a:t>The next three slides provide examples of protected zones.</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77</a:t>
            </a:fld>
            <a:endParaRPr lang="fr-CA" dirty="0"/>
          </a:p>
        </p:txBody>
      </p:sp>
    </p:spTree>
    <p:extLst>
      <p:ext uri="{BB962C8B-B14F-4D97-AF65-F5344CB8AC3E}">
        <p14:creationId xmlns:p14="http://schemas.microsoft.com/office/powerpoint/2010/main" val="10992286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For SMF systems, yielding during an earthquake is expected to occur at the ends of the beams. Consequently, the beam ends are designated as protected zones.</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78</a:t>
            </a:fld>
            <a:endParaRPr lang="fr-CA" dirty="0"/>
          </a:p>
        </p:txBody>
      </p:sp>
    </p:spTree>
    <p:extLst>
      <p:ext uri="{BB962C8B-B14F-4D97-AF65-F5344CB8AC3E}">
        <p14:creationId xmlns:p14="http://schemas.microsoft.com/office/powerpoint/2010/main" val="410744075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For an SCBF, very large inelastic strains are expected in the middle portion and at the ends of the braces, as the braces undergo cyclic buckling. Consequently, these regions are designated as protected zones.</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79</a:t>
            </a:fld>
            <a:endParaRPr lang="fr-CA" dirty="0"/>
          </a:p>
        </p:txBody>
      </p:sp>
    </p:spTree>
    <p:extLst>
      <p:ext uri="{BB962C8B-B14F-4D97-AF65-F5344CB8AC3E}">
        <p14:creationId xmlns:p14="http://schemas.microsoft.com/office/powerpoint/2010/main" val="88947449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As a final example, yielding in an EBF is expected to occur within the links. The links in EBFs are therefore designated as protected zones.</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80</a:t>
            </a:fld>
            <a:endParaRPr lang="fr-CA" dirty="0"/>
          </a:p>
        </p:txBody>
      </p:sp>
    </p:spTree>
    <p:extLst>
      <p:ext uri="{BB962C8B-B14F-4D97-AF65-F5344CB8AC3E}">
        <p14:creationId xmlns:p14="http://schemas.microsoft.com/office/powerpoint/2010/main" val="316208119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Section D1 specifies requirements for members (members = beams, columns, braces, links, etc.) that are in addition member design requirements in the main AISC Specification.</a:t>
            </a:r>
          </a:p>
        </p:txBody>
      </p:sp>
      <p:sp>
        <p:nvSpPr>
          <p:cNvPr id="4" name="Slide Number Placeholder 3"/>
          <p:cNvSpPr>
            <a:spLocks noGrp="1"/>
          </p:cNvSpPr>
          <p:nvPr>
            <p:ph type="sldNum" sz="quarter" idx="10"/>
          </p:nvPr>
        </p:nvSpPr>
        <p:spPr/>
        <p:txBody>
          <a:bodyPr/>
          <a:lstStyle/>
          <a:p>
            <a:fld id="{FDAD251D-F4B4-477B-AC6C-B1160455DDA7}" type="slidenum">
              <a:rPr lang="fr-CA" smtClean="0"/>
              <a:pPr/>
              <a:t>81</a:t>
            </a:fld>
            <a:endParaRPr lang="fr-CA" dirty="0"/>
          </a:p>
        </p:txBody>
      </p:sp>
    </p:spTree>
    <p:extLst>
      <p:ext uri="{BB962C8B-B14F-4D97-AF65-F5344CB8AC3E}">
        <p14:creationId xmlns:p14="http://schemas.microsoft.com/office/powerpoint/2010/main" val="204326710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A key factor that can limit the ductility of a steel member is the development and growth of local buckling. Consequently, for members of the SFRS that are expected to see significant inelastic action and to exhibit large ductility, the Seismic Provisions specify very restrictive width-thickness limits, so that local buckling is delayed until adequate ductility is achieved. </a:t>
            </a:r>
          </a:p>
          <a:p>
            <a:endParaRPr lang="en-US" altLang="en-US" dirty="0" smtClean="0"/>
          </a:p>
          <a:p>
            <a:r>
              <a:rPr lang="en-US" altLang="en-US" dirty="0" smtClean="0"/>
              <a:t>Members which satisfy these restrictive width-thickness limits are either</a:t>
            </a:r>
            <a:r>
              <a:rPr lang="en-US" altLang="en-US" baseline="0" dirty="0" smtClean="0"/>
              <a:t> </a:t>
            </a:r>
            <a:r>
              <a:rPr lang="en-US" altLang="en-US" dirty="0" smtClean="0"/>
              <a:t>called “moderately</a:t>
            </a:r>
            <a:r>
              <a:rPr lang="en-US" altLang="en-US" baseline="0" dirty="0" smtClean="0"/>
              <a:t> ductile” or “highly ductile” as designated by the requirements for systems defined in Chapters E, F, G, H and Section D4.</a:t>
            </a:r>
          </a:p>
          <a:p>
            <a:endParaRPr lang="en-US" altLang="en-US" dirty="0" smtClean="0"/>
          </a:p>
          <a:p>
            <a:r>
              <a:rPr lang="en-US" altLang="en-US" dirty="0" smtClean="0"/>
              <a:t>Controlling local buckling is one of the most critical factors for achieving ductile response of steel structures. </a:t>
            </a:r>
          </a:p>
          <a:p>
            <a:endParaRPr lang="en-US" altLang="en-US" dirty="0" smtClean="0"/>
          </a:p>
          <a:p>
            <a:r>
              <a:rPr lang="en-US" altLang="en-US" dirty="0" smtClean="0"/>
              <a:t>The next few slides show examples of local buckling.</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82</a:t>
            </a:fld>
            <a:endParaRPr lang="fr-CA" dirty="0"/>
          </a:p>
        </p:txBody>
      </p:sp>
    </p:spTree>
    <p:extLst>
      <p:ext uri="{BB962C8B-B14F-4D97-AF65-F5344CB8AC3E}">
        <p14:creationId xmlns:p14="http://schemas.microsoft.com/office/powerpoint/2010/main" val="2873231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1994 Northridge Earthquake</a:t>
            </a:r>
          </a:p>
          <a:p>
            <a:endParaRPr lang="en-US" altLang="en-US" dirty="0" smtClean="0"/>
          </a:p>
          <a:p>
            <a:r>
              <a:rPr lang="en-US" altLang="en-US" dirty="0" smtClean="0"/>
              <a:t>Typical example of a fracture at a moment connection. The paint brush is sitting on top of the bottom flange of a moment frame beam. The fracture is in the area of the groove weld that connects the beam bottom flange to the column flange.</a:t>
            </a:r>
          </a:p>
          <a:p>
            <a:endParaRPr lang="en-US" altLang="en-US" dirty="0" smtClean="0"/>
          </a:p>
          <a:p>
            <a:endParaRPr lang="en-US" altLang="en-US" dirty="0" smtClean="0"/>
          </a:p>
          <a:p>
            <a:r>
              <a:rPr lang="en-US" altLang="en-US" dirty="0" smtClean="0"/>
              <a:t>Photo by: M.D. </a:t>
            </a:r>
            <a:r>
              <a:rPr lang="en-US" altLang="en-US" dirty="0" err="1" smtClean="0"/>
              <a:t>Engelhardt</a:t>
            </a: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8</a:t>
            </a:fld>
            <a:endParaRPr lang="fr-CA" dirty="0"/>
          </a:p>
        </p:txBody>
      </p:sp>
    </p:spTree>
    <p:extLst>
      <p:ext uri="{BB962C8B-B14F-4D97-AF65-F5344CB8AC3E}">
        <p14:creationId xmlns:p14="http://schemas.microsoft.com/office/powerpoint/2010/main" val="186319246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This is a moment frame beam (W36x150 section) that was subject to cyclic inelastic loading in a laboratory test. The dark portions of the beam where the whitewash flaked off are areas where yielding occurred, i.e., the plastic hinge region of the beam. The severe local flange buckling and local web buckling are apparent.</a:t>
            </a:r>
          </a:p>
          <a:p>
            <a:endParaRPr lang="en-US" altLang="en-US" dirty="0" smtClean="0"/>
          </a:p>
          <a:p>
            <a:r>
              <a:rPr lang="en-US" altLang="en-US" dirty="0" smtClean="0"/>
              <a:t>This beam section was seismically compact. Note that being seismically compact does not mean that local buckling is prevented. It is not possible to prevent local buckling. Local buckling can only be delayed. This specimen developed the full plastic flexural strength of the beam, and maintained that strength through large inelastic deformations (i.e., the specimen developed very large ductility) before local buckling developed and the flexural resistance of the beam began to degrade. The ductility of this beam was therefore ultimately limited by local buckling. However, by using a seismically compact section, this beam developed very large ductility before it lost strength due to local buckling.</a:t>
            </a:r>
          </a:p>
          <a:p>
            <a:endParaRPr lang="en-US" altLang="en-US" dirty="0" smtClean="0"/>
          </a:p>
          <a:p>
            <a:r>
              <a:rPr lang="en-US" altLang="en-US" dirty="0" smtClean="0"/>
              <a:t>Photo by: M.D. </a:t>
            </a:r>
            <a:r>
              <a:rPr lang="en-US" altLang="en-US" dirty="0" err="1" smtClean="0"/>
              <a:t>Engelhardt</a:t>
            </a: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83</a:t>
            </a:fld>
            <a:endParaRPr lang="fr-CA" dirty="0"/>
          </a:p>
        </p:txBody>
      </p:sp>
    </p:spTree>
    <p:extLst>
      <p:ext uri="{BB962C8B-B14F-4D97-AF65-F5344CB8AC3E}">
        <p14:creationId xmlns:p14="http://schemas.microsoft.com/office/powerpoint/2010/main" val="155076577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This is an EBF link (W16x36 section) subject to severe cyclic inelastic loading in a laboratory test. Local flange and web buckling is clearly visible at the member ends.</a:t>
            </a:r>
          </a:p>
          <a:p>
            <a:r>
              <a:rPr lang="en-US" altLang="en-US" dirty="0" smtClean="0"/>
              <a:t>This link section is also seismically compact. As with the moment frame beam in the previous slide, satisfying seismic compact limits does not prevent local buckling. However, because this link section was seismically compact, it developed very large inelastic deformations before ultimately failing by local buckling.</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84</a:t>
            </a:fld>
            <a:endParaRPr lang="fr-CA" dirty="0"/>
          </a:p>
        </p:txBody>
      </p:sp>
    </p:spTree>
    <p:extLst>
      <p:ext uri="{BB962C8B-B14F-4D97-AF65-F5344CB8AC3E}">
        <p14:creationId xmlns:p14="http://schemas.microsoft.com/office/powerpoint/2010/main" val="322286711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This is an example of a square HSS column that failed by local buckling in a building in the 1995 </a:t>
            </a:r>
            <a:r>
              <a:rPr lang="en-US" altLang="en-US" dirty="0" err="1" smtClean="0"/>
              <a:t>Hyogoken-Nanbu</a:t>
            </a:r>
            <a:r>
              <a:rPr lang="en-US" altLang="en-US" dirty="0" smtClean="0"/>
              <a:t> (Kobe) Earthquake.</a:t>
            </a:r>
          </a:p>
          <a:p>
            <a:endParaRPr lang="en-US" altLang="en-US" dirty="0" smtClean="0"/>
          </a:p>
          <a:p>
            <a:r>
              <a:rPr lang="en-US" altLang="en-US" dirty="0" smtClean="0"/>
              <a:t>Photo credit: "A Survey Report for Building Damages Due to the 1995 </a:t>
            </a:r>
            <a:r>
              <a:rPr lang="en-US" altLang="en-US" dirty="0" err="1" smtClean="0"/>
              <a:t>Hyogoken</a:t>
            </a:r>
            <a:r>
              <a:rPr lang="en-US" altLang="en-US" dirty="0" smtClean="0"/>
              <a:t> </a:t>
            </a:r>
            <a:r>
              <a:rPr lang="en-US" altLang="en-US" dirty="0" err="1" smtClean="0"/>
              <a:t>Nanbu</a:t>
            </a:r>
            <a:r>
              <a:rPr lang="en-US" altLang="en-US" dirty="0" smtClean="0"/>
              <a:t> Earthquake," Published by the Building Research Institute, Ministry of Construction, Japan, March 1996.</a:t>
            </a:r>
          </a:p>
          <a:p>
            <a:endParaRPr lang="en-US" altLang="en-US" dirty="0" smtClean="0"/>
          </a:p>
          <a:p>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85</a:t>
            </a:fld>
            <a:endParaRPr lang="fr-CA" dirty="0"/>
          </a:p>
        </p:txBody>
      </p:sp>
    </p:spTree>
    <p:extLst>
      <p:ext uri="{BB962C8B-B14F-4D97-AF65-F5344CB8AC3E}">
        <p14:creationId xmlns:p14="http://schemas.microsoft.com/office/powerpoint/2010/main" val="343030576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This is an HSS brace that experienced local buckling in the 1994 Northridge Earthquake.</a:t>
            </a:r>
          </a:p>
          <a:p>
            <a:endParaRPr lang="en-US" altLang="en-US" dirty="0" smtClean="0"/>
          </a:p>
          <a:p>
            <a:endParaRPr lang="en-US" altLang="en-US" dirty="0" smtClean="0"/>
          </a:p>
          <a:p>
            <a:r>
              <a:rPr lang="en-US" altLang="en-US" dirty="0" smtClean="0"/>
              <a:t>Photo credit: James O. </a:t>
            </a:r>
            <a:r>
              <a:rPr lang="en-US" altLang="en-US" dirty="0" err="1" smtClean="0"/>
              <a:t>Malley</a:t>
            </a:r>
            <a:r>
              <a:rPr lang="en-US" altLang="en-US" dirty="0" smtClean="0"/>
              <a:t>, </a:t>
            </a:r>
            <a:r>
              <a:rPr lang="en-US" altLang="en-US" dirty="0" err="1" smtClean="0"/>
              <a:t>Degenkolb</a:t>
            </a:r>
            <a:r>
              <a:rPr lang="en-US" altLang="en-US" dirty="0" smtClean="0"/>
              <a:t> Associates</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86</a:t>
            </a:fld>
            <a:endParaRPr lang="fr-CA" dirty="0"/>
          </a:p>
        </p:txBody>
      </p:sp>
    </p:spTree>
    <p:extLst>
      <p:ext uri="{BB962C8B-B14F-4D97-AF65-F5344CB8AC3E}">
        <p14:creationId xmlns:p14="http://schemas.microsoft.com/office/powerpoint/2010/main" val="35753558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This slide illustrates, qualitatively, how local buckling affects flexural strength and ductility.</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87</a:t>
            </a:fld>
            <a:endParaRPr lang="fr-CA" dirty="0"/>
          </a:p>
        </p:txBody>
      </p:sp>
    </p:spTree>
    <p:extLst>
      <p:ext uri="{BB962C8B-B14F-4D97-AF65-F5344CB8AC3E}">
        <p14:creationId xmlns:p14="http://schemas.microsoft.com/office/powerpoint/2010/main" val="280659205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This slide further illustrates how local buckling affects flexural strength and ductility. Note that in going from compact to seismically compact, the flexural capacity of the beam does not increase (except for a small amount due to strain hardening). However, in going from compact to seismically compact, the ductility of the member increases significantly.</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88</a:t>
            </a:fld>
            <a:endParaRPr lang="fr-CA" dirty="0"/>
          </a:p>
        </p:txBody>
      </p:sp>
    </p:spTree>
    <p:extLst>
      <p:ext uri="{BB962C8B-B14F-4D97-AF65-F5344CB8AC3E}">
        <p14:creationId xmlns:p14="http://schemas.microsoft.com/office/powerpoint/2010/main" val="280659205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89</a:t>
            </a:fld>
            <a:endParaRPr lang="fr-CA" dirty="0"/>
          </a:p>
        </p:txBody>
      </p:sp>
    </p:spTree>
    <p:extLst>
      <p:ext uri="{BB962C8B-B14F-4D97-AF65-F5344CB8AC3E}">
        <p14:creationId xmlns:p14="http://schemas.microsoft.com/office/powerpoint/2010/main" val="29914234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Table D1.1 specifies limiting width-thickness ratios for moderately and highly</a:t>
            </a:r>
            <a:r>
              <a:rPr lang="en-US" altLang="en-US" baseline="0" dirty="0" smtClean="0"/>
              <a:t> ductile member</a:t>
            </a:r>
            <a:r>
              <a:rPr lang="en-US" altLang="en-US" dirty="0" smtClean="0"/>
              <a:t>. </a:t>
            </a:r>
          </a:p>
          <a:p>
            <a:endParaRPr lang="en-US" altLang="en-US" dirty="0" smtClean="0"/>
          </a:p>
          <a:p>
            <a:r>
              <a:rPr lang="en-US" altLang="en-US" dirty="0" smtClean="0"/>
              <a:t>Shown on this slide are the limits for unstiffened elements of the cross-section, and the next slide shows limits for stiffened elements. The footnotes of the Table (see next slide) indicated which members must satisfy these limits.</a:t>
            </a:r>
          </a:p>
          <a:p>
            <a:endParaRPr lang="en-US" altLang="en-US" dirty="0" smtClean="0"/>
          </a:p>
          <a:p>
            <a:r>
              <a:rPr lang="en-US" altLang="en-US" dirty="0" smtClean="0"/>
              <a:t>There are many standard shapes listed in the AISC Manual that do not satisfy seismically compact limits. Thus, it is important to check these limits early in the design process when selecting members of the SFRS.</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90</a:t>
            </a:fld>
            <a:endParaRPr lang="fr-CA" dirty="0"/>
          </a:p>
        </p:txBody>
      </p:sp>
    </p:spTree>
    <p:extLst>
      <p:ext uri="{BB962C8B-B14F-4D97-AF65-F5344CB8AC3E}">
        <p14:creationId xmlns:p14="http://schemas.microsoft.com/office/powerpoint/2010/main" val="345275740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a:lnSpc>
                <a:spcPct val="90000"/>
              </a:lnSpc>
            </a:pPr>
            <a:r>
              <a:rPr lang="en-US" altLang="en-US" dirty="0" smtClean="0"/>
              <a:t>When designing a column in a seismic lateral frame, an engineer must first check that the column's design strength exceeds the required strength based on the loading requirements specified in the applicable system chapter (E, F, G, or H). Where the chapter does not have specific requirements, the columns must</a:t>
            </a:r>
            <a:r>
              <a:rPr lang="en-US" altLang="en-US" baseline="0" dirty="0" smtClean="0"/>
              <a:t> be adequate for the load combinations of the applicable building code. </a:t>
            </a:r>
          </a:p>
          <a:p>
            <a:pPr>
              <a:lnSpc>
                <a:spcPct val="90000"/>
              </a:lnSpc>
            </a:pPr>
            <a:endParaRPr lang="en-US" altLang="en-US" dirty="0" smtClean="0"/>
          </a:p>
          <a:p>
            <a:pPr>
              <a:lnSpc>
                <a:spcPct val="90000"/>
              </a:lnSpc>
            </a:pPr>
            <a:r>
              <a:rPr lang="en-US" altLang="en-US" dirty="0" smtClean="0"/>
              <a:t>Beyond the design calculations described above, Section D1.4 a(b)</a:t>
            </a:r>
            <a:r>
              <a:rPr lang="en-US" altLang="en-US" baseline="0" dirty="0" smtClean="0"/>
              <a:t> </a:t>
            </a:r>
            <a:r>
              <a:rPr lang="en-US" altLang="en-US" dirty="0" smtClean="0"/>
              <a:t>of the Seismic Provisions requires that columns in any seismic lateral frame be further checked for the axial forces generated using the load combinations that include the </a:t>
            </a:r>
            <a:r>
              <a:rPr lang="en-US" altLang="en-US" dirty="0" err="1" smtClean="0"/>
              <a:t>overstrength</a:t>
            </a:r>
            <a:r>
              <a:rPr lang="en-US" altLang="en-US" dirty="0" smtClean="0"/>
              <a:t> seismic load. </a:t>
            </a:r>
          </a:p>
          <a:p>
            <a:pPr>
              <a:lnSpc>
                <a:spcPct val="90000"/>
              </a:lnSpc>
            </a:pPr>
            <a:endParaRPr lang="en-US" altLang="en-US" dirty="0" smtClean="0">
              <a:sym typeface="Symbol" pitchFamily="18" charset="2"/>
            </a:endParaRPr>
          </a:p>
          <a:p>
            <a:pPr>
              <a:lnSpc>
                <a:spcPct val="90000"/>
              </a:lnSpc>
            </a:pPr>
            <a:r>
              <a:rPr lang="en-US" altLang="en-US" dirty="0" smtClean="0">
                <a:sym typeface="Symbol" pitchFamily="18" charset="2"/>
              </a:rPr>
              <a:t>This additional check is intended to assure that columns have sufficient strength to resist the axial forces that will be generated when the frame reaches it plastic lateral capacity. Recall that the actual lateral force a frame is likely to see in an earthquake is defined by the frame's own plastic lateral strength (since the earthquake is expected to drive the frame to a plastic mechanism condition), which is typically much greater than the design seismic lateral load. Thus, the actual axial forces generated in the columns during an earthquake will normally be much greater than the forces computed from the design seismic lateral load, Q</a:t>
            </a:r>
            <a:r>
              <a:rPr lang="en-US" altLang="en-US" baseline="-25000" dirty="0" smtClean="0">
                <a:sym typeface="Symbol" pitchFamily="18" charset="2"/>
              </a:rPr>
              <a:t>E</a:t>
            </a:r>
            <a:r>
              <a:rPr lang="en-US" altLang="en-US" dirty="0" smtClean="0">
                <a:sym typeface="Symbol" pitchFamily="18" charset="2"/>
              </a:rPr>
              <a:t>.</a:t>
            </a:r>
          </a:p>
          <a:p>
            <a:pPr>
              <a:lnSpc>
                <a:spcPct val="90000"/>
              </a:lnSpc>
            </a:pPr>
            <a:endParaRPr lang="en-US" altLang="en-US" dirty="0" smtClean="0">
              <a:sym typeface="Symbol" pitchFamily="18" charset="2"/>
            </a:endParaRPr>
          </a:p>
          <a:p>
            <a:pPr>
              <a:lnSpc>
                <a:spcPct val="90000"/>
              </a:lnSpc>
            </a:pPr>
            <a:r>
              <a:rPr lang="en-US" altLang="en-US" dirty="0" smtClean="0">
                <a:sym typeface="Symbol" pitchFamily="18" charset="2"/>
              </a:rPr>
              <a:t>Recall that the amplified seismic load, </a:t>
            </a:r>
            <a:r>
              <a:rPr lang="el-GR" altLang="en-US" dirty="0" smtClean="0">
                <a:cs typeface="Times New Roman" pitchFamily="18" charset="0"/>
                <a:sym typeface="Symbol" pitchFamily="18" charset="2"/>
              </a:rPr>
              <a:t>Ω</a:t>
            </a:r>
            <a:r>
              <a:rPr lang="en-US" altLang="en-US" baseline="-25000" dirty="0" err="1" smtClean="0">
                <a:cs typeface="Times New Roman" pitchFamily="18" charset="0"/>
                <a:sym typeface="Symbol" pitchFamily="18" charset="2"/>
              </a:rPr>
              <a:t>o</a:t>
            </a:r>
            <a:r>
              <a:rPr lang="en-US" altLang="en-US" baseline="0" dirty="0" err="1" smtClean="0">
                <a:cs typeface="Times New Roman" pitchFamily="18" charset="0"/>
                <a:sym typeface="Symbol" pitchFamily="18" charset="2"/>
              </a:rPr>
              <a:t>Q</a:t>
            </a:r>
            <a:r>
              <a:rPr lang="en-US" altLang="en-US" baseline="-25000" dirty="0" err="1" smtClean="0">
                <a:cs typeface="Times New Roman" pitchFamily="18" charset="0"/>
                <a:sym typeface="Symbol" pitchFamily="18" charset="2"/>
              </a:rPr>
              <a:t>e</a:t>
            </a:r>
            <a:r>
              <a:rPr lang="en-US" altLang="en-US" dirty="0" smtClean="0">
                <a:cs typeface="Times New Roman" pitchFamily="18" charset="0"/>
                <a:sym typeface="Symbol" pitchFamily="18" charset="2"/>
              </a:rPr>
              <a:t> is intended to provide an estimate (a very approximate estimate) of a frame's plastic lateral strength, and therefore provides an estimate of the actual lateral force the frame will see in an earthquake. Thus, the axial forces generated in the columns by the amplified seismic load are an approximation of the actual forces the columns will see in an earthquake. Columns must be checked for both tension and compression generated by the amplified seismic load. Normally, the compression case will control. Buckling of a column during an earthquake would likely be disastrous for the frame. The requirements of Section D1.4 are intended to prevent column failure during an earthquake.</a:t>
            </a:r>
          </a:p>
          <a:p>
            <a:pPr>
              <a:lnSpc>
                <a:spcPct val="90000"/>
              </a:lnSpc>
            </a:pPr>
            <a:endParaRPr lang="en-US" altLang="en-US" dirty="0" smtClean="0">
              <a:cs typeface="Times New Roman" pitchFamily="18" charset="0"/>
              <a:sym typeface="Symbol" pitchFamily="18" charset="2"/>
            </a:endParaRPr>
          </a:p>
          <a:p>
            <a:pPr>
              <a:lnSpc>
                <a:spcPct val="90000"/>
              </a:lnSpc>
            </a:pPr>
            <a:r>
              <a:rPr lang="en-US" altLang="en-US" dirty="0" smtClean="0">
                <a:cs typeface="Times New Roman" pitchFamily="18" charset="0"/>
                <a:sym typeface="Symbol" pitchFamily="18" charset="2"/>
              </a:rPr>
              <a:t>When checking columns for the</a:t>
            </a:r>
            <a:r>
              <a:rPr lang="en-US" altLang="en-US" baseline="0" dirty="0" smtClean="0">
                <a:cs typeface="Times New Roman" pitchFamily="18" charset="0"/>
                <a:sym typeface="Symbol" pitchFamily="18" charset="2"/>
              </a:rPr>
              <a:t> </a:t>
            </a:r>
            <a:r>
              <a:rPr lang="en-US" altLang="en-US" baseline="0" dirty="0" err="1" smtClean="0">
                <a:cs typeface="Times New Roman" pitchFamily="18" charset="0"/>
                <a:sym typeface="Symbol" pitchFamily="18" charset="2"/>
              </a:rPr>
              <a:t>overstrength</a:t>
            </a:r>
            <a:r>
              <a:rPr lang="en-US" altLang="en-US" baseline="0" dirty="0" smtClean="0">
                <a:cs typeface="Times New Roman" pitchFamily="18" charset="0"/>
                <a:sym typeface="Symbol" pitchFamily="18" charset="2"/>
              </a:rPr>
              <a:t> </a:t>
            </a:r>
            <a:r>
              <a:rPr lang="en-US" altLang="en-US" dirty="0" smtClean="0">
                <a:cs typeface="Times New Roman" pitchFamily="18" charset="0"/>
                <a:sym typeface="Symbol" pitchFamily="18" charset="2"/>
              </a:rPr>
              <a:t>seismic loads, Section D1.4a(b) permits the applied moments to be neglected --</a:t>
            </a:r>
            <a:r>
              <a:rPr lang="en-US" altLang="en-US" baseline="0" dirty="0" smtClean="0">
                <a:cs typeface="Times New Roman" pitchFamily="18" charset="0"/>
                <a:sym typeface="Symbol" pitchFamily="18" charset="2"/>
              </a:rPr>
              <a:t> unless the moment results from a load applied to the column between points of lateral support.</a:t>
            </a:r>
            <a:endParaRPr lang="en-US" altLang="en-US" dirty="0" smtClean="0">
              <a:cs typeface="Times New Roman" pitchFamily="18" charset="0"/>
              <a:sym typeface="Symbol" pitchFamily="18" charset="2"/>
            </a:endParaRPr>
          </a:p>
          <a:p>
            <a:pPr>
              <a:lnSpc>
                <a:spcPct val="90000"/>
              </a:lnSpc>
            </a:pPr>
            <a:endParaRPr lang="en-US" altLang="en-US" dirty="0" smtClean="0">
              <a:cs typeface="Times New Roman" pitchFamily="18" charset="0"/>
              <a:sym typeface="Symbol" pitchFamily="18" charset="2"/>
            </a:endParaRPr>
          </a:p>
        </p:txBody>
      </p:sp>
      <p:sp>
        <p:nvSpPr>
          <p:cNvPr id="4" name="Slide Number Placeholder 3"/>
          <p:cNvSpPr>
            <a:spLocks noGrp="1"/>
          </p:cNvSpPr>
          <p:nvPr>
            <p:ph type="sldNum" sz="quarter" idx="10"/>
          </p:nvPr>
        </p:nvSpPr>
        <p:spPr/>
        <p:txBody>
          <a:bodyPr/>
          <a:lstStyle/>
          <a:p>
            <a:fld id="{FDAD251D-F4B4-477B-AC6C-B1160455DDA7}" type="slidenum">
              <a:rPr lang="fr-CA" smtClean="0"/>
              <a:pPr/>
              <a:t>92</a:t>
            </a:fld>
            <a:endParaRPr lang="fr-CA" dirty="0"/>
          </a:p>
        </p:txBody>
      </p:sp>
    </p:spTree>
    <p:extLst>
      <p:ext uri="{BB962C8B-B14F-4D97-AF65-F5344CB8AC3E}">
        <p14:creationId xmlns:p14="http://schemas.microsoft.com/office/powerpoint/2010/main" val="29914234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90000"/>
              </a:lnSpc>
              <a:spcBef>
                <a:spcPts val="0"/>
              </a:spcBef>
              <a:spcAft>
                <a:spcPts val="0"/>
              </a:spcAft>
              <a:buClrTx/>
              <a:buSzTx/>
              <a:buFontTx/>
              <a:buNone/>
              <a:tabLst/>
              <a:defRPr/>
            </a:pPr>
            <a:r>
              <a:rPr lang="en-US" altLang="en-US" dirty="0" smtClean="0"/>
              <a:t>Section D2.5 specifies requirements for column splices. </a:t>
            </a:r>
          </a:p>
        </p:txBody>
      </p:sp>
      <p:sp>
        <p:nvSpPr>
          <p:cNvPr id="4" name="Slide Number Placeholder 3"/>
          <p:cNvSpPr>
            <a:spLocks noGrp="1"/>
          </p:cNvSpPr>
          <p:nvPr>
            <p:ph type="sldNum" sz="quarter" idx="10"/>
          </p:nvPr>
        </p:nvSpPr>
        <p:spPr/>
        <p:txBody>
          <a:bodyPr/>
          <a:lstStyle/>
          <a:p>
            <a:fld id="{FDAD251D-F4B4-477B-AC6C-B1160455DDA7}" type="slidenum">
              <a:rPr lang="fr-CA" smtClean="0"/>
              <a:pPr/>
              <a:t>93</a:t>
            </a:fld>
            <a:endParaRPr lang="fr-CA" dirty="0"/>
          </a:p>
        </p:txBody>
      </p:sp>
    </p:spTree>
    <p:extLst>
      <p:ext uri="{BB962C8B-B14F-4D97-AF65-F5344CB8AC3E}">
        <p14:creationId xmlns:p14="http://schemas.microsoft.com/office/powerpoint/2010/main" val="2991423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a:lnSpc>
                <a:spcPct val="80000"/>
              </a:lnSpc>
            </a:pPr>
            <a:r>
              <a:rPr lang="en-US" altLang="en-US" sz="1200" dirty="0" smtClean="0"/>
              <a:t>1995 </a:t>
            </a:r>
            <a:r>
              <a:rPr lang="en-US" altLang="en-US" sz="1200" dirty="0" err="1" smtClean="0"/>
              <a:t>Hyogoken-Nanbu</a:t>
            </a:r>
            <a:r>
              <a:rPr lang="en-US" altLang="en-US" sz="1200" dirty="0" smtClean="0"/>
              <a:t> (Kobe) Earthquake.</a:t>
            </a:r>
          </a:p>
          <a:p>
            <a:pPr>
              <a:lnSpc>
                <a:spcPct val="80000"/>
              </a:lnSpc>
            </a:pPr>
            <a:endParaRPr lang="en-US" altLang="en-US" sz="1200" dirty="0" smtClean="0"/>
          </a:p>
          <a:p>
            <a:pPr>
              <a:lnSpc>
                <a:spcPct val="80000"/>
              </a:lnSpc>
            </a:pPr>
            <a:r>
              <a:rPr lang="en-US" altLang="en-US" sz="1200" dirty="0" smtClean="0"/>
              <a:t>The January 17, 1995 </a:t>
            </a:r>
            <a:r>
              <a:rPr lang="en-US" altLang="en-US" sz="1200" dirty="0" err="1" smtClean="0"/>
              <a:t>Hyogoken-Nanbu</a:t>
            </a:r>
            <a:r>
              <a:rPr lang="en-US" altLang="en-US" sz="1200" dirty="0" smtClean="0"/>
              <a:t> Earthquake caused large loss of life (about 6000 fatalities) and extensive damage and collapse of many engineered structures. </a:t>
            </a:r>
          </a:p>
          <a:p>
            <a:pPr>
              <a:lnSpc>
                <a:spcPct val="80000"/>
              </a:lnSpc>
            </a:pPr>
            <a:endParaRPr lang="en-US" altLang="en-US" sz="1200" dirty="0" smtClean="0"/>
          </a:p>
          <a:p>
            <a:pPr>
              <a:lnSpc>
                <a:spcPct val="80000"/>
              </a:lnSpc>
            </a:pPr>
            <a:r>
              <a:rPr lang="en-US" altLang="en-US" sz="1200" dirty="0" smtClean="0"/>
              <a:t>Many steel buildings were heavily damaged in this earthquake, and approximately 90 steel buildings collapsed. This slide shows a heavily damage steel building.</a:t>
            </a:r>
          </a:p>
          <a:p>
            <a:pPr>
              <a:lnSpc>
                <a:spcPct val="80000"/>
              </a:lnSpc>
            </a:pPr>
            <a:endParaRPr lang="en-US" altLang="en-US" sz="1200" dirty="0" smtClean="0"/>
          </a:p>
          <a:p>
            <a:pPr>
              <a:lnSpc>
                <a:spcPct val="80000"/>
              </a:lnSpc>
            </a:pPr>
            <a:r>
              <a:rPr lang="en-US" altLang="en-US" sz="1200" dirty="0" smtClean="0"/>
              <a:t>The steel buildings that were most heavily damaged and those that collapsed were constructed before Japan's current seismic design code was adopted in 1981. Modern steel buildings constructed after 1981 showed much better performance (showing that buildings codes can make an important difference).</a:t>
            </a:r>
          </a:p>
          <a:p>
            <a:pPr>
              <a:lnSpc>
                <a:spcPct val="80000"/>
              </a:lnSpc>
            </a:pPr>
            <a:endParaRPr lang="en-US" altLang="en-US" sz="1200" dirty="0" smtClean="0"/>
          </a:p>
          <a:p>
            <a:pPr>
              <a:lnSpc>
                <a:spcPct val="80000"/>
              </a:lnSpc>
            </a:pPr>
            <a:r>
              <a:rPr lang="en-US" altLang="en-US" sz="1200" dirty="0" smtClean="0"/>
              <a:t>Nonetheless, even very modern steel buildings showed unexpected damage in the 1995 </a:t>
            </a:r>
            <a:r>
              <a:rPr lang="en-US" altLang="en-US" sz="1200" dirty="0" err="1" smtClean="0"/>
              <a:t>Hyogoken-Nanbu</a:t>
            </a:r>
            <a:r>
              <a:rPr lang="en-US" altLang="en-US" sz="1200" dirty="0" smtClean="0"/>
              <a:t>. This included the discovery of fractures at welded beam-to-column connections in moment frames, similar to the US experience in the 1994 Northridge Earthquake.</a:t>
            </a:r>
          </a:p>
          <a:p>
            <a:pPr>
              <a:lnSpc>
                <a:spcPct val="80000"/>
              </a:lnSpc>
            </a:pPr>
            <a:endParaRPr lang="en-US" altLang="en-US" sz="1200" dirty="0" smtClean="0"/>
          </a:p>
          <a:p>
            <a:pPr>
              <a:lnSpc>
                <a:spcPct val="80000"/>
              </a:lnSpc>
            </a:pPr>
            <a:r>
              <a:rPr lang="en-US" altLang="en-US" sz="1200" dirty="0" smtClean="0"/>
              <a:t>References:</a:t>
            </a:r>
          </a:p>
          <a:p>
            <a:pPr>
              <a:lnSpc>
                <a:spcPct val="80000"/>
              </a:lnSpc>
            </a:pPr>
            <a:r>
              <a:rPr lang="en-US" altLang="en-US" sz="1200" dirty="0" smtClean="0"/>
              <a:t>Nakashima, M., Inoue, K., and Tada, M., "Classification of Damage to Steel Buildings Observed in the 1995 </a:t>
            </a:r>
            <a:r>
              <a:rPr lang="en-US" altLang="en-US" sz="1200" dirty="0" err="1" smtClean="0"/>
              <a:t>Hyogoken-Nanbu</a:t>
            </a:r>
            <a:r>
              <a:rPr lang="en-US" altLang="en-US" sz="1200" dirty="0" smtClean="0"/>
              <a:t> Earthquake," </a:t>
            </a:r>
            <a:r>
              <a:rPr lang="en-US" altLang="en-US" sz="1200" i="1" dirty="0" smtClean="0"/>
              <a:t>Engineering Structures</a:t>
            </a:r>
            <a:r>
              <a:rPr lang="en-US" altLang="en-US" sz="1200" dirty="0" smtClean="0"/>
              <a:t> , Vol 20, No 4-6, Apr-June 1998, p 271-281</a:t>
            </a:r>
          </a:p>
          <a:p>
            <a:pPr>
              <a:lnSpc>
                <a:spcPct val="80000"/>
              </a:lnSpc>
            </a:pPr>
            <a:endParaRPr lang="en-US" altLang="en-US" sz="1200" dirty="0" smtClean="0"/>
          </a:p>
          <a:p>
            <a:pPr>
              <a:lnSpc>
                <a:spcPct val="80000"/>
              </a:lnSpc>
            </a:pPr>
            <a:r>
              <a:rPr lang="en-US" altLang="en-US" sz="1200" dirty="0" smtClean="0"/>
              <a:t>"Reconnaissance Report on Damage to Steel Building Structures Observed from the 1995 </a:t>
            </a:r>
            <a:r>
              <a:rPr lang="en-US" altLang="en-US" sz="1200" dirty="0" err="1" smtClean="0"/>
              <a:t>Hyogoken-Nanbu</a:t>
            </a:r>
            <a:r>
              <a:rPr lang="en-US" altLang="en-US" sz="1200" dirty="0" smtClean="0"/>
              <a:t> (Hanshin/Awaji) Earthquake," by the Steel Committee of the Kinki Branch, Architectural Institute of Japan (AIJ), May 1995.</a:t>
            </a:r>
          </a:p>
          <a:p>
            <a:pPr>
              <a:lnSpc>
                <a:spcPct val="80000"/>
              </a:lnSpc>
            </a:pPr>
            <a:endParaRPr lang="en-US" altLang="en-US" sz="1200" dirty="0" smtClean="0"/>
          </a:p>
          <a:p>
            <a:pPr>
              <a:lnSpc>
                <a:spcPct val="80000"/>
              </a:lnSpc>
            </a:pPr>
            <a:r>
              <a:rPr lang="en-US" altLang="en-US" sz="1200" dirty="0" smtClean="0"/>
              <a:t>"Preliminary Reconnaissance Report of the 1995 </a:t>
            </a:r>
            <a:r>
              <a:rPr lang="en-US" altLang="en-US" sz="1200" dirty="0" err="1" smtClean="0"/>
              <a:t>Hyogoken-Nanbu</a:t>
            </a:r>
            <a:r>
              <a:rPr lang="en-US" altLang="en-US" sz="1200" dirty="0" smtClean="0"/>
              <a:t> Earthquake - English Edition," Architectural Institute of Japan, April 1995.</a:t>
            </a:r>
          </a:p>
          <a:p>
            <a:pPr>
              <a:lnSpc>
                <a:spcPct val="80000"/>
              </a:lnSpc>
            </a:pPr>
            <a:endParaRPr lang="en-US" altLang="en-US" sz="1200" dirty="0" smtClean="0"/>
          </a:p>
          <a:p>
            <a:pPr>
              <a:lnSpc>
                <a:spcPct val="80000"/>
              </a:lnSpc>
            </a:pPr>
            <a:r>
              <a:rPr lang="en-US" altLang="en-US" sz="1200" dirty="0" smtClean="0"/>
              <a:t>"A Survey Report for Building Damages Due to the 1995 </a:t>
            </a:r>
            <a:r>
              <a:rPr lang="en-US" altLang="en-US" sz="1200" dirty="0" err="1" smtClean="0"/>
              <a:t>Hyogoken</a:t>
            </a:r>
            <a:r>
              <a:rPr lang="en-US" altLang="en-US" sz="1200" dirty="0" smtClean="0"/>
              <a:t> </a:t>
            </a:r>
            <a:r>
              <a:rPr lang="en-US" altLang="en-US" sz="1200" dirty="0" err="1" smtClean="0"/>
              <a:t>Nanbu</a:t>
            </a:r>
            <a:r>
              <a:rPr lang="en-US" altLang="en-US" sz="1200" dirty="0" smtClean="0"/>
              <a:t> Earthquake," Published by the Building Research Institute, Ministry of Construction, Japan, March 1996.</a:t>
            </a:r>
          </a:p>
          <a:p>
            <a:pPr>
              <a:lnSpc>
                <a:spcPct val="80000"/>
              </a:lnSpc>
            </a:pPr>
            <a:endParaRPr lang="en-US" altLang="en-US" sz="1200" dirty="0" smtClean="0"/>
          </a:p>
          <a:p>
            <a:pPr>
              <a:lnSpc>
                <a:spcPct val="80000"/>
              </a:lnSpc>
            </a:pPr>
            <a:r>
              <a:rPr lang="en-US" altLang="en-US" sz="1200" dirty="0" smtClean="0"/>
              <a:t>Photo credit: "A Survey Report for Building Damages Due to the 1995 </a:t>
            </a:r>
            <a:r>
              <a:rPr lang="en-US" altLang="en-US" sz="1200" dirty="0" err="1" smtClean="0"/>
              <a:t>Hyogoken</a:t>
            </a:r>
            <a:r>
              <a:rPr lang="en-US" altLang="en-US" sz="1200" dirty="0" smtClean="0"/>
              <a:t> </a:t>
            </a:r>
            <a:r>
              <a:rPr lang="en-US" altLang="en-US" sz="1200" dirty="0" err="1" smtClean="0"/>
              <a:t>Nanbu</a:t>
            </a:r>
            <a:r>
              <a:rPr lang="en-US" altLang="en-US" sz="1200" dirty="0" smtClean="0"/>
              <a:t> Earthquake," Published by the Building Research Institute, Ministry of Construction, Japan, March 1996.</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9</a:t>
            </a:fld>
            <a:endParaRPr lang="fr-CA" dirty="0"/>
          </a:p>
        </p:txBody>
      </p:sp>
    </p:spTree>
    <p:extLst>
      <p:ext uri="{BB962C8B-B14F-4D97-AF65-F5344CB8AC3E}">
        <p14:creationId xmlns:p14="http://schemas.microsoft.com/office/powerpoint/2010/main" val="345611127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Section D2.5</a:t>
            </a:r>
            <a:r>
              <a:rPr lang="en-US" altLang="en-US" baseline="0" dirty="0" smtClean="0"/>
              <a:t> </a:t>
            </a:r>
            <a:r>
              <a:rPr lang="en-US" altLang="en-US" dirty="0" smtClean="0"/>
              <a:t>covers column splices in the SFRS. These splice requirements apply to all systems: moment frames, concentrically braced frames, eccentrically braced frames, etc.</a:t>
            </a:r>
          </a:p>
          <a:p>
            <a:r>
              <a:rPr lang="en-US" altLang="en-US" dirty="0" smtClean="0"/>
              <a:t>The systems listed in this slide (SMF, IMF, SCBF, BRBF) impose additional, more stringent, column splice requirements. These additional requirements are covered in later sections of the AISC </a:t>
            </a:r>
            <a:r>
              <a:rPr lang="en-US" altLang="en-US" i="1" dirty="0" smtClean="0"/>
              <a:t>Seismic Provisions</a:t>
            </a:r>
            <a:r>
              <a:rPr lang="en-US" altLang="en-US" dirty="0" smtClean="0"/>
              <a:t>, in the chapters that cover these systems (Chapter</a:t>
            </a:r>
            <a:r>
              <a:rPr lang="en-US" altLang="en-US" baseline="0" dirty="0" smtClean="0"/>
              <a:t>s E, F, G, and H)</a:t>
            </a:r>
            <a:r>
              <a:rPr lang="en-US" altLang="en-US" dirty="0" smtClean="0"/>
              <a:t>.</a:t>
            </a:r>
          </a:p>
          <a:p>
            <a:r>
              <a:rPr lang="en-US" altLang="en-US" dirty="0" smtClean="0"/>
              <a:t>Note that a fundamental goal for ductile detailing of any seismic-resistant steel frame is that the splices should not fail. Splice failure, in general, will not likely be a ductile failure, and can endanger the columns and overall stability of the frame. The, the basic goal of the column splice requirements in the AISC </a:t>
            </a:r>
            <a:r>
              <a:rPr lang="en-US" altLang="en-US" i="1" dirty="0" smtClean="0"/>
              <a:t>Seismic Provisions</a:t>
            </a:r>
            <a:r>
              <a:rPr lang="en-US" altLang="en-US" dirty="0" smtClean="0"/>
              <a:t> is to avoid column splice failure as the frame is loaded into the inelastic range.</a:t>
            </a:r>
          </a:p>
          <a:p>
            <a:r>
              <a:rPr lang="en-US" altLang="en-US" dirty="0" smtClean="0"/>
              <a:t>There has not been a great deal of research in the US on splice behavior and design requirements for seismic-resistant steel frames. Consequently, many of the splice design requirements in the AISC </a:t>
            </a:r>
            <a:r>
              <a:rPr lang="en-US" altLang="en-US" i="1" dirty="0" smtClean="0"/>
              <a:t>Seismic Provisions</a:t>
            </a:r>
            <a:r>
              <a:rPr lang="en-US" altLang="en-US" dirty="0" smtClean="0"/>
              <a:t> are based on judgment. </a:t>
            </a:r>
          </a:p>
          <a:p>
            <a:pPr marL="0" marR="0" indent="0" algn="l" defTabSz="914400" rtl="0" eaLnBrk="1" fontAlgn="auto" latinLnBrk="0" hangingPunct="1">
              <a:lnSpc>
                <a:spcPct val="90000"/>
              </a:lnSpc>
              <a:spcBef>
                <a:spcPts val="0"/>
              </a:spcBef>
              <a:spcAft>
                <a:spcPts val="0"/>
              </a:spcAft>
              <a:buClrTx/>
              <a:buSzTx/>
              <a:buFontTx/>
              <a:buNone/>
              <a:tabLst/>
              <a:defRPr/>
            </a:pPr>
            <a:endParaRPr lang="en-US" altLang="en-US" dirty="0" smtClean="0"/>
          </a:p>
        </p:txBody>
      </p:sp>
      <p:sp>
        <p:nvSpPr>
          <p:cNvPr id="4" name="Slide Number Placeholder 3"/>
          <p:cNvSpPr>
            <a:spLocks noGrp="1"/>
          </p:cNvSpPr>
          <p:nvPr>
            <p:ph type="sldNum" sz="quarter" idx="10"/>
          </p:nvPr>
        </p:nvSpPr>
        <p:spPr/>
        <p:txBody>
          <a:bodyPr/>
          <a:lstStyle/>
          <a:p>
            <a:fld id="{FDAD251D-F4B4-477B-AC6C-B1160455DDA7}" type="slidenum">
              <a:rPr lang="fr-CA" smtClean="0"/>
              <a:pPr/>
              <a:t>94</a:t>
            </a:fld>
            <a:endParaRPr lang="fr-CA" dirty="0"/>
          </a:p>
        </p:txBody>
      </p:sp>
    </p:spTree>
    <p:extLst>
      <p:ext uri="{BB962C8B-B14F-4D97-AF65-F5344CB8AC3E}">
        <p14:creationId xmlns:p14="http://schemas.microsoft.com/office/powerpoint/2010/main" val="29914234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The first part of Section D2.5b specifies the required strength of column splices.</a:t>
            </a:r>
          </a:p>
          <a:p>
            <a:endParaRPr lang="en-US" altLang="en-US" dirty="0" smtClean="0"/>
          </a:p>
          <a:p>
            <a:r>
              <a:rPr lang="en-US" altLang="en-US" dirty="0" smtClean="0"/>
              <a:t>The required strength of the splice shall be determined using the applicable load combinations</a:t>
            </a:r>
            <a:r>
              <a:rPr lang="en-US" altLang="en-US" baseline="0" dirty="0" smtClean="0"/>
              <a:t> including the </a:t>
            </a:r>
            <a:r>
              <a:rPr lang="en-US" altLang="en-US" baseline="0" dirty="0" err="1" smtClean="0"/>
              <a:t>overstrength</a:t>
            </a:r>
            <a:r>
              <a:rPr lang="en-US" altLang="en-US" baseline="0" dirty="0" smtClean="0"/>
              <a:t> seismic load</a:t>
            </a:r>
            <a:r>
              <a:rPr lang="en-US" altLang="en-US" dirty="0" smtClean="0"/>
              <a:t>, and should not be less than the column design requirements in Section D1.4a. The column splice required strength need not exceed capacity-limited loads that can be transferred to the splice by the system.</a:t>
            </a:r>
          </a:p>
          <a:p>
            <a:endParaRPr lang="en-US" altLang="en-US" dirty="0" smtClean="0"/>
          </a:p>
          <a:p>
            <a:endParaRPr lang="en-US" altLang="en-US" dirty="0" smtClean="0"/>
          </a:p>
          <a:p>
            <a:endParaRPr lang="en-US" altLang="en-US" dirty="0" smtClean="0"/>
          </a:p>
          <a:p>
            <a:endParaRPr lang="en-US" altLang="en-US" dirty="0" smtClean="0"/>
          </a:p>
          <a:p>
            <a:pPr marL="0" marR="0" indent="0" algn="l" defTabSz="914400" rtl="0" eaLnBrk="1" fontAlgn="auto" latinLnBrk="0" hangingPunct="1">
              <a:lnSpc>
                <a:spcPct val="90000"/>
              </a:lnSpc>
              <a:spcBef>
                <a:spcPts val="0"/>
              </a:spcBef>
              <a:spcAft>
                <a:spcPts val="0"/>
              </a:spcAft>
              <a:buClrTx/>
              <a:buSzTx/>
              <a:buFontTx/>
              <a:buNone/>
              <a:tabLst/>
              <a:defRPr/>
            </a:pPr>
            <a:endParaRPr lang="en-US" altLang="en-US" dirty="0" smtClean="0"/>
          </a:p>
        </p:txBody>
      </p:sp>
      <p:sp>
        <p:nvSpPr>
          <p:cNvPr id="4" name="Slide Number Placeholder 3"/>
          <p:cNvSpPr>
            <a:spLocks noGrp="1"/>
          </p:cNvSpPr>
          <p:nvPr>
            <p:ph type="sldNum" sz="quarter" idx="10"/>
          </p:nvPr>
        </p:nvSpPr>
        <p:spPr/>
        <p:txBody>
          <a:bodyPr/>
          <a:lstStyle/>
          <a:p>
            <a:fld id="{FDAD251D-F4B4-477B-AC6C-B1160455DDA7}" type="slidenum">
              <a:rPr lang="fr-CA" smtClean="0"/>
              <a:pPr/>
              <a:t>95</a:t>
            </a:fld>
            <a:endParaRPr lang="fr-CA" dirty="0"/>
          </a:p>
        </p:txBody>
      </p:sp>
    </p:spTree>
    <p:extLst>
      <p:ext uri="{BB962C8B-B14F-4D97-AF65-F5344CB8AC3E}">
        <p14:creationId xmlns:p14="http://schemas.microsoft.com/office/powerpoint/2010/main" val="29914234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Section D2.5b specifies additional requirements for welded splices, when analysis of the frame under the load combinations that include the amplified seismic load show there is tension at the splice location. Since it is difficult to predict the actual forces that may occur at a splice during an earthquake (as discussed in the previous slide), it may be prudent to follow these additional requirements, regardless of whether or not calculations show tension at the splice.</a:t>
            </a:r>
          </a:p>
          <a:p>
            <a:endParaRPr lang="en-US" altLang="en-US" dirty="0" smtClean="0"/>
          </a:p>
          <a:p>
            <a:r>
              <a:rPr lang="en-US" altLang="en-US" dirty="0" smtClean="0"/>
              <a:t>The additional requirements are as follows:</a:t>
            </a:r>
          </a:p>
          <a:p>
            <a:r>
              <a:rPr lang="en-US" altLang="en-US" dirty="0" smtClean="0"/>
              <a:t>1. If PJP welds are used at the splice, the required strength of the welds is taken as two times the required strength of the splice, as defined in the earlier part of Section D2.5b, discussed in the previous slide.</a:t>
            </a:r>
          </a:p>
          <a:p>
            <a:r>
              <a:rPr lang="en-US" altLang="en-US" dirty="0" smtClean="0"/>
              <a:t>2. For any type of welded flange splice (PJP, CJP, fillet welds), the required strength of each flange splice must equal at least 50-percent of the expected yield strength of the smaller flange at the splice. A flange splice with CJP welds will also satisfy this requirement.</a:t>
            </a:r>
          </a:p>
          <a:p>
            <a:r>
              <a:rPr lang="en-US" altLang="en-US" dirty="0" smtClean="0"/>
              <a:t>Both of these requirements are rather arbitrary, and are intended to assure some reasonable, minimum level of strength at the splice.</a:t>
            </a:r>
          </a:p>
          <a:p>
            <a:endParaRPr lang="en-US" altLang="en-US" dirty="0" smtClean="0"/>
          </a:p>
        </p:txBody>
      </p:sp>
      <p:sp>
        <p:nvSpPr>
          <p:cNvPr id="4" name="Slide Number Placeholder 3"/>
          <p:cNvSpPr>
            <a:spLocks noGrp="1"/>
          </p:cNvSpPr>
          <p:nvPr>
            <p:ph type="sldNum" sz="quarter" idx="10"/>
          </p:nvPr>
        </p:nvSpPr>
        <p:spPr/>
        <p:txBody>
          <a:bodyPr/>
          <a:lstStyle/>
          <a:p>
            <a:fld id="{FDAD251D-F4B4-477B-AC6C-B1160455DDA7}" type="slidenum">
              <a:rPr lang="fr-CA" smtClean="0"/>
              <a:pPr/>
              <a:t>96</a:t>
            </a:fld>
            <a:endParaRPr lang="fr-CA" dirty="0"/>
          </a:p>
        </p:txBody>
      </p:sp>
    </p:spTree>
    <p:extLst>
      <p:ext uri="{BB962C8B-B14F-4D97-AF65-F5344CB8AC3E}">
        <p14:creationId xmlns:p14="http://schemas.microsoft.com/office/powerpoint/2010/main" val="29914234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Partial joint penetration (PJP) groove welds may not perform well when loaded in tension. The </a:t>
            </a:r>
            <a:r>
              <a:rPr lang="en-US" altLang="en-US" dirty="0" err="1" smtClean="0"/>
              <a:t>unwelded</a:t>
            </a:r>
            <a:r>
              <a:rPr lang="en-US" altLang="en-US" dirty="0" smtClean="0"/>
              <a:t> portion of the column flange acts as an edge crack at the root of the weld, and may initiate a brittle fracture. A one-sided PJP weld, as shown in this figure, may be particularly prone to fracture if loaded in tension. This potentially poor behavior of PJP welds in tension is why Section D2.5b requires that the required strength of PJP welds be doubled.</a:t>
            </a:r>
          </a:p>
          <a:p>
            <a:endParaRPr lang="en-US" altLang="en-US" dirty="0" smtClean="0"/>
          </a:p>
        </p:txBody>
      </p:sp>
      <p:sp>
        <p:nvSpPr>
          <p:cNvPr id="4" name="Slide Number Placeholder 3"/>
          <p:cNvSpPr>
            <a:spLocks noGrp="1"/>
          </p:cNvSpPr>
          <p:nvPr>
            <p:ph type="sldNum" sz="quarter" idx="10"/>
          </p:nvPr>
        </p:nvSpPr>
        <p:spPr/>
        <p:txBody>
          <a:bodyPr/>
          <a:lstStyle/>
          <a:p>
            <a:fld id="{FDAD251D-F4B4-477B-AC6C-B1160455DDA7}" type="slidenum">
              <a:rPr lang="fr-CA" smtClean="0"/>
              <a:pPr/>
              <a:t>97</a:t>
            </a:fld>
            <a:endParaRPr lang="fr-CA" dirty="0"/>
          </a:p>
        </p:txBody>
      </p:sp>
    </p:spTree>
    <p:extLst>
      <p:ext uri="{BB962C8B-B14F-4D97-AF65-F5344CB8AC3E}">
        <p14:creationId xmlns:p14="http://schemas.microsoft.com/office/powerpoint/2010/main" val="29914234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The tapered</a:t>
            </a:r>
            <a:r>
              <a:rPr lang="en-US" altLang="en-US" baseline="0" dirty="0" smtClean="0"/>
              <a:t> transitions shall be in accordance with AWS D1.8/D1.8M, clause 4.2.</a:t>
            </a:r>
          </a:p>
          <a:p>
            <a:endParaRPr lang="en-US" altLang="en-US" baseline="0" dirty="0" smtClean="0"/>
          </a:p>
          <a:p>
            <a:pPr marL="0" marR="0" indent="0" algn="l" defTabSz="949325" rtl="0" eaLnBrk="0" fontAlgn="base" latinLnBrk="0" hangingPunct="0">
              <a:lnSpc>
                <a:spcPct val="100000"/>
              </a:lnSpc>
              <a:spcBef>
                <a:spcPct val="30000"/>
              </a:spcBef>
              <a:spcAft>
                <a:spcPct val="0"/>
              </a:spcAft>
              <a:buClrTx/>
              <a:buSzTx/>
              <a:buFontTx/>
              <a:buNone/>
              <a:tabLst/>
              <a:defRPr/>
            </a:pPr>
            <a:r>
              <a:rPr lang="en-US" altLang="en-US" dirty="0" smtClean="0"/>
              <a:t>Whenever PJP groove welds are used in a column splice, it is not necessary to provide a beveled transition in the thicker flange (as shown here). Nonetheless, providing a beveled transition may reduce stress concentrations at the PJP weld, and may be beneficial, even though not required.</a:t>
            </a:r>
          </a:p>
          <a:p>
            <a:endParaRPr lang="en-US" altLang="en-US" dirty="0" smtClean="0"/>
          </a:p>
          <a:p>
            <a:endParaRPr lang="en-US" altLang="en-US" dirty="0" smtClean="0"/>
          </a:p>
        </p:txBody>
      </p:sp>
      <p:sp>
        <p:nvSpPr>
          <p:cNvPr id="4" name="Slide Number Placeholder 3"/>
          <p:cNvSpPr>
            <a:spLocks noGrp="1"/>
          </p:cNvSpPr>
          <p:nvPr>
            <p:ph type="sldNum" sz="quarter" idx="10"/>
          </p:nvPr>
        </p:nvSpPr>
        <p:spPr/>
        <p:txBody>
          <a:bodyPr/>
          <a:lstStyle/>
          <a:p>
            <a:fld id="{FDAD251D-F4B4-477B-AC6C-B1160455DDA7}" type="slidenum">
              <a:rPr lang="fr-CA" smtClean="0"/>
              <a:pPr/>
              <a:t>98</a:t>
            </a:fld>
            <a:endParaRPr lang="fr-CA" dirty="0"/>
          </a:p>
        </p:txBody>
      </p:sp>
    </p:spTree>
    <p:extLst>
      <p:ext uri="{BB962C8B-B14F-4D97-AF65-F5344CB8AC3E}">
        <p14:creationId xmlns:p14="http://schemas.microsoft.com/office/powerpoint/2010/main" val="29914234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Section D2.5c states that all column splices, whether part of the SFRS or not, must have a shear strength in each orthogonal direction equal</a:t>
            </a:r>
            <a:r>
              <a:rPr lang="en-US" altLang="en-US" baseline="0" dirty="0" smtClean="0"/>
              <a:t> to the column plastic moment divided by the story height in the corresponding direction. The minimum required shear strength is to account for the large bending moments and shears that can develop in columns due to non-uniform drifts in adjacent stories.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baseline="0" dirty="0" smtClean="0"/>
              <a:t>For columns in a SFRS, the greater of the required shear strength determined using the above requirement or the required shear strength determined from Section D2.5b shall be used.</a:t>
            </a:r>
            <a:endParaRPr lang="en-US" altLang="en-US" dirty="0" smtClean="0"/>
          </a:p>
          <a:p>
            <a:endParaRPr lang="en-US" altLang="en-US" dirty="0" smtClean="0"/>
          </a:p>
        </p:txBody>
      </p:sp>
      <p:sp>
        <p:nvSpPr>
          <p:cNvPr id="4" name="Slide Number Placeholder 3"/>
          <p:cNvSpPr>
            <a:spLocks noGrp="1"/>
          </p:cNvSpPr>
          <p:nvPr>
            <p:ph type="sldNum" sz="quarter" idx="10"/>
          </p:nvPr>
        </p:nvSpPr>
        <p:spPr/>
        <p:txBody>
          <a:bodyPr/>
          <a:lstStyle/>
          <a:p>
            <a:fld id="{FDAD251D-F4B4-477B-AC6C-B1160455DDA7}" type="slidenum">
              <a:rPr lang="fr-CA" smtClean="0"/>
              <a:pPr/>
              <a:t>99</a:t>
            </a:fld>
            <a:endParaRPr lang="fr-CA" dirty="0"/>
          </a:p>
        </p:txBody>
      </p:sp>
    </p:spTree>
    <p:extLst>
      <p:ext uri="{BB962C8B-B14F-4D97-AF65-F5344CB8AC3E}">
        <p14:creationId xmlns:p14="http://schemas.microsoft.com/office/powerpoint/2010/main" val="29914234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Section D2.5d states that the column web splice can be bolted or welded. Using a pair of splice plates on the web, as shown in the figure, may be beneficial in the event that the column flange splices fail. This issue is discussed further in the commentary to Section D2.5d in the AISC </a:t>
            </a:r>
            <a:r>
              <a:rPr lang="en-US" altLang="en-US" i="1" dirty="0" smtClean="0"/>
              <a:t>Seismic Provisions</a:t>
            </a:r>
            <a:endParaRPr lang="en-US" altLang="en-US" dirty="0" smtClean="0"/>
          </a:p>
          <a:p>
            <a:endParaRPr lang="en-US" altLang="en-US" dirty="0" smtClean="0"/>
          </a:p>
        </p:txBody>
      </p:sp>
      <p:sp>
        <p:nvSpPr>
          <p:cNvPr id="4" name="Slide Number Placeholder 3"/>
          <p:cNvSpPr>
            <a:spLocks noGrp="1"/>
          </p:cNvSpPr>
          <p:nvPr>
            <p:ph type="sldNum" sz="quarter" idx="10"/>
          </p:nvPr>
        </p:nvSpPr>
        <p:spPr/>
        <p:txBody>
          <a:bodyPr/>
          <a:lstStyle/>
          <a:p>
            <a:fld id="{FDAD251D-F4B4-477B-AC6C-B1160455DDA7}" type="slidenum">
              <a:rPr lang="fr-CA" smtClean="0"/>
              <a:pPr/>
              <a:t>100</a:t>
            </a:fld>
            <a:endParaRPr lang="fr-CA" dirty="0"/>
          </a:p>
        </p:txBody>
      </p:sp>
    </p:spTree>
    <p:extLst>
      <p:ext uri="{BB962C8B-B14F-4D97-AF65-F5344CB8AC3E}">
        <p14:creationId xmlns:p14="http://schemas.microsoft.com/office/powerpoint/2010/main" val="172608001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Section D2.5a states that splices should be located at least 4-ft from the beam-to-column connection. This presumably moves the splice away from the highest moment region of the column, and also typically locates the splice at a convenient spot for fabrication by an iron worker in the field.</a:t>
            </a:r>
          </a:p>
          <a:p>
            <a:endParaRPr lang="en-US" altLang="en-US" dirty="0" smtClean="0"/>
          </a:p>
        </p:txBody>
      </p:sp>
      <p:sp>
        <p:nvSpPr>
          <p:cNvPr id="4" name="Slide Number Placeholder 3"/>
          <p:cNvSpPr>
            <a:spLocks noGrp="1"/>
          </p:cNvSpPr>
          <p:nvPr>
            <p:ph type="sldNum" sz="quarter" idx="10"/>
          </p:nvPr>
        </p:nvSpPr>
        <p:spPr/>
        <p:txBody>
          <a:bodyPr/>
          <a:lstStyle/>
          <a:p>
            <a:fld id="{FDAD251D-F4B4-477B-AC6C-B1160455DDA7}" type="slidenum">
              <a:rPr lang="fr-CA" smtClean="0"/>
              <a:pPr/>
              <a:t>101</a:t>
            </a:fld>
            <a:endParaRPr lang="fr-CA" dirty="0"/>
          </a:p>
        </p:txBody>
      </p:sp>
    </p:spTree>
    <p:extLst>
      <p:ext uri="{BB962C8B-B14F-4D97-AF65-F5344CB8AC3E}">
        <p14:creationId xmlns:p14="http://schemas.microsoft.com/office/powerpoint/2010/main" val="29914234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Examples of column splices.</a:t>
            </a:r>
          </a:p>
          <a:p>
            <a:endParaRPr lang="en-US" altLang="en-US" dirty="0" smtClean="0"/>
          </a:p>
          <a:p>
            <a:r>
              <a:rPr lang="en-US" altLang="en-US" dirty="0" smtClean="0"/>
              <a:t>Photos courtesy of Prof. Chia-Ming </a:t>
            </a:r>
            <a:r>
              <a:rPr lang="en-US" altLang="en-US" dirty="0" err="1" smtClean="0"/>
              <a:t>Uang</a:t>
            </a:r>
            <a:r>
              <a:rPr lang="en-US" altLang="en-US" dirty="0" smtClean="0"/>
              <a:t> - University of California at San Diego</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102</a:t>
            </a:fld>
            <a:endParaRPr lang="fr-CA" dirty="0"/>
          </a:p>
        </p:txBody>
      </p:sp>
    </p:spTree>
    <p:extLst>
      <p:ext uri="{BB962C8B-B14F-4D97-AF65-F5344CB8AC3E}">
        <p14:creationId xmlns:p14="http://schemas.microsoft.com/office/powerpoint/2010/main" val="305691737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This completes our overview of the initial Sections of the AISC </a:t>
            </a:r>
            <a:r>
              <a:rPr lang="en-US" altLang="en-US" i="1" dirty="0" smtClean="0"/>
              <a:t>Seismic Provisions</a:t>
            </a:r>
            <a:r>
              <a:rPr lang="en-US" altLang="en-US" dirty="0" smtClean="0"/>
              <a:t>. The requirements of these first Sections are applicable to any seismic resistant steel framing system covered by the AISC </a:t>
            </a:r>
            <a:r>
              <a:rPr lang="en-US" altLang="en-US" i="1" dirty="0" smtClean="0"/>
              <a:t>Seismic Provisions</a:t>
            </a:r>
            <a:r>
              <a:rPr lang="en-US" altLang="en-US" dirty="0" smtClean="0"/>
              <a:t>. </a:t>
            </a:r>
          </a:p>
          <a:p>
            <a:endParaRPr lang="en-US" altLang="en-US" dirty="0" smtClean="0"/>
          </a:p>
          <a:p>
            <a:r>
              <a:rPr lang="en-US" altLang="en-US" dirty="0" smtClean="0"/>
              <a:t>The remaining modules will look at the system specific requirements in the AISC </a:t>
            </a:r>
            <a:r>
              <a:rPr lang="en-US" altLang="en-US" i="1" dirty="0" smtClean="0"/>
              <a:t>Seismic Provisions</a:t>
            </a:r>
            <a:r>
              <a:rPr lang="en-US" altLang="en-US" dirty="0" smtClean="0"/>
              <a:t> for Moment Resisting Frames (Module 2), for Concentrically Braced Frames (Module 3), for Eccentrically Braced Frames (Module 4), for Buckling-Restrained Braced Frames (Module 5), and for Steel Plate Shear Walls (Module 6).</a:t>
            </a:r>
          </a:p>
          <a:p>
            <a:pPr>
              <a:lnSpc>
                <a:spcPct val="80000"/>
              </a:lnSpc>
            </a:pPr>
            <a:endParaRPr lang="en-US" altLang="en-US" dirty="0" smtClean="0"/>
          </a:p>
        </p:txBody>
      </p:sp>
      <p:sp>
        <p:nvSpPr>
          <p:cNvPr id="4" name="Slide Number Placeholder 3"/>
          <p:cNvSpPr>
            <a:spLocks noGrp="1"/>
          </p:cNvSpPr>
          <p:nvPr>
            <p:ph type="sldNum" sz="quarter" idx="10"/>
          </p:nvPr>
        </p:nvSpPr>
        <p:spPr/>
        <p:txBody>
          <a:bodyPr/>
          <a:lstStyle/>
          <a:p>
            <a:fld id="{FDAD251D-F4B4-477B-AC6C-B1160455DDA7}" type="slidenum">
              <a:rPr lang="fr-CA" smtClean="0"/>
              <a:pPr/>
              <a:t>103</a:t>
            </a:fld>
            <a:endParaRPr lang="fr-CA" dirty="0"/>
          </a:p>
        </p:txBody>
      </p:sp>
    </p:spTree>
    <p:extLst>
      <p:ext uri="{BB962C8B-B14F-4D97-AF65-F5344CB8AC3E}">
        <p14:creationId xmlns:p14="http://schemas.microsoft.com/office/powerpoint/2010/main" val="20432671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Picture Placeholder 9"/>
          <p:cNvSpPr>
            <a:spLocks noGrp="1"/>
          </p:cNvSpPr>
          <p:nvPr>
            <p:ph type="pic" sz="quarter" idx="10" hasCustomPrompt="1"/>
          </p:nvPr>
        </p:nvSpPr>
        <p:spPr>
          <a:xfrm>
            <a:off x="0" y="0"/>
            <a:ext cx="9144000" cy="4797152"/>
          </a:xfrm>
          <a:prstGeom prst="rect">
            <a:avLst/>
          </a:prstGeom>
          <a:blipFill>
            <a:blip r:embed="rId2"/>
            <a:tile tx="0" ty="0" sx="100000" sy="100000" flip="none" algn="tl"/>
          </a:blipFill>
        </p:spPr>
        <p:txBody>
          <a:bodyPr lIns="91429" tIns="45714" rIns="91429" bIns="45714"/>
          <a:lstStyle>
            <a:lvl1pPr>
              <a:defRPr sz="2000"/>
            </a:lvl1pPr>
          </a:lstStyle>
          <a:p>
            <a:r>
              <a:rPr lang="en-US" dirty="0" smtClean="0"/>
              <a:t>Large Image</a:t>
            </a:r>
            <a:endParaRPr lang="en-US" dirty="0"/>
          </a:p>
        </p:txBody>
      </p:sp>
      <p:sp>
        <p:nvSpPr>
          <p:cNvPr id="11" name="Text Placeholder 5"/>
          <p:cNvSpPr>
            <a:spLocks noGrp="1"/>
          </p:cNvSpPr>
          <p:nvPr>
            <p:ph type="body" sz="quarter" idx="4294967295"/>
          </p:nvPr>
        </p:nvSpPr>
        <p:spPr>
          <a:xfrm>
            <a:off x="467545" y="5229200"/>
            <a:ext cx="6192688" cy="1183878"/>
          </a:xfrm>
        </p:spPr>
        <p:txBody>
          <a:bodyPr anchor="b" anchorCtr="0">
            <a:noAutofit/>
          </a:bodyPr>
          <a:lstStyle/>
          <a:p>
            <a:r>
              <a:rPr lang="en-US" dirty="0" smtClean="0"/>
              <a:t>Arial Bold Title </a:t>
            </a:r>
            <a:r>
              <a:rPr lang="en-US" b="0" dirty="0" smtClean="0">
                <a:solidFill>
                  <a:schemeClr val="tx1">
                    <a:lumMod val="65000"/>
                    <a:lumOff val="35000"/>
                  </a:schemeClr>
                </a:solidFill>
                <a:latin typeface="Calibri Light"/>
                <a:cs typeface="Calibri Light"/>
              </a:rPr>
              <a:t>| Calibri Light Subtitle </a:t>
            </a:r>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76256" y="5695948"/>
            <a:ext cx="1871193" cy="757388"/>
          </a:xfrm>
          <a:prstGeom prst="rect">
            <a:avLst/>
          </a:prstGeom>
        </p:spPr>
      </p:pic>
    </p:spTree>
    <p:extLst>
      <p:ext uri="{BB962C8B-B14F-4D97-AF65-F5344CB8AC3E}">
        <p14:creationId xmlns:p14="http://schemas.microsoft.com/office/powerpoint/2010/main" val="402573431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A900B804-E260-45E4-B3A9-3704B31366A3}" type="slidenum">
              <a:rPr lang="en-US" altLang="en-US"/>
              <a:pPr/>
              <a:t>‹#›</a:t>
            </a:fld>
            <a:endParaRPr lang="en-US" altLang="en-US"/>
          </a:p>
        </p:txBody>
      </p:sp>
    </p:spTree>
    <p:extLst>
      <p:ext uri="{BB962C8B-B14F-4D97-AF65-F5344CB8AC3E}">
        <p14:creationId xmlns:p14="http://schemas.microsoft.com/office/powerpoint/2010/main" val="202589318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cxnSp>
        <p:nvCxnSpPr>
          <p:cNvPr id="9" name="Straight Connector 8"/>
          <p:cNvCxnSpPr/>
          <p:nvPr userDrawn="1"/>
        </p:nvCxnSpPr>
        <p:spPr>
          <a:xfrm>
            <a:off x="539552" y="1628800"/>
            <a:ext cx="8064896" cy="0"/>
          </a:xfrm>
          <a:prstGeom prst="line">
            <a:avLst/>
          </a:prstGeom>
          <a:ln cap="rnd" cmpd="sng">
            <a:solidFill>
              <a:schemeClr val="bg1">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10" name="Text Placeholder 8"/>
          <p:cNvSpPr>
            <a:spLocks noGrp="1"/>
          </p:cNvSpPr>
          <p:nvPr>
            <p:ph type="body" sz="quarter" idx="38" hasCustomPrompt="1"/>
          </p:nvPr>
        </p:nvSpPr>
        <p:spPr>
          <a:xfrm>
            <a:off x="519829" y="431870"/>
            <a:ext cx="8208912" cy="1124922"/>
          </a:xfrm>
          <a:prstGeom prst="rect">
            <a:avLst/>
          </a:prstGeom>
        </p:spPr>
        <p:txBody>
          <a:bodyPr vert="horz" lIns="91429" tIns="45714" rIns="91429" bIns="45714" anchor="b" anchorCtr="0">
            <a:noAutofit/>
          </a:bodyPr>
          <a:lstStyle>
            <a:lvl1pPr marL="0" indent="0" algn="ctr">
              <a:buFontTx/>
              <a:buNone/>
              <a:defRPr sz="3200" b="1" i="0">
                <a:solidFill>
                  <a:srgbClr val="000000"/>
                </a:solidFill>
                <a:latin typeface="Arial"/>
                <a:cs typeface="Arial"/>
              </a:defRPr>
            </a:lvl1pPr>
            <a:lvl2pPr marL="457146" indent="0">
              <a:buFontTx/>
              <a:buNone/>
              <a:defRPr sz="2400">
                <a:solidFill>
                  <a:schemeClr val="bg1"/>
                </a:solidFill>
                <a:latin typeface="Akkurat"/>
                <a:cs typeface="Akkurat"/>
              </a:defRPr>
            </a:lvl2pPr>
            <a:lvl3pPr marL="914293" indent="0">
              <a:buFontTx/>
              <a:buNone/>
              <a:defRPr sz="2400">
                <a:solidFill>
                  <a:schemeClr val="bg1"/>
                </a:solidFill>
                <a:latin typeface="Akkurat"/>
                <a:cs typeface="Akkurat"/>
              </a:defRPr>
            </a:lvl3pPr>
            <a:lvl4pPr marL="1371440" indent="0">
              <a:buFontTx/>
              <a:buNone/>
              <a:defRPr sz="2400">
                <a:solidFill>
                  <a:schemeClr val="bg1"/>
                </a:solidFill>
                <a:latin typeface="Akkurat"/>
                <a:cs typeface="Akkurat"/>
              </a:defRPr>
            </a:lvl4pPr>
            <a:lvl5pPr marL="1828586" indent="0">
              <a:buFontTx/>
              <a:buNone/>
              <a:defRPr sz="2400">
                <a:solidFill>
                  <a:schemeClr val="bg1"/>
                </a:solidFill>
                <a:latin typeface="Akkurat"/>
                <a:cs typeface="Akkurat"/>
              </a:defRPr>
            </a:lvl5pPr>
          </a:lstStyle>
          <a:p>
            <a:pPr lvl="0"/>
            <a:r>
              <a:rPr lang="en-US" dirty="0" smtClean="0"/>
              <a:t>Arial Bold Title 32 Points</a:t>
            </a:r>
            <a:endParaRPr lang="en-US" dirty="0"/>
          </a:p>
        </p:txBody>
      </p:sp>
      <p:sp>
        <p:nvSpPr>
          <p:cNvPr id="11" name="Text Placeholder 8"/>
          <p:cNvSpPr>
            <a:spLocks noGrp="1"/>
          </p:cNvSpPr>
          <p:nvPr>
            <p:ph type="body" sz="quarter" idx="39" hasCustomPrompt="1"/>
          </p:nvPr>
        </p:nvSpPr>
        <p:spPr>
          <a:xfrm>
            <a:off x="519829" y="1916832"/>
            <a:ext cx="8208912" cy="3960440"/>
          </a:xfrm>
          <a:prstGeom prst="rect">
            <a:avLst/>
          </a:prstGeom>
        </p:spPr>
        <p:txBody>
          <a:bodyPr vert="horz" lIns="91429" tIns="45714" rIns="91429" bIns="45714">
            <a:noAutofit/>
          </a:bodyPr>
          <a:lstStyle>
            <a:lvl1pPr marL="0" indent="0">
              <a:buFontTx/>
              <a:buNone/>
              <a:defRPr sz="2800" b="0" i="0">
                <a:solidFill>
                  <a:srgbClr val="000000"/>
                </a:solidFill>
                <a:latin typeface="+mn-lt"/>
                <a:cs typeface="Arial"/>
              </a:defRPr>
            </a:lvl1pPr>
            <a:lvl2pPr marL="457146" indent="0">
              <a:buFontTx/>
              <a:buNone/>
              <a:defRPr sz="2400">
                <a:solidFill>
                  <a:schemeClr val="bg1"/>
                </a:solidFill>
                <a:latin typeface="Akkurat"/>
                <a:cs typeface="Akkurat"/>
              </a:defRPr>
            </a:lvl2pPr>
            <a:lvl3pPr marL="914293" indent="0">
              <a:buFontTx/>
              <a:buNone/>
              <a:defRPr sz="2400">
                <a:solidFill>
                  <a:schemeClr val="bg1"/>
                </a:solidFill>
                <a:latin typeface="Akkurat"/>
                <a:cs typeface="Akkurat"/>
              </a:defRPr>
            </a:lvl3pPr>
            <a:lvl4pPr marL="1371440" indent="0">
              <a:buFontTx/>
              <a:buNone/>
              <a:defRPr sz="2400">
                <a:solidFill>
                  <a:schemeClr val="bg1"/>
                </a:solidFill>
                <a:latin typeface="Akkurat"/>
                <a:cs typeface="Akkurat"/>
              </a:defRPr>
            </a:lvl4pPr>
            <a:lvl5pPr marL="1828586" indent="0">
              <a:buFontTx/>
              <a:buNone/>
              <a:defRPr sz="2400">
                <a:solidFill>
                  <a:schemeClr val="bg1"/>
                </a:solidFill>
                <a:latin typeface="Akkurat"/>
                <a:cs typeface="Akkurat"/>
              </a:defRPr>
            </a:lvl5pPr>
          </a:lstStyle>
          <a:p>
            <a:pPr lvl="0"/>
            <a:r>
              <a:rPr lang="en-US" dirty="0" smtClean="0"/>
              <a:t>Calibri Light Bold Subhead 28 Points</a:t>
            </a:r>
            <a:endParaRPr lang="en-US" dirty="0"/>
          </a:p>
        </p:txBody>
      </p:sp>
      <p:sp>
        <p:nvSpPr>
          <p:cNvPr id="6" name="Rectangle 4">
            <a:extLst/>
          </p:cNvPr>
          <p:cNvSpPr>
            <a:spLocks noGrp="1" noChangeArrowheads="1"/>
          </p:cNvSpPr>
          <p:nvPr>
            <p:ph type="sldNum" sz="quarter" idx="40"/>
          </p:nvPr>
        </p:nvSpPr>
        <p:spPr>
          <a:xfrm>
            <a:off x="6553200" y="6356350"/>
            <a:ext cx="2133600" cy="365125"/>
          </a:xfrm>
          <a:ln/>
        </p:spPr>
        <p:txBody>
          <a:bodyPr/>
          <a:lstStyle>
            <a:lvl1pPr>
              <a:defRPr/>
            </a:lvl1pPr>
          </a:lstStyle>
          <a:p>
            <a:pPr>
              <a:defRPr/>
            </a:pPr>
            <a:fld id="{46425072-6E52-45A8-8A7E-A5B11BCA4176}" type="slidenum">
              <a:rPr lang="en-US" altLang="en-US"/>
              <a:pPr>
                <a:defRPr/>
              </a:pPr>
              <a:t>‹#›</a:t>
            </a:fld>
            <a:endParaRPr lang="en-US" altLang="en-US"/>
          </a:p>
        </p:txBody>
      </p:sp>
    </p:spTree>
    <p:extLst>
      <p:ext uri="{BB962C8B-B14F-4D97-AF65-F5344CB8AC3E}">
        <p14:creationId xmlns:p14="http://schemas.microsoft.com/office/powerpoint/2010/main" val="225021346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ody Text">
    <p:spTree>
      <p:nvGrpSpPr>
        <p:cNvPr id="1" name=""/>
        <p:cNvGrpSpPr/>
        <p:nvPr/>
      </p:nvGrpSpPr>
      <p:grpSpPr>
        <a:xfrm>
          <a:off x="0" y="0"/>
          <a:ext cx="0" cy="0"/>
          <a:chOff x="0" y="0"/>
          <a:chExt cx="0" cy="0"/>
        </a:xfrm>
      </p:grpSpPr>
      <p:cxnSp>
        <p:nvCxnSpPr>
          <p:cNvPr id="9" name="Straight Connector 8"/>
          <p:cNvCxnSpPr/>
          <p:nvPr userDrawn="1"/>
        </p:nvCxnSpPr>
        <p:spPr>
          <a:xfrm>
            <a:off x="539552" y="980728"/>
            <a:ext cx="8064896" cy="0"/>
          </a:xfrm>
          <a:prstGeom prst="line">
            <a:avLst/>
          </a:prstGeom>
          <a:ln cap="rnd" cmpd="sng">
            <a:solidFill>
              <a:schemeClr val="bg1">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8" name="Text Placeholder 5"/>
          <p:cNvSpPr>
            <a:spLocks noGrp="1"/>
          </p:cNvSpPr>
          <p:nvPr>
            <p:ph type="body" sz="quarter" idx="12" hasCustomPrompt="1"/>
          </p:nvPr>
        </p:nvSpPr>
        <p:spPr>
          <a:xfrm>
            <a:off x="519829" y="1526850"/>
            <a:ext cx="8185388" cy="4854478"/>
          </a:xfrm>
          <a:prstGeom prst="rect">
            <a:avLst/>
          </a:prstGeom>
        </p:spPr>
        <p:txBody>
          <a:bodyPr vert="horz" lIns="91429" tIns="45714" rIns="91429" bIns="45714">
            <a:noAutofit/>
          </a:bodyPr>
          <a:lstStyle>
            <a:lvl1pPr marL="0" indent="0">
              <a:buFontTx/>
              <a:buNone/>
              <a:defRPr sz="2000" b="0" i="0">
                <a:solidFill>
                  <a:schemeClr val="tx1"/>
                </a:solidFill>
                <a:latin typeface="+mj-lt"/>
                <a:cs typeface="Calibri Light"/>
              </a:defRPr>
            </a:lvl1pPr>
            <a:lvl2pPr marL="457146" indent="0">
              <a:buFontTx/>
              <a:buNone/>
              <a:defRPr sz="1400">
                <a:solidFill>
                  <a:srgbClr val="FF0000"/>
                </a:solidFill>
                <a:latin typeface="Akkurat"/>
                <a:cs typeface="Akkurat"/>
              </a:defRPr>
            </a:lvl2pPr>
            <a:lvl3pPr marL="914293" indent="0">
              <a:buFontTx/>
              <a:buNone/>
              <a:defRPr sz="1400">
                <a:solidFill>
                  <a:srgbClr val="FF0000"/>
                </a:solidFill>
                <a:latin typeface="Akkurat"/>
                <a:cs typeface="Akkurat"/>
              </a:defRPr>
            </a:lvl3pPr>
            <a:lvl4pPr marL="1371440" indent="0">
              <a:buFontTx/>
              <a:buNone/>
              <a:defRPr sz="1400">
                <a:solidFill>
                  <a:srgbClr val="FF0000"/>
                </a:solidFill>
                <a:latin typeface="Akkurat"/>
                <a:cs typeface="Akkurat"/>
              </a:defRPr>
            </a:lvl4pPr>
            <a:lvl5pPr marL="1828586" indent="0">
              <a:buFontTx/>
              <a:buNone/>
              <a:defRPr sz="1400">
                <a:solidFill>
                  <a:srgbClr val="FF0000"/>
                </a:solidFill>
                <a:latin typeface="Akkurat"/>
                <a:cs typeface="Akkurat"/>
              </a:defRPr>
            </a:lvl5pPr>
          </a:lstStyle>
          <a:p>
            <a:r>
              <a:rPr lang="en-US" dirty="0" smtClean="0"/>
              <a:t>Calibri Light in black at 20 points. 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sed</a:t>
            </a:r>
            <a:r>
              <a:rPr lang="en-US" dirty="0" smtClean="0"/>
              <a:t> do </a:t>
            </a:r>
            <a:r>
              <a:rPr lang="en-US" dirty="0" err="1" smtClean="0"/>
              <a:t>eiusmod</a:t>
            </a:r>
            <a:r>
              <a:rPr lang="en-US" dirty="0" smtClean="0"/>
              <a:t> </a:t>
            </a:r>
            <a:r>
              <a:rPr lang="en-US" dirty="0" err="1" smtClean="0"/>
              <a:t>tempor</a:t>
            </a:r>
            <a:r>
              <a:rPr lang="en-US" dirty="0" smtClean="0"/>
              <a:t> </a:t>
            </a:r>
            <a:r>
              <a:rPr lang="en-US" dirty="0" err="1" smtClean="0"/>
              <a:t>incididunt</a:t>
            </a:r>
            <a:r>
              <a:rPr lang="en-US" dirty="0" smtClean="0"/>
              <a:t> </a:t>
            </a:r>
            <a:r>
              <a:rPr lang="en-US" dirty="0" err="1" smtClean="0"/>
              <a:t>ut</a:t>
            </a:r>
            <a:r>
              <a:rPr lang="en-US" dirty="0" smtClean="0"/>
              <a:t> </a:t>
            </a:r>
            <a:r>
              <a:rPr lang="en-US" dirty="0" err="1" smtClean="0"/>
              <a:t>labore</a:t>
            </a:r>
            <a:r>
              <a:rPr lang="en-US" dirty="0" smtClean="0"/>
              <a:t> et </a:t>
            </a:r>
            <a:r>
              <a:rPr lang="en-US" dirty="0" err="1" smtClean="0"/>
              <a:t>dolore</a:t>
            </a:r>
            <a:r>
              <a:rPr lang="en-US" dirty="0" smtClean="0"/>
              <a:t> magna</a:t>
            </a:r>
            <a:endParaRPr lang="en-US" dirty="0"/>
          </a:p>
        </p:txBody>
      </p:sp>
      <p:sp>
        <p:nvSpPr>
          <p:cNvPr id="10" name="Text Placeholder 8"/>
          <p:cNvSpPr>
            <a:spLocks noGrp="1"/>
          </p:cNvSpPr>
          <p:nvPr>
            <p:ph type="body" sz="quarter" idx="38" hasCustomPrompt="1"/>
          </p:nvPr>
        </p:nvSpPr>
        <p:spPr>
          <a:xfrm>
            <a:off x="519829" y="431870"/>
            <a:ext cx="8208912" cy="620866"/>
          </a:xfrm>
          <a:prstGeom prst="rect">
            <a:avLst/>
          </a:prstGeom>
        </p:spPr>
        <p:txBody>
          <a:bodyPr vert="horz" lIns="91429" tIns="45714" rIns="91429" bIns="45714">
            <a:noAutofit/>
          </a:bodyPr>
          <a:lstStyle>
            <a:lvl1pPr marL="0" indent="0">
              <a:buFontTx/>
              <a:buNone/>
              <a:defRPr sz="3000" b="1" i="0">
                <a:solidFill>
                  <a:srgbClr val="000000"/>
                </a:solidFill>
                <a:latin typeface="Arial"/>
                <a:cs typeface="Arial"/>
              </a:defRPr>
            </a:lvl1pPr>
            <a:lvl2pPr marL="457146" indent="0">
              <a:buFontTx/>
              <a:buNone/>
              <a:defRPr sz="2400">
                <a:solidFill>
                  <a:schemeClr val="bg1"/>
                </a:solidFill>
                <a:latin typeface="Akkurat"/>
                <a:cs typeface="Akkurat"/>
              </a:defRPr>
            </a:lvl2pPr>
            <a:lvl3pPr marL="914293" indent="0">
              <a:buFontTx/>
              <a:buNone/>
              <a:defRPr sz="2400">
                <a:solidFill>
                  <a:schemeClr val="bg1"/>
                </a:solidFill>
                <a:latin typeface="Akkurat"/>
                <a:cs typeface="Akkurat"/>
              </a:defRPr>
            </a:lvl3pPr>
            <a:lvl4pPr marL="1371440" indent="0">
              <a:buFontTx/>
              <a:buNone/>
              <a:defRPr sz="2400">
                <a:solidFill>
                  <a:schemeClr val="bg1"/>
                </a:solidFill>
                <a:latin typeface="Akkurat"/>
                <a:cs typeface="Akkurat"/>
              </a:defRPr>
            </a:lvl4pPr>
            <a:lvl5pPr marL="1828586" indent="0">
              <a:buFontTx/>
              <a:buNone/>
              <a:defRPr sz="2400">
                <a:solidFill>
                  <a:schemeClr val="bg1"/>
                </a:solidFill>
                <a:latin typeface="Akkurat"/>
                <a:cs typeface="Akkurat"/>
              </a:defRPr>
            </a:lvl5pPr>
          </a:lstStyle>
          <a:p>
            <a:pPr lvl="0"/>
            <a:r>
              <a:rPr lang="en-US" dirty="0" smtClean="0"/>
              <a:t>Arial Bold Title 30 Points</a:t>
            </a:r>
            <a:endParaRPr lang="en-US" dirty="0"/>
          </a:p>
        </p:txBody>
      </p:sp>
      <p:sp>
        <p:nvSpPr>
          <p:cNvPr id="11" name="Text Placeholder 8"/>
          <p:cNvSpPr>
            <a:spLocks noGrp="1"/>
          </p:cNvSpPr>
          <p:nvPr>
            <p:ph type="body" sz="quarter" idx="39" hasCustomPrompt="1"/>
          </p:nvPr>
        </p:nvSpPr>
        <p:spPr>
          <a:xfrm>
            <a:off x="519829" y="1105942"/>
            <a:ext cx="8208912" cy="450850"/>
          </a:xfrm>
          <a:prstGeom prst="rect">
            <a:avLst/>
          </a:prstGeom>
        </p:spPr>
        <p:txBody>
          <a:bodyPr vert="horz" lIns="91429" tIns="45714" rIns="91429" bIns="45714">
            <a:normAutofit/>
          </a:bodyPr>
          <a:lstStyle>
            <a:lvl1pPr marL="0" indent="0">
              <a:buFontTx/>
              <a:buNone/>
              <a:defRPr sz="2000" b="1" i="0">
                <a:solidFill>
                  <a:srgbClr val="000000"/>
                </a:solidFill>
                <a:latin typeface="Arial"/>
                <a:cs typeface="Arial"/>
              </a:defRPr>
            </a:lvl1pPr>
            <a:lvl2pPr marL="457146" indent="0">
              <a:buFontTx/>
              <a:buNone/>
              <a:defRPr sz="2400">
                <a:solidFill>
                  <a:schemeClr val="bg1"/>
                </a:solidFill>
                <a:latin typeface="Akkurat"/>
                <a:cs typeface="Akkurat"/>
              </a:defRPr>
            </a:lvl2pPr>
            <a:lvl3pPr marL="914293" indent="0">
              <a:buFontTx/>
              <a:buNone/>
              <a:defRPr sz="2400">
                <a:solidFill>
                  <a:schemeClr val="bg1"/>
                </a:solidFill>
                <a:latin typeface="Akkurat"/>
                <a:cs typeface="Akkurat"/>
              </a:defRPr>
            </a:lvl3pPr>
            <a:lvl4pPr marL="1371440" indent="0">
              <a:buFontTx/>
              <a:buNone/>
              <a:defRPr sz="2400">
                <a:solidFill>
                  <a:schemeClr val="bg1"/>
                </a:solidFill>
                <a:latin typeface="Akkurat"/>
                <a:cs typeface="Akkurat"/>
              </a:defRPr>
            </a:lvl4pPr>
            <a:lvl5pPr marL="1828586" indent="0">
              <a:buFontTx/>
              <a:buNone/>
              <a:defRPr sz="2400">
                <a:solidFill>
                  <a:schemeClr val="bg1"/>
                </a:solidFill>
                <a:latin typeface="Akkurat"/>
                <a:cs typeface="Akkurat"/>
              </a:defRPr>
            </a:lvl5pPr>
          </a:lstStyle>
          <a:p>
            <a:pPr lvl="0"/>
            <a:r>
              <a:rPr lang="en-US" dirty="0" smtClean="0"/>
              <a:t>Arial Bold Subhead 20 Points</a:t>
            </a:r>
            <a:endParaRPr lang="en-US" dirty="0"/>
          </a:p>
        </p:txBody>
      </p:sp>
      <p:sp>
        <p:nvSpPr>
          <p:cNvPr id="6" name="Rectangle 4">
            <a:extLst/>
          </p:cNvPr>
          <p:cNvSpPr>
            <a:spLocks noGrp="1" noChangeArrowheads="1"/>
          </p:cNvSpPr>
          <p:nvPr>
            <p:ph type="sldNum" sz="quarter" idx="40"/>
          </p:nvPr>
        </p:nvSpPr>
        <p:spPr>
          <a:xfrm>
            <a:off x="6553200" y="6356350"/>
            <a:ext cx="2133600" cy="365125"/>
          </a:xfrm>
          <a:ln/>
        </p:spPr>
        <p:txBody>
          <a:bodyPr/>
          <a:lstStyle>
            <a:lvl1pPr>
              <a:defRPr/>
            </a:lvl1pPr>
          </a:lstStyle>
          <a:p>
            <a:pPr>
              <a:defRPr/>
            </a:pPr>
            <a:fld id="{46425072-6E52-45A8-8A7E-A5B11BCA4176}" type="slidenum">
              <a:rPr lang="en-US" altLang="en-US"/>
              <a:pPr>
                <a:defRPr/>
              </a:pPr>
              <a:t>‹#›</a:t>
            </a:fld>
            <a:endParaRPr lang="en-US" altLang="en-US"/>
          </a:p>
        </p:txBody>
      </p:sp>
    </p:spTree>
    <p:extLst>
      <p:ext uri="{BB962C8B-B14F-4D97-AF65-F5344CB8AC3E}">
        <p14:creationId xmlns:p14="http://schemas.microsoft.com/office/powerpoint/2010/main" val="93456357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dyText-LargeHeader">
    <p:spTree>
      <p:nvGrpSpPr>
        <p:cNvPr id="1" name=""/>
        <p:cNvGrpSpPr/>
        <p:nvPr/>
      </p:nvGrpSpPr>
      <p:grpSpPr>
        <a:xfrm>
          <a:off x="0" y="0"/>
          <a:ext cx="0" cy="0"/>
          <a:chOff x="0" y="0"/>
          <a:chExt cx="0" cy="0"/>
        </a:xfrm>
      </p:grpSpPr>
      <p:cxnSp>
        <p:nvCxnSpPr>
          <p:cNvPr id="9" name="Straight Connector 8"/>
          <p:cNvCxnSpPr/>
          <p:nvPr userDrawn="1"/>
        </p:nvCxnSpPr>
        <p:spPr>
          <a:xfrm>
            <a:off x="539552" y="1556792"/>
            <a:ext cx="8064896" cy="0"/>
          </a:xfrm>
          <a:prstGeom prst="line">
            <a:avLst/>
          </a:prstGeom>
          <a:ln cap="rnd" cmpd="sng">
            <a:solidFill>
              <a:schemeClr val="bg1">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8" name="Text Placeholder 5"/>
          <p:cNvSpPr>
            <a:spLocks noGrp="1"/>
          </p:cNvSpPr>
          <p:nvPr>
            <p:ph type="body" sz="quarter" idx="12" hasCustomPrompt="1"/>
          </p:nvPr>
        </p:nvSpPr>
        <p:spPr>
          <a:xfrm>
            <a:off x="519829" y="2060848"/>
            <a:ext cx="8185388" cy="4320480"/>
          </a:xfrm>
          <a:prstGeom prst="rect">
            <a:avLst/>
          </a:prstGeom>
        </p:spPr>
        <p:txBody>
          <a:bodyPr vert="horz" lIns="91429" tIns="45714" rIns="91429" bIns="45714">
            <a:noAutofit/>
          </a:bodyPr>
          <a:lstStyle>
            <a:lvl1pPr marL="0" indent="0">
              <a:buFontTx/>
              <a:buNone/>
              <a:defRPr sz="2000" b="0" i="0">
                <a:solidFill>
                  <a:schemeClr val="tx1"/>
                </a:solidFill>
                <a:latin typeface="+mj-lt"/>
                <a:cs typeface="Calibri Light"/>
              </a:defRPr>
            </a:lvl1pPr>
            <a:lvl2pPr marL="457146" indent="0">
              <a:buFontTx/>
              <a:buNone/>
              <a:defRPr sz="1400">
                <a:solidFill>
                  <a:srgbClr val="FF0000"/>
                </a:solidFill>
                <a:latin typeface="Akkurat"/>
                <a:cs typeface="Akkurat"/>
              </a:defRPr>
            </a:lvl2pPr>
            <a:lvl3pPr marL="914293" indent="0">
              <a:buFontTx/>
              <a:buNone/>
              <a:defRPr sz="1400">
                <a:solidFill>
                  <a:srgbClr val="FF0000"/>
                </a:solidFill>
                <a:latin typeface="Akkurat"/>
                <a:cs typeface="Akkurat"/>
              </a:defRPr>
            </a:lvl3pPr>
            <a:lvl4pPr marL="1371440" indent="0">
              <a:buFontTx/>
              <a:buNone/>
              <a:defRPr sz="1400">
                <a:solidFill>
                  <a:srgbClr val="FF0000"/>
                </a:solidFill>
                <a:latin typeface="Akkurat"/>
                <a:cs typeface="Akkurat"/>
              </a:defRPr>
            </a:lvl4pPr>
            <a:lvl5pPr marL="1828586" indent="0">
              <a:buFontTx/>
              <a:buNone/>
              <a:defRPr sz="1400">
                <a:solidFill>
                  <a:srgbClr val="FF0000"/>
                </a:solidFill>
                <a:latin typeface="Akkurat"/>
                <a:cs typeface="Akkurat"/>
              </a:defRPr>
            </a:lvl5pPr>
          </a:lstStyle>
          <a:p>
            <a:r>
              <a:rPr lang="en-US" dirty="0" smtClean="0"/>
              <a:t>Calibri Light in black at 20 points. 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sed</a:t>
            </a:r>
            <a:r>
              <a:rPr lang="en-US" dirty="0" smtClean="0"/>
              <a:t> do </a:t>
            </a:r>
            <a:r>
              <a:rPr lang="en-US" dirty="0" err="1" smtClean="0"/>
              <a:t>eiusmod</a:t>
            </a:r>
            <a:r>
              <a:rPr lang="en-US" dirty="0" smtClean="0"/>
              <a:t> </a:t>
            </a:r>
            <a:r>
              <a:rPr lang="en-US" dirty="0" err="1" smtClean="0"/>
              <a:t>tempor</a:t>
            </a:r>
            <a:r>
              <a:rPr lang="en-US" dirty="0" smtClean="0"/>
              <a:t> </a:t>
            </a:r>
            <a:r>
              <a:rPr lang="en-US" dirty="0" err="1" smtClean="0"/>
              <a:t>incididunt</a:t>
            </a:r>
            <a:r>
              <a:rPr lang="en-US" dirty="0" smtClean="0"/>
              <a:t> </a:t>
            </a:r>
            <a:r>
              <a:rPr lang="en-US" dirty="0" err="1" smtClean="0"/>
              <a:t>ut</a:t>
            </a:r>
            <a:r>
              <a:rPr lang="en-US" dirty="0" smtClean="0"/>
              <a:t> </a:t>
            </a:r>
            <a:r>
              <a:rPr lang="en-US" dirty="0" err="1" smtClean="0"/>
              <a:t>labore</a:t>
            </a:r>
            <a:r>
              <a:rPr lang="en-US" dirty="0" smtClean="0"/>
              <a:t> et </a:t>
            </a:r>
            <a:r>
              <a:rPr lang="en-US" dirty="0" err="1" smtClean="0"/>
              <a:t>dolore</a:t>
            </a:r>
            <a:r>
              <a:rPr lang="en-US" dirty="0" smtClean="0"/>
              <a:t> magna</a:t>
            </a:r>
            <a:endParaRPr lang="en-US" dirty="0"/>
          </a:p>
        </p:txBody>
      </p:sp>
      <p:sp>
        <p:nvSpPr>
          <p:cNvPr id="10" name="Text Placeholder 8"/>
          <p:cNvSpPr>
            <a:spLocks noGrp="1"/>
          </p:cNvSpPr>
          <p:nvPr>
            <p:ph type="body" sz="quarter" idx="38" hasCustomPrompt="1"/>
          </p:nvPr>
        </p:nvSpPr>
        <p:spPr>
          <a:xfrm>
            <a:off x="519829" y="431870"/>
            <a:ext cx="8208912" cy="980906"/>
          </a:xfrm>
          <a:prstGeom prst="rect">
            <a:avLst/>
          </a:prstGeom>
        </p:spPr>
        <p:txBody>
          <a:bodyPr vert="horz" lIns="91429" tIns="45714" rIns="91429" bIns="45714">
            <a:noAutofit/>
          </a:bodyPr>
          <a:lstStyle>
            <a:lvl1pPr marL="0" indent="0">
              <a:buFontTx/>
              <a:buNone/>
              <a:defRPr sz="3000" b="1" i="0">
                <a:solidFill>
                  <a:srgbClr val="000000"/>
                </a:solidFill>
                <a:latin typeface="Arial"/>
                <a:cs typeface="Arial"/>
              </a:defRPr>
            </a:lvl1pPr>
            <a:lvl2pPr marL="457146" indent="0">
              <a:buFontTx/>
              <a:buNone/>
              <a:defRPr sz="2400">
                <a:solidFill>
                  <a:schemeClr val="bg1"/>
                </a:solidFill>
                <a:latin typeface="Akkurat"/>
                <a:cs typeface="Akkurat"/>
              </a:defRPr>
            </a:lvl2pPr>
            <a:lvl3pPr marL="914293" indent="0">
              <a:buFontTx/>
              <a:buNone/>
              <a:defRPr sz="2400">
                <a:solidFill>
                  <a:schemeClr val="bg1"/>
                </a:solidFill>
                <a:latin typeface="Akkurat"/>
                <a:cs typeface="Akkurat"/>
              </a:defRPr>
            </a:lvl3pPr>
            <a:lvl4pPr marL="1371440" indent="0">
              <a:buFontTx/>
              <a:buNone/>
              <a:defRPr sz="2400">
                <a:solidFill>
                  <a:schemeClr val="bg1"/>
                </a:solidFill>
                <a:latin typeface="Akkurat"/>
                <a:cs typeface="Akkurat"/>
              </a:defRPr>
            </a:lvl4pPr>
            <a:lvl5pPr marL="1828586" indent="0">
              <a:buFontTx/>
              <a:buNone/>
              <a:defRPr sz="2400">
                <a:solidFill>
                  <a:schemeClr val="bg1"/>
                </a:solidFill>
                <a:latin typeface="Akkurat"/>
                <a:cs typeface="Akkurat"/>
              </a:defRPr>
            </a:lvl5pPr>
          </a:lstStyle>
          <a:p>
            <a:pPr lvl="0"/>
            <a:r>
              <a:rPr lang="en-US" dirty="0" smtClean="0"/>
              <a:t>Arial Bold Title 30 Points</a:t>
            </a:r>
            <a:endParaRPr lang="en-US" dirty="0"/>
          </a:p>
        </p:txBody>
      </p:sp>
      <p:sp>
        <p:nvSpPr>
          <p:cNvPr id="11" name="Text Placeholder 8"/>
          <p:cNvSpPr>
            <a:spLocks noGrp="1"/>
          </p:cNvSpPr>
          <p:nvPr>
            <p:ph type="body" sz="quarter" idx="39" hasCustomPrompt="1"/>
          </p:nvPr>
        </p:nvSpPr>
        <p:spPr>
          <a:xfrm>
            <a:off x="519829" y="1609998"/>
            <a:ext cx="8208912" cy="450850"/>
          </a:xfrm>
          <a:prstGeom prst="rect">
            <a:avLst/>
          </a:prstGeom>
        </p:spPr>
        <p:txBody>
          <a:bodyPr vert="horz" lIns="91429" tIns="45714" rIns="91429" bIns="45714">
            <a:normAutofit/>
          </a:bodyPr>
          <a:lstStyle>
            <a:lvl1pPr marL="0" indent="0">
              <a:buFontTx/>
              <a:buNone/>
              <a:defRPr sz="2000" b="1" i="0">
                <a:solidFill>
                  <a:srgbClr val="000000"/>
                </a:solidFill>
                <a:latin typeface="Arial"/>
                <a:cs typeface="Arial"/>
              </a:defRPr>
            </a:lvl1pPr>
            <a:lvl2pPr marL="457146" indent="0">
              <a:buFontTx/>
              <a:buNone/>
              <a:defRPr sz="2400">
                <a:solidFill>
                  <a:schemeClr val="bg1"/>
                </a:solidFill>
                <a:latin typeface="Akkurat"/>
                <a:cs typeface="Akkurat"/>
              </a:defRPr>
            </a:lvl2pPr>
            <a:lvl3pPr marL="914293" indent="0">
              <a:buFontTx/>
              <a:buNone/>
              <a:defRPr sz="2400">
                <a:solidFill>
                  <a:schemeClr val="bg1"/>
                </a:solidFill>
                <a:latin typeface="Akkurat"/>
                <a:cs typeface="Akkurat"/>
              </a:defRPr>
            </a:lvl3pPr>
            <a:lvl4pPr marL="1371440" indent="0">
              <a:buFontTx/>
              <a:buNone/>
              <a:defRPr sz="2400">
                <a:solidFill>
                  <a:schemeClr val="bg1"/>
                </a:solidFill>
                <a:latin typeface="Akkurat"/>
                <a:cs typeface="Akkurat"/>
              </a:defRPr>
            </a:lvl4pPr>
            <a:lvl5pPr marL="1828586" indent="0">
              <a:buFontTx/>
              <a:buNone/>
              <a:defRPr sz="2400">
                <a:solidFill>
                  <a:schemeClr val="bg1"/>
                </a:solidFill>
                <a:latin typeface="Akkurat"/>
                <a:cs typeface="Akkurat"/>
              </a:defRPr>
            </a:lvl5pPr>
          </a:lstStyle>
          <a:p>
            <a:pPr lvl="0"/>
            <a:r>
              <a:rPr lang="en-US" dirty="0" smtClean="0"/>
              <a:t>Arial Bold Subhead 20 Points</a:t>
            </a:r>
            <a:endParaRPr lang="en-US" dirty="0"/>
          </a:p>
        </p:txBody>
      </p:sp>
      <p:sp>
        <p:nvSpPr>
          <p:cNvPr id="6" name="Rectangle 4">
            <a:extLst/>
          </p:cNvPr>
          <p:cNvSpPr>
            <a:spLocks noGrp="1" noChangeArrowheads="1"/>
          </p:cNvSpPr>
          <p:nvPr>
            <p:ph type="sldNum" sz="quarter" idx="40"/>
          </p:nvPr>
        </p:nvSpPr>
        <p:spPr>
          <a:xfrm>
            <a:off x="6553200" y="6356350"/>
            <a:ext cx="2133600" cy="365125"/>
          </a:xfrm>
          <a:ln/>
        </p:spPr>
        <p:txBody>
          <a:bodyPr/>
          <a:lstStyle>
            <a:lvl1pPr>
              <a:defRPr/>
            </a:lvl1pPr>
          </a:lstStyle>
          <a:p>
            <a:pPr>
              <a:defRPr/>
            </a:pPr>
            <a:fld id="{46425072-6E52-45A8-8A7E-A5B11BCA4176}" type="slidenum">
              <a:rPr lang="en-US" altLang="en-US"/>
              <a:pPr>
                <a:defRPr/>
              </a:pPr>
              <a:t>‹#›</a:t>
            </a:fld>
            <a:endParaRPr lang="en-US" altLang="en-US"/>
          </a:p>
        </p:txBody>
      </p:sp>
    </p:spTree>
    <p:extLst>
      <p:ext uri="{BB962C8B-B14F-4D97-AF65-F5344CB8AC3E}">
        <p14:creationId xmlns:p14="http://schemas.microsoft.com/office/powerpoint/2010/main" val="320127445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dy Text - Smaller Header">
    <p:spTree>
      <p:nvGrpSpPr>
        <p:cNvPr id="1" name=""/>
        <p:cNvGrpSpPr/>
        <p:nvPr/>
      </p:nvGrpSpPr>
      <p:grpSpPr>
        <a:xfrm>
          <a:off x="0" y="0"/>
          <a:ext cx="0" cy="0"/>
          <a:chOff x="0" y="0"/>
          <a:chExt cx="0" cy="0"/>
        </a:xfrm>
      </p:grpSpPr>
      <p:cxnSp>
        <p:nvCxnSpPr>
          <p:cNvPr id="9" name="Straight Connector 8"/>
          <p:cNvCxnSpPr/>
          <p:nvPr userDrawn="1"/>
        </p:nvCxnSpPr>
        <p:spPr>
          <a:xfrm>
            <a:off x="199235" y="620688"/>
            <a:ext cx="8693245" cy="0"/>
          </a:xfrm>
          <a:prstGeom prst="line">
            <a:avLst/>
          </a:prstGeom>
          <a:ln cap="rnd" cmpd="sng">
            <a:solidFill>
              <a:schemeClr val="bg1">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10" name="Text Placeholder 8"/>
          <p:cNvSpPr>
            <a:spLocks noGrp="1"/>
          </p:cNvSpPr>
          <p:nvPr>
            <p:ph type="body" sz="quarter" idx="38" hasCustomPrompt="1"/>
          </p:nvPr>
        </p:nvSpPr>
        <p:spPr>
          <a:xfrm>
            <a:off x="179512" y="143838"/>
            <a:ext cx="8208912" cy="404842"/>
          </a:xfrm>
          <a:prstGeom prst="rect">
            <a:avLst/>
          </a:prstGeom>
        </p:spPr>
        <p:txBody>
          <a:bodyPr vert="horz" lIns="91429" tIns="45714" rIns="91429" bIns="45714">
            <a:noAutofit/>
          </a:bodyPr>
          <a:lstStyle>
            <a:lvl1pPr marL="0" indent="0">
              <a:buFontTx/>
              <a:buNone/>
              <a:defRPr sz="2400" b="1" i="0">
                <a:solidFill>
                  <a:srgbClr val="000000"/>
                </a:solidFill>
                <a:latin typeface="Arial"/>
                <a:cs typeface="Arial"/>
              </a:defRPr>
            </a:lvl1pPr>
            <a:lvl2pPr marL="457146" indent="0">
              <a:buFontTx/>
              <a:buNone/>
              <a:defRPr sz="2400">
                <a:solidFill>
                  <a:schemeClr val="bg1"/>
                </a:solidFill>
                <a:latin typeface="Akkurat"/>
                <a:cs typeface="Akkurat"/>
              </a:defRPr>
            </a:lvl2pPr>
            <a:lvl3pPr marL="914293" indent="0">
              <a:buFontTx/>
              <a:buNone/>
              <a:defRPr sz="2400">
                <a:solidFill>
                  <a:schemeClr val="bg1"/>
                </a:solidFill>
                <a:latin typeface="Akkurat"/>
                <a:cs typeface="Akkurat"/>
              </a:defRPr>
            </a:lvl3pPr>
            <a:lvl4pPr marL="1371440" indent="0">
              <a:buFontTx/>
              <a:buNone/>
              <a:defRPr sz="2400">
                <a:solidFill>
                  <a:schemeClr val="bg1"/>
                </a:solidFill>
                <a:latin typeface="Akkurat"/>
                <a:cs typeface="Akkurat"/>
              </a:defRPr>
            </a:lvl4pPr>
            <a:lvl5pPr marL="1828586" indent="0">
              <a:buFontTx/>
              <a:buNone/>
              <a:defRPr sz="2400">
                <a:solidFill>
                  <a:schemeClr val="bg1"/>
                </a:solidFill>
                <a:latin typeface="Akkurat"/>
                <a:cs typeface="Akkurat"/>
              </a:defRPr>
            </a:lvl5pPr>
          </a:lstStyle>
          <a:p>
            <a:pPr lvl="0"/>
            <a:r>
              <a:rPr lang="en-US" dirty="0" smtClean="0"/>
              <a:t>Arial Bold Title 24 Points</a:t>
            </a:r>
            <a:endParaRPr lang="en-US" dirty="0"/>
          </a:p>
        </p:txBody>
      </p:sp>
      <p:sp>
        <p:nvSpPr>
          <p:cNvPr id="11" name="Text Placeholder 8"/>
          <p:cNvSpPr>
            <a:spLocks noGrp="1"/>
          </p:cNvSpPr>
          <p:nvPr>
            <p:ph type="body" sz="quarter" idx="39" hasCustomPrompt="1"/>
          </p:nvPr>
        </p:nvSpPr>
        <p:spPr>
          <a:xfrm>
            <a:off x="179512" y="620688"/>
            <a:ext cx="8208912" cy="450850"/>
          </a:xfrm>
          <a:prstGeom prst="rect">
            <a:avLst/>
          </a:prstGeom>
        </p:spPr>
        <p:txBody>
          <a:bodyPr vert="horz" lIns="91429" tIns="45714" rIns="91429" bIns="45714">
            <a:normAutofit/>
          </a:bodyPr>
          <a:lstStyle>
            <a:lvl1pPr marL="0" indent="0">
              <a:buFontTx/>
              <a:buNone/>
              <a:defRPr sz="1600" b="1" i="0">
                <a:solidFill>
                  <a:schemeClr val="tx2"/>
                </a:solidFill>
                <a:latin typeface="Arial"/>
                <a:cs typeface="Arial"/>
              </a:defRPr>
            </a:lvl1pPr>
            <a:lvl2pPr marL="457146" indent="0">
              <a:buFontTx/>
              <a:buNone/>
              <a:defRPr sz="2400">
                <a:solidFill>
                  <a:schemeClr val="bg1"/>
                </a:solidFill>
                <a:latin typeface="Akkurat"/>
                <a:cs typeface="Akkurat"/>
              </a:defRPr>
            </a:lvl2pPr>
            <a:lvl3pPr marL="914293" indent="0">
              <a:buFontTx/>
              <a:buNone/>
              <a:defRPr sz="2400">
                <a:solidFill>
                  <a:schemeClr val="bg1"/>
                </a:solidFill>
                <a:latin typeface="Akkurat"/>
                <a:cs typeface="Akkurat"/>
              </a:defRPr>
            </a:lvl3pPr>
            <a:lvl4pPr marL="1371440" indent="0">
              <a:buFontTx/>
              <a:buNone/>
              <a:defRPr sz="2400">
                <a:solidFill>
                  <a:schemeClr val="bg1"/>
                </a:solidFill>
                <a:latin typeface="Akkurat"/>
                <a:cs typeface="Akkurat"/>
              </a:defRPr>
            </a:lvl4pPr>
            <a:lvl5pPr marL="1828586" indent="0">
              <a:buFontTx/>
              <a:buNone/>
              <a:defRPr sz="2400">
                <a:solidFill>
                  <a:schemeClr val="bg1"/>
                </a:solidFill>
                <a:latin typeface="Akkurat"/>
                <a:cs typeface="Akkurat"/>
              </a:defRPr>
            </a:lvl5pPr>
          </a:lstStyle>
          <a:p>
            <a:pPr lvl="0"/>
            <a:r>
              <a:rPr lang="en-US" dirty="0" smtClean="0"/>
              <a:t>Arial Bold Subhead 16 Points</a:t>
            </a:r>
            <a:endParaRPr lang="en-US" dirty="0"/>
          </a:p>
        </p:txBody>
      </p:sp>
      <p:sp>
        <p:nvSpPr>
          <p:cNvPr id="12" name="Rectangle 4">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a:t>
            </a:fld>
            <a:endParaRPr lang="en-US" altLang="en-US"/>
          </a:p>
        </p:txBody>
      </p:sp>
    </p:spTree>
    <p:extLst>
      <p:ext uri="{BB962C8B-B14F-4D97-AF65-F5344CB8AC3E}">
        <p14:creationId xmlns:p14="http://schemas.microsoft.com/office/powerpoint/2010/main" val="68386355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ody Text - Smaller Header - Provisions">
    <p:spTree>
      <p:nvGrpSpPr>
        <p:cNvPr id="1" name=""/>
        <p:cNvGrpSpPr/>
        <p:nvPr/>
      </p:nvGrpSpPr>
      <p:grpSpPr>
        <a:xfrm>
          <a:off x="0" y="0"/>
          <a:ext cx="0" cy="0"/>
          <a:chOff x="0" y="0"/>
          <a:chExt cx="0" cy="0"/>
        </a:xfrm>
      </p:grpSpPr>
      <p:cxnSp>
        <p:nvCxnSpPr>
          <p:cNvPr id="9" name="Straight Connector 8"/>
          <p:cNvCxnSpPr/>
          <p:nvPr userDrawn="1"/>
        </p:nvCxnSpPr>
        <p:spPr>
          <a:xfrm>
            <a:off x="199235" y="980728"/>
            <a:ext cx="8693245" cy="0"/>
          </a:xfrm>
          <a:prstGeom prst="line">
            <a:avLst/>
          </a:prstGeom>
          <a:ln cap="rnd" cmpd="sng">
            <a:solidFill>
              <a:schemeClr val="bg1">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10" name="Text Placeholder 8"/>
          <p:cNvSpPr>
            <a:spLocks noGrp="1"/>
          </p:cNvSpPr>
          <p:nvPr>
            <p:ph type="body" sz="quarter" idx="38" hasCustomPrompt="1"/>
          </p:nvPr>
        </p:nvSpPr>
        <p:spPr>
          <a:xfrm>
            <a:off x="179512" y="503878"/>
            <a:ext cx="8208912" cy="404842"/>
          </a:xfrm>
          <a:prstGeom prst="rect">
            <a:avLst/>
          </a:prstGeom>
        </p:spPr>
        <p:txBody>
          <a:bodyPr vert="horz" lIns="91429" tIns="45714" rIns="91429" bIns="45714">
            <a:noAutofit/>
          </a:bodyPr>
          <a:lstStyle>
            <a:lvl1pPr marL="0" indent="0">
              <a:buFontTx/>
              <a:buNone/>
              <a:defRPr sz="2400" b="1" i="0">
                <a:solidFill>
                  <a:srgbClr val="000000"/>
                </a:solidFill>
                <a:latin typeface="Arial"/>
                <a:cs typeface="Arial"/>
              </a:defRPr>
            </a:lvl1pPr>
            <a:lvl2pPr marL="457146" indent="0">
              <a:buFontTx/>
              <a:buNone/>
              <a:defRPr sz="2400">
                <a:solidFill>
                  <a:schemeClr val="bg1"/>
                </a:solidFill>
                <a:latin typeface="Akkurat"/>
                <a:cs typeface="Akkurat"/>
              </a:defRPr>
            </a:lvl2pPr>
            <a:lvl3pPr marL="914293" indent="0">
              <a:buFontTx/>
              <a:buNone/>
              <a:defRPr sz="2400">
                <a:solidFill>
                  <a:schemeClr val="bg1"/>
                </a:solidFill>
                <a:latin typeface="Akkurat"/>
                <a:cs typeface="Akkurat"/>
              </a:defRPr>
            </a:lvl3pPr>
            <a:lvl4pPr marL="1371440" indent="0">
              <a:buFontTx/>
              <a:buNone/>
              <a:defRPr sz="2400">
                <a:solidFill>
                  <a:schemeClr val="bg1"/>
                </a:solidFill>
                <a:latin typeface="Akkurat"/>
                <a:cs typeface="Akkurat"/>
              </a:defRPr>
            </a:lvl4pPr>
            <a:lvl5pPr marL="1828586" indent="0">
              <a:buFontTx/>
              <a:buNone/>
              <a:defRPr sz="2400">
                <a:solidFill>
                  <a:schemeClr val="bg1"/>
                </a:solidFill>
                <a:latin typeface="Akkurat"/>
                <a:cs typeface="Akkurat"/>
              </a:defRPr>
            </a:lvl5pPr>
          </a:lstStyle>
          <a:p>
            <a:pPr lvl="0"/>
            <a:r>
              <a:rPr lang="en-US" dirty="0" smtClean="0"/>
              <a:t>Arial Bold Title 24 Points</a:t>
            </a:r>
            <a:endParaRPr lang="en-US" dirty="0"/>
          </a:p>
        </p:txBody>
      </p:sp>
      <p:sp>
        <p:nvSpPr>
          <p:cNvPr id="11" name="Text Placeholder 8"/>
          <p:cNvSpPr>
            <a:spLocks noGrp="1"/>
          </p:cNvSpPr>
          <p:nvPr>
            <p:ph type="body" sz="quarter" idx="39" hasCustomPrompt="1"/>
          </p:nvPr>
        </p:nvSpPr>
        <p:spPr>
          <a:xfrm>
            <a:off x="179512" y="188640"/>
            <a:ext cx="8208912" cy="288032"/>
          </a:xfrm>
          <a:prstGeom prst="rect">
            <a:avLst/>
          </a:prstGeom>
        </p:spPr>
        <p:txBody>
          <a:bodyPr vert="horz" lIns="91429" tIns="45714" rIns="91429" bIns="45714">
            <a:noAutofit/>
          </a:bodyPr>
          <a:lstStyle>
            <a:lvl1pPr marL="0" indent="0">
              <a:buFontTx/>
              <a:buNone/>
              <a:defRPr sz="1800" b="1" i="1">
                <a:solidFill>
                  <a:schemeClr val="tx2"/>
                </a:solidFill>
                <a:latin typeface="Arial"/>
                <a:cs typeface="Arial"/>
              </a:defRPr>
            </a:lvl1pPr>
            <a:lvl2pPr marL="457146" indent="0">
              <a:buFontTx/>
              <a:buNone/>
              <a:defRPr sz="2400">
                <a:solidFill>
                  <a:schemeClr val="bg1"/>
                </a:solidFill>
                <a:latin typeface="Akkurat"/>
                <a:cs typeface="Akkurat"/>
              </a:defRPr>
            </a:lvl2pPr>
            <a:lvl3pPr marL="914293" indent="0">
              <a:buFontTx/>
              <a:buNone/>
              <a:defRPr sz="2400">
                <a:solidFill>
                  <a:schemeClr val="bg1"/>
                </a:solidFill>
                <a:latin typeface="Akkurat"/>
                <a:cs typeface="Akkurat"/>
              </a:defRPr>
            </a:lvl3pPr>
            <a:lvl4pPr marL="1371440" indent="0">
              <a:buFontTx/>
              <a:buNone/>
              <a:defRPr sz="2400">
                <a:solidFill>
                  <a:schemeClr val="bg1"/>
                </a:solidFill>
                <a:latin typeface="Akkurat"/>
                <a:cs typeface="Akkurat"/>
              </a:defRPr>
            </a:lvl4pPr>
            <a:lvl5pPr marL="1828586" indent="0">
              <a:buFontTx/>
              <a:buNone/>
              <a:defRPr sz="2400">
                <a:solidFill>
                  <a:schemeClr val="bg1"/>
                </a:solidFill>
                <a:latin typeface="Akkurat"/>
                <a:cs typeface="Akkurat"/>
              </a:defRPr>
            </a:lvl5pPr>
          </a:lstStyle>
          <a:p>
            <a:pPr lvl="0"/>
            <a:r>
              <a:rPr lang="en-US" dirty="0" smtClean="0"/>
              <a:t>Arial Bold Subhead 18 Points, Italic</a:t>
            </a:r>
            <a:endParaRPr lang="en-US" dirty="0"/>
          </a:p>
        </p:txBody>
      </p:sp>
      <p:sp>
        <p:nvSpPr>
          <p:cNvPr id="12" name="Rectangle 4">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a:t>
            </a:fld>
            <a:endParaRPr lang="en-US" altLang="en-US"/>
          </a:p>
        </p:txBody>
      </p:sp>
    </p:spTree>
    <p:extLst>
      <p:ext uri="{BB962C8B-B14F-4D97-AF65-F5344CB8AC3E}">
        <p14:creationId xmlns:p14="http://schemas.microsoft.com/office/powerpoint/2010/main" val="339475478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4">
            <a:extLst/>
          </p:cNvPr>
          <p:cNvSpPr>
            <a:spLocks noGrp="1" noChangeArrowheads="1"/>
          </p:cNvSpPr>
          <p:nvPr>
            <p:ph type="sldNum" sz="quarter" idx="40"/>
          </p:nvPr>
        </p:nvSpPr>
        <p:spPr>
          <a:xfrm>
            <a:off x="6553200" y="6356350"/>
            <a:ext cx="2133600" cy="365125"/>
          </a:xfrm>
          <a:ln/>
        </p:spPr>
        <p:txBody>
          <a:bodyPr/>
          <a:lstStyle>
            <a:lvl1pPr>
              <a:defRPr/>
            </a:lvl1pPr>
          </a:lstStyle>
          <a:p>
            <a:pPr>
              <a:defRPr/>
            </a:pPr>
            <a:fld id="{46425072-6E52-45A8-8A7E-A5B11BCA4176}" type="slidenum">
              <a:rPr lang="en-US" altLang="en-US"/>
              <a:pPr>
                <a:defRPr/>
              </a:pPr>
              <a:t>‹#›</a:t>
            </a:fld>
            <a:endParaRPr lang="en-US" altLang="en-US"/>
          </a:p>
        </p:txBody>
      </p:sp>
    </p:spTree>
    <p:extLst>
      <p:ext uri="{BB962C8B-B14F-4D97-AF65-F5344CB8AC3E}">
        <p14:creationId xmlns:p14="http://schemas.microsoft.com/office/powerpoint/2010/main" val="409668847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ck Background">
    <p:bg>
      <p:bgRef idx="1001">
        <a:schemeClr val="bg1"/>
      </p:bgRef>
    </p:bg>
    <p:spTree>
      <p:nvGrpSpPr>
        <p:cNvPr id="1" name=""/>
        <p:cNvGrpSpPr/>
        <p:nvPr/>
      </p:nvGrpSpPr>
      <p:grpSpPr>
        <a:xfrm>
          <a:off x="0" y="0"/>
          <a:ext cx="0" cy="0"/>
          <a:chOff x="0" y="0"/>
          <a:chExt cx="0" cy="0"/>
        </a:xfrm>
      </p:grpSpPr>
      <p:sp>
        <p:nvSpPr>
          <p:cNvPr id="2" name="Rectangle 4">
            <a:extLst/>
          </p:cNvPr>
          <p:cNvSpPr>
            <a:spLocks noGrp="1" noChangeArrowheads="1"/>
          </p:cNvSpPr>
          <p:nvPr>
            <p:ph type="sldNum" sz="quarter" idx="40"/>
          </p:nvPr>
        </p:nvSpPr>
        <p:spPr>
          <a:xfrm>
            <a:off x="6553200" y="6356350"/>
            <a:ext cx="2133600" cy="365125"/>
          </a:xfrm>
          <a:ln/>
        </p:spPr>
        <p:txBody>
          <a:bodyPr/>
          <a:lstStyle>
            <a:lvl1pPr>
              <a:defRPr>
                <a:solidFill>
                  <a:schemeClr val="accent6"/>
                </a:solidFill>
              </a:defRPr>
            </a:lvl1pPr>
          </a:lstStyle>
          <a:p>
            <a:pPr>
              <a:defRPr/>
            </a:pPr>
            <a:fld id="{46425072-6E52-45A8-8A7E-A5B11BCA4176}" type="slidenum">
              <a:rPr lang="en-US" altLang="en-US" smtClean="0"/>
              <a:pPr>
                <a:defRPr/>
              </a:pPr>
              <a:t>‹#›</a:t>
            </a:fld>
            <a:endParaRPr lang="en-US" altLang="en-US" dirty="0"/>
          </a:p>
        </p:txBody>
      </p:sp>
    </p:spTree>
    <p:extLst>
      <p:ext uri="{BB962C8B-B14F-4D97-AF65-F5344CB8AC3E}">
        <p14:creationId xmlns:p14="http://schemas.microsoft.com/office/powerpoint/2010/main" val="20564858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1F90B020-EA56-4166-88F8-DAEDBE5322A7}" type="slidenum">
              <a:rPr lang="en-US" altLang="en-US"/>
              <a:pPr/>
              <a:t>‹#›</a:t>
            </a:fld>
            <a:endParaRPr lang="en-US" altLang="en-US"/>
          </a:p>
        </p:txBody>
      </p:sp>
    </p:spTree>
    <p:extLst>
      <p:ext uri="{BB962C8B-B14F-4D97-AF65-F5344CB8AC3E}">
        <p14:creationId xmlns:p14="http://schemas.microsoft.com/office/powerpoint/2010/main" val="183091165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022900-6042-614C-B879-FCAC9AB848D4}" type="datetimeFigureOut">
              <a:rPr lang="en-US" smtClean="0"/>
              <a:t>7/7/2020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CEB389-514E-3A4F-9189-069402B7FC3B}" type="slidenum">
              <a:rPr lang="en-US" smtClean="0"/>
              <a:t>‹#›</a:t>
            </a:fld>
            <a:endParaRPr lang="en-US"/>
          </a:p>
        </p:txBody>
      </p:sp>
    </p:spTree>
    <p:extLst>
      <p:ext uri="{BB962C8B-B14F-4D97-AF65-F5344CB8AC3E}">
        <p14:creationId xmlns:p14="http://schemas.microsoft.com/office/powerpoint/2010/main" val="2322386140"/>
      </p:ext>
    </p:extLst>
  </p:cSld>
  <p:clrMap bg1="lt1" tx1="dk1" bg2="lt2" tx2="dk2" accent1="accent1" accent2="accent2" accent3="accent3" accent4="accent4" accent5="accent5" accent6="accent6" hlink="hlink" folHlink="folHlink"/>
  <p:sldLayoutIdLst>
    <p:sldLayoutId id="2147483962" r:id="rId1"/>
    <p:sldLayoutId id="2147483969" r:id="rId2"/>
    <p:sldLayoutId id="2147483959" r:id="rId3"/>
    <p:sldLayoutId id="2147483973" r:id="rId4"/>
    <p:sldLayoutId id="2147483968" r:id="rId5"/>
    <p:sldLayoutId id="2147483974" r:id="rId6"/>
    <p:sldLayoutId id="2147483954" r:id="rId7"/>
    <p:sldLayoutId id="2147483967" r:id="rId8"/>
    <p:sldLayoutId id="2147483970" r:id="rId9"/>
    <p:sldLayoutId id="2147483971" r:id="rId10"/>
  </p:sldLayoutIdLst>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txStyles>
    <p:titleStyle>
      <a:lvl1pPr algn="ctr" defTabSz="4572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457200" rtl="0" eaLnBrk="1" latinLnBrk="0" hangingPunct="1">
        <a:spcBef>
          <a:spcPct val="20000"/>
        </a:spcBef>
        <a:buFontTx/>
        <a:buNone/>
        <a:defRPr sz="2400" b="1"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2pPr>
      <a:lvl3pPr marL="1143000" indent="-22860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3pPr>
      <a:lvl4pPr marL="1600200" indent="-22860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4pPr>
      <a:lvl5pPr marL="2057400" indent="-22860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8.xml"/><Relationship Id="rId1" Type="http://schemas.openxmlformats.org/officeDocument/2006/relationships/slideLayout" Target="../slideLayouts/slideLayout8.xml"/><Relationship Id="rId4" Type="http://schemas.openxmlformats.org/officeDocument/2006/relationships/image" Target="../media/image29.jpe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5.xml"/><Relationship Id="rId1" Type="http://schemas.openxmlformats.org/officeDocument/2006/relationships/vmlDrawing" Target="../drawings/vmlDrawing1.vml"/><Relationship Id="rId5" Type="http://schemas.openxmlformats.org/officeDocument/2006/relationships/image" Target="../media/image15.wmf"/><Relationship Id="rId4" Type="http://schemas.openxmlformats.org/officeDocument/2006/relationships/oleObject" Target="../embeddings/oleObject1.bin"/></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4.xml"/><Relationship Id="rId1" Type="http://schemas.openxmlformats.org/officeDocument/2006/relationships/slideLayout" Target="../slideLayouts/slideLayout8.xml"/><Relationship Id="rId4" Type="http://schemas.openxmlformats.org/officeDocument/2006/relationships/image" Target="../media/image18.jpeg"/></Relationships>
</file>

<file path=ppt/slides/_rels/slide3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5.xml"/><Relationship Id="rId1" Type="http://schemas.openxmlformats.org/officeDocument/2006/relationships/slideLayout" Target="../slideLayouts/slideLayout8.xml"/><Relationship Id="rId4" Type="http://schemas.openxmlformats.org/officeDocument/2006/relationships/image" Target="../media/image20.jpeg"/></Relationships>
</file>

<file path=ppt/slides/_rels/slide39.xml.rels><?xml version="1.0" encoding="UTF-8" standalone="yes"?>
<Relationships xmlns="http://schemas.openxmlformats.org/package/2006/relationships"><Relationship Id="rId3" Type="http://schemas.openxmlformats.org/officeDocument/2006/relationships/hyperlink" Target="https://www.usgs.gov/natural-hazards/earthquake-hazards/design-ground-motions"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6.wmf"/></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0.xml"/><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1.xml"/><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2.xml"/><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3.xml"/><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7.xml"/><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9"/>
          <p:cNvSpPr txBox="1">
            <a:spLocks noChangeArrowheads="1"/>
          </p:cNvSpPr>
          <p:nvPr/>
        </p:nvSpPr>
        <p:spPr bwMode="auto">
          <a:xfrm>
            <a:off x="607243" y="2771673"/>
            <a:ext cx="4468813" cy="3000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1800" b="0" dirty="0">
                <a:latin typeface="Calibri Light" panose="020F0302020204030204" pitchFamily="34" charset="0"/>
                <a:cs typeface="Calibri Light" panose="020F0302020204030204" pitchFamily="34" charset="0"/>
              </a:rPr>
              <a:t>Prepared by:</a:t>
            </a:r>
            <a:br>
              <a:rPr lang="en-US" altLang="en-US" sz="1800" b="0" dirty="0">
                <a:latin typeface="Calibri Light" panose="020F0302020204030204" pitchFamily="34" charset="0"/>
                <a:cs typeface="Calibri Light" panose="020F0302020204030204" pitchFamily="34" charset="0"/>
              </a:rPr>
            </a:br>
            <a:r>
              <a:rPr lang="en-US" altLang="en-US" sz="1800" b="0" dirty="0">
                <a:latin typeface="Calibri Light" panose="020F0302020204030204" pitchFamily="34" charset="0"/>
                <a:cs typeface="Calibri Light" panose="020F0302020204030204" pitchFamily="34" charset="0"/>
              </a:rPr>
              <a:t>Michael D. </a:t>
            </a:r>
            <a:r>
              <a:rPr lang="en-US" altLang="en-US" sz="1800" b="0" dirty="0" err="1">
                <a:latin typeface="Calibri Light" panose="020F0302020204030204" pitchFamily="34" charset="0"/>
                <a:cs typeface="Calibri Light" panose="020F0302020204030204" pitchFamily="34" charset="0"/>
              </a:rPr>
              <a:t>Engelhardt</a:t>
            </a:r>
            <a:r>
              <a:rPr lang="en-US" altLang="en-US" sz="1800" b="0" dirty="0">
                <a:latin typeface="Calibri Light" panose="020F0302020204030204" pitchFamily="34" charset="0"/>
                <a:cs typeface="Calibri Light" panose="020F0302020204030204" pitchFamily="34" charset="0"/>
              </a:rPr>
              <a:t>, PhD</a:t>
            </a:r>
            <a:br>
              <a:rPr lang="en-US" altLang="en-US" sz="1800" b="0" dirty="0">
                <a:latin typeface="Calibri Light" panose="020F0302020204030204" pitchFamily="34" charset="0"/>
                <a:cs typeface="Calibri Light" panose="020F0302020204030204" pitchFamily="34" charset="0"/>
              </a:rPr>
            </a:br>
            <a:r>
              <a:rPr lang="en-US" altLang="en-US" sz="1800" b="0" dirty="0">
                <a:latin typeface="Calibri Light" panose="020F0302020204030204" pitchFamily="34" charset="0"/>
                <a:cs typeface="Calibri Light" panose="020F0302020204030204" pitchFamily="34" charset="0"/>
              </a:rPr>
              <a:t>University of Texas at </a:t>
            </a:r>
            <a:r>
              <a:rPr lang="en-US" altLang="en-US" sz="1800" b="0" dirty="0" smtClean="0">
                <a:latin typeface="Calibri Light" panose="020F0302020204030204" pitchFamily="34" charset="0"/>
                <a:cs typeface="Calibri Light" panose="020F0302020204030204" pitchFamily="34" charset="0"/>
              </a:rPr>
              <a:t>Austin</a:t>
            </a:r>
          </a:p>
          <a:p>
            <a:pPr>
              <a:spcBef>
                <a:spcPct val="50000"/>
              </a:spcBef>
              <a:buClrTx/>
              <a:buSzTx/>
              <a:buFontTx/>
              <a:buNone/>
            </a:pPr>
            <a:r>
              <a:rPr lang="en-US" altLang="en-US" sz="1800" b="0" dirty="0" smtClean="0">
                <a:latin typeface="Calibri Light" panose="020F0302020204030204" pitchFamily="34" charset="0"/>
                <a:cs typeface="Calibri Light" panose="020F0302020204030204" pitchFamily="34" charset="0"/>
              </a:rPr>
              <a:t>Updated by:</a:t>
            </a:r>
            <a:br>
              <a:rPr lang="en-US" altLang="en-US" sz="1800" b="0" dirty="0" smtClean="0">
                <a:latin typeface="Calibri Light" panose="020F0302020204030204" pitchFamily="34" charset="0"/>
                <a:cs typeface="Calibri Light" panose="020F0302020204030204" pitchFamily="34" charset="0"/>
              </a:rPr>
            </a:br>
            <a:r>
              <a:rPr lang="en-US" altLang="en-US" sz="1800" b="0" dirty="0" smtClean="0">
                <a:latin typeface="Calibri Light" panose="020F0302020204030204" pitchFamily="34" charset="0"/>
                <a:cs typeface="Calibri Light" panose="020F0302020204030204" pitchFamily="34" charset="0"/>
              </a:rPr>
              <a:t>Patricia Clayton, PhD</a:t>
            </a:r>
            <a:br>
              <a:rPr lang="en-US" altLang="en-US" sz="1800" b="0" dirty="0" smtClean="0">
                <a:latin typeface="Calibri Light" panose="020F0302020204030204" pitchFamily="34" charset="0"/>
                <a:cs typeface="Calibri Light" panose="020F0302020204030204" pitchFamily="34" charset="0"/>
              </a:rPr>
            </a:br>
            <a:r>
              <a:rPr lang="en-US" altLang="en-US" sz="1800" b="0" dirty="0" smtClean="0">
                <a:latin typeface="Calibri Light" panose="020F0302020204030204" pitchFamily="34" charset="0"/>
                <a:cs typeface="Calibri Light" panose="020F0302020204030204" pitchFamily="34" charset="0"/>
              </a:rPr>
              <a:t>University of Texas at Austin</a:t>
            </a:r>
          </a:p>
          <a:p>
            <a:pPr>
              <a:spcBef>
                <a:spcPct val="50000"/>
              </a:spcBef>
              <a:buClrTx/>
              <a:buSzTx/>
              <a:buFontTx/>
              <a:buNone/>
            </a:pPr>
            <a:endParaRPr lang="en-US" altLang="en-US" sz="1800" b="0" dirty="0" smtClean="0">
              <a:latin typeface="Calibri Light" panose="020F0302020204030204" pitchFamily="34" charset="0"/>
              <a:cs typeface="Calibri Light" panose="020F0302020204030204" pitchFamily="34" charset="0"/>
            </a:endParaRPr>
          </a:p>
          <a:p>
            <a:pPr>
              <a:spcBef>
                <a:spcPct val="50000"/>
              </a:spcBef>
              <a:buClrTx/>
              <a:buSzTx/>
              <a:buFontTx/>
              <a:buNone/>
            </a:pPr>
            <a:r>
              <a:rPr lang="en-US" altLang="en-US" sz="1800" b="0" dirty="0" smtClean="0">
                <a:latin typeface="Calibri Light" panose="020F0302020204030204" pitchFamily="34" charset="0"/>
                <a:cs typeface="Calibri Light" panose="020F0302020204030204" pitchFamily="34" charset="0"/>
              </a:rPr>
              <a:t>with </a:t>
            </a:r>
            <a:r>
              <a:rPr lang="en-US" altLang="en-US" sz="1800" b="0" dirty="0">
                <a:latin typeface="Calibri Light" panose="020F0302020204030204" pitchFamily="34" charset="0"/>
                <a:cs typeface="Calibri Light" panose="020F0302020204030204" pitchFamily="34" charset="0"/>
              </a:rPr>
              <a:t>the support of the</a:t>
            </a:r>
            <a:br>
              <a:rPr lang="en-US" altLang="en-US" sz="1800" b="0" dirty="0">
                <a:latin typeface="Calibri Light" panose="020F0302020204030204" pitchFamily="34" charset="0"/>
                <a:cs typeface="Calibri Light" panose="020F0302020204030204" pitchFamily="34" charset="0"/>
              </a:rPr>
            </a:br>
            <a:r>
              <a:rPr lang="en-US" altLang="en-US" sz="1800" b="0" dirty="0">
                <a:latin typeface="Calibri Light" panose="020F0302020204030204" pitchFamily="34" charset="0"/>
                <a:cs typeface="Calibri Light" panose="020F0302020204030204" pitchFamily="34" charset="0"/>
              </a:rPr>
              <a:t>American Institute of Steel </a:t>
            </a:r>
            <a:r>
              <a:rPr lang="en-US" altLang="en-US" sz="1800" b="0" dirty="0" smtClean="0">
                <a:latin typeface="Calibri Light" panose="020F0302020204030204" pitchFamily="34" charset="0"/>
                <a:cs typeface="Calibri Light" panose="020F0302020204030204" pitchFamily="34" charset="0"/>
              </a:rPr>
              <a:t>Construction</a:t>
            </a:r>
            <a:endParaRPr lang="en-US" altLang="en-US" sz="1800" b="0" dirty="0">
              <a:latin typeface="Calibri Light" panose="020F0302020204030204" pitchFamily="34" charset="0"/>
              <a:cs typeface="Calibri Light" panose="020F0302020204030204" pitchFamily="34" charset="0"/>
            </a:endParaRPr>
          </a:p>
        </p:txBody>
      </p:sp>
      <p:sp>
        <p:nvSpPr>
          <p:cNvPr id="7" name="Text Box 13"/>
          <p:cNvSpPr txBox="1">
            <a:spLocks noChangeArrowheads="1"/>
          </p:cNvSpPr>
          <p:nvPr/>
        </p:nvSpPr>
        <p:spPr bwMode="auto">
          <a:xfrm>
            <a:off x="607243" y="5858108"/>
            <a:ext cx="32734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bg2"/>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1400" i="1" dirty="0" smtClean="0">
                <a:latin typeface="Arial Narrow" pitchFamily="34" charset="0"/>
              </a:rPr>
              <a:t>Version </a:t>
            </a:r>
            <a:r>
              <a:rPr lang="en-US" altLang="en-US" sz="1400" i="1" dirty="0">
                <a:latin typeface="Arial Narrow" pitchFamily="34" charset="0"/>
              </a:rPr>
              <a:t>2 </a:t>
            </a:r>
            <a:r>
              <a:rPr lang="en-US" altLang="en-US" sz="1400" i="1" dirty="0" smtClean="0">
                <a:latin typeface="Arial Narrow" pitchFamily="34" charset="0"/>
              </a:rPr>
              <a:t>– June 2020</a:t>
            </a:r>
            <a:r>
              <a:rPr lang="en-US" altLang="en-US" sz="1400" i="1" dirty="0">
                <a:latin typeface="Arial Narrow" pitchFamily="34" charset="0"/>
              </a:rPr>
              <a:t/>
            </a:r>
            <a:br>
              <a:rPr lang="en-US" altLang="en-US" sz="1400" i="1" dirty="0">
                <a:latin typeface="Arial Narrow" pitchFamily="34" charset="0"/>
              </a:rPr>
            </a:br>
            <a:r>
              <a:rPr lang="en-US" altLang="en-US" sz="1400" i="1" dirty="0">
                <a:latin typeface="Arial Narrow" pitchFamily="34" charset="0"/>
              </a:rPr>
              <a:t>Version 1 – March </a:t>
            </a:r>
            <a:r>
              <a:rPr lang="en-US" altLang="en-US" sz="1400" i="1" dirty="0" smtClean="0">
                <a:latin typeface="Arial Narrow" pitchFamily="34" charset="0"/>
              </a:rPr>
              <a:t>2007</a:t>
            </a:r>
          </a:p>
        </p:txBody>
      </p:sp>
      <p:sp>
        <p:nvSpPr>
          <p:cNvPr id="14" name="Text Placeholder 5"/>
          <p:cNvSpPr txBox="1">
            <a:spLocks/>
          </p:cNvSpPr>
          <p:nvPr/>
        </p:nvSpPr>
        <p:spPr>
          <a:xfrm>
            <a:off x="467544" y="476672"/>
            <a:ext cx="8424935" cy="2016224"/>
          </a:xfrm>
          <a:prstGeom prst="rect">
            <a:avLst/>
          </a:prstGeom>
        </p:spPr>
        <p:txBody>
          <a:bodyPr vert="horz" lIns="91440" tIns="45720" rIns="91440" bIns="45720" rtlCol="0" anchor="b" anchorCtr="0">
            <a:noAutofit/>
          </a:bodyPr>
          <a:lstStyle>
            <a:lvl1pPr marL="0" indent="0" algn="l" defTabSz="457200" rtl="0" eaLnBrk="1" latinLnBrk="0" hangingPunct="1">
              <a:spcBef>
                <a:spcPct val="20000"/>
              </a:spcBef>
              <a:buFontTx/>
              <a:buNone/>
              <a:defRPr sz="2400" b="1"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2pPr>
            <a:lvl3pPr marL="1143000" indent="-22860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3pPr>
            <a:lvl4pPr marL="1600200" indent="-22860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4pPr>
            <a:lvl5pPr marL="2057400" indent="-22860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3200" dirty="0" smtClean="0"/>
              <a:t>Design of Seismic-Resistant Steel Building Structures</a:t>
            </a:r>
          </a:p>
          <a:p>
            <a:r>
              <a:rPr lang="en-US" sz="2800" b="0" dirty="0" smtClean="0">
                <a:latin typeface="Calibri Light"/>
                <a:cs typeface="Calibri Light"/>
              </a:rPr>
              <a:t>1.  Introduction </a:t>
            </a:r>
            <a:r>
              <a:rPr lang="en-US" sz="2800" b="0" dirty="0">
                <a:latin typeface="Calibri Light"/>
                <a:cs typeface="Calibri Light"/>
              </a:rPr>
              <a:t>and </a:t>
            </a:r>
            <a:br>
              <a:rPr lang="en-US" sz="2800" b="0" dirty="0">
                <a:latin typeface="Calibri Light"/>
                <a:cs typeface="Calibri Light"/>
              </a:rPr>
            </a:br>
            <a:r>
              <a:rPr lang="en-US" sz="2800" b="0" dirty="0">
                <a:latin typeface="Calibri Light"/>
                <a:cs typeface="Calibri Light"/>
              </a:rPr>
              <a:t>Basic Principles</a:t>
            </a:r>
          </a:p>
        </p:txBody>
      </p:sp>
      <p:pic>
        <p:nvPicPr>
          <p:cNvPr id="9" name="Picture 7" descr="California-Frame"/>
          <p:cNvPicPr>
            <a:picLocks noChangeAspect="1" noChangeArrowheads="1"/>
          </p:cNvPicPr>
          <p:nvPr/>
        </p:nvPicPr>
        <p:blipFill>
          <a:blip r:embed="rId3" cstate="print">
            <a:extLst>
              <a:ext uri="{28A0092B-C50C-407E-A947-70E740481C1C}">
                <a14:useLocalDpi xmlns:a14="http://schemas.microsoft.com/office/drawing/2010/main" val="0"/>
              </a:ext>
            </a:extLst>
          </a:blip>
          <a:srcRect l="2187" r="2187"/>
          <a:stretch>
            <a:fillRect/>
          </a:stretch>
        </p:blipFill>
        <p:spPr bwMode="auto">
          <a:xfrm>
            <a:off x="5796136" y="1269454"/>
            <a:ext cx="2747873" cy="4258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077002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9" name="Group 574"/>
          <p:cNvGrpSpPr>
            <a:grpSpLocks/>
          </p:cNvGrpSpPr>
          <p:nvPr/>
        </p:nvGrpSpPr>
        <p:grpSpPr bwMode="auto">
          <a:xfrm>
            <a:off x="0" y="0"/>
            <a:ext cx="3422650" cy="3019425"/>
            <a:chOff x="1062" y="1016"/>
            <a:chExt cx="2835" cy="2236"/>
          </a:xfrm>
        </p:grpSpPr>
        <p:sp>
          <p:nvSpPr>
            <p:cNvPr id="580" name="Rectangle 575"/>
            <p:cNvSpPr>
              <a:spLocks noChangeArrowheads="1"/>
            </p:cNvSpPr>
            <p:nvPr/>
          </p:nvSpPr>
          <p:spPr bwMode="auto">
            <a:xfrm>
              <a:off x="2970" y="2620"/>
              <a:ext cx="872" cy="46"/>
            </a:xfrm>
            <a:prstGeom prst="rect">
              <a:avLst/>
            </a:prstGeom>
            <a:gradFill rotWithShape="1">
              <a:gsLst>
                <a:gs pos="0">
                  <a:srgbClr val="DDDDDD">
                    <a:gamma/>
                    <a:shade val="46275"/>
                    <a:invGamma/>
                  </a:srgbClr>
                </a:gs>
                <a:gs pos="50000">
                  <a:srgbClr val="DDDDDD">
                    <a:alpha val="20000"/>
                  </a:srgbClr>
                </a:gs>
                <a:gs pos="100000">
                  <a:srgbClr val="DDDDDD">
                    <a:gamma/>
                    <a:shade val="46275"/>
                    <a:invGamma/>
                  </a:srgbClr>
                </a:gs>
              </a:gsLst>
              <a:lin ang="0" scaled="1"/>
            </a:gradFill>
            <a:ln w="9525" algn="ctr">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581" name="Freeform 576"/>
            <p:cNvSpPr>
              <a:spLocks/>
            </p:cNvSpPr>
            <p:nvPr/>
          </p:nvSpPr>
          <p:spPr bwMode="auto">
            <a:xfrm>
              <a:off x="1944" y="1648"/>
              <a:ext cx="1896" cy="968"/>
            </a:xfrm>
            <a:custGeom>
              <a:avLst/>
              <a:gdLst>
                <a:gd name="T0" fmla="*/ 1892 w 1896"/>
                <a:gd name="T1" fmla="*/ 0 h 968"/>
                <a:gd name="T2" fmla="*/ 124 w 1896"/>
                <a:gd name="T3" fmla="*/ 2 h 968"/>
                <a:gd name="T4" fmla="*/ 142 w 1896"/>
                <a:gd name="T5" fmla="*/ 20 h 968"/>
                <a:gd name="T6" fmla="*/ 138 w 1896"/>
                <a:gd name="T7" fmla="*/ 38 h 968"/>
                <a:gd name="T8" fmla="*/ 122 w 1896"/>
                <a:gd name="T9" fmla="*/ 68 h 968"/>
                <a:gd name="T10" fmla="*/ 86 w 1896"/>
                <a:gd name="T11" fmla="*/ 86 h 968"/>
                <a:gd name="T12" fmla="*/ 52 w 1896"/>
                <a:gd name="T13" fmla="*/ 90 h 968"/>
                <a:gd name="T14" fmla="*/ 2 w 1896"/>
                <a:gd name="T15" fmla="*/ 90 h 968"/>
                <a:gd name="T16" fmla="*/ 0 w 1896"/>
                <a:gd name="T17" fmla="*/ 872 h 968"/>
                <a:gd name="T18" fmla="*/ 74 w 1896"/>
                <a:gd name="T19" fmla="*/ 880 h 968"/>
                <a:gd name="T20" fmla="*/ 108 w 1896"/>
                <a:gd name="T21" fmla="*/ 888 h 968"/>
                <a:gd name="T22" fmla="*/ 132 w 1896"/>
                <a:gd name="T23" fmla="*/ 914 h 968"/>
                <a:gd name="T24" fmla="*/ 144 w 1896"/>
                <a:gd name="T25" fmla="*/ 938 h 968"/>
                <a:gd name="T26" fmla="*/ 138 w 1896"/>
                <a:gd name="T27" fmla="*/ 956 h 968"/>
                <a:gd name="T28" fmla="*/ 128 w 1896"/>
                <a:gd name="T29" fmla="*/ 968 h 968"/>
                <a:gd name="T30" fmla="*/ 1896 w 1896"/>
                <a:gd name="T31" fmla="*/ 968 h 968"/>
                <a:gd name="T32" fmla="*/ 1892 w 1896"/>
                <a:gd name="T33"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96" h="968">
                  <a:moveTo>
                    <a:pt x="1892" y="0"/>
                  </a:moveTo>
                  <a:lnTo>
                    <a:pt x="124" y="2"/>
                  </a:lnTo>
                  <a:lnTo>
                    <a:pt x="142" y="20"/>
                  </a:lnTo>
                  <a:lnTo>
                    <a:pt x="138" y="38"/>
                  </a:lnTo>
                  <a:lnTo>
                    <a:pt x="122" y="68"/>
                  </a:lnTo>
                  <a:lnTo>
                    <a:pt x="86" y="86"/>
                  </a:lnTo>
                  <a:lnTo>
                    <a:pt x="52" y="90"/>
                  </a:lnTo>
                  <a:lnTo>
                    <a:pt x="2" y="90"/>
                  </a:lnTo>
                  <a:lnTo>
                    <a:pt x="0" y="872"/>
                  </a:lnTo>
                  <a:lnTo>
                    <a:pt x="74" y="880"/>
                  </a:lnTo>
                  <a:lnTo>
                    <a:pt x="108" y="888"/>
                  </a:lnTo>
                  <a:lnTo>
                    <a:pt x="132" y="914"/>
                  </a:lnTo>
                  <a:lnTo>
                    <a:pt x="144" y="938"/>
                  </a:lnTo>
                  <a:lnTo>
                    <a:pt x="138" y="956"/>
                  </a:lnTo>
                  <a:lnTo>
                    <a:pt x="128" y="968"/>
                  </a:lnTo>
                  <a:lnTo>
                    <a:pt x="1896" y="968"/>
                  </a:lnTo>
                  <a:lnTo>
                    <a:pt x="1892" y="0"/>
                  </a:lnTo>
                  <a:close/>
                </a:path>
              </a:pathLst>
            </a:custGeom>
            <a:gradFill rotWithShape="1">
              <a:gsLst>
                <a:gs pos="0">
                  <a:srgbClr val="DDDDDD">
                    <a:gamma/>
                    <a:shade val="46275"/>
                    <a:invGamma/>
                  </a:srgbClr>
                </a:gs>
                <a:gs pos="50000">
                  <a:srgbClr val="DDDDDD">
                    <a:alpha val="20000"/>
                  </a:srgbClr>
                </a:gs>
                <a:gs pos="100000">
                  <a:srgbClr val="DDDDDD">
                    <a:gamma/>
                    <a:shade val="46275"/>
                    <a:invGamma/>
                  </a:srgbClr>
                </a:gs>
              </a:gsLst>
              <a:lin ang="0" scaled="1"/>
            </a:gradFill>
            <a:ln w="9525" cap="flat" cmpd="sng">
              <a:solidFill>
                <a:srgbClr val="FFC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582" name="Rectangle 577"/>
            <p:cNvSpPr>
              <a:spLocks noChangeArrowheads="1"/>
            </p:cNvSpPr>
            <p:nvPr/>
          </p:nvSpPr>
          <p:spPr bwMode="auto">
            <a:xfrm>
              <a:off x="2968" y="1596"/>
              <a:ext cx="872" cy="46"/>
            </a:xfrm>
            <a:prstGeom prst="rect">
              <a:avLst/>
            </a:prstGeom>
            <a:gradFill rotWithShape="1">
              <a:gsLst>
                <a:gs pos="0">
                  <a:srgbClr val="DDDDDD">
                    <a:gamma/>
                    <a:shade val="46275"/>
                    <a:invGamma/>
                  </a:srgbClr>
                </a:gs>
                <a:gs pos="50000">
                  <a:srgbClr val="DDDDDD">
                    <a:alpha val="20000"/>
                  </a:srgbClr>
                </a:gs>
                <a:gs pos="100000">
                  <a:srgbClr val="DDDDDD">
                    <a:gamma/>
                    <a:shade val="46275"/>
                    <a:invGamma/>
                  </a:srgbClr>
                </a:gs>
              </a:gsLst>
              <a:lin ang="0" scaled="1"/>
            </a:gradFill>
            <a:ln w="9525" algn="ctr">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583" name="Freeform 578"/>
            <p:cNvSpPr>
              <a:spLocks/>
            </p:cNvSpPr>
            <p:nvPr/>
          </p:nvSpPr>
          <p:spPr bwMode="auto">
            <a:xfrm flipV="1">
              <a:off x="2012" y="2620"/>
              <a:ext cx="928" cy="45"/>
            </a:xfrm>
            <a:custGeom>
              <a:avLst/>
              <a:gdLst>
                <a:gd name="T0" fmla="*/ 26 w 928"/>
                <a:gd name="T1" fmla="*/ 0 h 45"/>
                <a:gd name="T2" fmla="*/ 0 w 928"/>
                <a:gd name="T3" fmla="*/ 45 h 45"/>
                <a:gd name="T4" fmla="*/ 928 w 928"/>
                <a:gd name="T5" fmla="*/ 45 h 45"/>
                <a:gd name="T6" fmla="*/ 928 w 928"/>
                <a:gd name="T7" fmla="*/ 2 h 45"/>
                <a:gd name="T8" fmla="*/ 26 w 928"/>
                <a:gd name="T9" fmla="*/ 0 h 45"/>
              </a:gdLst>
              <a:ahLst/>
              <a:cxnLst>
                <a:cxn ang="0">
                  <a:pos x="T0" y="T1"/>
                </a:cxn>
                <a:cxn ang="0">
                  <a:pos x="T2" y="T3"/>
                </a:cxn>
                <a:cxn ang="0">
                  <a:pos x="T4" y="T5"/>
                </a:cxn>
                <a:cxn ang="0">
                  <a:pos x="T6" y="T7"/>
                </a:cxn>
                <a:cxn ang="0">
                  <a:pos x="T8" y="T9"/>
                </a:cxn>
              </a:cxnLst>
              <a:rect l="0" t="0" r="r" b="b"/>
              <a:pathLst>
                <a:path w="928" h="45">
                  <a:moveTo>
                    <a:pt x="26" y="0"/>
                  </a:moveTo>
                  <a:lnTo>
                    <a:pt x="0" y="45"/>
                  </a:lnTo>
                  <a:lnTo>
                    <a:pt x="928" y="45"/>
                  </a:lnTo>
                  <a:lnTo>
                    <a:pt x="928" y="2"/>
                  </a:lnTo>
                  <a:lnTo>
                    <a:pt x="26" y="0"/>
                  </a:lnTo>
                  <a:close/>
                </a:path>
              </a:pathLst>
            </a:custGeom>
            <a:gradFill rotWithShape="1">
              <a:gsLst>
                <a:gs pos="0">
                  <a:srgbClr val="DDDDDD">
                    <a:gamma/>
                    <a:shade val="46275"/>
                    <a:invGamma/>
                  </a:srgbClr>
                </a:gs>
                <a:gs pos="50000">
                  <a:srgbClr val="DDDDDD">
                    <a:alpha val="20000"/>
                  </a:srgbClr>
                </a:gs>
                <a:gs pos="100000">
                  <a:srgbClr val="DDDDDD">
                    <a:gamma/>
                    <a:shade val="46275"/>
                    <a:invGamma/>
                  </a:srgbClr>
                </a:gs>
              </a:gsLst>
              <a:lin ang="0" scaled="1"/>
            </a:gradFill>
            <a:ln w="9525" cap="flat" cmpd="sng">
              <a:solidFill>
                <a:srgbClr val="FFC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584" name="Rectangle 579"/>
            <p:cNvSpPr>
              <a:spLocks noChangeArrowheads="1"/>
            </p:cNvSpPr>
            <p:nvPr/>
          </p:nvSpPr>
          <p:spPr bwMode="auto">
            <a:xfrm>
              <a:off x="2510" y="2676"/>
              <a:ext cx="904" cy="42"/>
            </a:xfrm>
            <a:prstGeom prst="rect">
              <a:avLst/>
            </a:prstGeom>
            <a:gradFill rotWithShape="1">
              <a:gsLst>
                <a:gs pos="0">
                  <a:srgbClr val="DDDDDD">
                    <a:gamma/>
                    <a:shade val="46275"/>
                    <a:invGamma/>
                  </a:srgbClr>
                </a:gs>
                <a:gs pos="50000">
                  <a:srgbClr val="DDDDDD">
                    <a:alpha val="20000"/>
                  </a:srgbClr>
                </a:gs>
                <a:gs pos="100000">
                  <a:srgbClr val="DDDDDD">
                    <a:gamma/>
                    <a:shade val="46275"/>
                    <a:invGamma/>
                  </a:srgbClr>
                </a:gs>
              </a:gsLst>
              <a:lin ang="0" scaled="1"/>
            </a:gradFill>
            <a:ln w="9525" algn="ctr">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585" name="Rectangle 580"/>
            <p:cNvSpPr>
              <a:spLocks noChangeArrowheads="1"/>
            </p:cNvSpPr>
            <p:nvPr/>
          </p:nvSpPr>
          <p:spPr bwMode="auto">
            <a:xfrm>
              <a:off x="2506" y="1548"/>
              <a:ext cx="904" cy="42"/>
            </a:xfrm>
            <a:prstGeom prst="rect">
              <a:avLst/>
            </a:prstGeom>
            <a:gradFill rotWithShape="1">
              <a:gsLst>
                <a:gs pos="0">
                  <a:srgbClr val="DDDDDD">
                    <a:gamma/>
                    <a:shade val="46275"/>
                    <a:invGamma/>
                  </a:srgbClr>
                </a:gs>
                <a:gs pos="50000">
                  <a:srgbClr val="DDDDDD">
                    <a:alpha val="20000"/>
                  </a:srgbClr>
                </a:gs>
                <a:gs pos="100000">
                  <a:srgbClr val="DDDDDD">
                    <a:gamma/>
                    <a:shade val="46275"/>
                    <a:invGamma/>
                  </a:srgbClr>
                </a:gs>
              </a:gsLst>
              <a:lin ang="0" scaled="1"/>
            </a:gradFill>
            <a:ln w="9525" algn="ctr">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grpSp>
          <p:nvGrpSpPr>
            <p:cNvPr id="586" name="Group 581"/>
            <p:cNvGrpSpPr>
              <a:grpSpLocks/>
            </p:cNvGrpSpPr>
            <p:nvPr/>
          </p:nvGrpSpPr>
          <p:grpSpPr bwMode="auto">
            <a:xfrm flipH="1">
              <a:off x="1062" y="1016"/>
              <a:ext cx="2835" cy="2236"/>
              <a:chOff x="1062" y="1016"/>
              <a:chExt cx="2835" cy="2236"/>
            </a:xfrm>
          </p:grpSpPr>
          <p:sp>
            <p:nvSpPr>
              <p:cNvPr id="590" name="Rectangle 582"/>
              <p:cNvSpPr>
                <a:spLocks noChangeArrowheads="1"/>
              </p:cNvSpPr>
              <p:nvPr/>
            </p:nvSpPr>
            <p:spPr bwMode="auto">
              <a:xfrm>
                <a:off x="3054" y="2709"/>
                <a:ext cx="765" cy="543"/>
              </a:xfrm>
              <a:prstGeom prst="rect">
                <a:avLst/>
              </a:prstGeom>
              <a:gradFill rotWithShape="1">
                <a:gsLst>
                  <a:gs pos="0">
                    <a:srgbClr val="DDDDDD">
                      <a:gamma/>
                      <a:shade val="46275"/>
                      <a:invGamma/>
                    </a:srgbClr>
                  </a:gs>
                  <a:gs pos="50000">
                    <a:srgbClr val="DDDDDD">
                      <a:alpha val="20000"/>
                    </a:srgbClr>
                  </a:gs>
                  <a:gs pos="100000">
                    <a:srgbClr val="DDDDDD">
                      <a:gamma/>
                      <a:shade val="46275"/>
                      <a:invGamma/>
                    </a:srgbClr>
                  </a:gs>
                </a:gsLst>
                <a:lin ang="0" scaled="1"/>
              </a:gradFill>
              <a:ln w="9525" algn="ctr">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591" name="Rectangle 583"/>
              <p:cNvSpPr>
                <a:spLocks noChangeArrowheads="1"/>
              </p:cNvSpPr>
              <p:nvPr/>
            </p:nvSpPr>
            <p:spPr bwMode="auto">
              <a:xfrm>
                <a:off x="3054" y="1695"/>
                <a:ext cx="771" cy="876"/>
              </a:xfrm>
              <a:prstGeom prst="rect">
                <a:avLst/>
              </a:prstGeom>
              <a:gradFill rotWithShape="1">
                <a:gsLst>
                  <a:gs pos="0">
                    <a:srgbClr val="DDDDDD">
                      <a:gamma/>
                      <a:shade val="46275"/>
                      <a:invGamma/>
                    </a:srgbClr>
                  </a:gs>
                  <a:gs pos="50000">
                    <a:srgbClr val="DDDDDD">
                      <a:alpha val="20000"/>
                    </a:srgbClr>
                  </a:gs>
                  <a:gs pos="100000">
                    <a:srgbClr val="DDDDDD">
                      <a:gamma/>
                      <a:shade val="46275"/>
                      <a:invGamma/>
                    </a:srgbClr>
                  </a:gs>
                </a:gsLst>
                <a:lin ang="0" scaled="1"/>
              </a:gradFill>
              <a:ln w="9525" algn="ctr">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592" name="Rectangle 584"/>
              <p:cNvSpPr>
                <a:spLocks noChangeArrowheads="1"/>
              </p:cNvSpPr>
              <p:nvPr/>
            </p:nvSpPr>
            <p:spPr bwMode="auto">
              <a:xfrm>
                <a:off x="3057" y="1026"/>
                <a:ext cx="753" cy="528"/>
              </a:xfrm>
              <a:prstGeom prst="rect">
                <a:avLst/>
              </a:prstGeom>
              <a:gradFill rotWithShape="1">
                <a:gsLst>
                  <a:gs pos="0">
                    <a:srgbClr val="DDDDDD">
                      <a:gamma/>
                      <a:shade val="46275"/>
                      <a:invGamma/>
                    </a:srgbClr>
                  </a:gs>
                  <a:gs pos="50000">
                    <a:srgbClr val="DDDDDD">
                      <a:alpha val="39999"/>
                    </a:srgbClr>
                  </a:gs>
                  <a:gs pos="100000">
                    <a:srgbClr val="DDDDDD">
                      <a:gamma/>
                      <a:shade val="46275"/>
                      <a:invGamma/>
                    </a:srgbClr>
                  </a:gs>
                </a:gsLst>
                <a:lin ang="0" scaled="1"/>
              </a:gradFill>
              <a:ln w="9525">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grpSp>
            <p:nvGrpSpPr>
              <p:cNvPr id="593" name="Group 585"/>
              <p:cNvGrpSpPr>
                <a:grpSpLocks/>
              </p:cNvGrpSpPr>
              <p:nvPr/>
            </p:nvGrpSpPr>
            <p:grpSpPr bwMode="auto">
              <a:xfrm>
                <a:off x="1062" y="1016"/>
                <a:ext cx="2835" cy="2235"/>
                <a:chOff x="1062" y="1016"/>
                <a:chExt cx="2835" cy="2235"/>
              </a:xfrm>
            </p:grpSpPr>
            <p:sp>
              <p:nvSpPr>
                <p:cNvPr id="594" name="Rectangle 586"/>
                <p:cNvSpPr>
                  <a:spLocks noChangeAspect="1" noChangeArrowheads="1"/>
                </p:cNvSpPr>
                <p:nvPr/>
              </p:nvSpPr>
              <p:spPr bwMode="auto">
                <a:xfrm flipH="1">
                  <a:off x="3012" y="1742"/>
                  <a:ext cx="40" cy="790"/>
                </a:xfrm>
                <a:prstGeom prst="rect">
                  <a:avLst/>
                </a:prstGeom>
                <a:solidFill>
                  <a:srgbClr val="FFC000"/>
                </a:solidFill>
                <a:ln w="12700">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595" name="Group 587"/>
                <p:cNvGrpSpPr>
                  <a:grpSpLocks noChangeAspect="1"/>
                </p:cNvGrpSpPr>
                <p:nvPr/>
              </p:nvGrpSpPr>
              <p:grpSpPr bwMode="auto">
                <a:xfrm flipH="1">
                  <a:off x="3055" y="1016"/>
                  <a:ext cx="766" cy="582"/>
                  <a:chOff x="3204" y="617"/>
                  <a:chExt cx="1134" cy="864"/>
                </a:xfrm>
              </p:grpSpPr>
              <p:grpSp>
                <p:nvGrpSpPr>
                  <p:cNvPr id="1150" name="Group 588"/>
                  <p:cNvGrpSpPr>
                    <a:grpSpLocks noChangeAspect="1"/>
                  </p:cNvGrpSpPr>
                  <p:nvPr/>
                </p:nvGrpSpPr>
                <p:grpSpPr bwMode="auto">
                  <a:xfrm>
                    <a:off x="3204" y="617"/>
                    <a:ext cx="96" cy="864"/>
                    <a:chOff x="3672" y="575"/>
                    <a:chExt cx="96" cy="1614"/>
                  </a:xfrm>
                </p:grpSpPr>
                <p:sp>
                  <p:nvSpPr>
                    <p:cNvPr id="1154" name="Line 589"/>
                    <p:cNvSpPr>
                      <a:spLocks noChangeAspect="1" noChangeShapeType="1"/>
                    </p:cNvSpPr>
                    <p:nvPr/>
                  </p:nvSpPr>
                  <p:spPr bwMode="auto">
                    <a:xfrm>
                      <a:off x="3672" y="575"/>
                      <a:ext cx="0" cy="1614"/>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5" name="Line 590"/>
                    <p:cNvSpPr>
                      <a:spLocks noChangeAspect="1" noChangeShapeType="1"/>
                    </p:cNvSpPr>
                    <p:nvPr/>
                  </p:nvSpPr>
                  <p:spPr bwMode="auto">
                    <a:xfrm>
                      <a:off x="3768" y="575"/>
                      <a:ext cx="0" cy="1614"/>
                    </a:xfrm>
                    <a:prstGeom prst="line">
                      <a:avLst/>
                    </a:prstGeom>
                    <a:noFill/>
                    <a:ln w="12700">
                      <a:solidFill>
                        <a:srgbClr val="FFC000"/>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151" name="Group 591"/>
                  <p:cNvGrpSpPr>
                    <a:grpSpLocks noChangeAspect="1"/>
                  </p:cNvGrpSpPr>
                  <p:nvPr/>
                </p:nvGrpSpPr>
                <p:grpSpPr bwMode="auto">
                  <a:xfrm flipH="1">
                    <a:off x="4242" y="617"/>
                    <a:ext cx="96" cy="864"/>
                    <a:chOff x="3672" y="575"/>
                    <a:chExt cx="96" cy="1614"/>
                  </a:xfrm>
                </p:grpSpPr>
                <p:sp>
                  <p:nvSpPr>
                    <p:cNvPr id="1152" name="Line 592"/>
                    <p:cNvSpPr>
                      <a:spLocks noChangeAspect="1" noChangeShapeType="1"/>
                    </p:cNvSpPr>
                    <p:nvPr/>
                  </p:nvSpPr>
                  <p:spPr bwMode="auto">
                    <a:xfrm>
                      <a:off x="3672" y="575"/>
                      <a:ext cx="0" cy="1614"/>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3" name="Line 593"/>
                    <p:cNvSpPr>
                      <a:spLocks noChangeAspect="1" noChangeShapeType="1"/>
                    </p:cNvSpPr>
                    <p:nvPr/>
                  </p:nvSpPr>
                  <p:spPr bwMode="auto">
                    <a:xfrm>
                      <a:off x="3768" y="575"/>
                      <a:ext cx="0" cy="1614"/>
                    </a:xfrm>
                    <a:prstGeom prst="line">
                      <a:avLst/>
                    </a:prstGeom>
                    <a:noFill/>
                    <a:ln w="12700">
                      <a:solidFill>
                        <a:srgbClr val="FFC000"/>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596" name="Group 594"/>
                <p:cNvGrpSpPr>
                  <a:grpSpLocks noChangeAspect="1"/>
                </p:cNvGrpSpPr>
                <p:nvPr/>
              </p:nvGrpSpPr>
              <p:grpSpPr bwMode="auto">
                <a:xfrm flipH="1">
                  <a:off x="3756" y="1655"/>
                  <a:ext cx="65" cy="952"/>
                  <a:chOff x="3672" y="575"/>
                  <a:chExt cx="96" cy="1614"/>
                </a:xfrm>
              </p:grpSpPr>
              <p:sp>
                <p:nvSpPr>
                  <p:cNvPr id="1148" name="Line 595"/>
                  <p:cNvSpPr>
                    <a:spLocks noChangeAspect="1" noChangeShapeType="1"/>
                  </p:cNvSpPr>
                  <p:nvPr/>
                </p:nvSpPr>
                <p:spPr bwMode="auto">
                  <a:xfrm>
                    <a:off x="3672" y="575"/>
                    <a:ext cx="0" cy="1614"/>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49" name="Line 596"/>
                  <p:cNvSpPr>
                    <a:spLocks noChangeAspect="1" noChangeShapeType="1"/>
                  </p:cNvSpPr>
                  <p:nvPr/>
                </p:nvSpPr>
                <p:spPr bwMode="auto">
                  <a:xfrm>
                    <a:off x="3768" y="575"/>
                    <a:ext cx="0" cy="1614"/>
                  </a:xfrm>
                  <a:prstGeom prst="line">
                    <a:avLst/>
                  </a:prstGeom>
                  <a:noFill/>
                  <a:ln w="12700">
                    <a:solidFill>
                      <a:srgbClr val="FFC000"/>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97" name="Group 597"/>
                <p:cNvGrpSpPr>
                  <a:grpSpLocks noChangeAspect="1"/>
                </p:cNvGrpSpPr>
                <p:nvPr/>
              </p:nvGrpSpPr>
              <p:grpSpPr bwMode="auto">
                <a:xfrm>
                  <a:off x="3055" y="1655"/>
                  <a:ext cx="65" cy="952"/>
                  <a:chOff x="3672" y="575"/>
                  <a:chExt cx="96" cy="1614"/>
                </a:xfrm>
              </p:grpSpPr>
              <p:sp>
                <p:nvSpPr>
                  <p:cNvPr id="1146" name="Line 598"/>
                  <p:cNvSpPr>
                    <a:spLocks noChangeAspect="1" noChangeShapeType="1"/>
                  </p:cNvSpPr>
                  <p:nvPr/>
                </p:nvSpPr>
                <p:spPr bwMode="auto">
                  <a:xfrm>
                    <a:off x="3672" y="575"/>
                    <a:ext cx="0" cy="1614"/>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47" name="Line 599"/>
                  <p:cNvSpPr>
                    <a:spLocks noChangeAspect="1" noChangeShapeType="1"/>
                  </p:cNvSpPr>
                  <p:nvPr/>
                </p:nvSpPr>
                <p:spPr bwMode="auto">
                  <a:xfrm>
                    <a:off x="3768" y="575"/>
                    <a:ext cx="0" cy="1614"/>
                  </a:xfrm>
                  <a:prstGeom prst="line">
                    <a:avLst/>
                  </a:prstGeom>
                  <a:noFill/>
                  <a:ln w="12700">
                    <a:solidFill>
                      <a:srgbClr val="FFC000"/>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98" name="Freeform 600"/>
                <p:cNvSpPr>
                  <a:spLocks noChangeAspect="1"/>
                </p:cNvSpPr>
                <p:nvPr/>
              </p:nvSpPr>
              <p:spPr bwMode="auto">
                <a:xfrm flipH="1">
                  <a:off x="2929" y="1586"/>
                  <a:ext cx="66" cy="64"/>
                </a:xfrm>
                <a:custGeom>
                  <a:avLst/>
                  <a:gdLst>
                    <a:gd name="T0" fmla="*/ 3 w 99"/>
                    <a:gd name="T1" fmla="*/ 8 h 94"/>
                    <a:gd name="T2" fmla="*/ 17 w 99"/>
                    <a:gd name="T3" fmla="*/ 1 h 94"/>
                    <a:gd name="T4" fmla="*/ 39 w 99"/>
                    <a:gd name="T5" fmla="*/ 2 h 94"/>
                    <a:gd name="T6" fmla="*/ 59 w 99"/>
                    <a:gd name="T7" fmla="*/ 5 h 94"/>
                    <a:gd name="T8" fmla="*/ 65 w 99"/>
                    <a:gd name="T9" fmla="*/ 9 h 94"/>
                    <a:gd name="T10" fmla="*/ 55 w 99"/>
                    <a:gd name="T11" fmla="*/ 33 h 94"/>
                    <a:gd name="T12" fmla="*/ 43 w 99"/>
                    <a:gd name="T13" fmla="*/ 54 h 94"/>
                    <a:gd name="T14" fmla="*/ 37 w 99"/>
                    <a:gd name="T15" fmla="*/ 61 h 94"/>
                    <a:gd name="T16" fmla="*/ 27 w 99"/>
                    <a:gd name="T17" fmla="*/ 61 h 94"/>
                    <a:gd name="T18" fmla="*/ 15 w 99"/>
                    <a:gd name="T19" fmla="*/ 61 h 94"/>
                    <a:gd name="T20" fmla="*/ 5 w 99"/>
                    <a:gd name="T21" fmla="*/ 62 h 94"/>
                    <a:gd name="T22" fmla="*/ 1 w 99"/>
                    <a:gd name="T23" fmla="*/ 48 h 94"/>
                    <a:gd name="T24" fmla="*/ 3 w 99"/>
                    <a:gd name="T25" fmla="*/ 33 h 94"/>
                    <a:gd name="T26" fmla="*/ 3 w 99"/>
                    <a:gd name="T27" fmla="*/ 16 h 94"/>
                    <a:gd name="T28" fmla="*/ 3 w 99"/>
                    <a:gd name="T29" fmla="*/ 8 h 9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9" h="94">
                      <a:moveTo>
                        <a:pt x="4" y="12"/>
                      </a:moveTo>
                      <a:cubicBezTo>
                        <a:pt x="8" y="8"/>
                        <a:pt x="17" y="2"/>
                        <a:pt x="26" y="1"/>
                      </a:cubicBezTo>
                      <a:cubicBezTo>
                        <a:pt x="35" y="0"/>
                        <a:pt x="48" y="2"/>
                        <a:pt x="58" y="3"/>
                      </a:cubicBezTo>
                      <a:cubicBezTo>
                        <a:pt x="68" y="4"/>
                        <a:pt x="82" y="5"/>
                        <a:pt x="89" y="7"/>
                      </a:cubicBezTo>
                      <a:cubicBezTo>
                        <a:pt x="96" y="9"/>
                        <a:pt x="99" y="6"/>
                        <a:pt x="98" y="13"/>
                      </a:cubicBezTo>
                      <a:cubicBezTo>
                        <a:pt x="97" y="20"/>
                        <a:pt x="88" y="38"/>
                        <a:pt x="82" y="49"/>
                      </a:cubicBezTo>
                      <a:cubicBezTo>
                        <a:pt x="76" y="60"/>
                        <a:pt x="68" y="72"/>
                        <a:pt x="64" y="79"/>
                      </a:cubicBezTo>
                      <a:cubicBezTo>
                        <a:pt x="60" y="86"/>
                        <a:pt x="60" y="88"/>
                        <a:pt x="56" y="90"/>
                      </a:cubicBezTo>
                      <a:cubicBezTo>
                        <a:pt x="52" y="92"/>
                        <a:pt x="46" y="90"/>
                        <a:pt x="41" y="90"/>
                      </a:cubicBezTo>
                      <a:cubicBezTo>
                        <a:pt x="36" y="90"/>
                        <a:pt x="28" y="90"/>
                        <a:pt x="23" y="90"/>
                      </a:cubicBezTo>
                      <a:cubicBezTo>
                        <a:pt x="18" y="90"/>
                        <a:pt x="11" y="94"/>
                        <a:pt x="8" y="91"/>
                      </a:cubicBezTo>
                      <a:cubicBezTo>
                        <a:pt x="5" y="88"/>
                        <a:pt x="2" y="77"/>
                        <a:pt x="2" y="70"/>
                      </a:cubicBezTo>
                      <a:cubicBezTo>
                        <a:pt x="2" y="63"/>
                        <a:pt x="5" y="56"/>
                        <a:pt x="5" y="48"/>
                      </a:cubicBezTo>
                      <a:cubicBezTo>
                        <a:pt x="5" y="40"/>
                        <a:pt x="4" y="30"/>
                        <a:pt x="4" y="24"/>
                      </a:cubicBezTo>
                      <a:cubicBezTo>
                        <a:pt x="4" y="18"/>
                        <a:pt x="0" y="16"/>
                        <a:pt x="4" y="12"/>
                      </a:cubicBezTo>
                      <a:close/>
                    </a:path>
                  </a:pathLst>
                </a:custGeom>
                <a:solidFill>
                  <a:srgbClr val="FFC000"/>
                </a:solidFill>
                <a:ln w="12700" cap="flat" cmpd="sng">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599" name="Group 601"/>
                <p:cNvGrpSpPr>
                  <a:grpSpLocks noChangeAspect="1"/>
                </p:cNvGrpSpPr>
                <p:nvPr/>
              </p:nvGrpSpPr>
              <p:grpSpPr bwMode="auto">
                <a:xfrm flipH="1" flipV="1">
                  <a:off x="2876" y="1647"/>
                  <a:ext cx="178" cy="90"/>
                  <a:chOff x="3648" y="2850"/>
                  <a:chExt cx="450" cy="270"/>
                </a:xfrm>
              </p:grpSpPr>
              <p:sp>
                <p:nvSpPr>
                  <p:cNvPr id="1143" name="Line 602"/>
                  <p:cNvSpPr>
                    <a:spLocks noChangeAspect="1" noChangeShapeType="1"/>
                  </p:cNvSpPr>
                  <p:nvPr/>
                </p:nvSpPr>
                <p:spPr bwMode="auto">
                  <a:xfrm>
                    <a:off x="3648" y="2850"/>
                    <a:ext cx="210" cy="0"/>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44" name="Arc 603"/>
                  <p:cNvSpPr>
                    <a:spLocks noChangeAspect="1"/>
                  </p:cNvSpPr>
                  <p:nvPr/>
                </p:nvSpPr>
                <p:spPr bwMode="auto">
                  <a:xfrm>
                    <a:off x="3852" y="2850"/>
                    <a:ext cx="246" cy="198"/>
                  </a:xfrm>
                  <a:custGeom>
                    <a:avLst/>
                    <a:gdLst>
                      <a:gd name="T0" fmla="*/ 0 w 21600"/>
                      <a:gd name="T1" fmla="*/ 0 h 21600"/>
                      <a:gd name="T2" fmla="*/ 246 w 21600"/>
                      <a:gd name="T3" fmla="*/ 198 h 21600"/>
                      <a:gd name="T4" fmla="*/ 0 w 21600"/>
                      <a:gd name="T5" fmla="*/ 198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5" name="Arc 604"/>
                  <p:cNvSpPr>
                    <a:spLocks noChangeAspect="1"/>
                  </p:cNvSpPr>
                  <p:nvPr/>
                </p:nvSpPr>
                <p:spPr bwMode="auto">
                  <a:xfrm flipV="1">
                    <a:off x="4032" y="3048"/>
                    <a:ext cx="66" cy="72"/>
                  </a:xfrm>
                  <a:custGeom>
                    <a:avLst/>
                    <a:gdLst>
                      <a:gd name="T0" fmla="*/ 0 w 21600"/>
                      <a:gd name="T1" fmla="*/ 0 h 21600"/>
                      <a:gd name="T2" fmla="*/ 66 w 21600"/>
                      <a:gd name="T3" fmla="*/ 72 h 21600"/>
                      <a:gd name="T4" fmla="*/ 0 w 21600"/>
                      <a:gd name="T5" fmla="*/ 7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00" name="Line 605"/>
                <p:cNvSpPr>
                  <a:spLocks noChangeAspect="1" noChangeShapeType="1"/>
                </p:cNvSpPr>
                <p:nvPr/>
              </p:nvSpPr>
              <p:spPr bwMode="auto">
                <a:xfrm flipH="1" flipV="1">
                  <a:off x="2927" y="1594"/>
                  <a:ext cx="29" cy="5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1" name="Rectangle 606"/>
                <p:cNvSpPr>
                  <a:spLocks noChangeAspect="1" noChangeArrowheads="1"/>
                </p:cNvSpPr>
                <p:nvPr/>
              </p:nvSpPr>
              <p:spPr bwMode="auto">
                <a:xfrm flipH="1">
                  <a:off x="2921" y="1647"/>
                  <a:ext cx="72" cy="28"/>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02" name="Freeform 607"/>
                <p:cNvSpPr>
                  <a:spLocks noChangeAspect="1"/>
                </p:cNvSpPr>
                <p:nvPr/>
              </p:nvSpPr>
              <p:spPr bwMode="auto">
                <a:xfrm flipH="1" flipV="1">
                  <a:off x="2929" y="2613"/>
                  <a:ext cx="66" cy="64"/>
                </a:xfrm>
                <a:custGeom>
                  <a:avLst/>
                  <a:gdLst>
                    <a:gd name="T0" fmla="*/ 3 w 99"/>
                    <a:gd name="T1" fmla="*/ 8 h 94"/>
                    <a:gd name="T2" fmla="*/ 17 w 99"/>
                    <a:gd name="T3" fmla="*/ 1 h 94"/>
                    <a:gd name="T4" fmla="*/ 39 w 99"/>
                    <a:gd name="T5" fmla="*/ 2 h 94"/>
                    <a:gd name="T6" fmla="*/ 59 w 99"/>
                    <a:gd name="T7" fmla="*/ 5 h 94"/>
                    <a:gd name="T8" fmla="*/ 65 w 99"/>
                    <a:gd name="T9" fmla="*/ 9 h 94"/>
                    <a:gd name="T10" fmla="*/ 55 w 99"/>
                    <a:gd name="T11" fmla="*/ 33 h 94"/>
                    <a:gd name="T12" fmla="*/ 43 w 99"/>
                    <a:gd name="T13" fmla="*/ 54 h 94"/>
                    <a:gd name="T14" fmla="*/ 37 w 99"/>
                    <a:gd name="T15" fmla="*/ 61 h 94"/>
                    <a:gd name="T16" fmla="*/ 27 w 99"/>
                    <a:gd name="T17" fmla="*/ 61 h 94"/>
                    <a:gd name="T18" fmla="*/ 15 w 99"/>
                    <a:gd name="T19" fmla="*/ 61 h 94"/>
                    <a:gd name="T20" fmla="*/ 5 w 99"/>
                    <a:gd name="T21" fmla="*/ 62 h 94"/>
                    <a:gd name="T22" fmla="*/ 1 w 99"/>
                    <a:gd name="T23" fmla="*/ 48 h 94"/>
                    <a:gd name="T24" fmla="*/ 3 w 99"/>
                    <a:gd name="T25" fmla="*/ 33 h 94"/>
                    <a:gd name="T26" fmla="*/ 3 w 99"/>
                    <a:gd name="T27" fmla="*/ 16 h 94"/>
                    <a:gd name="T28" fmla="*/ 3 w 99"/>
                    <a:gd name="T29" fmla="*/ 8 h 9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9" h="94">
                      <a:moveTo>
                        <a:pt x="4" y="12"/>
                      </a:moveTo>
                      <a:cubicBezTo>
                        <a:pt x="8" y="8"/>
                        <a:pt x="17" y="2"/>
                        <a:pt x="26" y="1"/>
                      </a:cubicBezTo>
                      <a:cubicBezTo>
                        <a:pt x="35" y="0"/>
                        <a:pt x="48" y="2"/>
                        <a:pt x="58" y="3"/>
                      </a:cubicBezTo>
                      <a:cubicBezTo>
                        <a:pt x="68" y="4"/>
                        <a:pt x="82" y="5"/>
                        <a:pt x="89" y="7"/>
                      </a:cubicBezTo>
                      <a:cubicBezTo>
                        <a:pt x="96" y="9"/>
                        <a:pt x="99" y="6"/>
                        <a:pt x="98" y="13"/>
                      </a:cubicBezTo>
                      <a:cubicBezTo>
                        <a:pt x="97" y="20"/>
                        <a:pt x="88" y="38"/>
                        <a:pt x="82" y="49"/>
                      </a:cubicBezTo>
                      <a:cubicBezTo>
                        <a:pt x="76" y="60"/>
                        <a:pt x="68" y="72"/>
                        <a:pt x="64" y="79"/>
                      </a:cubicBezTo>
                      <a:cubicBezTo>
                        <a:pt x="60" y="86"/>
                        <a:pt x="60" y="88"/>
                        <a:pt x="56" y="90"/>
                      </a:cubicBezTo>
                      <a:cubicBezTo>
                        <a:pt x="52" y="92"/>
                        <a:pt x="46" y="90"/>
                        <a:pt x="41" y="90"/>
                      </a:cubicBezTo>
                      <a:cubicBezTo>
                        <a:pt x="36" y="90"/>
                        <a:pt x="28" y="90"/>
                        <a:pt x="23" y="90"/>
                      </a:cubicBezTo>
                      <a:cubicBezTo>
                        <a:pt x="18" y="90"/>
                        <a:pt x="11" y="94"/>
                        <a:pt x="8" y="91"/>
                      </a:cubicBezTo>
                      <a:cubicBezTo>
                        <a:pt x="5" y="88"/>
                        <a:pt x="2" y="77"/>
                        <a:pt x="2" y="70"/>
                      </a:cubicBezTo>
                      <a:cubicBezTo>
                        <a:pt x="2" y="63"/>
                        <a:pt x="5" y="56"/>
                        <a:pt x="5" y="48"/>
                      </a:cubicBezTo>
                      <a:cubicBezTo>
                        <a:pt x="5" y="40"/>
                        <a:pt x="4" y="30"/>
                        <a:pt x="4" y="24"/>
                      </a:cubicBezTo>
                      <a:cubicBezTo>
                        <a:pt x="4" y="18"/>
                        <a:pt x="0" y="16"/>
                        <a:pt x="4" y="12"/>
                      </a:cubicBezTo>
                      <a:close/>
                    </a:path>
                  </a:pathLst>
                </a:custGeom>
                <a:solidFill>
                  <a:srgbClr val="FFC000"/>
                </a:solidFill>
                <a:ln w="12700" cap="flat" cmpd="sng">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603" name="Group 608"/>
                <p:cNvGrpSpPr>
                  <a:grpSpLocks noChangeAspect="1"/>
                </p:cNvGrpSpPr>
                <p:nvPr/>
              </p:nvGrpSpPr>
              <p:grpSpPr bwMode="auto">
                <a:xfrm flipH="1">
                  <a:off x="2876" y="2526"/>
                  <a:ext cx="178" cy="91"/>
                  <a:chOff x="3648" y="2850"/>
                  <a:chExt cx="450" cy="270"/>
                </a:xfrm>
              </p:grpSpPr>
              <p:sp>
                <p:nvSpPr>
                  <p:cNvPr id="1140" name="Line 609"/>
                  <p:cNvSpPr>
                    <a:spLocks noChangeAspect="1" noChangeShapeType="1"/>
                  </p:cNvSpPr>
                  <p:nvPr/>
                </p:nvSpPr>
                <p:spPr bwMode="auto">
                  <a:xfrm>
                    <a:off x="3648" y="2850"/>
                    <a:ext cx="210" cy="0"/>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41" name="Arc 610"/>
                  <p:cNvSpPr>
                    <a:spLocks noChangeAspect="1"/>
                  </p:cNvSpPr>
                  <p:nvPr/>
                </p:nvSpPr>
                <p:spPr bwMode="auto">
                  <a:xfrm>
                    <a:off x="3852" y="2850"/>
                    <a:ext cx="246" cy="198"/>
                  </a:xfrm>
                  <a:custGeom>
                    <a:avLst/>
                    <a:gdLst>
                      <a:gd name="T0" fmla="*/ 0 w 21600"/>
                      <a:gd name="T1" fmla="*/ 0 h 21600"/>
                      <a:gd name="T2" fmla="*/ 246 w 21600"/>
                      <a:gd name="T3" fmla="*/ 198 h 21600"/>
                      <a:gd name="T4" fmla="*/ 0 w 21600"/>
                      <a:gd name="T5" fmla="*/ 198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2" name="Arc 611"/>
                  <p:cNvSpPr>
                    <a:spLocks noChangeAspect="1"/>
                  </p:cNvSpPr>
                  <p:nvPr/>
                </p:nvSpPr>
                <p:spPr bwMode="auto">
                  <a:xfrm flipV="1">
                    <a:off x="4032" y="3048"/>
                    <a:ext cx="66" cy="72"/>
                  </a:xfrm>
                  <a:custGeom>
                    <a:avLst/>
                    <a:gdLst>
                      <a:gd name="T0" fmla="*/ 0 w 21600"/>
                      <a:gd name="T1" fmla="*/ 0 h 21600"/>
                      <a:gd name="T2" fmla="*/ 66 w 21600"/>
                      <a:gd name="T3" fmla="*/ 72 h 21600"/>
                      <a:gd name="T4" fmla="*/ 0 w 21600"/>
                      <a:gd name="T5" fmla="*/ 7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04" name="Line 612"/>
                <p:cNvSpPr>
                  <a:spLocks noChangeAspect="1" noChangeShapeType="1"/>
                </p:cNvSpPr>
                <p:nvPr/>
              </p:nvSpPr>
              <p:spPr bwMode="auto">
                <a:xfrm flipH="1">
                  <a:off x="2927" y="2617"/>
                  <a:ext cx="29" cy="5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5" name="Rectangle 613"/>
                <p:cNvSpPr>
                  <a:spLocks noChangeAspect="1" noChangeArrowheads="1"/>
                </p:cNvSpPr>
                <p:nvPr/>
              </p:nvSpPr>
              <p:spPr bwMode="auto">
                <a:xfrm flipH="1" flipV="1">
                  <a:off x="2921" y="2588"/>
                  <a:ext cx="72" cy="29"/>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606" name="Group 614"/>
                <p:cNvGrpSpPr>
                  <a:grpSpLocks noChangeAspect="1"/>
                </p:cNvGrpSpPr>
                <p:nvPr/>
              </p:nvGrpSpPr>
              <p:grpSpPr bwMode="auto">
                <a:xfrm flipH="1" flipV="1">
                  <a:off x="3756" y="2667"/>
                  <a:ext cx="65" cy="584"/>
                  <a:chOff x="3672" y="575"/>
                  <a:chExt cx="96" cy="1614"/>
                </a:xfrm>
              </p:grpSpPr>
              <p:sp>
                <p:nvSpPr>
                  <p:cNvPr id="1138" name="Line 615"/>
                  <p:cNvSpPr>
                    <a:spLocks noChangeAspect="1" noChangeShapeType="1"/>
                  </p:cNvSpPr>
                  <p:nvPr/>
                </p:nvSpPr>
                <p:spPr bwMode="auto">
                  <a:xfrm>
                    <a:off x="3672" y="575"/>
                    <a:ext cx="0" cy="1614"/>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9" name="Line 616"/>
                  <p:cNvSpPr>
                    <a:spLocks noChangeAspect="1" noChangeShapeType="1"/>
                  </p:cNvSpPr>
                  <p:nvPr/>
                </p:nvSpPr>
                <p:spPr bwMode="auto">
                  <a:xfrm>
                    <a:off x="3768" y="575"/>
                    <a:ext cx="0" cy="1614"/>
                  </a:xfrm>
                  <a:prstGeom prst="line">
                    <a:avLst/>
                  </a:prstGeom>
                  <a:noFill/>
                  <a:ln w="12700">
                    <a:solidFill>
                      <a:srgbClr val="FFC000"/>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07" name="Group 617"/>
                <p:cNvGrpSpPr>
                  <a:grpSpLocks noChangeAspect="1"/>
                </p:cNvGrpSpPr>
                <p:nvPr/>
              </p:nvGrpSpPr>
              <p:grpSpPr bwMode="auto">
                <a:xfrm flipV="1">
                  <a:off x="3055" y="2667"/>
                  <a:ext cx="65" cy="584"/>
                  <a:chOff x="3672" y="575"/>
                  <a:chExt cx="96" cy="1614"/>
                </a:xfrm>
              </p:grpSpPr>
              <p:sp>
                <p:nvSpPr>
                  <p:cNvPr id="1136" name="Line 618"/>
                  <p:cNvSpPr>
                    <a:spLocks noChangeAspect="1" noChangeShapeType="1"/>
                  </p:cNvSpPr>
                  <p:nvPr/>
                </p:nvSpPr>
                <p:spPr bwMode="auto">
                  <a:xfrm>
                    <a:off x="3672" y="575"/>
                    <a:ext cx="0" cy="1614"/>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7" name="Line 619"/>
                  <p:cNvSpPr>
                    <a:spLocks noChangeAspect="1" noChangeShapeType="1"/>
                  </p:cNvSpPr>
                  <p:nvPr/>
                </p:nvSpPr>
                <p:spPr bwMode="auto">
                  <a:xfrm>
                    <a:off x="3768" y="575"/>
                    <a:ext cx="0" cy="1614"/>
                  </a:xfrm>
                  <a:prstGeom prst="line">
                    <a:avLst/>
                  </a:prstGeom>
                  <a:noFill/>
                  <a:ln w="12700">
                    <a:solidFill>
                      <a:srgbClr val="FFC000"/>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608" name="Line 620"/>
                <p:cNvSpPr>
                  <a:spLocks noChangeAspect="1" noChangeShapeType="1"/>
                </p:cNvSpPr>
                <p:nvPr/>
              </p:nvSpPr>
              <p:spPr bwMode="auto">
                <a:xfrm>
                  <a:off x="2123" y="1647"/>
                  <a:ext cx="874" cy="0"/>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9" name="Line 621"/>
                <p:cNvSpPr>
                  <a:spLocks noChangeAspect="1" noChangeShapeType="1"/>
                </p:cNvSpPr>
                <p:nvPr/>
              </p:nvSpPr>
              <p:spPr bwMode="auto">
                <a:xfrm flipV="1">
                  <a:off x="2123" y="2617"/>
                  <a:ext cx="874" cy="0"/>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0" name="Line 622"/>
                <p:cNvSpPr>
                  <a:spLocks noChangeAspect="1" noChangeShapeType="1"/>
                </p:cNvSpPr>
                <p:nvPr/>
              </p:nvSpPr>
              <p:spPr bwMode="auto">
                <a:xfrm>
                  <a:off x="2123" y="1593"/>
                  <a:ext cx="874" cy="0"/>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1" name="Line 623"/>
                <p:cNvSpPr>
                  <a:spLocks noChangeAspect="1" noChangeShapeType="1"/>
                </p:cNvSpPr>
                <p:nvPr/>
              </p:nvSpPr>
              <p:spPr bwMode="auto">
                <a:xfrm flipV="1">
                  <a:off x="2115" y="2671"/>
                  <a:ext cx="874" cy="0"/>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612" name="Group 624"/>
                <p:cNvGrpSpPr>
                  <a:grpSpLocks/>
                </p:cNvGrpSpPr>
                <p:nvPr/>
              </p:nvGrpSpPr>
              <p:grpSpPr bwMode="auto">
                <a:xfrm flipH="1">
                  <a:off x="1062" y="1498"/>
                  <a:ext cx="1392" cy="1243"/>
                  <a:chOff x="2638" y="2434"/>
                  <a:chExt cx="1392" cy="1243"/>
                </a:xfrm>
              </p:grpSpPr>
              <p:sp>
                <p:nvSpPr>
                  <p:cNvPr id="619" name="Rectangle 625"/>
                  <p:cNvSpPr>
                    <a:spLocks noChangeAspect="1" noChangeArrowheads="1"/>
                  </p:cNvSpPr>
                  <p:nvPr/>
                </p:nvSpPr>
                <p:spPr bwMode="auto">
                  <a:xfrm>
                    <a:off x="2839" y="2677"/>
                    <a:ext cx="501" cy="780"/>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620" name="Group 626"/>
                  <p:cNvGrpSpPr>
                    <a:grpSpLocks noChangeAspect="1"/>
                  </p:cNvGrpSpPr>
                  <p:nvPr/>
                </p:nvGrpSpPr>
                <p:grpSpPr bwMode="auto">
                  <a:xfrm>
                    <a:off x="2898" y="2700"/>
                    <a:ext cx="136" cy="735"/>
                    <a:chOff x="5614" y="1664"/>
                    <a:chExt cx="203" cy="1087"/>
                  </a:xfrm>
                </p:grpSpPr>
                <p:grpSp>
                  <p:nvGrpSpPr>
                    <p:cNvPr id="952" name="Group 627"/>
                    <p:cNvGrpSpPr>
                      <a:grpSpLocks noChangeAspect="1"/>
                    </p:cNvGrpSpPr>
                    <p:nvPr/>
                  </p:nvGrpSpPr>
                  <p:grpSpPr bwMode="auto">
                    <a:xfrm>
                      <a:off x="5614" y="1664"/>
                      <a:ext cx="203" cy="79"/>
                      <a:chOff x="5546" y="1727"/>
                      <a:chExt cx="203" cy="79"/>
                    </a:xfrm>
                  </p:grpSpPr>
                  <p:grpSp>
                    <p:nvGrpSpPr>
                      <p:cNvPr id="1114" name="Group 628"/>
                      <p:cNvGrpSpPr>
                        <a:grpSpLocks noChangeAspect="1"/>
                      </p:cNvGrpSpPr>
                      <p:nvPr/>
                    </p:nvGrpSpPr>
                    <p:grpSpPr bwMode="auto">
                      <a:xfrm>
                        <a:off x="5546" y="1727"/>
                        <a:ext cx="63" cy="79"/>
                        <a:chOff x="4856" y="696"/>
                        <a:chExt cx="432" cy="533"/>
                      </a:xfrm>
                    </p:grpSpPr>
                    <p:grpSp>
                      <p:nvGrpSpPr>
                        <p:cNvPr id="1126" name="Group 629"/>
                        <p:cNvGrpSpPr>
                          <a:grpSpLocks noChangeAspect="1"/>
                        </p:cNvGrpSpPr>
                        <p:nvPr/>
                      </p:nvGrpSpPr>
                      <p:grpSpPr bwMode="auto">
                        <a:xfrm>
                          <a:off x="4856" y="696"/>
                          <a:ext cx="432" cy="533"/>
                          <a:chOff x="4856" y="696"/>
                          <a:chExt cx="432" cy="533"/>
                        </a:xfrm>
                      </p:grpSpPr>
                      <p:grpSp>
                        <p:nvGrpSpPr>
                          <p:cNvPr id="1128" name="Group 630"/>
                          <p:cNvGrpSpPr>
                            <a:grpSpLocks noChangeAspect="1"/>
                          </p:cNvGrpSpPr>
                          <p:nvPr/>
                        </p:nvGrpSpPr>
                        <p:grpSpPr bwMode="auto">
                          <a:xfrm>
                            <a:off x="4856" y="696"/>
                            <a:ext cx="431" cy="288"/>
                            <a:chOff x="4856" y="696"/>
                            <a:chExt cx="431" cy="288"/>
                          </a:xfrm>
                        </p:grpSpPr>
                        <p:sp>
                          <p:nvSpPr>
                            <p:cNvPr id="1133" name="Line 631"/>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4" name="Line 632"/>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5" name="Line 633"/>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129" name="Group 634"/>
                          <p:cNvGrpSpPr>
                            <a:grpSpLocks noChangeAspect="1"/>
                          </p:cNvGrpSpPr>
                          <p:nvPr/>
                        </p:nvGrpSpPr>
                        <p:grpSpPr bwMode="auto">
                          <a:xfrm flipV="1">
                            <a:off x="4857" y="941"/>
                            <a:ext cx="431" cy="288"/>
                            <a:chOff x="4856" y="696"/>
                            <a:chExt cx="431" cy="288"/>
                          </a:xfrm>
                        </p:grpSpPr>
                        <p:sp>
                          <p:nvSpPr>
                            <p:cNvPr id="1130" name="Line 635"/>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1" name="Line 636"/>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2" name="Line 637"/>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1127" name="Oval 638"/>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1115" name="Group 639"/>
                      <p:cNvGrpSpPr>
                        <a:grpSpLocks noChangeAspect="1"/>
                      </p:cNvGrpSpPr>
                      <p:nvPr/>
                    </p:nvGrpSpPr>
                    <p:grpSpPr bwMode="auto">
                      <a:xfrm>
                        <a:off x="5686" y="1727"/>
                        <a:ext cx="63" cy="79"/>
                        <a:chOff x="4856" y="696"/>
                        <a:chExt cx="432" cy="533"/>
                      </a:xfrm>
                    </p:grpSpPr>
                    <p:grpSp>
                      <p:nvGrpSpPr>
                        <p:cNvPr id="1116" name="Group 640"/>
                        <p:cNvGrpSpPr>
                          <a:grpSpLocks noChangeAspect="1"/>
                        </p:cNvGrpSpPr>
                        <p:nvPr/>
                      </p:nvGrpSpPr>
                      <p:grpSpPr bwMode="auto">
                        <a:xfrm>
                          <a:off x="4856" y="696"/>
                          <a:ext cx="432" cy="533"/>
                          <a:chOff x="4856" y="696"/>
                          <a:chExt cx="432" cy="533"/>
                        </a:xfrm>
                      </p:grpSpPr>
                      <p:grpSp>
                        <p:nvGrpSpPr>
                          <p:cNvPr id="1118" name="Group 641"/>
                          <p:cNvGrpSpPr>
                            <a:grpSpLocks noChangeAspect="1"/>
                          </p:cNvGrpSpPr>
                          <p:nvPr/>
                        </p:nvGrpSpPr>
                        <p:grpSpPr bwMode="auto">
                          <a:xfrm>
                            <a:off x="4856" y="696"/>
                            <a:ext cx="431" cy="288"/>
                            <a:chOff x="4856" y="696"/>
                            <a:chExt cx="431" cy="288"/>
                          </a:xfrm>
                        </p:grpSpPr>
                        <p:sp>
                          <p:nvSpPr>
                            <p:cNvPr id="1123" name="Line 642"/>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4" name="Line 643"/>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5" name="Line 644"/>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119" name="Group 645"/>
                          <p:cNvGrpSpPr>
                            <a:grpSpLocks noChangeAspect="1"/>
                          </p:cNvGrpSpPr>
                          <p:nvPr/>
                        </p:nvGrpSpPr>
                        <p:grpSpPr bwMode="auto">
                          <a:xfrm flipV="1">
                            <a:off x="4857" y="941"/>
                            <a:ext cx="431" cy="288"/>
                            <a:chOff x="4856" y="696"/>
                            <a:chExt cx="431" cy="288"/>
                          </a:xfrm>
                        </p:grpSpPr>
                        <p:sp>
                          <p:nvSpPr>
                            <p:cNvPr id="1120" name="Line 646"/>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1" name="Line 647"/>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2" name="Line 648"/>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1117" name="Oval 649"/>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grpSp>
                  <p:nvGrpSpPr>
                    <p:cNvPr id="953" name="Group 650"/>
                    <p:cNvGrpSpPr>
                      <a:grpSpLocks noChangeAspect="1"/>
                    </p:cNvGrpSpPr>
                    <p:nvPr/>
                  </p:nvGrpSpPr>
                  <p:grpSpPr bwMode="auto">
                    <a:xfrm>
                      <a:off x="5614" y="1808"/>
                      <a:ext cx="203" cy="79"/>
                      <a:chOff x="5546" y="1727"/>
                      <a:chExt cx="203" cy="79"/>
                    </a:xfrm>
                  </p:grpSpPr>
                  <p:grpSp>
                    <p:nvGrpSpPr>
                      <p:cNvPr id="1092" name="Group 651"/>
                      <p:cNvGrpSpPr>
                        <a:grpSpLocks noChangeAspect="1"/>
                      </p:cNvGrpSpPr>
                      <p:nvPr/>
                    </p:nvGrpSpPr>
                    <p:grpSpPr bwMode="auto">
                      <a:xfrm>
                        <a:off x="5546" y="1727"/>
                        <a:ext cx="63" cy="79"/>
                        <a:chOff x="4856" y="696"/>
                        <a:chExt cx="432" cy="533"/>
                      </a:xfrm>
                    </p:grpSpPr>
                    <p:grpSp>
                      <p:nvGrpSpPr>
                        <p:cNvPr id="1104" name="Group 652"/>
                        <p:cNvGrpSpPr>
                          <a:grpSpLocks noChangeAspect="1"/>
                        </p:cNvGrpSpPr>
                        <p:nvPr/>
                      </p:nvGrpSpPr>
                      <p:grpSpPr bwMode="auto">
                        <a:xfrm>
                          <a:off x="4856" y="696"/>
                          <a:ext cx="432" cy="533"/>
                          <a:chOff x="4856" y="696"/>
                          <a:chExt cx="432" cy="533"/>
                        </a:xfrm>
                      </p:grpSpPr>
                      <p:grpSp>
                        <p:nvGrpSpPr>
                          <p:cNvPr id="1106" name="Group 653"/>
                          <p:cNvGrpSpPr>
                            <a:grpSpLocks noChangeAspect="1"/>
                          </p:cNvGrpSpPr>
                          <p:nvPr/>
                        </p:nvGrpSpPr>
                        <p:grpSpPr bwMode="auto">
                          <a:xfrm>
                            <a:off x="4856" y="696"/>
                            <a:ext cx="431" cy="288"/>
                            <a:chOff x="4856" y="696"/>
                            <a:chExt cx="431" cy="288"/>
                          </a:xfrm>
                        </p:grpSpPr>
                        <p:sp>
                          <p:nvSpPr>
                            <p:cNvPr id="1111" name="Line 654"/>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12" name="Line 655"/>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13" name="Line 656"/>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107" name="Group 657"/>
                          <p:cNvGrpSpPr>
                            <a:grpSpLocks noChangeAspect="1"/>
                          </p:cNvGrpSpPr>
                          <p:nvPr/>
                        </p:nvGrpSpPr>
                        <p:grpSpPr bwMode="auto">
                          <a:xfrm flipV="1">
                            <a:off x="4857" y="941"/>
                            <a:ext cx="431" cy="288"/>
                            <a:chOff x="4856" y="696"/>
                            <a:chExt cx="431" cy="288"/>
                          </a:xfrm>
                        </p:grpSpPr>
                        <p:sp>
                          <p:nvSpPr>
                            <p:cNvPr id="1108" name="Line 658"/>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09" name="Line 659"/>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10" name="Line 660"/>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1105" name="Oval 661"/>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1093" name="Group 662"/>
                      <p:cNvGrpSpPr>
                        <a:grpSpLocks noChangeAspect="1"/>
                      </p:cNvGrpSpPr>
                      <p:nvPr/>
                    </p:nvGrpSpPr>
                    <p:grpSpPr bwMode="auto">
                      <a:xfrm>
                        <a:off x="5686" y="1727"/>
                        <a:ext cx="63" cy="79"/>
                        <a:chOff x="4856" y="696"/>
                        <a:chExt cx="432" cy="533"/>
                      </a:xfrm>
                    </p:grpSpPr>
                    <p:grpSp>
                      <p:nvGrpSpPr>
                        <p:cNvPr id="1094" name="Group 663"/>
                        <p:cNvGrpSpPr>
                          <a:grpSpLocks noChangeAspect="1"/>
                        </p:cNvGrpSpPr>
                        <p:nvPr/>
                      </p:nvGrpSpPr>
                      <p:grpSpPr bwMode="auto">
                        <a:xfrm>
                          <a:off x="4856" y="696"/>
                          <a:ext cx="432" cy="533"/>
                          <a:chOff x="4856" y="696"/>
                          <a:chExt cx="432" cy="533"/>
                        </a:xfrm>
                      </p:grpSpPr>
                      <p:grpSp>
                        <p:nvGrpSpPr>
                          <p:cNvPr id="1096" name="Group 664"/>
                          <p:cNvGrpSpPr>
                            <a:grpSpLocks noChangeAspect="1"/>
                          </p:cNvGrpSpPr>
                          <p:nvPr/>
                        </p:nvGrpSpPr>
                        <p:grpSpPr bwMode="auto">
                          <a:xfrm>
                            <a:off x="4856" y="696"/>
                            <a:ext cx="431" cy="288"/>
                            <a:chOff x="4856" y="696"/>
                            <a:chExt cx="431" cy="288"/>
                          </a:xfrm>
                        </p:grpSpPr>
                        <p:sp>
                          <p:nvSpPr>
                            <p:cNvPr id="1101" name="Line 665"/>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02" name="Line 666"/>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03" name="Line 667"/>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97" name="Group 668"/>
                          <p:cNvGrpSpPr>
                            <a:grpSpLocks noChangeAspect="1"/>
                          </p:cNvGrpSpPr>
                          <p:nvPr/>
                        </p:nvGrpSpPr>
                        <p:grpSpPr bwMode="auto">
                          <a:xfrm flipV="1">
                            <a:off x="4857" y="941"/>
                            <a:ext cx="431" cy="288"/>
                            <a:chOff x="4856" y="696"/>
                            <a:chExt cx="431" cy="288"/>
                          </a:xfrm>
                        </p:grpSpPr>
                        <p:sp>
                          <p:nvSpPr>
                            <p:cNvPr id="1098" name="Line 669"/>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99" name="Line 670"/>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00" name="Line 671"/>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1095" name="Oval 672"/>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grpSp>
                  <p:nvGrpSpPr>
                    <p:cNvPr id="954" name="Group 673"/>
                    <p:cNvGrpSpPr>
                      <a:grpSpLocks noChangeAspect="1"/>
                    </p:cNvGrpSpPr>
                    <p:nvPr/>
                  </p:nvGrpSpPr>
                  <p:grpSpPr bwMode="auto">
                    <a:xfrm>
                      <a:off x="5614" y="1952"/>
                      <a:ext cx="203" cy="79"/>
                      <a:chOff x="5546" y="1727"/>
                      <a:chExt cx="203" cy="79"/>
                    </a:xfrm>
                  </p:grpSpPr>
                  <p:grpSp>
                    <p:nvGrpSpPr>
                      <p:cNvPr id="1070" name="Group 674"/>
                      <p:cNvGrpSpPr>
                        <a:grpSpLocks noChangeAspect="1"/>
                      </p:cNvGrpSpPr>
                      <p:nvPr/>
                    </p:nvGrpSpPr>
                    <p:grpSpPr bwMode="auto">
                      <a:xfrm>
                        <a:off x="5546" y="1727"/>
                        <a:ext cx="63" cy="79"/>
                        <a:chOff x="4856" y="696"/>
                        <a:chExt cx="432" cy="533"/>
                      </a:xfrm>
                    </p:grpSpPr>
                    <p:grpSp>
                      <p:nvGrpSpPr>
                        <p:cNvPr id="1082" name="Group 675"/>
                        <p:cNvGrpSpPr>
                          <a:grpSpLocks noChangeAspect="1"/>
                        </p:cNvGrpSpPr>
                        <p:nvPr/>
                      </p:nvGrpSpPr>
                      <p:grpSpPr bwMode="auto">
                        <a:xfrm>
                          <a:off x="4856" y="696"/>
                          <a:ext cx="432" cy="533"/>
                          <a:chOff x="4856" y="696"/>
                          <a:chExt cx="432" cy="533"/>
                        </a:xfrm>
                      </p:grpSpPr>
                      <p:grpSp>
                        <p:nvGrpSpPr>
                          <p:cNvPr id="1084" name="Group 676"/>
                          <p:cNvGrpSpPr>
                            <a:grpSpLocks noChangeAspect="1"/>
                          </p:cNvGrpSpPr>
                          <p:nvPr/>
                        </p:nvGrpSpPr>
                        <p:grpSpPr bwMode="auto">
                          <a:xfrm>
                            <a:off x="4856" y="696"/>
                            <a:ext cx="431" cy="288"/>
                            <a:chOff x="4856" y="696"/>
                            <a:chExt cx="431" cy="288"/>
                          </a:xfrm>
                        </p:grpSpPr>
                        <p:sp>
                          <p:nvSpPr>
                            <p:cNvPr id="1089" name="Line 677"/>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90" name="Line 678"/>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91" name="Line 679"/>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85" name="Group 680"/>
                          <p:cNvGrpSpPr>
                            <a:grpSpLocks noChangeAspect="1"/>
                          </p:cNvGrpSpPr>
                          <p:nvPr/>
                        </p:nvGrpSpPr>
                        <p:grpSpPr bwMode="auto">
                          <a:xfrm flipV="1">
                            <a:off x="4857" y="941"/>
                            <a:ext cx="431" cy="288"/>
                            <a:chOff x="4856" y="696"/>
                            <a:chExt cx="431" cy="288"/>
                          </a:xfrm>
                        </p:grpSpPr>
                        <p:sp>
                          <p:nvSpPr>
                            <p:cNvPr id="1086" name="Line 681"/>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87" name="Line 682"/>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88" name="Line 683"/>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1083" name="Oval 684"/>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1071" name="Group 685"/>
                      <p:cNvGrpSpPr>
                        <a:grpSpLocks noChangeAspect="1"/>
                      </p:cNvGrpSpPr>
                      <p:nvPr/>
                    </p:nvGrpSpPr>
                    <p:grpSpPr bwMode="auto">
                      <a:xfrm>
                        <a:off x="5686" y="1727"/>
                        <a:ext cx="63" cy="79"/>
                        <a:chOff x="4856" y="696"/>
                        <a:chExt cx="432" cy="533"/>
                      </a:xfrm>
                    </p:grpSpPr>
                    <p:grpSp>
                      <p:nvGrpSpPr>
                        <p:cNvPr id="1072" name="Group 686"/>
                        <p:cNvGrpSpPr>
                          <a:grpSpLocks noChangeAspect="1"/>
                        </p:cNvGrpSpPr>
                        <p:nvPr/>
                      </p:nvGrpSpPr>
                      <p:grpSpPr bwMode="auto">
                        <a:xfrm>
                          <a:off x="4856" y="696"/>
                          <a:ext cx="432" cy="533"/>
                          <a:chOff x="4856" y="696"/>
                          <a:chExt cx="432" cy="533"/>
                        </a:xfrm>
                      </p:grpSpPr>
                      <p:grpSp>
                        <p:nvGrpSpPr>
                          <p:cNvPr id="1074" name="Group 687"/>
                          <p:cNvGrpSpPr>
                            <a:grpSpLocks noChangeAspect="1"/>
                          </p:cNvGrpSpPr>
                          <p:nvPr/>
                        </p:nvGrpSpPr>
                        <p:grpSpPr bwMode="auto">
                          <a:xfrm>
                            <a:off x="4856" y="696"/>
                            <a:ext cx="431" cy="288"/>
                            <a:chOff x="4856" y="696"/>
                            <a:chExt cx="431" cy="288"/>
                          </a:xfrm>
                        </p:grpSpPr>
                        <p:sp>
                          <p:nvSpPr>
                            <p:cNvPr id="1079" name="Line 688"/>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80" name="Line 689"/>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81" name="Line 690"/>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75" name="Group 691"/>
                          <p:cNvGrpSpPr>
                            <a:grpSpLocks noChangeAspect="1"/>
                          </p:cNvGrpSpPr>
                          <p:nvPr/>
                        </p:nvGrpSpPr>
                        <p:grpSpPr bwMode="auto">
                          <a:xfrm flipV="1">
                            <a:off x="4857" y="941"/>
                            <a:ext cx="431" cy="288"/>
                            <a:chOff x="4856" y="696"/>
                            <a:chExt cx="431" cy="288"/>
                          </a:xfrm>
                        </p:grpSpPr>
                        <p:sp>
                          <p:nvSpPr>
                            <p:cNvPr id="1076" name="Line 692"/>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77" name="Line 693"/>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78" name="Line 694"/>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1073" name="Oval 695"/>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grpSp>
                  <p:nvGrpSpPr>
                    <p:cNvPr id="955" name="Group 696"/>
                    <p:cNvGrpSpPr>
                      <a:grpSpLocks noChangeAspect="1"/>
                    </p:cNvGrpSpPr>
                    <p:nvPr/>
                  </p:nvGrpSpPr>
                  <p:grpSpPr bwMode="auto">
                    <a:xfrm>
                      <a:off x="5614" y="2096"/>
                      <a:ext cx="203" cy="79"/>
                      <a:chOff x="5546" y="1727"/>
                      <a:chExt cx="203" cy="79"/>
                    </a:xfrm>
                  </p:grpSpPr>
                  <p:grpSp>
                    <p:nvGrpSpPr>
                      <p:cNvPr id="1048" name="Group 697"/>
                      <p:cNvGrpSpPr>
                        <a:grpSpLocks noChangeAspect="1"/>
                      </p:cNvGrpSpPr>
                      <p:nvPr/>
                    </p:nvGrpSpPr>
                    <p:grpSpPr bwMode="auto">
                      <a:xfrm>
                        <a:off x="5546" y="1727"/>
                        <a:ext cx="63" cy="79"/>
                        <a:chOff x="4856" y="696"/>
                        <a:chExt cx="432" cy="533"/>
                      </a:xfrm>
                    </p:grpSpPr>
                    <p:grpSp>
                      <p:nvGrpSpPr>
                        <p:cNvPr id="1060" name="Group 698"/>
                        <p:cNvGrpSpPr>
                          <a:grpSpLocks noChangeAspect="1"/>
                        </p:cNvGrpSpPr>
                        <p:nvPr/>
                      </p:nvGrpSpPr>
                      <p:grpSpPr bwMode="auto">
                        <a:xfrm>
                          <a:off x="4856" y="696"/>
                          <a:ext cx="432" cy="533"/>
                          <a:chOff x="4856" y="696"/>
                          <a:chExt cx="432" cy="533"/>
                        </a:xfrm>
                      </p:grpSpPr>
                      <p:grpSp>
                        <p:nvGrpSpPr>
                          <p:cNvPr id="1062" name="Group 699"/>
                          <p:cNvGrpSpPr>
                            <a:grpSpLocks noChangeAspect="1"/>
                          </p:cNvGrpSpPr>
                          <p:nvPr/>
                        </p:nvGrpSpPr>
                        <p:grpSpPr bwMode="auto">
                          <a:xfrm>
                            <a:off x="4856" y="696"/>
                            <a:ext cx="431" cy="288"/>
                            <a:chOff x="4856" y="696"/>
                            <a:chExt cx="431" cy="288"/>
                          </a:xfrm>
                        </p:grpSpPr>
                        <p:sp>
                          <p:nvSpPr>
                            <p:cNvPr id="1067" name="Line 700"/>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8" name="Line 701"/>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9" name="Line 702"/>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63" name="Group 703"/>
                          <p:cNvGrpSpPr>
                            <a:grpSpLocks noChangeAspect="1"/>
                          </p:cNvGrpSpPr>
                          <p:nvPr/>
                        </p:nvGrpSpPr>
                        <p:grpSpPr bwMode="auto">
                          <a:xfrm flipV="1">
                            <a:off x="4857" y="941"/>
                            <a:ext cx="431" cy="288"/>
                            <a:chOff x="4856" y="696"/>
                            <a:chExt cx="431" cy="288"/>
                          </a:xfrm>
                        </p:grpSpPr>
                        <p:sp>
                          <p:nvSpPr>
                            <p:cNvPr id="1064" name="Line 704"/>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5" name="Line 705"/>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6" name="Line 706"/>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1061" name="Oval 707"/>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1049" name="Group 708"/>
                      <p:cNvGrpSpPr>
                        <a:grpSpLocks noChangeAspect="1"/>
                      </p:cNvGrpSpPr>
                      <p:nvPr/>
                    </p:nvGrpSpPr>
                    <p:grpSpPr bwMode="auto">
                      <a:xfrm>
                        <a:off x="5686" y="1727"/>
                        <a:ext cx="63" cy="79"/>
                        <a:chOff x="4856" y="696"/>
                        <a:chExt cx="432" cy="533"/>
                      </a:xfrm>
                    </p:grpSpPr>
                    <p:grpSp>
                      <p:nvGrpSpPr>
                        <p:cNvPr id="1050" name="Group 709"/>
                        <p:cNvGrpSpPr>
                          <a:grpSpLocks noChangeAspect="1"/>
                        </p:cNvGrpSpPr>
                        <p:nvPr/>
                      </p:nvGrpSpPr>
                      <p:grpSpPr bwMode="auto">
                        <a:xfrm>
                          <a:off x="4856" y="696"/>
                          <a:ext cx="432" cy="533"/>
                          <a:chOff x="4856" y="696"/>
                          <a:chExt cx="432" cy="533"/>
                        </a:xfrm>
                      </p:grpSpPr>
                      <p:grpSp>
                        <p:nvGrpSpPr>
                          <p:cNvPr id="1052" name="Group 710"/>
                          <p:cNvGrpSpPr>
                            <a:grpSpLocks noChangeAspect="1"/>
                          </p:cNvGrpSpPr>
                          <p:nvPr/>
                        </p:nvGrpSpPr>
                        <p:grpSpPr bwMode="auto">
                          <a:xfrm>
                            <a:off x="4856" y="696"/>
                            <a:ext cx="431" cy="288"/>
                            <a:chOff x="4856" y="696"/>
                            <a:chExt cx="431" cy="288"/>
                          </a:xfrm>
                        </p:grpSpPr>
                        <p:sp>
                          <p:nvSpPr>
                            <p:cNvPr id="1057" name="Line 711"/>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 name="Line 712"/>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9" name="Line 713"/>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53" name="Group 714"/>
                          <p:cNvGrpSpPr>
                            <a:grpSpLocks noChangeAspect="1"/>
                          </p:cNvGrpSpPr>
                          <p:nvPr/>
                        </p:nvGrpSpPr>
                        <p:grpSpPr bwMode="auto">
                          <a:xfrm flipV="1">
                            <a:off x="4857" y="941"/>
                            <a:ext cx="431" cy="288"/>
                            <a:chOff x="4856" y="696"/>
                            <a:chExt cx="431" cy="288"/>
                          </a:xfrm>
                        </p:grpSpPr>
                        <p:sp>
                          <p:nvSpPr>
                            <p:cNvPr id="1054" name="Line 715"/>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 name="Line 716"/>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 name="Line 717"/>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1051" name="Oval 718"/>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grpSp>
                  <p:nvGrpSpPr>
                    <p:cNvPr id="956" name="Group 719"/>
                    <p:cNvGrpSpPr>
                      <a:grpSpLocks noChangeAspect="1"/>
                    </p:cNvGrpSpPr>
                    <p:nvPr/>
                  </p:nvGrpSpPr>
                  <p:grpSpPr bwMode="auto">
                    <a:xfrm>
                      <a:off x="5614" y="2240"/>
                      <a:ext cx="203" cy="79"/>
                      <a:chOff x="5546" y="1727"/>
                      <a:chExt cx="203" cy="79"/>
                    </a:xfrm>
                  </p:grpSpPr>
                  <p:grpSp>
                    <p:nvGrpSpPr>
                      <p:cNvPr id="1026" name="Group 720"/>
                      <p:cNvGrpSpPr>
                        <a:grpSpLocks noChangeAspect="1"/>
                      </p:cNvGrpSpPr>
                      <p:nvPr/>
                    </p:nvGrpSpPr>
                    <p:grpSpPr bwMode="auto">
                      <a:xfrm>
                        <a:off x="5546" y="1727"/>
                        <a:ext cx="63" cy="79"/>
                        <a:chOff x="4856" y="696"/>
                        <a:chExt cx="432" cy="533"/>
                      </a:xfrm>
                    </p:grpSpPr>
                    <p:grpSp>
                      <p:nvGrpSpPr>
                        <p:cNvPr id="1038" name="Group 721"/>
                        <p:cNvGrpSpPr>
                          <a:grpSpLocks noChangeAspect="1"/>
                        </p:cNvGrpSpPr>
                        <p:nvPr/>
                      </p:nvGrpSpPr>
                      <p:grpSpPr bwMode="auto">
                        <a:xfrm>
                          <a:off x="4856" y="696"/>
                          <a:ext cx="432" cy="533"/>
                          <a:chOff x="4856" y="696"/>
                          <a:chExt cx="432" cy="533"/>
                        </a:xfrm>
                      </p:grpSpPr>
                      <p:grpSp>
                        <p:nvGrpSpPr>
                          <p:cNvPr id="1040" name="Group 722"/>
                          <p:cNvGrpSpPr>
                            <a:grpSpLocks noChangeAspect="1"/>
                          </p:cNvGrpSpPr>
                          <p:nvPr/>
                        </p:nvGrpSpPr>
                        <p:grpSpPr bwMode="auto">
                          <a:xfrm>
                            <a:off x="4856" y="696"/>
                            <a:ext cx="431" cy="288"/>
                            <a:chOff x="4856" y="696"/>
                            <a:chExt cx="431" cy="288"/>
                          </a:xfrm>
                        </p:grpSpPr>
                        <p:sp>
                          <p:nvSpPr>
                            <p:cNvPr id="1045" name="Line 723"/>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6" name="Line 724"/>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7" name="Line 725"/>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41" name="Group 726"/>
                          <p:cNvGrpSpPr>
                            <a:grpSpLocks noChangeAspect="1"/>
                          </p:cNvGrpSpPr>
                          <p:nvPr/>
                        </p:nvGrpSpPr>
                        <p:grpSpPr bwMode="auto">
                          <a:xfrm flipV="1">
                            <a:off x="4857" y="941"/>
                            <a:ext cx="431" cy="288"/>
                            <a:chOff x="4856" y="696"/>
                            <a:chExt cx="431" cy="288"/>
                          </a:xfrm>
                        </p:grpSpPr>
                        <p:sp>
                          <p:nvSpPr>
                            <p:cNvPr id="1042" name="Line 727"/>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3" name="Line 728"/>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 name="Line 729"/>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1039" name="Oval 730"/>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1027" name="Group 731"/>
                      <p:cNvGrpSpPr>
                        <a:grpSpLocks noChangeAspect="1"/>
                      </p:cNvGrpSpPr>
                      <p:nvPr/>
                    </p:nvGrpSpPr>
                    <p:grpSpPr bwMode="auto">
                      <a:xfrm>
                        <a:off x="5686" y="1727"/>
                        <a:ext cx="63" cy="79"/>
                        <a:chOff x="4856" y="696"/>
                        <a:chExt cx="432" cy="533"/>
                      </a:xfrm>
                    </p:grpSpPr>
                    <p:grpSp>
                      <p:nvGrpSpPr>
                        <p:cNvPr id="1028" name="Group 732"/>
                        <p:cNvGrpSpPr>
                          <a:grpSpLocks noChangeAspect="1"/>
                        </p:cNvGrpSpPr>
                        <p:nvPr/>
                      </p:nvGrpSpPr>
                      <p:grpSpPr bwMode="auto">
                        <a:xfrm>
                          <a:off x="4856" y="696"/>
                          <a:ext cx="432" cy="533"/>
                          <a:chOff x="4856" y="696"/>
                          <a:chExt cx="432" cy="533"/>
                        </a:xfrm>
                      </p:grpSpPr>
                      <p:grpSp>
                        <p:nvGrpSpPr>
                          <p:cNvPr id="1030" name="Group 733"/>
                          <p:cNvGrpSpPr>
                            <a:grpSpLocks noChangeAspect="1"/>
                          </p:cNvGrpSpPr>
                          <p:nvPr/>
                        </p:nvGrpSpPr>
                        <p:grpSpPr bwMode="auto">
                          <a:xfrm>
                            <a:off x="4856" y="696"/>
                            <a:ext cx="431" cy="288"/>
                            <a:chOff x="4856" y="696"/>
                            <a:chExt cx="431" cy="288"/>
                          </a:xfrm>
                        </p:grpSpPr>
                        <p:sp>
                          <p:nvSpPr>
                            <p:cNvPr id="1035" name="Line 734"/>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6" name="Line 735"/>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7" name="Line 736"/>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31" name="Group 737"/>
                          <p:cNvGrpSpPr>
                            <a:grpSpLocks noChangeAspect="1"/>
                          </p:cNvGrpSpPr>
                          <p:nvPr/>
                        </p:nvGrpSpPr>
                        <p:grpSpPr bwMode="auto">
                          <a:xfrm flipV="1">
                            <a:off x="4857" y="941"/>
                            <a:ext cx="431" cy="288"/>
                            <a:chOff x="4856" y="696"/>
                            <a:chExt cx="431" cy="288"/>
                          </a:xfrm>
                        </p:grpSpPr>
                        <p:sp>
                          <p:nvSpPr>
                            <p:cNvPr id="1032" name="Line 738"/>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3" name="Line 739"/>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 name="Line 740"/>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1029" name="Oval 741"/>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grpSp>
                  <p:nvGrpSpPr>
                    <p:cNvPr id="957" name="Group 742"/>
                    <p:cNvGrpSpPr>
                      <a:grpSpLocks noChangeAspect="1"/>
                    </p:cNvGrpSpPr>
                    <p:nvPr/>
                  </p:nvGrpSpPr>
                  <p:grpSpPr bwMode="auto">
                    <a:xfrm>
                      <a:off x="5614" y="2384"/>
                      <a:ext cx="203" cy="79"/>
                      <a:chOff x="5546" y="1727"/>
                      <a:chExt cx="203" cy="79"/>
                    </a:xfrm>
                  </p:grpSpPr>
                  <p:grpSp>
                    <p:nvGrpSpPr>
                      <p:cNvPr id="1004" name="Group 743"/>
                      <p:cNvGrpSpPr>
                        <a:grpSpLocks noChangeAspect="1"/>
                      </p:cNvGrpSpPr>
                      <p:nvPr/>
                    </p:nvGrpSpPr>
                    <p:grpSpPr bwMode="auto">
                      <a:xfrm>
                        <a:off x="5546" y="1727"/>
                        <a:ext cx="63" cy="79"/>
                        <a:chOff x="4856" y="696"/>
                        <a:chExt cx="432" cy="533"/>
                      </a:xfrm>
                    </p:grpSpPr>
                    <p:grpSp>
                      <p:nvGrpSpPr>
                        <p:cNvPr id="1016" name="Group 744"/>
                        <p:cNvGrpSpPr>
                          <a:grpSpLocks noChangeAspect="1"/>
                        </p:cNvGrpSpPr>
                        <p:nvPr/>
                      </p:nvGrpSpPr>
                      <p:grpSpPr bwMode="auto">
                        <a:xfrm>
                          <a:off x="4856" y="696"/>
                          <a:ext cx="432" cy="533"/>
                          <a:chOff x="4856" y="696"/>
                          <a:chExt cx="432" cy="533"/>
                        </a:xfrm>
                      </p:grpSpPr>
                      <p:grpSp>
                        <p:nvGrpSpPr>
                          <p:cNvPr id="1018" name="Group 745"/>
                          <p:cNvGrpSpPr>
                            <a:grpSpLocks noChangeAspect="1"/>
                          </p:cNvGrpSpPr>
                          <p:nvPr/>
                        </p:nvGrpSpPr>
                        <p:grpSpPr bwMode="auto">
                          <a:xfrm>
                            <a:off x="4856" y="696"/>
                            <a:ext cx="431" cy="288"/>
                            <a:chOff x="4856" y="696"/>
                            <a:chExt cx="431" cy="288"/>
                          </a:xfrm>
                        </p:grpSpPr>
                        <p:sp>
                          <p:nvSpPr>
                            <p:cNvPr id="1023" name="Line 746"/>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 name="Line 747"/>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5" name="Line 748"/>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19" name="Group 749"/>
                          <p:cNvGrpSpPr>
                            <a:grpSpLocks noChangeAspect="1"/>
                          </p:cNvGrpSpPr>
                          <p:nvPr/>
                        </p:nvGrpSpPr>
                        <p:grpSpPr bwMode="auto">
                          <a:xfrm flipV="1">
                            <a:off x="4857" y="941"/>
                            <a:ext cx="431" cy="288"/>
                            <a:chOff x="4856" y="696"/>
                            <a:chExt cx="431" cy="288"/>
                          </a:xfrm>
                        </p:grpSpPr>
                        <p:sp>
                          <p:nvSpPr>
                            <p:cNvPr id="1020" name="Line 750"/>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1" name="Line 751"/>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2" name="Line 752"/>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1017" name="Oval 753"/>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1005" name="Group 754"/>
                      <p:cNvGrpSpPr>
                        <a:grpSpLocks noChangeAspect="1"/>
                      </p:cNvGrpSpPr>
                      <p:nvPr/>
                    </p:nvGrpSpPr>
                    <p:grpSpPr bwMode="auto">
                      <a:xfrm>
                        <a:off x="5686" y="1727"/>
                        <a:ext cx="63" cy="79"/>
                        <a:chOff x="4856" y="696"/>
                        <a:chExt cx="432" cy="533"/>
                      </a:xfrm>
                    </p:grpSpPr>
                    <p:grpSp>
                      <p:nvGrpSpPr>
                        <p:cNvPr id="1006" name="Group 755"/>
                        <p:cNvGrpSpPr>
                          <a:grpSpLocks noChangeAspect="1"/>
                        </p:cNvGrpSpPr>
                        <p:nvPr/>
                      </p:nvGrpSpPr>
                      <p:grpSpPr bwMode="auto">
                        <a:xfrm>
                          <a:off x="4856" y="696"/>
                          <a:ext cx="432" cy="533"/>
                          <a:chOff x="4856" y="696"/>
                          <a:chExt cx="432" cy="533"/>
                        </a:xfrm>
                      </p:grpSpPr>
                      <p:grpSp>
                        <p:nvGrpSpPr>
                          <p:cNvPr id="1008" name="Group 756"/>
                          <p:cNvGrpSpPr>
                            <a:grpSpLocks noChangeAspect="1"/>
                          </p:cNvGrpSpPr>
                          <p:nvPr/>
                        </p:nvGrpSpPr>
                        <p:grpSpPr bwMode="auto">
                          <a:xfrm>
                            <a:off x="4856" y="696"/>
                            <a:ext cx="431" cy="288"/>
                            <a:chOff x="4856" y="696"/>
                            <a:chExt cx="431" cy="288"/>
                          </a:xfrm>
                        </p:grpSpPr>
                        <p:sp>
                          <p:nvSpPr>
                            <p:cNvPr id="1013" name="Line 757"/>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 name="Line 758"/>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 name="Line 759"/>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09" name="Group 760"/>
                          <p:cNvGrpSpPr>
                            <a:grpSpLocks noChangeAspect="1"/>
                          </p:cNvGrpSpPr>
                          <p:nvPr/>
                        </p:nvGrpSpPr>
                        <p:grpSpPr bwMode="auto">
                          <a:xfrm flipV="1">
                            <a:off x="4857" y="941"/>
                            <a:ext cx="431" cy="288"/>
                            <a:chOff x="4856" y="696"/>
                            <a:chExt cx="431" cy="288"/>
                          </a:xfrm>
                        </p:grpSpPr>
                        <p:sp>
                          <p:nvSpPr>
                            <p:cNvPr id="1010" name="Line 761"/>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1" name="Line 762"/>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2" name="Line 763"/>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1007" name="Oval 764"/>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grpSp>
                  <p:nvGrpSpPr>
                    <p:cNvPr id="958" name="Group 765"/>
                    <p:cNvGrpSpPr>
                      <a:grpSpLocks noChangeAspect="1"/>
                    </p:cNvGrpSpPr>
                    <p:nvPr/>
                  </p:nvGrpSpPr>
                  <p:grpSpPr bwMode="auto">
                    <a:xfrm>
                      <a:off x="5614" y="2528"/>
                      <a:ext cx="203" cy="79"/>
                      <a:chOff x="5546" y="1727"/>
                      <a:chExt cx="203" cy="79"/>
                    </a:xfrm>
                  </p:grpSpPr>
                  <p:grpSp>
                    <p:nvGrpSpPr>
                      <p:cNvPr id="982" name="Group 766"/>
                      <p:cNvGrpSpPr>
                        <a:grpSpLocks noChangeAspect="1"/>
                      </p:cNvGrpSpPr>
                      <p:nvPr/>
                    </p:nvGrpSpPr>
                    <p:grpSpPr bwMode="auto">
                      <a:xfrm>
                        <a:off x="5546" y="1727"/>
                        <a:ext cx="63" cy="79"/>
                        <a:chOff x="4856" y="696"/>
                        <a:chExt cx="432" cy="533"/>
                      </a:xfrm>
                    </p:grpSpPr>
                    <p:grpSp>
                      <p:nvGrpSpPr>
                        <p:cNvPr id="994" name="Group 767"/>
                        <p:cNvGrpSpPr>
                          <a:grpSpLocks noChangeAspect="1"/>
                        </p:cNvGrpSpPr>
                        <p:nvPr/>
                      </p:nvGrpSpPr>
                      <p:grpSpPr bwMode="auto">
                        <a:xfrm>
                          <a:off x="4856" y="696"/>
                          <a:ext cx="432" cy="533"/>
                          <a:chOff x="4856" y="696"/>
                          <a:chExt cx="432" cy="533"/>
                        </a:xfrm>
                      </p:grpSpPr>
                      <p:grpSp>
                        <p:nvGrpSpPr>
                          <p:cNvPr id="996" name="Group 768"/>
                          <p:cNvGrpSpPr>
                            <a:grpSpLocks noChangeAspect="1"/>
                          </p:cNvGrpSpPr>
                          <p:nvPr/>
                        </p:nvGrpSpPr>
                        <p:grpSpPr bwMode="auto">
                          <a:xfrm>
                            <a:off x="4856" y="696"/>
                            <a:ext cx="431" cy="288"/>
                            <a:chOff x="4856" y="696"/>
                            <a:chExt cx="431" cy="288"/>
                          </a:xfrm>
                        </p:grpSpPr>
                        <p:sp>
                          <p:nvSpPr>
                            <p:cNvPr id="1001" name="Line 769"/>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2" name="Line 770"/>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 name="Line 771"/>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97" name="Group 772"/>
                          <p:cNvGrpSpPr>
                            <a:grpSpLocks noChangeAspect="1"/>
                          </p:cNvGrpSpPr>
                          <p:nvPr/>
                        </p:nvGrpSpPr>
                        <p:grpSpPr bwMode="auto">
                          <a:xfrm flipV="1">
                            <a:off x="4857" y="941"/>
                            <a:ext cx="431" cy="288"/>
                            <a:chOff x="4856" y="696"/>
                            <a:chExt cx="431" cy="288"/>
                          </a:xfrm>
                        </p:grpSpPr>
                        <p:sp>
                          <p:nvSpPr>
                            <p:cNvPr id="998" name="Line 773"/>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9" name="Line 774"/>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0" name="Line 775"/>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995" name="Oval 776"/>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983" name="Group 777"/>
                      <p:cNvGrpSpPr>
                        <a:grpSpLocks noChangeAspect="1"/>
                      </p:cNvGrpSpPr>
                      <p:nvPr/>
                    </p:nvGrpSpPr>
                    <p:grpSpPr bwMode="auto">
                      <a:xfrm>
                        <a:off x="5686" y="1727"/>
                        <a:ext cx="63" cy="79"/>
                        <a:chOff x="4856" y="696"/>
                        <a:chExt cx="432" cy="533"/>
                      </a:xfrm>
                    </p:grpSpPr>
                    <p:grpSp>
                      <p:nvGrpSpPr>
                        <p:cNvPr id="984" name="Group 778"/>
                        <p:cNvGrpSpPr>
                          <a:grpSpLocks noChangeAspect="1"/>
                        </p:cNvGrpSpPr>
                        <p:nvPr/>
                      </p:nvGrpSpPr>
                      <p:grpSpPr bwMode="auto">
                        <a:xfrm>
                          <a:off x="4856" y="696"/>
                          <a:ext cx="432" cy="533"/>
                          <a:chOff x="4856" y="696"/>
                          <a:chExt cx="432" cy="533"/>
                        </a:xfrm>
                      </p:grpSpPr>
                      <p:grpSp>
                        <p:nvGrpSpPr>
                          <p:cNvPr id="986" name="Group 779"/>
                          <p:cNvGrpSpPr>
                            <a:grpSpLocks noChangeAspect="1"/>
                          </p:cNvGrpSpPr>
                          <p:nvPr/>
                        </p:nvGrpSpPr>
                        <p:grpSpPr bwMode="auto">
                          <a:xfrm>
                            <a:off x="4856" y="696"/>
                            <a:ext cx="431" cy="288"/>
                            <a:chOff x="4856" y="696"/>
                            <a:chExt cx="431" cy="288"/>
                          </a:xfrm>
                        </p:grpSpPr>
                        <p:sp>
                          <p:nvSpPr>
                            <p:cNvPr id="991" name="Line 780"/>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2" name="Line 781"/>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 name="Line 782"/>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87" name="Group 783"/>
                          <p:cNvGrpSpPr>
                            <a:grpSpLocks noChangeAspect="1"/>
                          </p:cNvGrpSpPr>
                          <p:nvPr/>
                        </p:nvGrpSpPr>
                        <p:grpSpPr bwMode="auto">
                          <a:xfrm flipV="1">
                            <a:off x="4857" y="941"/>
                            <a:ext cx="431" cy="288"/>
                            <a:chOff x="4856" y="696"/>
                            <a:chExt cx="431" cy="288"/>
                          </a:xfrm>
                        </p:grpSpPr>
                        <p:sp>
                          <p:nvSpPr>
                            <p:cNvPr id="988" name="Line 784"/>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9" name="Line 785"/>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0" name="Line 786"/>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985" name="Oval 787"/>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grpSp>
                  <p:nvGrpSpPr>
                    <p:cNvPr id="959" name="Group 788"/>
                    <p:cNvGrpSpPr>
                      <a:grpSpLocks noChangeAspect="1"/>
                    </p:cNvGrpSpPr>
                    <p:nvPr/>
                  </p:nvGrpSpPr>
                  <p:grpSpPr bwMode="auto">
                    <a:xfrm>
                      <a:off x="5614" y="2672"/>
                      <a:ext cx="203" cy="79"/>
                      <a:chOff x="5546" y="1727"/>
                      <a:chExt cx="203" cy="79"/>
                    </a:xfrm>
                  </p:grpSpPr>
                  <p:grpSp>
                    <p:nvGrpSpPr>
                      <p:cNvPr id="960" name="Group 789"/>
                      <p:cNvGrpSpPr>
                        <a:grpSpLocks noChangeAspect="1"/>
                      </p:cNvGrpSpPr>
                      <p:nvPr/>
                    </p:nvGrpSpPr>
                    <p:grpSpPr bwMode="auto">
                      <a:xfrm>
                        <a:off x="5546" y="1727"/>
                        <a:ext cx="63" cy="79"/>
                        <a:chOff x="4856" y="696"/>
                        <a:chExt cx="432" cy="533"/>
                      </a:xfrm>
                    </p:grpSpPr>
                    <p:grpSp>
                      <p:nvGrpSpPr>
                        <p:cNvPr id="972" name="Group 790"/>
                        <p:cNvGrpSpPr>
                          <a:grpSpLocks noChangeAspect="1"/>
                        </p:cNvGrpSpPr>
                        <p:nvPr/>
                      </p:nvGrpSpPr>
                      <p:grpSpPr bwMode="auto">
                        <a:xfrm>
                          <a:off x="4856" y="696"/>
                          <a:ext cx="432" cy="533"/>
                          <a:chOff x="4856" y="696"/>
                          <a:chExt cx="432" cy="533"/>
                        </a:xfrm>
                      </p:grpSpPr>
                      <p:grpSp>
                        <p:nvGrpSpPr>
                          <p:cNvPr id="974" name="Group 791"/>
                          <p:cNvGrpSpPr>
                            <a:grpSpLocks noChangeAspect="1"/>
                          </p:cNvGrpSpPr>
                          <p:nvPr/>
                        </p:nvGrpSpPr>
                        <p:grpSpPr bwMode="auto">
                          <a:xfrm>
                            <a:off x="4856" y="696"/>
                            <a:ext cx="431" cy="288"/>
                            <a:chOff x="4856" y="696"/>
                            <a:chExt cx="431" cy="288"/>
                          </a:xfrm>
                        </p:grpSpPr>
                        <p:sp>
                          <p:nvSpPr>
                            <p:cNvPr id="979" name="Line 792"/>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0" name="Line 793"/>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1" name="Line 794"/>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75" name="Group 795"/>
                          <p:cNvGrpSpPr>
                            <a:grpSpLocks noChangeAspect="1"/>
                          </p:cNvGrpSpPr>
                          <p:nvPr/>
                        </p:nvGrpSpPr>
                        <p:grpSpPr bwMode="auto">
                          <a:xfrm flipV="1">
                            <a:off x="4857" y="941"/>
                            <a:ext cx="431" cy="288"/>
                            <a:chOff x="4856" y="696"/>
                            <a:chExt cx="431" cy="288"/>
                          </a:xfrm>
                        </p:grpSpPr>
                        <p:sp>
                          <p:nvSpPr>
                            <p:cNvPr id="976" name="Line 796"/>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 name="Line 797"/>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8" name="Line 798"/>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973" name="Oval 799"/>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961" name="Group 800"/>
                      <p:cNvGrpSpPr>
                        <a:grpSpLocks noChangeAspect="1"/>
                      </p:cNvGrpSpPr>
                      <p:nvPr/>
                    </p:nvGrpSpPr>
                    <p:grpSpPr bwMode="auto">
                      <a:xfrm>
                        <a:off x="5686" y="1727"/>
                        <a:ext cx="63" cy="79"/>
                        <a:chOff x="4856" y="696"/>
                        <a:chExt cx="432" cy="533"/>
                      </a:xfrm>
                    </p:grpSpPr>
                    <p:grpSp>
                      <p:nvGrpSpPr>
                        <p:cNvPr id="962" name="Group 801"/>
                        <p:cNvGrpSpPr>
                          <a:grpSpLocks noChangeAspect="1"/>
                        </p:cNvGrpSpPr>
                        <p:nvPr/>
                      </p:nvGrpSpPr>
                      <p:grpSpPr bwMode="auto">
                        <a:xfrm>
                          <a:off x="4856" y="696"/>
                          <a:ext cx="432" cy="533"/>
                          <a:chOff x="4856" y="696"/>
                          <a:chExt cx="432" cy="533"/>
                        </a:xfrm>
                      </p:grpSpPr>
                      <p:grpSp>
                        <p:nvGrpSpPr>
                          <p:cNvPr id="964" name="Group 802"/>
                          <p:cNvGrpSpPr>
                            <a:grpSpLocks noChangeAspect="1"/>
                          </p:cNvGrpSpPr>
                          <p:nvPr/>
                        </p:nvGrpSpPr>
                        <p:grpSpPr bwMode="auto">
                          <a:xfrm>
                            <a:off x="4856" y="696"/>
                            <a:ext cx="431" cy="288"/>
                            <a:chOff x="4856" y="696"/>
                            <a:chExt cx="431" cy="288"/>
                          </a:xfrm>
                        </p:grpSpPr>
                        <p:sp>
                          <p:nvSpPr>
                            <p:cNvPr id="969" name="Line 803"/>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0" name="Line 804"/>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1" name="Line 805"/>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65" name="Group 806"/>
                          <p:cNvGrpSpPr>
                            <a:grpSpLocks noChangeAspect="1"/>
                          </p:cNvGrpSpPr>
                          <p:nvPr/>
                        </p:nvGrpSpPr>
                        <p:grpSpPr bwMode="auto">
                          <a:xfrm flipV="1">
                            <a:off x="4857" y="941"/>
                            <a:ext cx="431" cy="288"/>
                            <a:chOff x="4856" y="696"/>
                            <a:chExt cx="431" cy="288"/>
                          </a:xfrm>
                        </p:grpSpPr>
                        <p:sp>
                          <p:nvSpPr>
                            <p:cNvPr id="966" name="Line 807"/>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67" name="Line 808"/>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68" name="Line 809"/>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963" name="Oval 810"/>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grpSp>
              <p:grpSp>
                <p:nvGrpSpPr>
                  <p:cNvPr id="621" name="Group 811"/>
                  <p:cNvGrpSpPr>
                    <a:grpSpLocks noChangeAspect="1"/>
                  </p:cNvGrpSpPr>
                  <p:nvPr/>
                </p:nvGrpSpPr>
                <p:grpSpPr bwMode="auto">
                  <a:xfrm>
                    <a:off x="3150" y="2700"/>
                    <a:ext cx="137" cy="735"/>
                    <a:chOff x="5614" y="1664"/>
                    <a:chExt cx="203" cy="1087"/>
                  </a:xfrm>
                </p:grpSpPr>
                <p:grpSp>
                  <p:nvGrpSpPr>
                    <p:cNvPr id="768" name="Group 812"/>
                    <p:cNvGrpSpPr>
                      <a:grpSpLocks noChangeAspect="1"/>
                    </p:cNvGrpSpPr>
                    <p:nvPr/>
                  </p:nvGrpSpPr>
                  <p:grpSpPr bwMode="auto">
                    <a:xfrm>
                      <a:off x="5614" y="1664"/>
                      <a:ext cx="203" cy="79"/>
                      <a:chOff x="5546" y="1727"/>
                      <a:chExt cx="203" cy="79"/>
                    </a:xfrm>
                  </p:grpSpPr>
                  <p:grpSp>
                    <p:nvGrpSpPr>
                      <p:cNvPr id="930" name="Group 813"/>
                      <p:cNvGrpSpPr>
                        <a:grpSpLocks noChangeAspect="1"/>
                      </p:cNvGrpSpPr>
                      <p:nvPr/>
                    </p:nvGrpSpPr>
                    <p:grpSpPr bwMode="auto">
                      <a:xfrm>
                        <a:off x="5546" y="1727"/>
                        <a:ext cx="63" cy="79"/>
                        <a:chOff x="4856" y="696"/>
                        <a:chExt cx="432" cy="533"/>
                      </a:xfrm>
                    </p:grpSpPr>
                    <p:grpSp>
                      <p:nvGrpSpPr>
                        <p:cNvPr id="942" name="Group 814"/>
                        <p:cNvGrpSpPr>
                          <a:grpSpLocks noChangeAspect="1"/>
                        </p:cNvGrpSpPr>
                        <p:nvPr/>
                      </p:nvGrpSpPr>
                      <p:grpSpPr bwMode="auto">
                        <a:xfrm>
                          <a:off x="4856" y="696"/>
                          <a:ext cx="432" cy="533"/>
                          <a:chOff x="4856" y="696"/>
                          <a:chExt cx="432" cy="533"/>
                        </a:xfrm>
                      </p:grpSpPr>
                      <p:grpSp>
                        <p:nvGrpSpPr>
                          <p:cNvPr id="944" name="Group 815"/>
                          <p:cNvGrpSpPr>
                            <a:grpSpLocks noChangeAspect="1"/>
                          </p:cNvGrpSpPr>
                          <p:nvPr/>
                        </p:nvGrpSpPr>
                        <p:grpSpPr bwMode="auto">
                          <a:xfrm>
                            <a:off x="4856" y="696"/>
                            <a:ext cx="431" cy="288"/>
                            <a:chOff x="4856" y="696"/>
                            <a:chExt cx="431" cy="288"/>
                          </a:xfrm>
                        </p:grpSpPr>
                        <p:sp>
                          <p:nvSpPr>
                            <p:cNvPr id="949" name="Line 816"/>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0" name="Line 817"/>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51" name="Line 818"/>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45" name="Group 819"/>
                          <p:cNvGrpSpPr>
                            <a:grpSpLocks noChangeAspect="1"/>
                          </p:cNvGrpSpPr>
                          <p:nvPr/>
                        </p:nvGrpSpPr>
                        <p:grpSpPr bwMode="auto">
                          <a:xfrm flipV="1">
                            <a:off x="4857" y="941"/>
                            <a:ext cx="431" cy="288"/>
                            <a:chOff x="4856" y="696"/>
                            <a:chExt cx="431" cy="288"/>
                          </a:xfrm>
                        </p:grpSpPr>
                        <p:sp>
                          <p:nvSpPr>
                            <p:cNvPr id="946" name="Line 820"/>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47" name="Line 821"/>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48" name="Line 822"/>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943" name="Oval 823"/>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931" name="Group 824"/>
                      <p:cNvGrpSpPr>
                        <a:grpSpLocks noChangeAspect="1"/>
                      </p:cNvGrpSpPr>
                      <p:nvPr/>
                    </p:nvGrpSpPr>
                    <p:grpSpPr bwMode="auto">
                      <a:xfrm>
                        <a:off x="5686" y="1727"/>
                        <a:ext cx="63" cy="79"/>
                        <a:chOff x="4856" y="696"/>
                        <a:chExt cx="432" cy="533"/>
                      </a:xfrm>
                    </p:grpSpPr>
                    <p:grpSp>
                      <p:nvGrpSpPr>
                        <p:cNvPr id="932" name="Group 825"/>
                        <p:cNvGrpSpPr>
                          <a:grpSpLocks noChangeAspect="1"/>
                        </p:cNvGrpSpPr>
                        <p:nvPr/>
                      </p:nvGrpSpPr>
                      <p:grpSpPr bwMode="auto">
                        <a:xfrm>
                          <a:off x="4856" y="696"/>
                          <a:ext cx="432" cy="533"/>
                          <a:chOff x="4856" y="696"/>
                          <a:chExt cx="432" cy="533"/>
                        </a:xfrm>
                      </p:grpSpPr>
                      <p:grpSp>
                        <p:nvGrpSpPr>
                          <p:cNvPr id="934" name="Group 826"/>
                          <p:cNvGrpSpPr>
                            <a:grpSpLocks noChangeAspect="1"/>
                          </p:cNvGrpSpPr>
                          <p:nvPr/>
                        </p:nvGrpSpPr>
                        <p:grpSpPr bwMode="auto">
                          <a:xfrm>
                            <a:off x="4856" y="696"/>
                            <a:ext cx="431" cy="288"/>
                            <a:chOff x="4856" y="696"/>
                            <a:chExt cx="431" cy="288"/>
                          </a:xfrm>
                        </p:grpSpPr>
                        <p:sp>
                          <p:nvSpPr>
                            <p:cNvPr id="939" name="Line 827"/>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40" name="Line 828"/>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41" name="Line 829"/>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35" name="Group 830"/>
                          <p:cNvGrpSpPr>
                            <a:grpSpLocks noChangeAspect="1"/>
                          </p:cNvGrpSpPr>
                          <p:nvPr/>
                        </p:nvGrpSpPr>
                        <p:grpSpPr bwMode="auto">
                          <a:xfrm flipV="1">
                            <a:off x="4857" y="941"/>
                            <a:ext cx="431" cy="288"/>
                            <a:chOff x="4856" y="696"/>
                            <a:chExt cx="431" cy="288"/>
                          </a:xfrm>
                        </p:grpSpPr>
                        <p:sp>
                          <p:nvSpPr>
                            <p:cNvPr id="936" name="Line 831"/>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37" name="Line 832"/>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38" name="Line 833"/>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933" name="Oval 834"/>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grpSp>
                  <p:nvGrpSpPr>
                    <p:cNvPr id="769" name="Group 835"/>
                    <p:cNvGrpSpPr>
                      <a:grpSpLocks noChangeAspect="1"/>
                    </p:cNvGrpSpPr>
                    <p:nvPr/>
                  </p:nvGrpSpPr>
                  <p:grpSpPr bwMode="auto">
                    <a:xfrm>
                      <a:off x="5614" y="1808"/>
                      <a:ext cx="203" cy="79"/>
                      <a:chOff x="5546" y="1727"/>
                      <a:chExt cx="203" cy="79"/>
                    </a:xfrm>
                  </p:grpSpPr>
                  <p:grpSp>
                    <p:nvGrpSpPr>
                      <p:cNvPr id="908" name="Group 836"/>
                      <p:cNvGrpSpPr>
                        <a:grpSpLocks noChangeAspect="1"/>
                      </p:cNvGrpSpPr>
                      <p:nvPr/>
                    </p:nvGrpSpPr>
                    <p:grpSpPr bwMode="auto">
                      <a:xfrm>
                        <a:off x="5546" y="1727"/>
                        <a:ext cx="63" cy="79"/>
                        <a:chOff x="4856" y="696"/>
                        <a:chExt cx="432" cy="533"/>
                      </a:xfrm>
                    </p:grpSpPr>
                    <p:grpSp>
                      <p:nvGrpSpPr>
                        <p:cNvPr id="920" name="Group 837"/>
                        <p:cNvGrpSpPr>
                          <a:grpSpLocks noChangeAspect="1"/>
                        </p:cNvGrpSpPr>
                        <p:nvPr/>
                      </p:nvGrpSpPr>
                      <p:grpSpPr bwMode="auto">
                        <a:xfrm>
                          <a:off x="4856" y="696"/>
                          <a:ext cx="432" cy="533"/>
                          <a:chOff x="4856" y="696"/>
                          <a:chExt cx="432" cy="533"/>
                        </a:xfrm>
                      </p:grpSpPr>
                      <p:grpSp>
                        <p:nvGrpSpPr>
                          <p:cNvPr id="922" name="Group 838"/>
                          <p:cNvGrpSpPr>
                            <a:grpSpLocks noChangeAspect="1"/>
                          </p:cNvGrpSpPr>
                          <p:nvPr/>
                        </p:nvGrpSpPr>
                        <p:grpSpPr bwMode="auto">
                          <a:xfrm>
                            <a:off x="4856" y="696"/>
                            <a:ext cx="431" cy="288"/>
                            <a:chOff x="4856" y="696"/>
                            <a:chExt cx="431" cy="288"/>
                          </a:xfrm>
                        </p:grpSpPr>
                        <p:sp>
                          <p:nvSpPr>
                            <p:cNvPr id="927" name="Line 839"/>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8" name="Line 840"/>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9" name="Line 841"/>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23" name="Group 842"/>
                          <p:cNvGrpSpPr>
                            <a:grpSpLocks noChangeAspect="1"/>
                          </p:cNvGrpSpPr>
                          <p:nvPr/>
                        </p:nvGrpSpPr>
                        <p:grpSpPr bwMode="auto">
                          <a:xfrm flipV="1">
                            <a:off x="4857" y="941"/>
                            <a:ext cx="431" cy="288"/>
                            <a:chOff x="4856" y="696"/>
                            <a:chExt cx="431" cy="288"/>
                          </a:xfrm>
                        </p:grpSpPr>
                        <p:sp>
                          <p:nvSpPr>
                            <p:cNvPr id="924" name="Line 843"/>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5" name="Line 844"/>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6" name="Line 845"/>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921" name="Oval 846"/>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909" name="Group 847"/>
                      <p:cNvGrpSpPr>
                        <a:grpSpLocks noChangeAspect="1"/>
                      </p:cNvGrpSpPr>
                      <p:nvPr/>
                    </p:nvGrpSpPr>
                    <p:grpSpPr bwMode="auto">
                      <a:xfrm>
                        <a:off x="5686" y="1727"/>
                        <a:ext cx="63" cy="79"/>
                        <a:chOff x="4856" y="696"/>
                        <a:chExt cx="432" cy="533"/>
                      </a:xfrm>
                    </p:grpSpPr>
                    <p:grpSp>
                      <p:nvGrpSpPr>
                        <p:cNvPr id="910" name="Group 848"/>
                        <p:cNvGrpSpPr>
                          <a:grpSpLocks noChangeAspect="1"/>
                        </p:cNvGrpSpPr>
                        <p:nvPr/>
                      </p:nvGrpSpPr>
                      <p:grpSpPr bwMode="auto">
                        <a:xfrm>
                          <a:off x="4856" y="696"/>
                          <a:ext cx="432" cy="533"/>
                          <a:chOff x="4856" y="696"/>
                          <a:chExt cx="432" cy="533"/>
                        </a:xfrm>
                      </p:grpSpPr>
                      <p:grpSp>
                        <p:nvGrpSpPr>
                          <p:cNvPr id="912" name="Group 849"/>
                          <p:cNvGrpSpPr>
                            <a:grpSpLocks noChangeAspect="1"/>
                          </p:cNvGrpSpPr>
                          <p:nvPr/>
                        </p:nvGrpSpPr>
                        <p:grpSpPr bwMode="auto">
                          <a:xfrm>
                            <a:off x="4856" y="696"/>
                            <a:ext cx="431" cy="288"/>
                            <a:chOff x="4856" y="696"/>
                            <a:chExt cx="431" cy="288"/>
                          </a:xfrm>
                        </p:grpSpPr>
                        <p:sp>
                          <p:nvSpPr>
                            <p:cNvPr id="917" name="Line 850"/>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8" name="Line 851"/>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9" name="Line 852"/>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13" name="Group 853"/>
                          <p:cNvGrpSpPr>
                            <a:grpSpLocks noChangeAspect="1"/>
                          </p:cNvGrpSpPr>
                          <p:nvPr/>
                        </p:nvGrpSpPr>
                        <p:grpSpPr bwMode="auto">
                          <a:xfrm flipV="1">
                            <a:off x="4857" y="941"/>
                            <a:ext cx="431" cy="288"/>
                            <a:chOff x="4856" y="696"/>
                            <a:chExt cx="431" cy="288"/>
                          </a:xfrm>
                        </p:grpSpPr>
                        <p:sp>
                          <p:nvSpPr>
                            <p:cNvPr id="914" name="Line 854"/>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5" name="Line 855"/>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 name="Line 856"/>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911" name="Oval 857"/>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grpSp>
                  <p:nvGrpSpPr>
                    <p:cNvPr id="770" name="Group 858"/>
                    <p:cNvGrpSpPr>
                      <a:grpSpLocks noChangeAspect="1"/>
                    </p:cNvGrpSpPr>
                    <p:nvPr/>
                  </p:nvGrpSpPr>
                  <p:grpSpPr bwMode="auto">
                    <a:xfrm>
                      <a:off x="5614" y="1952"/>
                      <a:ext cx="203" cy="79"/>
                      <a:chOff x="5546" y="1727"/>
                      <a:chExt cx="203" cy="79"/>
                    </a:xfrm>
                  </p:grpSpPr>
                  <p:grpSp>
                    <p:nvGrpSpPr>
                      <p:cNvPr id="886" name="Group 859"/>
                      <p:cNvGrpSpPr>
                        <a:grpSpLocks noChangeAspect="1"/>
                      </p:cNvGrpSpPr>
                      <p:nvPr/>
                    </p:nvGrpSpPr>
                    <p:grpSpPr bwMode="auto">
                      <a:xfrm>
                        <a:off x="5546" y="1727"/>
                        <a:ext cx="63" cy="79"/>
                        <a:chOff x="4856" y="696"/>
                        <a:chExt cx="432" cy="533"/>
                      </a:xfrm>
                    </p:grpSpPr>
                    <p:grpSp>
                      <p:nvGrpSpPr>
                        <p:cNvPr id="898" name="Group 860"/>
                        <p:cNvGrpSpPr>
                          <a:grpSpLocks noChangeAspect="1"/>
                        </p:cNvGrpSpPr>
                        <p:nvPr/>
                      </p:nvGrpSpPr>
                      <p:grpSpPr bwMode="auto">
                        <a:xfrm>
                          <a:off x="4856" y="696"/>
                          <a:ext cx="432" cy="533"/>
                          <a:chOff x="4856" y="696"/>
                          <a:chExt cx="432" cy="533"/>
                        </a:xfrm>
                      </p:grpSpPr>
                      <p:grpSp>
                        <p:nvGrpSpPr>
                          <p:cNvPr id="900" name="Group 861"/>
                          <p:cNvGrpSpPr>
                            <a:grpSpLocks noChangeAspect="1"/>
                          </p:cNvGrpSpPr>
                          <p:nvPr/>
                        </p:nvGrpSpPr>
                        <p:grpSpPr bwMode="auto">
                          <a:xfrm>
                            <a:off x="4856" y="696"/>
                            <a:ext cx="431" cy="288"/>
                            <a:chOff x="4856" y="696"/>
                            <a:chExt cx="431" cy="288"/>
                          </a:xfrm>
                        </p:grpSpPr>
                        <p:sp>
                          <p:nvSpPr>
                            <p:cNvPr id="905" name="Line 862"/>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06" name="Line 863"/>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07" name="Line 864"/>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01" name="Group 865"/>
                          <p:cNvGrpSpPr>
                            <a:grpSpLocks noChangeAspect="1"/>
                          </p:cNvGrpSpPr>
                          <p:nvPr/>
                        </p:nvGrpSpPr>
                        <p:grpSpPr bwMode="auto">
                          <a:xfrm flipV="1">
                            <a:off x="4857" y="941"/>
                            <a:ext cx="431" cy="288"/>
                            <a:chOff x="4856" y="696"/>
                            <a:chExt cx="431" cy="288"/>
                          </a:xfrm>
                        </p:grpSpPr>
                        <p:sp>
                          <p:nvSpPr>
                            <p:cNvPr id="902" name="Line 866"/>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03" name="Line 867"/>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04" name="Line 868"/>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899" name="Oval 869"/>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887" name="Group 870"/>
                      <p:cNvGrpSpPr>
                        <a:grpSpLocks noChangeAspect="1"/>
                      </p:cNvGrpSpPr>
                      <p:nvPr/>
                    </p:nvGrpSpPr>
                    <p:grpSpPr bwMode="auto">
                      <a:xfrm>
                        <a:off x="5686" y="1727"/>
                        <a:ext cx="63" cy="79"/>
                        <a:chOff x="4856" y="696"/>
                        <a:chExt cx="432" cy="533"/>
                      </a:xfrm>
                    </p:grpSpPr>
                    <p:grpSp>
                      <p:nvGrpSpPr>
                        <p:cNvPr id="888" name="Group 871"/>
                        <p:cNvGrpSpPr>
                          <a:grpSpLocks noChangeAspect="1"/>
                        </p:cNvGrpSpPr>
                        <p:nvPr/>
                      </p:nvGrpSpPr>
                      <p:grpSpPr bwMode="auto">
                        <a:xfrm>
                          <a:off x="4856" y="696"/>
                          <a:ext cx="432" cy="533"/>
                          <a:chOff x="4856" y="696"/>
                          <a:chExt cx="432" cy="533"/>
                        </a:xfrm>
                      </p:grpSpPr>
                      <p:grpSp>
                        <p:nvGrpSpPr>
                          <p:cNvPr id="890" name="Group 872"/>
                          <p:cNvGrpSpPr>
                            <a:grpSpLocks noChangeAspect="1"/>
                          </p:cNvGrpSpPr>
                          <p:nvPr/>
                        </p:nvGrpSpPr>
                        <p:grpSpPr bwMode="auto">
                          <a:xfrm>
                            <a:off x="4856" y="696"/>
                            <a:ext cx="431" cy="288"/>
                            <a:chOff x="4856" y="696"/>
                            <a:chExt cx="431" cy="288"/>
                          </a:xfrm>
                        </p:grpSpPr>
                        <p:sp>
                          <p:nvSpPr>
                            <p:cNvPr id="895" name="Line 873"/>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96" name="Line 874"/>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97" name="Line 875"/>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91" name="Group 876"/>
                          <p:cNvGrpSpPr>
                            <a:grpSpLocks noChangeAspect="1"/>
                          </p:cNvGrpSpPr>
                          <p:nvPr/>
                        </p:nvGrpSpPr>
                        <p:grpSpPr bwMode="auto">
                          <a:xfrm flipV="1">
                            <a:off x="4857" y="941"/>
                            <a:ext cx="431" cy="288"/>
                            <a:chOff x="4856" y="696"/>
                            <a:chExt cx="431" cy="288"/>
                          </a:xfrm>
                        </p:grpSpPr>
                        <p:sp>
                          <p:nvSpPr>
                            <p:cNvPr id="892" name="Line 877"/>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93" name="Line 878"/>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94" name="Line 879"/>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889" name="Oval 880"/>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grpSp>
                  <p:nvGrpSpPr>
                    <p:cNvPr id="771" name="Group 881"/>
                    <p:cNvGrpSpPr>
                      <a:grpSpLocks noChangeAspect="1"/>
                    </p:cNvGrpSpPr>
                    <p:nvPr/>
                  </p:nvGrpSpPr>
                  <p:grpSpPr bwMode="auto">
                    <a:xfrm>
                      <a:off x="5614" y="2096"/>
                      <a:ext cx="203" cy="79"/>
                      <a:chOff x="5546" y="1727"/>
                      <a:chExt cx="203" cy="79"/>
                    </a:xfrm>
                  </p:grpSpPr>
                  <p:grpSp>
                    <p:nvGrpSpPr>
                      <p:cNvPr id="864" name="Group 882"/>
                      <p:cNvGrpSpPr>
                        <a:grpSpLocks noChangeAspect="1"/>
                      </p:cNvGrpSpPr>
                      <p:nvPr/>
                    </p:nvGrpSpPr>
                    <p:grpSpPr bwMode="auto">
                      <a:xfrm>
                        <a:off x="5546" y="1727"/>
                        <a:ext cx="63" cy="79"/>
                        <a:chOff x="4856" y="696"/>
                        <a:chExt cx="432" cy="533"/>
                      </a:xfrm>
                    </p:grpSpPr>
                    <p:grpSp>
                      <p:nvGrpSpPr>
                        <p:cNvPr id="876" name="Group 883"/>
                        <p:cNvGrpSpPr>
                          <a:grpSpLocks noChangeAspect="1"/>
                        </p:cNvGrpSpPr>
                        <p:nvPr/>
                      </p:nvGrpSpPr>
                      <p:grpSpPr bwMode="auto">
                        <a:xfrm>
                          <a:off x="4856" y="696"/>
                          <a:ext cx="432" cy="533"/>
                          <a:chOff x="4856" y="696"/>
                          <a:chExt cx="432" cy="533"/>
                        </a:xfrm>
                      </p:grpSpPr>
                      <p:grpSp>
                        <p:nvGrpSpPr>
                          <p:cNvPr id="878" name="Group 884"/>
                          <p:cNvGrpSpPr>
                            <a:grpSpLocks noChangeAspect="1"/>
                          </p:cNvGrpSpPr>
                          <p:nvPr/>
                        </p:nvGrpSpPr>
                        <p:grpSpPr bwMode="auto">
                          <a:xfrm>
                            <a:off x="4856" y="696"/>
                            <a:ext cx="431" cy="288"/>
                            <a:chOff x="4856" y="696"/>
                            <a:chExt cx="431" cy="288"/>
                          </a:xfrm>
                        </p:grpSpPr>
                        <p:sp>
                          <p:nvSpPr>
                            <p:cNvPr id="883" name="Line 885"/>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4" name="Line 886"/>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5" name="Line 887"/>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79" name="Group 888"/>
                          <p:cNvGrpSpPr>
                            <a:grpSpLocks noChangeAspect="1"/>
                          </p:cNvGrpSpPr>
                          <p:nvPr/>
                        </p:nvGrpSpPr>
                        <p:grpSpPr bwMode="auto">
                          <a:xfrm flipV="1">
                            <a:off x="4857" y="941"/>
                            <a:ext cx="431" cy="288"/>
                            <a:chOff x="4856" y="696"/>
                            <a:chExt cx="431" cy="288"/>
                          </a:xfrm>
                        </p:grpSpPr>
                        <p:sp>
                          <p:nvSpPr>
                            <p:cNvPr id="880" name="Line 889"/>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1" name="Line 890"/>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2" name="Line 891"/>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877" name="Oval 892"/>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865" name="Group 893"/>
                      <p:cNvGrpSpPr>
                        <a:grpSpLocks noChangeAspect="1"/>
                      </p:cNvGrpSpPr>
                      <p:nvPr/>
                    </p:nvGrpSpPr>
                    <p:grpSpPr bwMode="auto">
                      <a:xfrm>
                        <a:off x="5686" y="1727"/>
                        <a:ext cx="63" cy="79"/>
                        <a:chOff x="4856" y="696"/>
                        <a:chExt cx="432" cy="533"/>
                      </a:xfrm>
                    </p:grpSpPr>
                    <p:grpSp>
                      <p:nvGrpSpPr>
                        <p:cNvPr id="866" name="Group 894"/>
                        <p:cNvGrpSpPr>
                          <a:grpSpLocks noChangeAspect="1"/>
                        </p:cNvGrpSpPr>
                        <p:nvPr/>
                      </p:nvGrpSpPr>
                      <p:grpSpPr bwMode="auto">
                        <a:xfrm>
                          <a:off x="4856" y="696"/>
                          <a:ext cx="432" cy="533"/>
                          <a:chOff x="4856" y="696"/>
                          <a:chExt cx="432" cy="533"/>
                        </a:xfrm>
                      </p:grpSpPr>
                      <p:grpSp>
                        <p:nvGrpSpPr>
                          <p:cNvPr id="868" name="Group 895"/>
                          <p:cNvGrpSpPr>
                            <a:grpSpLocks noChangeAspect="1"/>
                          </p:cNvGrpSpPr>
                          <p:nvPr/>
                        </p:nvGrpSpPr>
                        <p:grpSpPr bwMode="auto">
                          <a:xfrm>
                            <a:off x="4856" y="696"/>
                            <a:ext cx="431" cy="288"/>
                            <a:chOff x="4856" y="696"/>
                            <a:chExt cx="431" cy="288"/>
                          </a:xfrm>
                        </p:grpSpPr>
                        <p:sp>
                          <p:nvSpPr>
                            <p:cNvPr id="873" name="Line 896"/>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74" name="Line 897"/>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75" name="Line 898"/>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69" name="Group 899"/>
                          <p:cNvGrpSpPr>
                            <a:grpSpLocks noChangeAspect="1"/>
                          </p:cNvGrpSpPr>
                          <p:nvPr/>
                        </p:nvGrpSpPr>
                        <p:grpSpPr bwMode="auto">
                          <a:xfrm flipV="1">
                            <a:off x="4857" y="941"/>
                            <a:ext cx="431" cy="288"/>
                            <a:chOff x="4856" y="696"/>
                            <a:chExt cx="431" cy="288"/>
                          </a:xfrm>
                        </p:grpSpPr>
                        <p:sp>
                          <p:nvSpPr>
                            <p:cNvPr id="870" name="Line 900"/>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71" name="Line 901"/>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72" name="Line 902"/>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867" name="Oval 903"/>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grpSp>
                  <p:nvGrpSpPr>
                    <p:cNvPr id="772" name="Group 904"/>
                    <p:cNvGrpSpPr>
                      <a:grpSpLocks noChangeAspect="1"/>
                    </p:cNvGrpSpPr>
                    <p:nvPr/>
                  </p:nvGrpSpPr>
                  <p:grpSpPr bwMode="auto">
                    <a:xfrm>
                      <a:off x="5614" y="2240"/>
                      <a:ext cx="203" cy="79"/>
                      <a:chOff x="5546" y="1727"/>
                      <a:chExt cx="203" cy="79"/>
                    </a:xfrm>
                  </p:grpSpPr>
                  <p:grpSp>
                    <p:nvGrpSpPr>
                      <p:cNvPr id="842" name="Group 905"/>
                      <p:cNvGrpSpPr>
                        <a:grpSpLocks noChangeAspect="1"/>
                      </p:cNvGrpSpPr>
                      <p:nvPr/>
                    </p:nvGrpSpPr>
                    <p:grpSpPr bwMode="auto">
                      <a:xfrm>
                        <a:off x="5546" y="1727"/>
                        <a:ext cx="63" cy="79"/>
                        <a:chOff x="4856" y="696"/>
                        <a:chExt cx="432" cy="533"/>
                      </a:xfrm>
                    </p:grpSpPr>
                    <p:grpSp>
                      <p:nvGrpSpPr>
                        <p:cNvPr id="854" name="Group 906"/>
                        <p:cNvGrpSpPr>
                          <a:grpSpLocks noChangeAspect="1"/>
                        </p:cNvGrpSpPr>
                        <p:nvPr/>
                      </p:nvGrpSpPr>
                      <p:grpSpPr bwMode="auto">
                        <a:xfrm>
                          <a:off x="4856" y="696"/>
                          <a:ext cx="432" cy="533"/>
                          <a:chOff x="4856" y="696"/>
                          <a:chExt cx="432" cy="533"/>
                        </a:xfrm>
                      </p:grpSpPr>
                      <p:grpSp>
                        <p:nvGrpSpPr>
                          <p:cNvPr id="856" name="Group 907"/>
                          <p:cNvGrpSpPr>
                            <a:grpSpLocks noChangeAspect="1"/>
                          </p:cNvGrpSpPr>
                          <p:nvPr/>
                        </p:nvGrpSpPr>
                        <p:grpSpPr bwMode="auto">
                          <a:xfrm>
                            <a:off x="4856" y="696"/>
                            <a:ext cx="431" cy="288"/>
                            <a:chOff x="4856" y="696"/>
                            <a:chExt cx="431" cy="288"/>
                          </a:xfrm>
                        </p:grpSpPr>
                        <p:sp>
                          <p:nvSpPr>
                            <p:cNvPr id="861" name="Line 908"/>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62" name="Line 909"/>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63" name="Line 910"/>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57" name="Group 911"/>
                          <p:cNvGrpSpPr>
                            <a:grpSpLocks noChangeAspect="1"/>
                          </p:cNvGrpSpPr>
                          <p:nvPr/>
                        </p:nvGrpSpPr>
                        <p:grpSpPr bwMode="auto">
                          <a:xfrm flipV="1">
                            <a:off x="4857" y="941"/>
                            <a:ext cx="431" cy="288"/>
                            <a:chOff x="4856" y="696"/>
                            <a:chExt cx="431" cy="288"/>
                          </a:xfrm>
                        </p:grpSpPr>
                        <p:sp>
                          <p:nvSpPr>
                            <p:cNvPr id="858" name="Line 912"/>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9" name="Line 913"/>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60" name="Line 914"/>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855" name="Oval 915"/>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843" name="Group 916"/>
                      <p:cNvGrpSpPr>
                        <a:grpSpLocks noChangeAspect="1"/>
                      </p:cNvGrpSpPr>
                      <p:nvPr/>
                    </p:nvGrpSpPr>
                    <p:grpSpPr bwMode="auto">
                      <a:xfrm>
                        <a:off x="5686" y="1727"/>
                        <a:ext cx="63" cy="79"/>
                        <a:chOff x="4856" y="696"/>
                        <a:chExt cx="432" cy="533"/>
                      </a:xfrm>
                    </p:grpSpPr>
                    <p:grpSp>
                      <p:nvGrpSpPr>
                        <p:cNvPr id="844" name="Group 917"/>
                        <p:cNvGrpSpPr>
                          <a:grpSpLocks noChangeAspect="1"/>
                        </p:cNvGrpSpPr>
                        <p:nvPr/>
                      </p:nvGrpSpPr>
                      <p:grpSpPr bwMode="auto">
                        <a:xfrm>
                          <a:off x="4856" y="696"/>
                          <a:ext cx="432" cy="533"/>
                          <a:chOff x="4856" y="696"/>
                          <a:chExt cx="432" cy="533"/>
                        </a:xfrm>
                      </p:grpSpPr>
                      <p:grpSp>
                        <p:nvGrpSpPr>
                          <p:cNvPr id="846" name="Group 918"/>
                          <p:cNvGrpSpPr>
                            <a:grpSpLocks noChangeAspect="1"/>
                          </p:cNvGrpSpPr>
                          <p:nvPr/>
                        </p:nvGrpSpPr>
                        <p:grpSpPr bwMode="auto">
                          <a:xfrm>
                            <a:off x="4856" y="696"/>
                            <a:ext cx="431" cy="288"/>
                            <a:chOff x="4856" y="696"/>
                            <a:chExt cx="431" cy="288"/>
                          </a:xfrm>
                        </p:grpSpPr>
                        <p:sp>
                          <p:nvSpPr>
                            <p:cNvPr id="851" name="Line 919"/>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2" name="Line 920"/>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3" name="Line 921"/>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47" name="Group 922"/>
                          <p:cNvGrpSpPr>
                            <a:grpSpLocks noChangeAspect="1"/>
                          </p:cNvGrpSpPr>
                          <p:nvPr/>
                        </p:nvGrpSpPr>
                        <p:grpSpPr bwMode="auto">
                          <a:xfrm flipV="1">
                            <a:off x="4857" y="941"/>
                            <a:ext cx="431" cy="288"/>
                            <a:chOff x="4856" y="696"/>
                            <a:chExt cx="431" cy="288"/>
                          </a:xfrm>
                        </p:grpSpPr>
                        <p:sp>
                          <p:nvSpPr>
                            <p:cNvPr id="848" name="Line 923"/>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9" name="Line 924"/>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 name="Line 925"/>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845" name="Oval 926"/>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grpSp>
                  <p:nvGrpSpPr>
                    <p:cNvPr id="773" name="Group 927"/>
                    <p:cNvGrpSpPr>
                      <a:grpSpLocks noChangeAspect="1"/>
                    </p:cNvGrpSpPr>
                    <p:nvPr/>
                  </p:nvGrpSpPr>
                  <p:grpSpPr bwMode="auto">
                    <a:xfrm>
                      <a:off x="5614" y="2384"/>
                      <a:ext cx="203" cy="79"/>
                      <a:chOff x="5546" y="1727"/>
                      <a:chExt cx="203" cy="79"/>
                    </a:xfrm>
                  </p:grpSpPr>
                  <p:grpSp>
                    <p:nvGrpSpPr>
                      <p:cNvPr id="820" name="Group 928"/>
                      <p:cNvGrpSpPr>
                        <a:grpSpLocks noChangeAspect="1"/>
                      </p:cNvGrpSpPr>
                      <p:nvPr/>
                    </p:nvGrpSpPr>
                    <p:grpSpPr bwMode="auto">
                      <a:xfrm>
                        <a:off x="5546" y="1727"/>
                        <a:ext cx="63" cy="79"/>
                        <a:chOff x="4856" y="696"/>
                        <a:chExt cx="432" cy="533"/>
                      </a:xfrm>
                    </p:grpSpPr>
                    <p:grpSp>
                      <p:nvGrpSpPr>
                        <p:cNvPr id="832" name="Group 929"/>
                        <p:cNvGrpSpPr>
                          <a:grpSpLocks noChangeAspect="1"/>
                        </p:cNvGrpSpPr>
                        <p:nvPr/>
                      </p:nvGrpSpPr>
                      <p:grpSpPr bwMode="auto">
                        <a:xfrm>
                          <a:off x="4856" y="696"/>
                          <a:ext cx="432" cy="533"/>
                          <a:chOff x="4856" y="696"/>
                          <a:chExt cx="432" cy="533"/>
                        </a:xfrm>
                      </p:grpSpPr>
                      <p:grpSp>
                        <p:nvGrpSpPr>
                          <p:cNvPr id="834" name="Group 930"/>
                          <p:cNvGrpSpPr>
                            <a:grpSpLocks noChangeAspect="1"/>
                          </p:cNvGrpSpPr>
                          <p:nvPr/>
                        </p:nvGrpSpPr>
                        <p:grpSpPr bwMode="auto">
                          <a:xfrm>
                            <a:off x="4856" y="696"/>
                            <a:ext cx="431" cy="288"/>
                            <a:chOff x="4856" y="696"/>
                            <a:chExt cx="431" cy="288"/>
                          </a:xfrm>
                        </p:grpSpPr>
                        <p:sp>
                          <p:nvSpPr>
                            <p:cNvPr id="839" name="Line 931"/>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0" name="Line 932"/>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1" name="Line 933"/>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35" name="Group 934"/>
                          <p:cNvGrpSpPr>
                            <a:grpSpLocks noChangeAspect="1"/>
                          </p:cNvGrpSpPr>
                          <p:nvPr/>
                        </p:nvGrpSpPr>
                        <p:grpSpPr bwMode="auto">
                          <a:xfrm flipV="1">
                            <a:off x="4857" y="941"/>
                            <a:ext cx="431" cy="288"/>
                            <a:chOff x="4856" y="696"/>
                            <a:chExt cx="431" cy="288"/>
                          </a:xfrm>
                        </p:grpSpPr>
                        <p:sp>
                          <p:nvSpPr>
                            <p:cNvPr id="836" name="Line 935"/>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37" name="Line 936"/>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38" name="Line 937"/>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833" name="Oval 938"/>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821" name="Group 939"/>
                      <p:cNvGrpSpPr>
                        <a:grpSpLocks noChangeAspect="1"/>
                      </p:cNvGrpSpPr>
                      <p:nvPr/>
                    </p:nvGrpSpPr>
                    <p:grpSpPr bwMode="auto">
                      <a:xfrm>
                        <a:off x="5686" y="1727"/>
                        <a:ext cx="63" cy="79"/>
                        <a:chOff x="4856" y="696"/>
                        <a:chExt cx="432" cy="533"/>
                      </a:xfrm>
                    </p:grpSpPr>
                    <p:grpSp>
                      <p:nvGrpSpPr>
                        <p:cNvPr id="822" name="Group 940"/>
                        <p:cNvGrpSpPr>
                          <a:grpSpLocks noChangeAspect="1"/>
                        </p:cNvGrpSpPr>
                        <p:nvPr/>
                      </p:nvGrpSpPr>
                      <p:grpSpPr bwMode="auto">
                        <a:xfrm>
                          <a:off x="4856" y="696"/>
                          <a:ext cx="432" cy="533"/>
                          <a:chOff x="4856" y="696"/>
                          <a:chExt cx="432" cy="533"/>
                        </a:xfrm>
                      </p:grpSpPr>
                      <p:grpSp>
                        <p:nvGrpSpPr>
                          <p:cNvPr id="824" name="Group 941"/>
                          <p:cNvGrpSpPr>
                            <a:grpSpLocks noChangeAspect="1"/>
                          </p:cNvGrpSpPr>
                          <p:nvPr/>
                        </p:nvGrpSpPr>
                        <p:grpSpPr bwMode="auto">
                          <a:xfrm>
                            <a:off x="4856" y="696"/>
                            <a:ext cx="431" cy="288"/>
                            <a:chOff x="4856" y="696"/>
                            <a:chExt cx="431" cy="288"/>
                          </a:xfrm>
                        </p:grpSpPr>
                        <p:sp>
                          <p:nvSpPr>
                            <p:cNvPr id="829" name="Line 942"/>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30" name="Line 943"/>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31" name="Line 944"/>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25" name="Group 945"/>
                          <p:cNvGrpSpPr>
                            <a:grpSpLocks noChangeAspect="1"/>
                          </p:cNvGrpSpPr>
                          <p:nvPr/>
                        </p:nvGrpSpPr>
                        <p:grpSpPr bwMode="auto">
                          <a:xfrm flipV="1">
                            <a:off x="4857" y="941"/>
                            <a:ext cx="431" cy="288"/>
                            <a:chOff x="4856" y="696"/>
                            <a:chExt cx="431" cy="288"/>
                          </a:xfrm>
                        </p:grpSpPr>
                        <p:sp>
                          <p:nvSpPr>
                            <p:cNvPr id="826" name="Line 946"/>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7" name="Line 947"/>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8" name="Line 948"/>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823" name="Oval 949"/>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grpSp>
                  <p:nvGrpSpPr>
                    <p:cNvPr id="774" name="Group 950"/>
                    <p:cNvGrpSpPr>
                      <a:grpSpLocks noChangeAspect="1"/>
                    </p:cNvGrpSpPr>
                    <p:nvPr/>
                  </p:nvGrpSpPr>
                  <p:grpSpPr bwMode="auto">
                    <a:xfrm>
                      <a:off x="5614" y="2528"/>
                      <a:ext cx="203" cy="79"/>
                      <a:chOff x="5546" y="1727"/>
                      <a:chExt cx="203" cy="79"/>
                    </a:xfrm>
                  </p:grpSpPr>
                  <p:grpSp>
                    <p:nvGrpSpPr>
                      <p:cNvPr id="798" name="Group 951"/>
                      <p:cNvGrpSpPr>
                        <a:grpSpLocks noChangeAspect="1"/>
                      </p:cNvGrpSpPr>
                      <p:nvPr/>
                    </p:nvGrpSpPr>
                    <p:grpSpPr bwMode="auto">
                      <a:xfrm>
                        <a:off x="5546" y="1727"/>
                        <a:ext cx="63" cy="79"/>
                        <a:chOff x="4856" y="696"/>
                        <a:chExt cx="432" cy="533"/>
                      </a:xfrm>
                    </p:grpSpPr>
                    <p:grpSp>
                      <p:nvGrpSpPr>
                        <p:cNvPr id="810" name="Group 952"/>
                        <p:cNvGrpSpPr>
                          <a:grpSpLocks noChangeAspect="1"/>
                        </p:cNvGrpSpPr>
                        <p:nvPr/>
                      </p:nvGrpSpPr>
                      <p:grpSpPr bwMode="auto">
                        <a:xfrm>
                          <a:off x="4856" y="696"/>
                          <a:ext cx="432" cy="533"/>
                          <a:chOff x="4856" y="696"/>
                          <a:chExt cx="432" cy="533"/>
                        </a:xfrm>
                      </p:grpSpPr>
                      <p:grpSp>
                        <p:nvGrpSpPr>
                          <p:cNvPr id="812" name="Group 953"/>
                          <p:cNvGrpSpPr>
                            <a:grpSpLocks noChangeAspect="1"/>
                          </p:cNvGrpSpPr>
                          <p:nvPr/>
                        </p:nvGrpSpPr>
                        <p:grpSpPr bwMode="auto">
                          <a:xfrm>
                            <a:off x="4856" y="696"/>
                            <a:ext cx="431" cy="288"/>
                            <a:chOff x="4856" y="696"/>
                            <a:chExt cx="431" cy="288"/>
                          </a:xfrm>
                        </p:grpSpPr>
                        <p:sp>
                          <p:nvSpPr>
                            <p:cNvPr id="817" name="Line 954"/>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8" name="Line 955"/>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 name="Line 956"/>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13" name="Group 957"/>
                          <p:cNvGrpSpPr>
                            <a:grpSpLocks noChangeAspect="1"/>
                          </p:cNvGrpSpPr>
                          <p:nvPr/>
                        </p:nvGrpSpPr>
                        <p:grpSpPr bwMode="auto">
                          <a:xfrm flipV="1">
                            <a:off x="4857" y="941"/>
                            <a:ext cx="431" cy="288"/>
                            <a:chOff x="4856" y="696"/>
                            <a:chExt cx="431" cy="288"/>
                          </a:xfrm>
                        </p:grpSpPr>
                        <p:sp>
                          <p:nvSpPr>
                            <p:cNvPr id="814" name="Line 958"/>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5" name="Line 959"/>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6" name="Line 960"/>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811" name="Oval 961"/>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799" name="Group 962"/>
                      <p:cNvGrpSpPr>
                        <a:grpSpLocks noChangeAspect="1"/>
                      </p:cNvGrpSpPr>
                      <p:nvPr/>
                    </p:nvGrpSpPr>
                    <p:grpSpPr bwMode="auto">
                      <a:xfrm>
                        <a:off x="5686" y="1727"/>
                        <a:ext cx="63" cy="79"/>
                        <a:chOff x="4856" y="696"/>
                        <a:chExt cx="432" cy="533"/>
                      </a:xfrm>
                    </p:grpSpPr>
                    <p:grpSp>
                      <p:nvGrpSpPr>
                        <p:cNvPr id="800" name="Group 963"/>
                        <p:cNvGrpSpPr>
                          <a:grpSpLocks noChangeAspect="1"/>
                        </p:cNvGrpSpPr>
                        <p:nvPr/>
                      </p:nvGrpSpPr>
                      <p:grpSpPr bwMode="auto">
                        <a:xfrm>
                          <a:off x="4856" y="696"/>
                          <a:ext cx="432" cy="533"/>
                          <a:chOff x="4856" y="696"/>
                          <a:chExt cx="432" cy="533"/>
                        </a:xfrm>
                      </p:grpSpPr>
                      <p:grpSp>
                        <p:nvGrpSpPr>
                          <p:cNvPr id="802" name="Group 964"/>
                          <p:cNvGrpSpPr>
                            <a:grpSpLocks noChangeAspect="1"/>
                          </p:cNvGrpSpPr>
                          <p:nvPr/>
                        </p:nvGrpSpPr>
                        <p:grpSpPr bwMode="auto">
                          <a:xfrm>
                            <a:off x="4856" y="696"/>
                            <a:ext cx="431" cy="288"/>
                            <a:chOff x="4856" y="696"/>
                            <a:chExt cx="431" cy="288"/>
                          </a:xfrm>
                        </p:grpSpPr>
                        <p:sp>
                          <p:nvSpPr>
                            <p:cNvPr id="807" name="Line 965"/>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8" name="Line 966"/>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 name="Line 967"/>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03" name="Group 968"/>
                          <p:cNvGrpSpPr>
                            <a:grpSpLocks noChangeAspect="1"/>
                          </p:cNvGrpSpPr>
                          <p:nvPr/>
                        </p:nvGrpSpPr>
                        <p:grpSpPr bwMode="auto">
                          <a:xfrm flipV="1">
                            <a:off x="4857" y="941"/>
                            <a:ext cx="431" cy="288"/>
                            <a:chOff x="4856" y="696"/>
                            <a:chExt cx="431" cy="288"/>
                          </a:xfrm>
                        </p:grpSpPr>
                        <p:sp>
                          <p:nvSpPr>
                            <p:cNvPr id="804" name="Line 969"/>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5" name="Line 970"/>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6" name="Line 971"/>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801" name="Oval 972"/>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grpSp>
                  <p:nvGrpSpPr>
                    <p:cNvPr id="775" name="Group 973"/>
                    <p:cNvGrpSpPr>
                      <a:grpSpLocks noChangeAspect="1"/>
                    </p:cNvGrpSpPr>
                    <p:nvPr/>
                  </p:nvGrpSpPr>
                  <p:grpSpPr bwMode="auto">
                    <a:xfrm>
                      <a:off x="5614" y="2672"/>
                      <a:ext cx="203" cy="79"/>
                      <a:chOff x="5546" y="1727"/>
                      <a:chExt cx="203" cy="79"/>
                    </a:xfrm>
                  </p:grpSpPr>
                  <p:grpSp>
                    <p:nvGrpSpPr>
                      <p:cNvPr id="776" name="Group 974"/>
                      <p:cNvGrpSpPr>
                        <a:grpSpLocks noChangeAspect="1"/>
                      </p:cNvGrpSpPr>
                      <p:nvPr/>
                    </p:nvGrpSpPr>
                    <p:grpSpPr bwMode="auto">
                      <a:xfrm>
                        <a:off x="5546" y="1727"/>
                        <a:ext cx="63" cy="79"/>
                        <a:chOff x="4856" y="696"/>
                        <a:chExt cx="432" cy="533"/>
                      </a:xfrm>
                    </p:grpSpPr>
                    <p:grpSp>
                      <p:nvGrpSpPr>
                        <p:cNvPr id="788" name="Group 975"/>
                        <p:cNvGrpSpPr>
                          <a:grpSpLocks noChangeAspect="1"/>
                        </p:cNvGrpSpPr>
                        <p:nvPr/>
                      </p:nvGrpSpPr>
                      <p:grpSpPr bwMode="auto">
                        <a:xfrm>
                          <a:off x="4856" y="696"/>
                          <a:ext cx="432" cy="533"/>
                          <a:chOff x="4856" y="696"/>
                          <a:chExt cx="432" cy="533"/>
                        </a:xfrm>
                      </p:grpSpPr>
                      <p:grpSp>
                        <p:nvGrpSpPr>
                          <p:cNvPr id="790" name="Group 976"/>
                          <p:cNvGrpSpPr>
                            <a:grpSpLocks noChangeAspect="1"/>
                          </p:cNvGrpSpPr>
                          <p:nvPr/>
                        </p:nvGrpSpPr>
                        <p:grpSpPr bwMode="auto">
                          <a:xfrm>
                            <a:off x="4856" y="696"/>
                            <a:ext cx="431" cy="288"/>
                            <a:chOff x="4856" y="696"/>
                            <a:chExt cx="431" cy="288"/>
                          </a:xfrm>
                        </p:grpSpPr>
                        <p:sp>
                          <p:nvSpPr>
                            <p:cNvPr id="795" name="Line 977"/>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6" name="Line 978"/>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7" name="Line 979"/>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791" name="Group 980"/>
                          <p:cNvGrpSpPr>
                            <a:grpSpLocks noChangeAspect="1"/>
                          </p:cNvGrpSpPr>
                          <p:nvPr/>
                        </p:nvGrpSpPr>
                        <p:grpSpPr bwMode="auto">
                          <a:xfrm flipV="1">
                            <a:off x="4857" y="941"/>
                            <a:ext cx="431" cy="288"/>
                            <a:chOff x="4856" y="696"/>
                            <a:chExt cx="431" cy="288"/>
                          </a:xfrm>
                        </p:grpSpPr>
                        <p:sp>
                          <p:nvSpPr>
                            <p:cNvPr id="792" name="Line 981"/>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 name="Line 982"/>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4" name="Line 983"/>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789" name="Oval 984"/>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777" name="Group 985"/>
                      <p:cNvGrpSpPr>
                        <a:grpSpLocks noChangeAspect="1"/>
                      </p:cNvGrpSpPr>
                      <p:nvPr/>
                    </p:nvGrpSpPr>
                    <p:grpSpPr bwMode="auto">
                      <a:xfrm>
                        <a:off x="5686" y="1727"/>
                        <a:ext cx="63" cy="79"/>
                        <a:chOff x="4856" y="696"/>
                        <a:chExt cx="432" cy="533"/>
                      </a:xfrm>
                    </p:grpSpPr>
                    <p:grpSp>
                      <p:nvGrpSpPr>
                        <p:cNvPr id="778" name="Group 986"/>
                        <p:cNvGrpSpPr>
                          <a:grpSpLocks noChangeAspect="1"/>
                        </p:cNvGrpSpPr>
                        <p:nvPr/>
                      </p:nvGrpSpPr>
                      <p:grpSpPr bwMode="auto">
                        <a:xfrm>
                          <a:off x="4856" y="696"/>
                          <a:ext cx="432" cy="533"/>
                          <a:chOff x="4856" y="696"/>
                          <a:chExt cx="432" cy="533"/>
                        </a:xfrm>
                      </p:grpSpPr>
                      <p:grpSp>
                        <p:nvGrpSpPr>
                          <p:cNvPr id="780" name="Group 987"/>
                          <p:cNvGrpSpPr>
                            <a:grpSpLocks noChangeAspect="1"/>
                          </p:cNvGrpSpPr>
                          <p:nvPr/>
                        </p:nvGrpSpPr>
                        <p:grpSpPr bwMode="auto">
                          <a:xfrm>
                            <a:off x="4856" y="696"/>
                            <a:ext cx="431" cy="288"/>
                            <a:chOff x="4856" y="696"/>
                            <a:chExt cx="431" cy="288"/>
                          </a:xfrm>
                        </p:grpSpPr>
                        <p:sp>
                          <p:nvSpPr>
                            <p:cNvPr id="785" name="Line 988"/>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6" name="Line 989"/>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7" name="Line 990"/>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781" name="Group 991"/>
                          <p:cNvGrpSpPr>
                            <a:grpSpLocks noChangeAspect="1"/>
                          </p:cNvGrpSpPr>
                          <p:nvPr/>
                        </p:nvGrpSpPr>
                        <p:grpSpPr bwMode="auto">
                          <a:xfrm flipV="1">
                            <a:off x="4857" y="941"/>
                            <a:ext cx="431" cy="288"/>
                            <a:chOff x="4856" y="696"/>
                            <a:chExt cx="431" cy="288"/>
                          </a:xfrm>
                        </p:grpSpPr>
                        <p:sp>
                          <p:nvSpPr>
                            <p:cNvPr id="782" name="Line 992"/>
                            <p:cNvSpPr>
                              <a:spLocks noChangeAspect="1" noChangeShapeType="1"/>
                            </p:cNvSpPr>
                            <p:nvPr/>
                          </p:nvSpPr>
                          <p:spPr bwMode="auto">
                            <a:xfrm rot="1800000" flipH="1">
                              <a:off x="4856"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3" name="Line 993"/>
                            <p:cNvSpPr>
                              <a:spLocks noChangeAspect="1" noChangeShapeType="1"/>
                            </p:cNvSpPr>
                            <p:nvPr/>
                          </p:nvSpPr>
                          <p:spPr bwMode="auto">
                            <a:xfrm rot="-1800000">
                              <a:off x="5287" y="696"/>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4" name="Line 994"/>
                            <p:cNvSpPr>
                              <a:spLocks noChangeAspect="1" noChangeShapeType="1"/>
                            </p:cNvSpPr>
                            <p:nvPr/>
                          </p:nvSpPr>
                          <p:spPr bwMode="auto">
                            <a:xfrm rot="5400000">
                              <a:off x="5072" y="572"/>
                              <a:ext cx="0" cy="28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779" name="Oval 995"/>
                        <p:cNvSpPr>
                          <a:spLocks noChangeAspect="1" noChangeArrowheads="1"/>
                        </p:cNvSpPr>
                        <p:nvPr/>
                      </p:nvSpPr>
                      <p:spPr bwMode="auto">
                        <a:xfrm>
                          <a:off x="4927" y="817"/>
                          <a:ext cx="288" cy="288"/>
                        </a:xfrm>
                        <a:prstGeom prst="ellipse">
                          <a:avLst/>
                        </a:prstGeom>
                        <a:noFill/>
                        <a:ln w="12700">
                          <a:solidFill>
                            <a:srgbClr val="FFC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grpSp>
              <p:sp>
                <p:nvSpPr>
                  <p:cNvPr id="622" name="Line 996"/>
                  <p:cNvSpPr>
                    <a:spLocks noChangeAspect="1" noChangeShapeType="1"/>
                  </p:cNvSpPr>
                  <p:nvPr/>
                </p:nvSpPr>
                <p:spPr bwMode="auto">
                  <a:xfrm flipH="1">
                    <a:off x="3103" y="2583"/>
                    <a:ext cx="874" cy="0"/>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3" name="Line 997"/>
                  <p:cNvSpPr>
                    <a:spLocks noChangeAspect="1" noChangeShapeType="1"/>
                  </p:cNvSpPr>
                  <p:nvPr/>
                </p:nvSpPr>
                <p:spPr bwMode="auto">
                  <a:xfrm flipH="1" flipV="1">
                    <a:off x="3103" y="3553"/>
                    <a:ext cx="874" cy="0"/>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624" name="Group 998"/>
                  <p:cNvGrpSpPr>
                    <a:grpSpLocks noChangeAspect="1"/>
                  </p:cNvGrpSpPr>
                  <p:nvPr/>
                </p:nvGrpSpPr>
                <p:grpSpPr bwMode="auto">
                  <a:xfrm>
                    <a:off x="3103" y="2530"/>
                    <a:ext cx="874" cy="1076"/>
                    <a:chOff x="5919" y="1474"/>
                    <a:chExt cx="1296" cy="1594"/>
                  </a:xfrm>
                </p:grpSpPr>
                <p:sp>
                  <p:nvSpPr>
                    <p:cNvPr id="766" name="Line 999"/>
                    <p:cNvSpPr>
                      <a:spLocks noChangeAspect="1" noChangeShapeType="1"/>
                    </p:cNvSpPr>
                    <p:nvPr/>
                  </p:nvSpPr>
                  <p:spPr bwMode="auto">
                    <a:xfrm flipH="1">
                      <a:off x="5919" y="1474"/>
                      <a:ext cx="1296" cy="0"/>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7" name="Line 1000"/>
                    <p:cNvSpPr>
                      <a:spLocks noChangeAspect="1" noChangeShapeType="1"/>
                    </p:cNvSpPr>
                    <p:nvPr/>
                  </p:nvSpPr>
                  <p:spPr bwMode="auto">
                    <a:xfrm flipH="1" flipV="1">
                      <a:off x="5919" y="3068"/>
                      <a:ext cx="1296" cy="0"/>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25" name="Group 1001"/>
                  <p:cNvGrpSpPr>
                    <a:grpSpLocks noChangeAspect="1"/>
                  </p:cNvGrpSpPr>
                  <p:nvPr/>
                </p:nvGrpSpPr>
                <p:grpSpPr bwMode="auto">
                  <a:xfrm>
                    <a:off x="3926" y="2475"/>
                    <a:ext cx="104" cy="1183"/>
                    <a:chOff x="7139" y="1392"/>
                    <a:chExt cx="154" cy="1755"/>
                  </a:xfrm>
                </p:grpSpPr>
                <p:sp>
                  <p:nvSpPr>
                    <p:cNvPr id="760" name="Line 1002"/>
                    <p:cNvSpPr>
                      <a:spLocks noChangeAspect="1" noChangeShapeType="1"/>
                    </p:cNvSpPr>
                    <p:nvPr/>
                  </p:nvSpPr>
                  <p:spPr bwMode="auto">
                    <a:xfrm rot="5400000">
                      <a:off x="6800" y="1806"/>
                      <a:ext cx="827" cy="0"/>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nvGrpSpPr>
                    <p:cNvPr id="761" name="Group 1003"/>
                    <p:cNvGrpSpPr>
                      <a:grpSpLocks noChangeAspect="1"/>
                    </p:cNvGrpSpPr>
                    <p:nvPr/>
                  </p:nvGrpSpPr>
                  <p:grpSpPr bwMode="auto">
                    <a:xfrm rot="5400000">
                      <a:off x="7165" y="2193"/>
                      <a:ext cx="102" cy="154"/>
                      <a:chOff x="2296" y="600"/>
                      <a:chExt cx="536" cy="768"/>
                    </a:xfrm>
                  </p:grpSpPr>
                  <p:sp>
                    <p:nvSpPr>
                      <p:cNvPr id="763" name="Line 1004"/>
                      <p:cNvSpPr>
                        <a:spLocks noChangeAspect="1" noChangeShapeType="1"/>
                      </p:cNvSpPr>
                      <p:nvPr/>
                    </p:nvSpPr>
                    <p:spPr bwMode="auto">
                      <a:xfrm flipV="1">
                        <a:off x="2296" y="600"/>
                        <a:ext cx="0" cy="384"/>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764" name="Line 1005"/>
                      <p:cNvSpPr>
                        <a:spLocks noChangeAspect="1" noChangeShapeType="1"/>
                      </p:cNvSpPr>
                      <p:nvPr/>
                    </p:nvSpPr>
                    <p:spPr bwMode="auto">
                      <a:xfrm flipV="1">
                        <a:off x="2832" y="984"/>
                        <a:ext cx="0" cy="384"/>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765" name="Line 1006"/>
                      <p:cNvSpPr>
                        <a:spLocks noChangeAspect="1" noChangeShapeType="1"/>
                      </p:cNvSpPr>
                      <p:nvPr/>
                    </p:nvSpPr>
                    <p:spPr bwMode="auto">
                      <a:xfrm>
                        <a:off x="2296" y="600"/>
                        <a:ext cx="536" cy="76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grpSp>
                <p:sp>
                  <p:nvSpPr>
                    <p:cNvPr id="762" name="Line 1007"/>
                    <p:cNvSpPr>
                      <a:spLocks noChangeAspect="1" noChangeShapeType="1"/>
                    </p:cNvSpPr>
                    <p:nvPr/>
                  </p:nvSpPr>
                  <p:spPr bwMode="auto">
                    <a:xfrm rot="5400000">
                      <a:off x="6801" y="2735"/>
                      <a:ext cx="825" cy="0"/>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sp>
                <p:nvSpPr>
                  <p:cNvPr id="626" name="Rectangle 1008"/>
                  <p:cNvSpPr>
                    <a:spLocks noChangeAspect="1" noChangeArrowheads="1"/>
                  </p:cNvSpPr>
                  <p:nvPr/>
                </p:nvSpPr>
                <p:spPr bwMode="auto">
                  <a:xfrm flipV="1">
                    <a:off x="2638" y="2584"/>
                    <a:ext cx="903" cy="44"/>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27" name="Rectangle 1009"/>
                  <p:cNvSpPr>
                    <a:spLocks noChangeAspect="1" noChangeArrowheads="1"/>
                  </p:cNvSpPr>
                  <p:nvPr/>
                </p:nvSpPr>
                <p:spPr bwMode="auto">
                  <a:xfrm flipV="1">
                    <a:off x="2639" y="2484"/>
                    <a:ext cx="903" cy="45"/>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28" name="Rectangle 1010"/>
                  <p:cNvSpPr>
                    <a:spLocks noChangeAspect="1" noChangeArrowheads="1"/>
                  </p:cNvSpPr>
                  <p:nvPr/>
                </p:nvSpPr>
                <p:spPr bwMode="auto">
                  <a:xfrm flipV="1">
                    <a:off x="2639" y="3606"/>
                    <a:ext cx="903" cy="43"/>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29" name="Rectangle 1011"/>
                  <p:cNvSpPr>
                    <a:spLocks noChangeAspect="1" noChangeArrowheads="1"/>
                  </p:cNvSpPr>
                  <p:nvPr/>
                </p:nvSpPr>
                <p:spPr bwMode="auto">
                  <a:xfrm flipV="1">
                    <a:off x="2640" y="3507"/>
                    <a:ext cx="903" cy="45"/>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630" name="Group 1012"/>
                  <p:cNvGrpSpPr>
                    <a:grpSpLocks noChangeAspect="1"/>
                  </p:cNvGrpSpPr>
                  <p:nvPr/>
                </p:nvGrpSpPr>
                <p:grpSpPr bwMode="auto">
                  <a:xfrm>
                    <a:off x="2688" y="2434"/>
                    <a:ext cx="55" cy="50"/>
                    <a:chOff x="4719" y="1298"/>
                    <a:chExt cx="83" cy="75"/>
                  </a:xfrm>
                </p:grpSpPr>
                <p:sp>
                  <p:nvSpPr>
                    <p:cNvPr id="756" name="Rectangle 1013"/>
                    <p:cNvSpPr>
                      <a:spLocks noChangeAspect="1" noChangeArrowheads="1"/>
                    </p:cNvSpPr>
                    <p:nvPr/>
                  </p:nvSpPr>
                  <p:spPr bwMode="auto">
                    <a:xfrm>
                      <a:off x="4719" y="1331"/>
                      <a:ext cx="83" cy="41"/>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57" name="Line 1014"/>
                    <p:cNvSpPr>
                      <a:spLocks noChangeAspect="1" noChangeShapeType="1"/>
                    </p:cNvSpPr>
                    <p:nvPr/>
                  </p:nvSpPr>
                  <p:spPr bwMode="auto">
                    <a:xfrm>
                      <a:off x="4740" y="1330"/>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58" name="Line 1015"/>
                    <p:cNvSpPr>
                      <a:spLocks noChangeAspect="1" noChangeShapeType="1"/>
                    </p:cNvSpPr>
                    <p:nvPr/>
                  </p:nvSpPr>
                  <p:spPr bwMode="auto">
                    <a:xfrm>
                      <a:off x="4781" y="1330"/>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59" name="Rectangle 1016"/>
                    <p:cNvSpPr>
                      <a:spLocks noChangeAspect="1" noChangeArrowheads="1"/>
                    </p:cNvSpPr>
                    <p:nvPr/>
                  </p:nvSpPr>
                  <p:spPr bwMode="auto">
                    <a:xfrm>
                      <a:off x="4740" y="1298"/>
                      <a:ext cx="42" cy="32"/>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sp>
                <p:nvSpPr>
                  <p:cNvPr id="631" name="Rectangle 1017"/>
                  <p:cNvSpPr>
                    <a:spLocks noChangeAspect="1" noChangeArrowheads="1"/>
                  </p:cNvSpPr>
                  <p:nvPr/>
                </p:nvSpPr>
                <p:spPr bwMode="auto">
                  <a:xfrm>
                    <a:off x="2781" y="2455"/>
                    <a:ext cx="56" cy="29"/>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32" name="Line 1018"/>
                  <p:cNvSpPr>
                    <a:spLocks noChangeAspect="1" noChangeShapeType="1"/>
                  </p:cNvSpPr>
                  <p:nvPr/>
                </p:nvSpPr>
                <p:spPr bwMode="auto">
                  <a:xfrm>
                    <a:off x="2795" y="2455"/>
                    <a:ext cx="0" cy="29"/>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3" name="Line 1019"/>
                  <p:cNvSpPr>
                    <a:spLocks noChangeAspect="1" noChangeShapeType="1"/>
                  </p:cNvSpPr>
                  <p:nvPr/>
                </p:nvSpPr>
                <p:spPr bwMode="auto">
                  <a:xfrm>
                    <a:off x="2822" y="2455"/>
                    <a:ext cx="0" cy="29"/>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4" name="Rectangle 1020"/>
                  <p:cNvSpPr>
                    <a:spLocks noChangeAspect="1" noChangeArrowheads="1"/>
                  </p:cNvSpPr>
                  <p:nvPr/>
                </p:nvSpPr>
                <p:spPr bwMode="auto">
                  <a:xfrm>
                    <a:off x="2795" y="2434"/>
                    <a:ext cx="29" cy="21"/>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35" name="Rectangle 1021"/>
                  <p:cNvSpPr>
                    <a:spLocks noChangeAspect="1" noChangeArrowheads="1"/>
                  </p:cNvSpPr>
                  <p:nvPr/>
                </p:nvSpPr>
                <p:spPr bwMode="auto">
                  <a:xfrm flipH="1">
                    <a:off x="2969" y="2455"/>
                    <a:ext cx="57" cy="29"/>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36" name="Line 1022"/>
                  <p:cNvSpPr>
                    <a:spLocks noChangeAspect="1" noChangeShapeType="1"/>
                  </p:cNvSpPr>
                  <p:nvPr/>
                </p:nvSpPr>
                <p:spPr bwMode="auto">
                  <a:xfrm flipH="1">
                    <a:off x="3011" y="2455"/>
                    <a:ext cx="0" cy="29"/>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7" name="Line 1023"/>
                  <p:cNvSpPr>
                    <a:spLocks noChangeAspect="1" noChangeShapeType="1"/>
                  </p:cNvSpPr>
                  <p:nvPr/>
                </p:nvSpPr>
                <p:spPr bwMode="auto">
                  <a:xfrm flipH="1">
                    <a:off x="2984" y="2455"/>
                    <a:ext cx="0" cy="29"/>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8" name="Rectangle 1024"/>
                  <p:cNvSpPr>
                    <a:spLocks noChangeAspect="1" noChangeArrowheads="1"/>
                  </p:cNvSpPr>
                  <p:nvPr/>
                </p:nvSpPr>
                <p:spPr bwMode="auto">
                  <a:xfrm flipH="1">
                    <a:off x="2983" y="2434"/>
                    <a:ext cx="28" cy="21"/>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39" name="Rectangle 1025"/>
                  <p:cNvSpPr>
                    <a:spLocks noChangeAspect="1" noChangeArrowheads="1"/>
                  </p:cNvSpPr>
                  <p:nvPr/>
                </p:nvSpPr>
                <p:spPr bwMode="auto">
                  <a:xfrm flipH="1">
                    <a:off x="2875" y="2455"/>
                    <a:ext cx="57" cy="29"/>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40" name="Line 1026"/>
                  <p:cNvSpPr>
                    <a:spLocks noChangeAspect="1" noChangeShapeType="1"/>
                  </p:cNvSpPr>
                  <p:nvPr/>
                </p:nvSpPr>
                <p:spPr bwMode="auto">
                  <a:xfrm flipH="1">
                    <a:off x="2917" y="2455"/>
                    <a:ext cx="0" cy="29"/>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41" name="Line 1027"/>
                  <p:cNvSpPr>
                    <a:spLocks noChangeAspect="1" noChangeShapeType="1"/>
                  </p:cNvSpPr>
                  <p:nvPr/>
                </p:nvSpPr>
                <p:spPr bwMode="auto">
                  <a:xfrm flipH="1">
                    <a:off x="2890" y="2455"/>
                    <a:ext cx="0" cy="29"/>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42" name="Rectangle 1028"/>
                  <p:cNvSpPr>
                    <a:spLocks noChangeAspect="1" noChangeArrowheads="1"/>
                  </p:cNvSpPr>
                  <p:nvPr/>
                </p:nvSpPr>
                <p:spPr bwMode="auto">
                  <a:xfrm flipH="1">
                    <a:off x="2888" y="2434"/>
                    <a:ext cx="29" cy="21"/>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643" name="Group 1029"/>
                  <p:cNvGrpSpPr>
                    <a:grpSpLocks noChangeAspect="1"/>
                  </p:cNvGrpSpPr>
                  <p:nvPr/>
                </p:nvGrpSpPr>
                <p:grpSpPr bwMode="auto">
                  <a:xfrm>
                    <a:off x="3154" y="2434"/>
                    <a:ext cx="55" cy="50"/>
                    <a:chOff x="4719" y="1298"/>
                    <a:chExt cx="83" cy="75"/>
                  </a:xfrm>
                </p:grpSpPr>
                <p:sp>
                  <p:nvSpPr>
                    <p:cNvPr id="752" name="Rectangle 1030"/>
                    <p:cNvSpPr>
                      <a:spLocks noChangeAspect="1" noChangeArrowheads="1"/>
                    </p:cNvSpPr>
                    <p:nvPr/>
                  </p:nvSpPr>
                  <p:spPr bwMode="auto">
                    <a:xfrm>
                      <a:off x="4719" y="1331"/>
                      <a:ext cx="83" cy="41"/>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53" name="Line 1031"/>
                    <p:cNvSpPr>
                      <a:spLocks noChangeAspect="1" noChangeShapeType="1"/>
                    </p:cNvSpPr>
                    <p:nvPr/>
                  </p:nvSpPr>
                  <p:spPr bwMode="auto">
                    <a:xfrm>
                      <a:off x="4740" y="1330"/>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54" name="Line 1032"/>
                    <p:cNvSpPr>
                      <a:spLocks noChangeAspect="1" noChangeShapeType="1"/>
                    </p:cNvSpPr>
                    <p:nvPr/>
                  </p:nvSpPr>
                  <p:spPr bwMode="auto">
                    <a:xfrm>
                      <a:off x="4781" y="1330"/>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55" name="Rectangle 1033"/>
                    <p:cNvSpPr>
                      <a:spLocks noChangeAspect="1" noChangeArrowheads="1"/>
                    </p:cNvSpPr>
                    <p:nvPr/>
                  </p:nvSpPr>
                  <p:spPr bwMode="auto">
                    <a:xfrm>
                      <a:off x="4740" y="1298"/>
                      <a:ext cx="42" cy="32"/>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sp>
                <p:nvSpPr>
                  <p:cNvPr id="644" name="Rectangle 1034"/>
                  <p:cNvSpPr>
                    <a:spLocks noChangeAspect="1" noChangeArrowheads="1"/>
                  </p:cNvSpPr>
                  <p:nvPr/>
                </p:nvSpPr>
                <p:spPr bwMode="auto">
                  <a:xfrm>
                    <a:off x="3246" y="2455"/>
                    <a:ext cx="56" cy="29"/>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45" name="Line 1035"/>
                  <p:cNvSpPr>
                    <a:spLocks noChangeAspect="1" noChangeShapeType="1"/>
                  </p:cNvSpPr>
                  <p:nvPr/>
                </p:nvSpPr>
                <p:spPr bwMode="auto">
                  <a:xfrm>
                    <a:off x="3260" y="2455"/>
                    <a:ext cx="0" cy="29"/>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46" name="Line 1036"/>
                  <p:cNvSpPr>
                    <a:spLocks noChangeAspect="1" noChangeShapeType="1"/>
                  </p:cNvSpPr>
                  <p:nvPr/>
                </p:nvSpPr>
                <p:spPr bwMode="auto">
                  <a:xfrm>
                    <a:off x="3287" y="2455"/>
                    <a:ext cx="0" cy="29"/>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47" name="Rectangle 1037"/>
                  <p:cNvSpPr>
                    <a:spLocks noChangeAspect="1" noChangeArrowheads="1"/>
                  </p:cNvSpPr>
                  <p:nvPr/>
                </p:nvSpPr>
                <p:spPr bwMode="auto">
                  <a:xfrm>
                    <a:off x="3260" y="2434"/>
                    <a:ext cx="29" cy="21"/>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48" name="Rectangle 1038"/>
                  <p:cNvSpPr>
                    <a:spLocks noChangeAspect="1" noChangeArrowheads="1"/>
                  </p:cNvSpPr>
                  <p:nvPr/>
                </p:nvSpPr>
                <p:spPr bwMode="auto">
                  <a:xfrm flipH="1">
                    <a:off x="3434" y="2455"/>
                    <a:ext cx="57" cy="29"/>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49" name="Line 1039"/>
                  <p:cNvSpPr>
                    <a:spLocks noChangeAspect="1" noChangeShapeType="1"/>
                  </p:cNvSpPr>
                  <p:nvPr/>
                </p:nvSpPr>
                <p:spPr bwMode="auto">
                  <a:xfrm flipH="1">
                    <a:off x="3476" y="2455"/>
                    <a:ext cx="0" cy="29"/>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0" name="Line 1040"/>
                  <p:cNvSpPr>
                    <a:spLocks noChangeAspect="1" noChangeShapeType="1"/>
                  </p:cNvSpPr>
                  <p:nvPr/>
                </p:nvSpPr>
                <p:spPr bwMode="auto">
                  <a:xfrm flipH="1">
                    <a:off x="3448" y="2455"/>
                    <a:ext cx="0" cy="29"/>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1" name="Rectangle 1041"/>
                  <p:cNvSpPr>
                    <a:spLocks noChangeAspect="1" noChangeArrowheads="1"/>
                  </p:cNvSpPr>
                  <p:nvPr/>
                </p:nvSpPr>
                <p:spPr bwMode="auto">
                  <a:xfrm flipH="1">
                    <a:off x="3448" y="2434"/>
                    <a:ext cx="28" cy="21"/>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52" name="Rectangle 1042"/>
                  <p:cNvSpPr>
                    <a:spLocks noChangeAspect="1" noChangeArrowheads="1"/>
                  </p:cNvSpPr>
                  <p:nvPr/>
                </p:nvSpPr>
                <p:spPr bwMode="auto">
                  <a:xfrm flipH="1">
                    <a:off x="3340" y="2455"/>
                    <a:ext cx="55" cy="29"/>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53" name="Line 1043"/>
                  <p:cNvSpPr>
                    <a:spLocks noChangeAspect="1" noChangeShapeType="1"/>
                  </p:cNvSpPr>
                  <p:nvPr/>
                </p:nvSpPr>
                <p:spPr bwMode="auto">
                  <a:xfrm flipH="1">
                    <a:off x="3382" y="2455"/>
                    <a:ext cx="0" cy="29"/>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4" name="Line 1044"/>
                  <p:cNvSpPr>
                    <a:spLocks noChangeAspect="1" noChangeShapeType="1"/>
                  </p:cNvSpPr>
                  <p:nvPr/>
                </p:nvSpPr>
                <p:spPr bwMode="auto">
                  <a:xfrm flipH="1">
                    <a:off x="3353" y="2455"/>
                    <a:ext cx="0" cy="29"/>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5" name="Rectangle 1045"/>
                  <p:cNvSpPr>
                    <a:spLocks noChangeAspect="1" noChangeArrowheads="1"/>
                  </p:cNvSpPr>
                  <p:nvPr/>
                </p:nvSpPr>
                <p:spPr bwMode="auto">
                  <a:xfrm flipH="1">
                    <a:off x="3353" y="2434"/>
                    <a:ext cx="29" cy="21"/>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656" name="Group 1046"/>
                  <p:cNvGrpSpPr>
                    <a:grpSpLocks noChangeAspect="1"/>
                  </p:cNvGrpSpPr>
                  <p:nvPr/>
                </p:nvGrpSpPr>
                <p:grpSpPr bwMode="auto">
                  <a:xfrm>
                    <a:off x="2688" y="2628"/>
                    <a:ext cx="803" cy="28"/>
                    <a:chOff x="5303" y="1616"/>
                    <a:chExt cx="1190" cy="43"/>
                  </a:xfrm>
                </p:grpSpPr>
                <p:sp>
                  <p:nvSpPr>
                    <p:cNvPr id="728" name="Rectangle 1047"/>
                    <p:cNvSpPr>
                      <a:spLocks noChangeAspect="1" noChangeArrowheads="1"/>
                    </p:cNvSpPr>
                    <p:nvPr/>
                  </p:nvSpPr>
                  <p:spPr bwMode="auto">
                    <a:xfrm flipV="1">
                      <a:off x="5303" y="1617"/>
                      <a:ext cx="83" cy="41"/>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29" name="Line 1048"/>
                    <p:cNvSpPr>
                      <a:spLocks noChangeAspect="1" noChangeShapeType="1"/>
                    </p:cNvSpPr>
                    <p:nvPr/>
                  </p:nvSpPr>
                  <p:spPr bwMode="auto">
                    <a:xfrm flipV="1">
                      <a:off x="5324" y="1616"/>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30" name="Line 1049"/>
                    <p:cNvSpPr>
                      <a:spLocks noChangeAspect="1" noChangeShapeType="1"/>
                    </p:cNvSpPr>
                    <p:nvPr/>
                  </p:nvSpPr>
                  <p:spPr bwMode="auto">
                    <a:xfrm flipV="1">
                      <a:off x="5365" y="1616"/>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31" name="Rectangle 1050"/>
                    <p:cNvSpPr>
                      <a:spLocks noChangeAspect="1" noChangeArrowheads="1"/>
                    </p:cNvSpPr>
                    <p:nvPr/>
                  </p:nvSpPr>
                  <p:spPr bwMode="auto">
                    <a:xfrm flipV="1">
                      <a:off x="5442" y="1617"/>
                      <a:ext cx="83" cy="41"/>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32" name="Line 1051"/>
                    <p:cNvSpPr>
                      <a:spLocks noChangeAspect="1" noChangeShapeType="1"/>
                    </p:cNvSpPr>
                    <p:nvPr/>
                  </p:nvSpPr>
                  <p:spPr bwMode="auto">
                    <a:xfrm flipV="1">
                      <a:off x="5463" y="1616"/>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33" name="Line 1052"/>
                    <p:cNvSpPr>
                      <a:spLocks noChangeAspect="1" noChangeShapeType="1"/>
                    </p:cNvSpPr>
                    <p:nvPr/>
                  </p:nvSpPr>
                  <p:spPr bwMode="auto">
                    <a:xfrm flipV="1">
                      <a:off x="5504" y="1616"/>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34" name="Rectangle 1053"/>
                    <p:cNvSpPr>
                      <a:spLocks noChangeAspect="1" noChangeArrowheads="1"/>
                    </p:cNvSpPr>
                    <p:nvPr/>
                  </p:nvSpPr>
                  <p:spPr bwMode="auto">
                    <a:xfrm flipH="1" flipV="1">
                      <a:off x="5721" y="1617"/>
                      <a:ext cx="83" cy="41"/>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35" name="Line 1054"/>
                    <p:cNvSpPr>
                      <a:spLocks noChangeAspect="1" noChangeShapeType="1"/>
                    </p:cNvSpPr>
                    <p:nvPr/>
                  </p:nvSpPr>
                  <p:spPr bwMode="auto">
                    <a:xfrm flipH="1" flipV="1">
                      <a:off x="5783" y="1616"/>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36" name="Line 1055"/>
                    <p:cNvSpPr>
                      <a:spLocks noChangeAspect="1" noChangeShapeType="1"/>
                    </p:cNvSpPr>
                    <p:nvPr/>
                  </p:nvSpPr>
                  <p:spPr bwMode="auto">
                    <a:xfrm flipH="1" flipV="1">
                      <a:off x="5742" y="1616"/>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37" name="Rectangle 1056"/>
                    <p:cNvSpPr>
                      <a:spLocks noChangeAspect="1" noChangeArrowheads="1"/>
                    </p:cNvSpPr>
                    <p:nvPr/>
                  </p:nvSpPr>
                  <p:spPr bwMode="auto">
                    <a:xfrm flipH="1" flipV="1">
                      <a:off x="5581" y="1617"/>
                      <a:ext cx="83" cy="41"/>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38" name="Line 1057"/>
                    <p:cNvSpPr>
                      <a:spLocks noChangeAspect="1" noChangeShapeType="1"/>
                    </p:cNvSpPr>
                    <p:nvPr/>
                  </p:nvSpPr>
                  <p:spPr bwMode="auto">
                    <a:xfrm flipH="1" flipV="1">
                      <a:off x="5643" y="1616"/>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39" name="Line 1058"/>
                    <p:cNvSpPr>
                      <a:spLocks noChangeAspect="1" noChangeShapeType="1"/>
                    </p:cNvSpPr>
                    <p:nvPr/>
                  </p:nvSpPr>
                  <p:spPr bwMode="auto">
                    <a:xfrm flipH="1" flipV="1">
                      <a:off x="5602" y="1616"/>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0" name="Rectangle 1059"/>
                    <p:cNvSpPr>
                      <a:spLocks noChangeAspect="1" noChangeArrowheads="1"/>
                    </p:cNvSpPr>
                    <p:nvPr/>
                  </p:nvSpPr>
                  <p:spPr bwMode="auto">
                    <a:xfrm flipV="1">
                      <a:off x="5992" y="1617"/>
                      <a:ext cx="83" cy="41"/>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41" name="Line 1060"/>
                    <p:cNvSpPr>
                      <a:spLocks noChangeAspect="1" noChangeShapeType="1"/>
                    </p:cNvSpPr>
                    <p:nvPr/>
                  </p:nvSpPr>
                  <p:spPr bwMode="auto">
                    <a:xfrm flipV="1">
                      <a:off x="6013" y="1616"/>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2" name="Line 1061"/>
                    <p:cNvSpPr>
                      <a:spLocks noChangeAspect="1" noChangeShapeType="1"/>
                    </p:cNvSpPr>
                    <p:nvPr/>
                  </p:nvSpPr>
                  <p:spPr bwMode="auto">
                    <a:xfrm flipV="1">
                      <a:off x="6054" y="1616"/>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3" name="Rectangle 1062"/>
                    <p:cNvSpPr>
                      <a:spLocks noChangeAspect="1" noChangeArrowheads="1"/>
                    </p:cNvSpPr>
                    <p:nvPr/>
                  </p:nvSpPr>
                  <p:spPr bwMode="auto">
                    <a:xfrm flipV="1">
                      <a:off x="6131" y="1617"/>
                      <a:ext cx="83" cy="41"/>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44" name="Line 1063"/>
                    <p:cNvSpPr>
                      <a:spLocks noChangeAspect="1" noChangeShapeType="1"/>
                    </p:cNvSpPr>
                    <p:nvPr/>
                  </p:nvSpPr>
                  <p:spPr bwMode="auto">
                    <a:xfrm flipV="1">
                      <a:off x="6152" y="1616"/>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5" name="Line 1064"/>
                    <p:cNvSpPr>
                      <a:spLocks noChangeAspect="1" noChangeShapeType="1"/>
                    </p:cNvSpPr>
                    <p:nvPr/>
                  </p:nvSpPr>
                  <p:spPr bwMode="auto">
                    <a:xfrm flipV="1">
                      <a:off x="6193" y="1616"/>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6" name="Rectangle 1065"/>
                    <p:cNvSpPr>
                      <a:spLocks noChangeAspect="1" noChangeArrowheads="1"/>
                    </p:cNvSpPr>
                    <p:nvPr/>
                  </p:nvSpPr>
                  <p:spPr bwMode="auto">
                    <a:xfrm flipH="1" flipV="1">
                      <a:off x="6410" y="1617"/>
                      <a:ext cx="83" cy="41"/>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47" name="Line 1066"/>
                    <p:cNvSpPr>
                      <a:spLocks noChangeAspect="1" noChangeShapeType="1"/>
                    </p:cNvSpPr>
                    <p:nvPr/>
                  </p:nvSpPr>
                  <p:spPr bwMode="auto">
                    <a:xfrm flipH="1" flipV="1">
                      <a:off x="6472" y="1616"/>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8" name="Line 1067"/>
                    <p:cNvSpPr>
                      <a:spLocks noChangeAspect="1" noChangeShapeType="1"/>
                    </p:cNvSpPr>
                    <p:nvPr/>
                  </p:nvSpPr>
                  <p:spPr bwMode="auto">
                    <a:xfrm flipH="1" flipV="1">
                      <a:off x="6431" y="1616"/>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9" name="Rectangle 1068"/>
                    <p:cNvSpPr>
                      <a:spLocks noChangeAspect="1" noChangeArrowheads="1"/>
                    </p:cNvSpPr>
                    <p:nvPr/>
                  </p:nvSpPr>
                  <p:spPr bwMode="auto">
                    <a:xfrm flipH="1" flipV="1">
                      <a:off x="6270" y="1617"/>
                      <a:ext cx="83" cy="41"/>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50" name="Line 1069"/>
                    <p:cNvSpPr>
                      <a:spLocks noChangeAspect="1" noChangeShapeType="1"/>
                    </p:cNvSpPr>
                    <p:nvPr/>
                  </p:nvSpPr>
                  <p:spPr bwMode="auto">
                    <a:xfrm flipH="1" flipV="1">
                      <a:off x="6332" y="1616"/>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51" name="Line 1070"/>
                    <p:cNvSpPr>
                      <a:spLocks noChangeAspect="1" noChangeShapeType="1"/>
                    </p:cNvSpPr>
                    <p:nvPr/>
                  </p:nvSpPr>
                  <p:spPr bwMode="auto">
                    <a:xfrm flipH="1" flipV="1">
                      <a:off x="6291" y="1616"/>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657" name="Rectangle 1071"/>
                  <p:cNvSpPr>
                    <a:spLocks noChangeAspect="1" noChangeArrowheads="1"/>
                  </p:cNvSpPr>
                  <p:nvPr/>
                </p:nvSpPr>
                <p:spPr bwMode="auto">
                  <a:xfrm flipV="1">
                    <a:off x="2688" y="3649"/>
                    <a:ext cx="55" cy="28"/>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58" name="Line 1072"/>
                  <p:cNvSpPr>
                    <a:spLocks noChangeAspect="1" noChangeShapeType="1"/>
                  </p:cNvSpPr>
                  <p:nvPr/>
                </p:nvSpPr>
                <p:spPr bwMode="auto">
                  <a:xfrm flipV="1">
                    <a:off x="2701" y="3649"/>
                    <a:ext cx="0" cy="2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9" name="Line 1073"/>
                  <p:cNvSpPr>
                    <a:spLocks noChangeAspect="1" noChangeShapeType="1"/>
                  </p:cNvSpPr>
                  <p:nvPr/>
                </p:nvSpPr>
                <p:spPr bwMode="auto">
                  <a:xfrm flipV="1">
                    <a:off x="2729" y="3649"/>
                    <a:ext cx="0" cy="2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0" name="Rectangle 1074"/>
                  <p:cNvSpPr>
                    <a:spLocks noChangeAspect="1" noChangeArrowheads="1"/>
                  </p:cNvSpPr>
                  <p:nvPr/>
                </p:nvSpPr>
                <p:spPr bwMode="auto">
                  <a:xfrm flipV="1">
                    <a:off x="2781" y="3649"/>
                    <a:ext cx="56" cy="28"/>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61" name="Line 1075"/>
                  <p:cNvSpPr>
                    <a:spLocks noChangeAspect="1" noChangeShapeType="1"/>
                  </p:cNvSpPr>
                  <p:nvPr/>
                </p:nvSpPr>
                <p:spPr bwMode="auto">
                  <a:xfrm flipV="1">
                    <a:off x="2795" y="3649"/>
                    <a:ext cx="0" cy="2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2" name="Line 1076"/>
                  <p:cNvSpPr>
                    <a:spLocks noChangeAspect="1" noChangeShapeType="1"/>
                  </p:cNvSpPr>
                  <p:nvPr/>
                </p:nvSpPr>
                <p:spPr bwMode="auto">
                  <a:xfrm flipV="1">
                    <a:off x="2822" y="3649"/>
                    <a:ext cx="0" cy="2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3" name="Rectangle 1077"/>
                  <p:cNvSpPr>
                    <a:spLocks noChangeAspect="1" noChangeArrowheads="1"/>
                  </p:cNvSpPr>
                  <p:nvPr/>
                </p:nvSpPr>
                <p:spPr bwMode="auto">
                  <a:xfrm flipH="1" flipV="1">
                    <a:off x="2969" y="3649"/>
                    <a:ext cx="57" cy="28"/>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64" name="Line 1078"/>
                  <p:cNvSpPr>
                    <a:spLocks noChangeAspect="1" noChangeShapeType="1"/>
                  </p:cNvSpPr>
                  <p:nvPr/>
                </p:nvSpPr>
                <p:spPr bwMode="auto">
                  <a:xfrm flipH="1" flipV="1">
                    <a:off x="3011" y="3649"/>
                    <a:ext cx="0" cy="2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5" name="Line 1079"/>
                  <p:cNvSpPr>
                    <a:spLocks noChangeAspect="1" noChangeShapeType="1"/>
                  </p:cNvSpPr>
                  <p:nvPr/>
                </p:nvSpPr>
                <p:spPr bwMode="auto">
                  <a:xfrm flipH="1" flipV="1">
                    <a:off x="2984" y="3649"/>
                    <a:ext cx="0" cy="2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6" name="Rectangle 1080"/>
                  <p:cNvSpPr>
                    <a:spLocks noChangeAspect="1" noChangeArrowheads="1"/>
                  </p:cNvSpPr>
                  <p:nvPr/>
                </p:nvSpPr>
                <p:spPr bwMode="auto">
                  <a:xfrm flipH="1" flipV="1">
                    <a:off x="2875" y="3649"/>
                    <a:ext cx="57" cy="28"/>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67" name="Line 1081"/>
                  <p:cNvSpPr>
                    <a:spLocks noChangeAspect="1" noChangeShapeType="1"/>
                  </p:cNvSpPr>
                  <p:nvPr/>
                </p:nvSpPr>
                <p:spPr bwMode="auto">
                  <a:xfrm flipH="1" flipV="1">
                    <a:off x="2917" y="3649"/>
                    <a:ext cx="0" cy="2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 name="Line 1082"/>
                  <p:cNvSpPr>
                    <a:spLocks noChangeAspect="1" noChangeShapeType="1"/>
                  </p:cNvSpPr>
                  <p:nvPr/>
                </p:nvSpPr>
                <p:spPr bwMode="auto">
                  <a:xfrm flipH="1" flipV="1">
                    <a:off x="2890" y="3649"/>
                    <a:ext cx="0" cy="2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9" name="Rectangle 1083"/>
                  <p:cNvSpPr>
                    <a:spLocks noChangeAspect="1" noChangeArrowheads="1"/>
                  </p:cNvSpPr>
                  <p:nvPr/>
                </p:nvSpPr>
                <p:spPr bwMode="auto">
                  <a:xfrm flipV="1">
                    <a:off x="3153" y="3649"/>
                    <a:ext cx="55" cy="28"/>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70" name="Line 1084"/>
                  <p:cNvSpPr>
                    <a:spLocks noChangeAspect="1" noChangeShapeType="1"/>
                  </p:cNvSpPr>
                  <p:nvPr/>
                </p:nvSpPr>
                <p:spPr bwMode="auto">
                  <a:xfrm flipV="1">
                    <a:off x="3166" y="3649"/>
                    <a:ext cx="0" cy="2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1" name="Line 1085"/>
                  <p:cNvSpPr>
                    <a:spLocks noChangeAspect="1" noChangeShapeType="1"/>
                  </p:cNvSpPr>
                  <p:nvPr/>
                </p:nvSpPr>
                <p:spPr bwMode="auto">
                  <a:xfrm flipV="1">
                    <a:off x="3194" y="3649"/>
                    <a:ext cx="0" cy="2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2" name="Rectangle 1086"/>
                  <p:cNvSpPr>
                    <a:spLocks noChangeAspect="1" noChangeArrowheads="1"/>
                  </p:cNvSpPr>
                  <p:nvPr/>
                </p:nvSpPr>
                <p:spPr bwMode="auto">
                  <a:xfrm flipV="1">
                    <a:off x="3246" y="3649"/>
                    <a:ext cx="56" cy="28"/>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73" name="Line 1087"/>
                  <p:cNvSpPr>
                    <a:spLocks noChangeAspect="1" noChangeShapeType="1"/>
                  </p:cNvSpPr>
                  <p:nvPr/>
                </p:nvSpPr>
                <p:spPr bwMode="auto">
                  <a:xfrm flipV="1">
                    <a:off x="3260" y="3649"/>
                    <a:ext cx="0" cy="2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4" name="Line 1088"/>
                  <p:cNvSpPr>
                    <a:spLocks noChangeAspect="1" noChangeShapeType="1"/>
                  </p:cNvSpPr>
                  <p:nvPr/>
                </p:nvSpPr>
                <p:spPr bwMode="auto">
                  <a:xfrm flipV="1">
                    <a:off x="3287" y="3649"/>
                    <a:ext cx="0" cy="2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675" name="Group 1089"/>
                  <p:cNvGrpSpPr>
                    <a:grpSpLocks noChangeAspect="1"/>
                  </p:cNvGrpSpPr>
                  <p:nvPr/>
                </p:nvGrpSpPr>
                <p:grpSpPr bwMode="auto">
                  <a:xfrm>
                    <a:off x="2688" y="3458"/>
                    <a:ext cx="803" cy="49"/>
                    <a:chOff x="5303" y="2848"/>
                    <a:chExt cx="1190" cy="75"/>
                  </a:xfrm>
                </p:grpSpPr>
                <p:grpSp>
                  <p:nvGrpSpPr>
                    <p:cNvPr id="694" name="Group 1090"/>
                    <p:cNvGrpSpPr>
                      <a:grpSpLocks noChangeAspect="1"/>
                    </p:cNvGrpSpPr>
                    <p:nvPr/>
                  </p:nvGrpSpPr>
                  <p:grpSpPr bwMode="auto">
                    <a:xfrm>
                      <a:off x="5303" y="2848"/>
                      <a:ext cx="83" cy="75"/>
                      <a:chOff x="4719" y="1298"/>
                      <a:chExt cx="83" cy="75"/>
                    </a:xfrm>
                  </p:grpSpPr>
                  <p:sp>
                    <p:nvSpPr>
                      <p:cNvPr id="724" name="Rectangle 1091"/>
                      <p:cNvSpPr>
                        <a:spLocks noChangeAspect="1" noChangeArrowheads="1"/>
                      </p:cNvSpPr>
                      <p:nvPr/>
                    </p:nvSpPr>
                    <p:spPr bwMode="auto">
                      <a:xfrm>
                        <a:off x="4719" y="1331"/>
                        <a:ext cx="83" cy="41"/>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25" name="Line 1092"/>
                      <p:cNvSpPr>
                        <a:spLocks noChangeAspect="1" noChangeShapeType="1"/>
                      </p:cNvSpPr>
                      <p:nvPr/>
                    </p:nvSpPr>
                    <p:spPr bwMode="auto">
                      <a:xfrm>
                        <a:off x="4740" y="1330"/>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6" name="Line 1093"/>
                      <p:cNvSpPr>
                        <a:spLocks noChangeAspect="1" noChangeShapeType="1"/>
                      </p:cNvSpPr>
                      <p:nvPr/>
                    </p:nvSpPr>
                    <p:spPr bwMode="auto">
                      <a:xfrm>
                        <a:off x="4781" y="1330"/>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7" name="Rectangle 1094"/>
                      <p:cNvSpPr>
                        <a:spLocks noChangeAspect="1" noChangeArrowheads="1"/>
                      </p:cNvSpPr>
                      <p:nvPr/>
                    </p:nvSpPr>
                    <p:spPr bwMode="auto">
                      <a:xfrm>
                        <a:off x="4740" y="1298"/>
                        <a:ext cx="42" cy="32"/>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sp>
                  <p:nvSpPr>
                    <p:cNvPr id="695" name="Rectangle 1095"/>
                    <p:cNvSpPr>
                      <a:spLocks noChangeAspect="1" noChangeArrowheads="1"/>
                    </p:cNvSpPr>
                    <p:nvPr/>
                  </p:nvSpPr>
                  <p:spPr bwMode="auto">
                    <a:xfrm>
                      <a:off x="5442" y="2881"/>
                      <a:ext cx="83" cy="41"/>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96" name="Line 1096"/>
                    <p:cNvSpPr>
                      <a:spLocks noChangeAspect="1" noChangeShapeType="1"/>
                    </p:cNvSpPr>
                    <p:nvPr/>
                  </p:nvSpPr>
                  <p:spPr bwMode="auto">
                    <a:xfrm>
                      <a:off x="5463" y="2880"/>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97" name="Line 1097"/>
                    <p:cNvSpPr>
                      <a:spLocks noChangeAspect="1" noChangeShapeType="1"/>
                    </p:cNvSpPr>
                    <p:nvPr/>
                  </p:nvSpPr>
                  <p:spPr bwMode="auto">
                    <a:xfrm>
                      <a:off x="5504" y="2880"/>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98" name="Rectangle 1098"/>
                    <p:cNvSpPr>
                      <a:spLocks noChangeAspect="1" noChangeArrowheads="1"/>
                    </p:cNvSpPr>
                    <p:nvPr/>
                  </p:nvSpPr>
                  <p:spPr bwMode="auto">
                    <a:xfrm>
                      <a:off x="5463" y="2848"/>
                      <a:ext cx="42" cy="32"/>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99" name="Rectangle 1099"/>
                    <p:cNvSpPr>
                      <a:spLocks noChangeAspect="1" noChangeArrowheads="1"/>
                    </p:cNvSpPr>
                    <p:nvPr/>
                  </p:nvSpPr>
                  <p:spPr bwMode="auto">
                    <a:xfrm flipH="1">
                      <a:off x="5721" y="2881"/>
                      <a:ext cx="83" cy="41"/>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00" name="Line 1100"/>
                    <p:cNvSpPr>
                      <a:spLocks noChangeAspect="1" noChangeShapeType="1"/>
                    </p:cNvSpPr>
                    <p:nvPr/>
                  </p:nvSpPr>
                  <p:spPr bwMode="auto">
                    <a:xfrm flipH="1">
                      <a:off x="5783" y="2880"/>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1" name="Line 1101"/>
                    <p:cNvSpPr>
                      <a:spLocks noChangeAspect="1" noChangeShapeType="1"/>
                    </p:cNvSpPr>
                    <p:nvPr/>
                  </p:nvSpPr>
                  <p:spPr bwMode="auto">
                    <a:xfrm flipH="1">
                      <a:off x="5742" y="2880"/>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2" name="Rectangle 1102"/>
                    <p:cNvSpPr>
                      <a:spLocks noChangeAspect="1" noChangeArrowheads="1"/>
                    </p:cNvSpPr>
                    <p:nvPr/>
                  </p:nvSpPr>
                  <p:spPr bwMode="auto">
                    <a:xfrm flipH="1">
                      <a:off x="5741" y="2848"/>
                      <a:ext cx="42" cy="32"/>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03" name="Rectangle 1103"/>
                    <p:cNvSpPr>
                      <a:spLocks noChangeAspect="1" noChangeArrowheads="1"/>
                    </p:cNvSpPr>
                    <p:nvPr/>
                  </p:nvSpPr>
                  <p:spPr bwMode="auto">
                    <a:xfrm flipH="1">
                      <a:off x="5581" y="2881"/>
                      <a:ext cx="83" cy="41"/>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04" name="Line 1104"/>
                    <p:cNvSpPr>
                      <a:spLocks noChangeAspect="1" noChangeShapeType="1"/>
                    </p:cNvSpPr>
                    <p:nvPr/>
                  </p:nvSpPr>
                  <p:spPr bwMode="auto">
                    <a:xfrm flipH="1">
                      <a:off x="5643" y="2880"/>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5" name="Line 1105"/>
                    <p:cNvSpPr>
                      <a:spLocks noChangeAspect="1" noChangeShapeType="1"/>
                    </p:cNvSpPr>
                    <p:nvPr/>
                  </p:nvSpPr>
                  <p:spPr bwMode="auto">
                    <a:xfrm flipH="1">
                      <a:off x="5602" y="2880"/>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6" name="Rectangle 1106"/>
                    <p:cNvSpPr>
                      <a:spLocks noChangeAspect="1" noChangeArrowheads="1"/>
                    </p:cNvSpPr>
                    <p:nvPr/>
                  </p:nvSpPr>
                  <p:spPr bwMode="auto">
                    <a:xfrm flipH="1">
                      <a:off x="5601" y="2848"/>
                      <a:ext cx="42" cy="32"/>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707" name="Group 1107"/>
                    <p:cNvGrpSpPr>
                      <a:grpSpLocks noChangeAspect="1"/>
                    </p:cNvGrpSpPr>
                    <p:nvPr/>
                  </p:nvGrpSpPr>
                  <p:grpSpPr bwMode="auto">
                    <a:xfrm>
                      <a:off x="5992" y="2848"/>
                      <a:ext cx="83" cy="75"/>
                      <a:chOff x="4719" y="1298"/>
                      <a:chExt cx="83" cy="75"/>
                    </a:xfrm>
                  </p:grpSpPr>
                  <p:sp>
                    <p:nvSpPr>
                      <p:cNvPr id="720" name="Rectangle 1108"/>
                      <p:cNvSpPr>
                        <a:spLocks noChangeAspect="1" noChangeArrowheads="1"/>
                      </p:cNvSpPr>
                      <p:nvPr/>
                    </p:nvSpPr>
                    <p:spPr bwMode="auto">
                      <a:xfrm>
                        <a:off x="4719" y="1331"/>
                        <a:ext cx="83" cy="41"/>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21" name="Line 1109"/>
                      <p:cNvSpPr>
                        <a:spLocks noChangeAspect="1" noChangeShapeType="1"/>
                      </p:cNvSpPr>
                      <p:nvPr/>
                    </p:nvSpPr>
                    <p:spPr bwMode="auto">
                      <a:xfrm>
                        <a:off x="4740" y="1330"/>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2" name="Line 1110"/>
                      <p:cNvSpPr>
                        <a:spLocks noChangeAspect="1" noChangeShapeType="1"/>
                      </p:cNvSpPr>
                      <p:nvPr/>
                    </p:nvSpPr>
                    <p:spPr bwMode="auto">
                      <a:xfrm>
                        <a:off x="4781" y="1330"/>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3" name="Rectangle 1111"/>
                      <p:cNvSpPr>
                        <a:spLocks noChangeAspect="1" noChangeArrowheads="1"/>
                      </p:cNvSpPr>
                      <p:nvPr/>
                    </p:nvSpPr>
                    <p:spPr bwMode="auto">
                      <a:xfrm>
                        <a:off x="4740" y="1298"/>
                        <a:ext cx="42" cy="32"/>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sp>
                  <p:nvSpPr>
                    <p:cNvPr id="708" name="Rectangle 1112"/>
                    <p:cNvSpPr>
                      <a:spLocks noChangeAspect="1" noChangeArrowheads="1"/>
                    </p:cNvSpPr>
                    <p:nvPr/>
                  </p:nvSpPr>
                  <p:spPr bwMode="auto">
                    <a:xfrm>
                      <a:off x="6131" y="2881"/>
                      <a:ext cx="83" cy="41"/>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09" name="Line 1113"/>
                    <p:cNvSpPr>
                      <a:spLocks noChangeAspect="1" noChangeShapeType="1"/>
                    </p:cNvSpPr>
                    <p:nvPr/>
                  </p:nvSpPr>
                  <p:spPr bwMode="auto">
                    <a:xfrm>
                      <a:off x="6152" y="2880"/>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0" name="Line 1114"/>
                    <p:cNvSpPr>
                      <a:spLocks noChangeAspect="1" noChangeShapeType="1"/>
                    </p:cNvSpPr>
                    <p:nvPr/>
                  </p:nvSpPr>
                  <p:spPr bwMode="auto">
                    <a:xfrm>
                      <a:off x="6193" y="2880"/>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1" name="Rectangle 1115"/>
                    <p:cNvSpPr>
                      <a:spLocks noChangeAspect="1" noChangeArrowheads="1"/>
                    </p:cNvSpPr>
                    <p:nvPr/>
                  </p:nvSpPr>
                  <p:spPr bwMode="auto">
                    <a:xfrm>
                      <a:off x="6152" y="2848"/>
                      <a:ext cx="42" cy="32"/>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12" name="Rectangle 1116"/>
                    <p:cNvSpPr>
                      <a:spLocks noChangeAspect="1" noChangeArrowheads="1"/>
                    </p:cNvSpPr>
                    <p:nvPr/>
                  </p:nvSpPr>
                  <p:spPr bwMode="auto">
                    <a:xfrm flipH="1">
                      <a:off x="6410" y="2881"/>
                      <a:ext cx="83" cy="41"/>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13" name="Line 1117"/>
                    <p:cNvSpPr>
                      <a:spLocks noChangeAspect="1" noChangeShapeType="1"/>
                    </p:cNvSpPr>
                    <p:nvPr/>
                  </p:nvSpPr>
                  <p:spPr bwMode="auto">
                    <a:xfrm flipH="1">
                      <a:off x="6472" y="2880"/>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4" name="Line 1118"/>
                    <p:cNvSpPr>
                      <a:spLocks noChangeAspect="1" noChangeShapeType="1"/>
                    </p:cNvSpPr>
                    <p:nvPr/>
                  </p:nvSpPr>
                  <p:spPr bwMode="auto">
                    <a:xfrm flipH="1">
                      <a:off x="6431" y="2880"/>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5" name="Rectangle 1119"/>
                    <p:cNvSpPr>
                      <a:spLocks noChangeAspect="1" noChangeArrowheads="1"/>
                    </p:cNvSpPr>
                    <p:nvPr/>
                  </p:nvSpPr>
                  <p:spPr bwMode="auto">
                    <a:xfrm flipH="1">
                      <a:off x="6430" y="2848"/>
                      <a:ext cx="42" cy="32"/>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16" name="Rectangle 1120"/>
                    <p:cNvSpPr>
                      <a:spLocks noChangeAspect="1" noChangeArrowheads="1"/>
                    </p:cNvSpPr>
                    <p:nvPr/>
                  </p:nvSpPr>
                  <p:spPr bwMode="auto">
                    <a:xfrm flipH="1">
                      <a:off x="6270" y="2881"/>
                      <a:ext cx="83" cy="41"/>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17" name="Line 1121"/>
                    <p:cNvSpPr>
                      <a:spLocks noChangeAspect="1" noChangeShapeType="1"/>
                    </p:cNvSpPr>
                    <p:nvPr/>
                  </p:nvSpPr>
                  <p:spPr bwMode="auto">
                    <a:xfrm flipH="1">
                      <a:off x="6332" y="2880"/>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8" name="Line 1122"/>
                    <p:cNvSpPr>
                      <a:spLocks noChangeAspect="1" noChangeShapeType="1"/>
                    </p:cNvSpPr>
                    <p:nvPr/>
                  </p:nvSpPr>
                  <p:spPr bwMode="auto">
                    <a:xfrm flipH="1">
                      <a:off x="6291" y="2880"/>
                      <a:ext cx="0" cy="43"/>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9" name="Rectangle 1123"/>
                    <p:cNvSpPr>
                      <a:spLocks noChangeAspect="1" noChangeArrowheads="1"/>
                    </p:cNvSpPr>
                    <p:nvPr/>
                  </p:nvSpPr>
                  <p:spPr bwMode="auto">
                    <a:xfrm flipH="1">
                      <a:off x="6290" y="2848"/>
                      <a:ext cx="42" cy="32"/>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sp>
                <p:nvSpPr>
                  <p:cNvPr id="676" name="Rectangle 1124"/>
                  <p:cNvSpPr>
                    <a:spLocks noChangeAspect="1" noChangeArrowheads="1"/>
                  </p:cNvSpPr>
                  <p:nvPr/>
                </p:nvSpPr>
                <p:spPr bwMode="auto">
                  <a:xfrm flipH="1" flipV="1">
                    <a:off x="3434" y="3649"/>
                    <a:ext cx="57" cy="28"/>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77" name="Line 1125"/>
                  <p:cNvSpPr>
                    <a:spLocks noChangeAspect="1" noChangeShapeType="1"/>
                  </p:cNvSpPr>
                  <p:nvPr/>
                </p:nvSpPr>
                <p:spPr bwMode="auto">
                  <a:xfrm flipH="1" flipV="1">
                    <a:off x="3476" y="3649"/>
                    <a:ext cx="0" cy="2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8" name="Line 1126"/>
                  <p:cNvSpPr>
                    <a:spLocks noChangeAspect="1" noChangeShapeType="1"/>
                  </p:cNvSpPr>
                  <p:nvPr/>
                </p:nvSpPr>
                <p:spPr bwMode="auto">
                  <a:xfrm flipH="1" flipV="1">
                    <a:off x="3448" y="3649"/>
                    <a:ext cx="0" cy="2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9" name="Rectangle 1127"/>
                  <p:cNvSpPr>
                    <a:spLocks noChangeAspect="1" noChangeArrowheads="1"/>
                  </p:cNvSpPr>
                  <p:nvPr/>
                </p:nvSpPr>
                <p:spPr bwMode="auto">
                  <a:xfrm flipH="1" flipV="1">
                    <a:off x="3340" y="3649"/>
                    <a:ext cx="55" cy="28"/>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80" name="Line 1128"/>
                  <p:cNvSpPr>
                    <a:spLocks noChangeAspect="1" noChangeShapeType="1"/>
                  </p:cNvSpPr>
                  <p:nvPr/>
                </p:nvSpPr>
                <p:spPr bwMode="auto">
                  <a:xfrm flipH="1" flipV="1">
                    <a:off x="3382" y="3649"/>
                    <a:ext cx="0" cy="2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1" name="Line 1129"/>
                  <p:cNvSpPr>
                    <a:spLocks noChangeAspect="1" noChangeShapeType="1"/>
                  </p:cNvSpPr>
                  <p:nvPr/>
                </p:nvSpPr>
                <p:spPr bwMode="auto">
                  <a:xfrm flipH="1" flipV="1">
                    <a:off x="3353" y="3649"/>
                    <a:ext cx="0" cy="28"/>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682" name="Group 1130"/>
                  <p:cNvGrpSpPr>
                    <a:grpSpLocks/>
                  </p:cNvGrpSpPr>
                  <p:nvPr/>
                </p:nvGrpSpPr>
                <p:grpSpPr bwMode="auto">
                  <a:xfrm>
                    <a:off x="3076" y="3456"/>
                    <a:ext cx="27" cy="55"/>
                    <a:chOff x="3076" y="3476"/>
                    <a:chExt cx="27" cy="131"/>
                  </a:xfrm>
                </p:grpSpPr>
                <p:sp>
                  <p:nvSpPr>
                    <p:cNvPr id="692" name="Line 1131"/>
                    <p:cNvSpPr>
                      <a:spLocks noChangeAspect="1" noChangeShapeType="1"/>
                    </p:cNvSpPr>
                    <p:nvPr/>
                  </p:nvSpPr>
                  <p:spPr bwMode="auto">
                    <a:xfrm>
                      <a:off x="3103" y="3476"/>
                      <a:ext cx="0" cy="131"/>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93" name="Line 1132"/>
                    <p:cNvSpPr>
                      <a:spLocks noChangeAspect="1" noChangeShapeType="1"/>
                    </p:cNvSpPr>
                    <p:nvPr/>
                  </p:nvSpPr>
                  <p:spPr bwMode="auto">
                    <a:xfrm>
                      <a:off x="3076" y="3476"/>
                      <a:ext cx="0" cy="131"/>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83" name="Group 1133"/>
                  <p:cNvGrpSpPr>
                    <a:grpSpLocks/>
                  </p:cNvGrpSpPr>
                  <p:nvPr/>
                </p:nvGrpSpPr>
                <p:grpSpPr bwMode="auto">
                  <a:xfrm>
                    <a:off x="3076" y="3550"/>
                    <a:ext cx="27" cy="59"/>
                    <a:chOff x="3076" y="3476"/>
                    <a:chExt cx="27" cy="131"/>
                  </a:xfrm>
                </p:grpSpPr>
                <p:sp>
                  <p:nvSpPr>
                    <p:cNvPr id="690" name="Line 1134"/>
                    <p:cNvSpPr>
                      <a:spLocks noChangeAspect="1" noChangeShapeType="1"/>
                    </p:cNvSpPr>
                    <p:nvPr/>
                  </p:nvSpPr>
                  <p:spPr bwMode="auto">
                    <a:xfrm>
                      <a:off x="3103" y="3476"/>
                      <a:ext cx="0" cy="131"/>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91" name="Line 1135"/>
                    <p:cNvSpPr>
                      <a:spLocks noChangeAspect="1" noChangeShapeType="1"/>
                    </p:cNvSpPr>
                    <p:nvPr/>
                  </p:nvSpPr>
                  <p:spPr bwMode="auto">
                    <a:xfrm>
                      <a:off x="3076" y="3476"/>
                      <a:ext cx="0" cy="131"/>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84" name="Group 1136"/>
                  <p:cNvGrpSpPr>
                    <a:grpSpLocks/>
                  </p:cNvGrpSpPr>
                  <p:nvPr/>
                </p:nvGrpSpPr>
                <p:grpSpPr bwMode="auto">
                  <a:xfrm flipV="1">
                    <a:off x="3076" y="2625"/>
                    <a:ext cx="27" cy="53"/>
                    <a:chOff x="3076" y="3476"/>
                    <a:chExt cx="27" cy="131"/>
                  </a:xfrm>
                </p:grpSpPr>
                <p:sp>
                  <p:nvSpPr>
                    <p:cNvPr id="688" name="Line 1137"/>
                    <p:cNvSpPr>
                      <a:spLocks noChangeAspect="1" noChangeShapeType="1"/>
                    </p:cNvSpPr>
                    <p:nvPr/>
                  </p:nvSpPr>
                  <p:spPr bwMode="auto">
                    <a:xfrm>
                      <a:off x="3103" y="3476"/>
                      <a:ext cx="0" cy="131"/>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9" name="Line 1138"/>
                    <p:cNvSpPr>
                      <a:spLocks noChangeAspect="1" noChangeShapeType="1"/>
                    </p:cNvSpPr>
                    <p:nvPr/>
                  </p:nvSpPr>
                  <p:spPr bwMode="auto">
                    <a:xfrm>
                      <a:off x="3076" y="3476"/>
                      <a:ext cx="0" cy="131"/>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85" name="Group 1139"/>
                  <p:cNvGrpSpPr>
                    <a:grpSpLocks/>
                  </p:cNvGrpSpPr>
                  <p:nvPr/>
                </p:nvGrpSpPr>
                <p:grpSpPr bwMode="auto">
                  <a:xfrm flipV="1">
                    <a:off x="3076" y="2527"/>
                    <a:ext cx="27" cy="59"/>
                    <a:chOff x="3076" y="3476"/>
                    <a:chExt cx="27" cy="131"/>
                  </a:xfrm>
                </p:grpSpPr>
                <p:sp>
                  <p:nvSpPr>
                    <p:cNvPr id="686" name="Line 1140"/>
                    <p:cNvSpPr>
                      <a:spLocks noChangeAspect="1" noChangeShapeType="1"/>
                    </p:cNvSpPr>
                    <p:nvPr/>
                  </p:nvSpPr>
                  <p:spPr bwMode="auto">
                    <a:xfrm>
                      <a:off x="3103" y="3476"/>
                      <a:ext cx="0" cy="131"/>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7" name="Line 1141"/>
                    <p:cNvSpPr>
                      <a:spLocks noChangeAspect="1" noChangeShapeType="1"/>
                    </p:cNvSpPr>
                    <p:nvPr/>
                  </p:nvSpPr>
                  <p:spPr bwMode="auto">
                    <a:xfrm>
                      <a:off x="3076" y="3476"/>
                      <a:ext cx="0" cy="131"/>
                    </a:xfrm>
                    <a:prstGeom prst="line">
                      <a:avLst/>
                    </a:prstGeom>
                    <a:noFill/>
                    <a:ln w="127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613" name="Rectangle 1142"/>
                <p:cNvSpPr>
                  <a:spLocks noChangeArrowheads="1"/>
                </p:cNvSpPr>
                <p:nvPr/>
              </p:nvSpPr>
              <p:spPr bwMode="auto">
                <a:xfrm flipH="1">
                  <a:off x="3056" y="2570"/>
                  <a:ext cx="764" cy="40"/>
                </a:xfrm>
                <a:prstGeom prst="rect">
                  <a:avLst/>
                </a:prstGeom>
                <a:solidFill>
                  <a:srgbClr val="FFC000"/>
                </a:solidFill>
                <a:ln w="12700">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14" name="Rectangle 1143"/>
                <p:cNvSpPr>
                  <a:spLocks noChangeArrowheads="1"/>
                </p:cNvSpPr>
                <p:nvPr/>
              </p:nvSpPr>
              <p:spPr bwMode="auto">
                <a:xfrm flipH="1">
                  <a:off x="3056" y="2668"/>
                  <a:ext cx="764" cy="40"/>
                </a:xfrm>
                <a:prstGeom prst="rect">
                  <a:avLst/>
                </a:prstGeom>
                <a:solidFill>
                  <a:srgbClr val="FFC000"/>
                </a:solidFill>
                <a:ln w="12700">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15" name="Rectangle 1144"/>
                <p:cNvSpPr>
                  <a:spLocks noChangeArrowheads="1"/>
                </p:cNvSpPr>
                <p:nvPr/>
              </p:nvSpPr>
              <p:spPr bwMode="auto">
                <a:xfrm flipH="1">
                  <a:off x="3056" y="1556"/>
                  <a:ext cx="764" cy="40"/>
                </a:xfrm>
                <a:prstGeom prst="rect">
                  <a:avLst/>
                </a:prstGeom>
                <a:solidFill>
                  <a:srgbClr val="FFC000"/>
                </a:solidFill>
                <a:ln w="12700">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16" name="Rectangle 1145"/>
                <p:cNvSpPr>
                  <a:spLocks noChangeArrowheads="1"/>
                </p:cNvSpPr>
                <p:nvPr/>
              </p:nvSpPr>
              <p:spPr bwMode="auto">
                <a:xfrm flipH="1">
                  <a:off x="3056" y="1654"/>
                  <a:ext cx="764" cy="40"/>
                </a:xfrm>
                <a:prstGeom prst="rect">
                  <a:avLst/>
                </a:prstGeom>
                <a:solidFill>
                  <a:srgbClr val="FFC000"/>
                </a:solidFill>
                <a:ln w="12700">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17" name="Rectangle 1146"/>
                <p:cNvSpPr>
                  <a:spLocks noChangeAspect="1" noChangeArrowheads="1"/>
                </p:cNvSpPr>
                <p:nvPr/>
              </p:nvSpPr>
              <p:spPr bwMode="auto">
                <a:xfrm flipH="1">
                  <a:off x="2993" y="1596"/>
                  <a:ext cx="904" cy="60"/>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18" name="Rectangle 1147"/>
                <p:cNvSpPr>
                  <a:spLocks noChangeAspect="1" noChangeArrowheads="1"/>
                </p:cNvSpPr>
                <p:nvPr/>
              </p:nvSpPr>
              <p:spPr bwMode="auto">
                <a:xfrm flipH="1" flipV="1">
                  <a:off x="2993" y="2608"/>
                  <a:ext cx="904" cy="61"/>
                </a:xfrm>
                <a:prstGeom prst="rect">
                  <a:avLst/>
                </a:prstGeom>
                <a:noFill/>
                <a:ln w="12700">
                  <a:solidFill>
                    <a:srgbClr val="FFC0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sp>
          <p:nvSpPr>
            <p:cNvPr id="587" name="Rectangle 1148"/>
            <p:cNvSpPr>
              <a:spLocks noChangeArrowheads="1"/>
            </p:cNvSpPr>
            <p:nvPr/>
          </p:nvSpPr>
          <p:spPr bwMode="auto">
            <a:xfrm>
              <a:off x="1068" y="2610"/>
              <a:ext cx="894" cy="56"/>
            </a:xfrm>
            <a:prstGeom prst="rect">
              <a:avLst/>
            </a:prstGeom>
            <a:gradFill rotWithShape="1">
              <a:gsLst>
                <a:gs pos="0">
                  <a:srgbClr val="DDDDDD">
                    <a:gamma/>
                    <a:shade val="6275"/>
                    <a:invGamma/>
                  </a:srgbClr>
                </a:gs>
                <a:gs pos="50000">
                  <a:srgbClr val="DDDDDD">
                    <a:alpha val="70000"/>
                  </a:srgbClr>
                </a:gs>
                <a:gs pos="100000">
                  <a:srgbClr val="DDDDDD">
                    <a:gamma/>
                    <a:shade val="6275"/>
                    <a:invGamma/>
                  </a:srgbClr>
                </a:gs>
              </a:gsLst>
              <a:lin ang="5400000" scaled="1"/>
            </a:gradFill>
            <a:ln w="9525" algn="ctr">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588" name="Rectangle 1149"/>
            <p:cNvSpPr>
              <a:spLocks noChangeArrowheads="1"/>
            </p:cNvSpPr>
            <p:nvPr/>
          </p:nvSpPr>
          <p:spPr bwMode="auto">
            <a:xfrm>
              <a:off x="1065" y="1599"/>
              <a:ext cx="894" cy="56"/>
            </a:xfrm>
            <a:prstGeom prst="rect">
              <a:avLst/>
            </a:prstGeom>
            <a:gradFill rotWithShape="1">
              <a:gsLst>
                <a:gs pos="0">
                  <a:srgbClr val="DDDDDD">
                    <a:gamma/>
                    <a:shade val="6275"/>
                    <a:invGamma/>
                  </a:srgbClr>
                </a:gs>
                <a:gs pos="50000">
                  <a:srgbClr val="DDDDDD">
                    <a:alpha val="50000"/>
                  </a:srgbClr>
                </a:gs>
                <a:gs pos="100000">
                  <a:srgbClr val="DDDDDD">
                    <a:gamma/>
                    <a:shade val="6275"/>
                    <a:invGamma/>
                  </a:srgbClr>
                </a:gs>
              </a:gsLst>
              <a:lin ang="5400000" scaled="1"/>
            </a:gradFill>
            <a:ln w="9525" algn="ctr">
              <a:solidFill>
                <a:srgbClr val="FFC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589" name="Freeform 1150"/>
            <p:cNvSpPr>
              <a:spLocks/>
            </p:cNvSpPr>
            <p:nvPr/>
          </p:nvSpPr>
          <p:spPr bwMode="auto">
            <a:xfrm>
              <a:off x="2012" y="1594"/>
              <a:ext cx="928" cy="45"/>
            </a:xfrm>
            <a:custGeom>
              <a:avLst/>
              <a:gdLst>
                <a:gd name="T0" fmla="*/ 26 w 928"/>
                <a:gd name="T1" fmla="*/ 0 h 45"/>
                <a:gd name="T2" fmla="*/ 0 w 928"/>
                <a:gd name="T3" fmla="*/ 45 h 45"/>
                <a:gd name="T4" fmla="*/ 928 w 928"/>
                <a:gd name="T5" fmla="*/ 45 h 45"/>
                <a:gd name="T6" fmla="*/ 928 w 928"/>
                <a:gd name="T7" fmla="*/ 2 h 45"/>
                <a:gd name="T8" fmla="*/ 26 w 928"/>
                <a:gd name="T9" fmla="*/ 0 h 45"/>
              </a:gdLst>
              <a:ahLst/>
              <a:cxnLst>
                <a:cxn ang="0">
                  <a:pos x="T0" y="T1"/>
                </a:cxn>
                <a:cxn ang="0">
                  <a:pos x="T2" y="T3"/>
                </a:cxn>
                <a:cxn ang="0">
                  <a:pos x="T4" y="T5"/>
                </a:cxn>
                <a:cxn ang="0">
                  <a:pos x="T6" y="T7"/>
                </a:cxn>
                <a:cxn ang="0">
                  <a:pos x="T8" y="T9"/>
                </a:cxn>
              </a:cxnLst>
              <a:rect l="0" t="0" r="r" b="b"/>
              <a:pathLst>
                <a:path w="928" h="45">
                  <a:moveTo>
                    <a:pt x="26" y="0"/>
                  </a:moveTo>
                  <a:lnTo>
                    <a:pt x="0" y="45"/>
                  </a:lnTo>
                  <a:lnTo>
                    <a:pt x="928" y="45"/>
                  </a:lnTo>
                  <a:lnTo>
                    <a:pt x="928" y="2"/>
                  </a:lnTo>
                  <a:lnTo>
                    <a:pt x="26" y="0"/>
                  </a:lnTo>
                  <a:close/>
                </a:path>
              </a:pathLst>
            </a:custGeom>
            <a:gradFill rotWithShape="1">
              <a:gsLst>
                <a:gs pos="0">
                  <a:srgbClr val="DDDDDD">
                    <a:gamma/>
                    <a:shade val="46275"/>
                    <a:invGamma/>
                  </a:srgbClr>
                </a:gs>
                <a:gs pos="50000">
                  <a:srgbClr val="DDDDDD">
                    <a:alpha val="20000"/>
                  </a:srgbClr>
                </a:gs>
                <a:gs pos="100000">
                  <a:srgbClr val="DDDDDD">
                    <a:gamma/>
                    <a:shade val="46275"/>
                    <a:invGamma/>
                  </a:srgbClr>
                </a:gs>
              </a:gsLst>
              <a:lin ang="0" scaled="1"/>
            </a:gradFill>
            <a:ln w="9525" cap="flat" cmpd="sng">
              <a:solidFill>
                <a:srgbClr val="FFC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grpSp>
      <p:sp>
        <p:nvSpPr>
          <p:cNvPr id="1156" name="Oval 1151"/>
          <p:cNvSpPr>
            <a:spLocks noChangeArrowheads="1"/>
          </p:cNvSpPr>
          <p:nvPr/>
        </p:nvSpPr>
        <p:spPr bwMode="auto">
          <a:xfrm>
            <a:off x="749300" y="1700213"/>
            <a:ext cx="787400" cy="831850"/>
          </a:xfrm>
          <a:prstGeom prst="ellipse">
            <a:avLst/>
          </a:prstGeom>
          <a:noFill/>
          <a:ln w="28575" algn="ctr">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157" name="Freeform 1152"/>
          <p:cNvSpPr>
            <a:spLocks/>
          </p:cNvSpPr>
          <p:nvPr/>
        </p:nvSpPr>
        <p:spPr bwMode="auto">
          <a:xfrm>
            <a:off x="1490663" y="2312988"/>
            <a:ext cx="1042987" cy="558800"/>
          </a:xfrm>
          <a:custGeom>
            <a:avLst/>
            <a:gdLst>
              <a:gd name="T0" fmla="*/ 0 w 657"/>
              <a:gd name="T1" fmla="*/ 0 h 352"/>
              <a:gd name="T2" fmla="*/ 1042987 w 657"/>
              <a:gd name="T3" fmla="*/ 558800 h 352"/>
              <a:gd name="T4" fmla="*/ 0 60000 65536"/>
              <a:gd name="T5" fmla="*/ 0 60000 65536"/>
            </a:gdLst>
            <a:ahLst/>
            <a:cxnLst>
              <a:cxn ang="T4">
                <a:pos x="T0" y="T1"/>
              </a:cxn>
              <a:cxn ang="T5">
                <a:pos x="T2" y="T3"/>
              </a:cxn>
            </a:cxnLst>
            <a:rect l="0" t="0" r="r" b="b"/>
            <a:pathLst>
              <a:path w="657" h="352">
                <a:moveTo>
                  <a:pt x="0" y="0"/>
                </a:moveTo>
                <a:lnTo>
                  <a:pt x="657" y="352"/>
                </a:lnTo>
              </a:path>
            </a:pathLst>
          </a:custGeom>
          <a:noFill/>
          <a:ln w="38100" cap="flat" cmpd="sng">
            <a:solidFill>
              <a:schemeClr val="tx1"/>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pic>
        <p:nvPicPr>
          <p:cNvPr id="1158" name="Picture 6" descr="Kob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4175" y="2562225"/>
            <a:ext cx="6219825" cy="415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9" name="Rectangle 4">
            <a:extLst/>
          </p:cNvPr>
          <p:cNvSpPr>
            <a:spLocks noGrp="1" noChangeArrowheads="1"/>
          </p:cNvSpPr>
          <p:nvPr>
            <p:ph type="sldNum" sz="quarter" idx="40"/>
          </p:nvPr>
        </p:nvSpPr>
        <p:spPr>
          <a:xfrm>
            <a:off x="6553200" y="6356350"/>
            <a:ext cx="2133600" cy="365125"/>
          </a:xfrm>
          <a:ln/>
        </p:spPr>
        <p:txBody>
          <a:bodyPr/>
          <a:lstStyle>
            <a:lvl1pPr>
              <a:defRPr/>
            </a:lvl1pPr>
          </a:lstStyle>
          <a:p>
            <a:pPr>
              <a:defRPr/>
            </a:pPr>
            <a:fld id="{46425072-6E52-45A8-8A7E-A5B11BCA4176}" type="slidenum">
              <a:rPr lang="en-US" altLang="en-US">
                <a:solidFill>
                  <a:schemeClr val="tx1"/>
                </a:solidFill>
              </a:rPr>
              <a:pPr>
                <a:defRPr/>
              </a:pPr>
              <a:t>10</a:t>
            </a:fld>
            <a:endParaRPr lang="en-US" altLang="en-US" dirty="0">
              <a:solidFill>
                <a:schemeClr val="tx1"/>
              </a:solidFill>
            </a:endParaRPr>
          </a:p>
        </p:txBody>
      </p:sp>
    </p:spTree>
    <p:extLst>
      <p:ext uri="{BB962C8B-B14F-4D97-AF65-F5344CB8AC3E}">
        <p14:creationId xmlns:p14="http://schemas.microsoft.com/office/powerpoint/2010/main" val="170553312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38"/>
          </p:nvPr>
        </p:nvSpPr>
        <p:spPr/>
        <p:txBody>
          <a:bodyPr/>
          <a:lstStyle/>
          <a:p>
            <a:r>
              <a:rPr lang="en-US" dirty="0"/>
              <a:t>General Member and Connection Design </a:t>
            </a:r>
            <a:r>
              <a:rPr lang="en-US" dirty="0" smtClean="0"/>
              <a:t>Requirements</a:t>
            </a:r>
            <a:endParaRPr lang="en-US" dirty="0"/>
          </a:p>
        </p:txBody>
      </p:sp>
      <p:sp>
        <p:nvSpPr>
          <p:cNvPr id="5" name="Text Placeholder 4"/>
          <p:cNvSpPr>
            <a:spLocks noGrp="1"/>
          </p:cNvSpPr>
          <p:nvPr>
            <p:ph type="body" sz="quarter" idx="39"/>
          </p:nvPr>
        </p:nvSpPr>
        <p:spPr/>
        <p:txBody>
          <a:bodyPr/>
          <a:lstStyle/>
          <a:p>
            <a:r>
              <a:rPr lang="en-US" dirty="0" smtClean="0"/>
              <a:t>AISC Seismic Provisions</a:t>
            </a:r>
            <a:endParaRPr lang="en-US" dirty="0"/>
          </a:p>
        </p:txBody>
      </p:sp>
      <p:sp>
        <p:nvSpPr>
          <p:cNvPr id="8" name="TextBox 7"/>
          <p:cNvSpPr txBox="1"/>
          <p:nvPr/>
        </p:nvSpPr>
        <p:spPr>
          <a:xfrm>
            <a:off x="496403" y="1196752"/>
            <a:ext cx="7071693" cy="430887"/>
          </a:xfrm>
          <a:prstGeom prst="rect">
            <a:avLst/>
          </a:prstGeom>
          <a:noFill/>
        </p:spPr>
        <p:txBody>
          <a:bodyPr wrap="square" rtlCol="0">
            <a:spAutoFit/>
          </a:bodyPr>
          <a:lstStyle/>
          <a:p>
            <a:pPr marL="0" lvl="3"/>
            <a:r>
              <a:rPr lang="en-US" altLang="en-US" sz="2200" b="1" u="sng" dirty="0" smtClean="0"/>
              <a:t>D2.5d Structural Steel Splice Configurations</a:t>
            </a:r>
            <a:endParaRPr lang="en-US" altLang="en-US" sz="2200" b="1" u="sng" dirty="0"/>
          </a:p>
        </p:txBody>
      </p:sp>
      <p:sp>
        <p:nvSpPr>
          <p:cNvPr id="9" name="Slide Number Placeholder 4"/>
          <p:cNvSpPr>
            <a:spLocks noGrp="1"/>
          </p:cNvSpPr>
          <p:nvPr>
            <p:ph type="sldNum" sz="quarter" idx="12"/>
          </p:nvPr>
        </p:nvSpPr>
        <p:spPr>
          <a:xfrm>
            <a:off x="6553200" y="6356350"/>
            <a:ext cx="2133600" cy="365125"/>
          </a:xfrm>
        </p:spPr>
        <p:txBody>
          <a:bodyPr/>
          <a:lstStyle/>
          <a:p>
            <a:pPr>
              <a:defRPr/>
            </a:pPr>
            <a:fld id="{46425072-6E52-45A8-8A7E-A5B11BCA4176}" type="slidenum">
              <a:rPr lang="en-US" altLang="en-US" smtClean="0"/>
              <a:pPr>
                <a:defRPr/>
              </a:pPr>
              <a:t>100</a:t>
            </a:fld>
            <a:endParaRPr lang="en-US" altLang="en-US" dirty="0"/>
          </a:p>
        </p:txBody>
      </p:sp>
      <p:grpSp>
        <p:nvGrpSpPr>
          <p:cNvPr id="16" name="Group 45"/>
          <p:cNvGrpSpPr>
            <a:grpSpLocks/>
          </p:cNvGrpSpPr>
          <p:nvPr/>
        </p:nvGrpSpPr>
        <p:grpSpPr bwMode="auto">
          <a:xfrm>
            <a:off x="6252370" y="2112964"/>
            <a:ext cx="1444625" cy="3549650"/>
            <a:chOff x="723" y="1373"/>
            <a:chExt cx="910" cy="2236"/>
          </a:xfrm>
        </p:grpSpPr>
        <p:grpSp>
          <p:nvGrpSpPr>
            <p:cNvPr id="17" name="Group 46"/>
            <p:cNvGrpSpPr>
              <a:grpSpLocks/>
            </p:cNvGrpSpPr>
            <p:nvPr/>
          </p:nvGrpSpPr>
          <p:grpSpPr bwMode="auto">
            <a:xfrm>
              <a:off x="723" y="1373"/>
              <a:ext cx="910" cy="2236"/>
              <a:chOff x="779" y="1373"/>
              <a:chExt cx="910" cy="2236"/>
            </a:xfrm>
          </p:grpSpPr>
          <p:sp>
            <p:nvSpPr>
              <p:cNvPr id="42" name="Rectangle 47"/>
              <p:cNvSpPr>
                <a:spLocks noChangeAspect="1" noChangeArrowheads="1"/>
              </p:cNvSpPr>
              <p:nvPr/>
            </p:nvSpPr>
            <p:spPr bwMode="auto">
              <a:xfrm>
                <a:off x="1498" y="1373"/>
                <a:ext cx="110" cy="1162"/>
              </a:xfrm>
              <a:prstGeom prst="rect">
                <a:avLst/>
              </a:prstGeom>
              <a:gradFill rotWithShape="1">
                <a:gsLst>
                  <a:gs pos="0">
                    <a:srgbClr val="B2B2B2"/>
                  </a:gs>
                  <a:gs pos="50000">
                    <a:srgbClr val="9A9A9A"/>
                  </a:gs>
                  <a:gs pos="100000">
                    <a:srgbClr val="B2B2B2"/>
                  </a:gs>
                </a:gsLst>
                <a:lin ang="0" scaled="1"/>
              </a:gradFill>
              <a:ln w="222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43" name="Rectangle 48"/>
              <p:cNvSpPr>
                <a:spLocks noChangeAspect="1" noChangeArrowheads="1"/>
              </p:cNvSpPr>
              <p:nvPr/>
            </p:nvSpPr>
            <p:spPr bwMode="auto">
              <a:xfrm>
                <a:off x="964" y="1373"/>
                <a:ext cx="534" cy="1162"/>
              </a:xfrm>
              <a:prstGeom prst="rect">
                <a:avLst/>
              </a:prstGeom>
              <a:gradFill rotWithShape="1">
                <a:gsLst>
                  <a:gs pos="0">
                    <a:srgbClr val="B2B2B2"/>
                  </a:gs>
                  <a:gs pos="100000">
                    <a:srgbClr val="525252"/>
                  </a:gs>
                </a:gsLst>
                <a:lin ang="2700000" scaled="1"/>
              </a:gradFill>
              <a:ln w="222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44" name="Rectangle 49"/>
              <p:cNvSpPr>
                <a:spLocks noChangeAspect="1" noChangeArrowheads="1"/>
              </p:cNvSpPr>
              <p:nvPr/>
            </p:nvSpPr>
            <p:spPr bwMode="auto">
              <a:xfrm>
                <a:off x="858" y="1373"/>
                <a:ext cx="111" cy="1162"/>
              </a:xfrm>
              <a:prstGeom prst="rect">
                <a:avLst/>
              </a:prstGeom>
              <a:gradFill rotWithShape="1">
                <a:gsLst>
                  <a:gs pos="0">
                    <a:srgbClr val="B2B2B2"/>
                  </a:gs>
                  <a:gs pos="50000">
                    <a:srgbClr val="9A9A9A"/>
                  </a:gs>
                  <a:gs pos="100000">
                    <a:srgbClr val="B2B2B2"/>
                  </a:gs>
                </a:gsLst>
                <a:lin ang="0" scaled="1"/>
              </a:gradFill>
              <a:ln w="222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45" name="Freeform 50"/>
              <p:cNvSpPr>
                <a:spLocks noChangeAspect="1"/>
              </p:cNvSpPr>
              <p:nvPr/>
            </p:nvSpPr>
            <p:spPr bwMode="auto">
              <a:xfrm>
                <a:off x="1497" y="2530"/>
                <a:ext cx="192" cy="1079"/>
              </a:xfrm>
              <a:custGeom>
                <a:avLst/>
                <a:gdLst>
                  <a:gd name="T0" fmla="*/ 0 w 256"/>
                  <a:gd name="T1" fmla="*/ 0 h 1348"/>
                  <a:gd name="T2" fmla="*/ 0 w 256"/>
                  <a:gd name="T3" fmla="*/ 1079 h 1348"/>
                  <a:gd name="T4" fmla="*/ 192 w 256"/>
                  <a:gd name="T5" fmla="*/ 1079 h 1348"/>
                  <a:gd name="T6" fmla="*/ 192 w 256"/>
                  <a:gd name="T7" fmla="*/ 288 h 1348"/>
                  <a:gd name="T8" fmla="*/ 111 w 256"/>
                  <a:gd name="T9" fmla="*/ 0 h 1348"/>
                  <a:gd name="T10" fmla="*/ 0 w 256"/>
                  <a:gd name="T11" fmla="*/ 0 h 13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348">
                    <a:moveTo>
                      <a:pt x="0" y="0"/>
                    </a:moveTo>
                    <a:lnTo>
                      <a:pt x="0" y="1348"/>
                    </a:lnTo>
                    <a:lnTo>
                      <a:pt x="256" y="1348"/>
                    </a:lnTo>
                    <a:lnTo>
                      <a:pt x="256" y="360"/>
                    </a:lnTo>
                    <a:lnTo>
                      <a:pt x="148" y="0"/>
                    </a:lnTo>
                    <a:lnTo>
                      <a:pt x="0" y="0"/>
                    </a:lnTo>
                    <a:close/>
                  </a:path>
                </a:pathLst>
              </a:custGeom>
              <a:gradFill rotWithShape="1">
                <a:gsLst>
                  <a:gs pos="0">
                    <a:srgbClr val="B2B2B2"/>
                  </a:gs>
                  <a:gs pos="50000">
                    <a:srgbClr val="9A9A9A"/>
                  </a:gs>
                  <a:gs pos="100000">
                    <a:srgbClr val="B2B2B2"/>
                  </a:gs>
                </a:gsLst>
                <a:lin ang="0" scaled="1"/>
              </a:gradFill>
              <a:ln w="222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6" name="Freeform 51"/>
              <p:cNvSpPr>
                <a:spLocks noChangeAspect="1"/>
              </p:cNvSpPr>
              <p:nvPr/>
            </p:nvSpPr>
            <p:spPr bwMode="auto">
              <a:xfrm flipH="1">
                <a:off x="779" y="2530"/>
                <a:ext cx="192" cy="1079"/>
              </a:xfrm>
              <a:custGeom>
                <a:avLst/>
                <a:gdLst>
                  <a:gd name="T0" fmla="*/ 0 w 256"/>
                  <a:gd name="T1" fmla="*/ 0 h 1348"/>
                  <a:gd name="T2" fmla="*/ 0 w 256"/>
                  <a:gd name="T3" fmla="*/ 1079 h 1348"/>
                  <a:gd name="T4" fmla="*/ 192 w 256"/>
                  <a:gd name="T5" fmla="*/ 1079 h 1348"/>
                  <a:gd name="T6" fmla="*/ 192 w 256"/>
                  <a:gd name="T7" fmla="*/ 288 h 1348"/>
                  <a:gd name="T8" fmla="*/ 111 w 256"/>
                  <a:gd name="T9" fmla="*/ 0 h 1348"/>
                  <a:gd name="T10" fmla="*/ 0 w 256"/>
                  <a:gd name="T11" fmla="*/ 0 h 13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348">
                    <a:moveTo>
                      <a:pt x="0" y="0"/>
                    </a:moveTo>
                    <a:lnTo>
                      <a:pt x="0" y="1348"/>
                    </a:lnTo>
                    <a:lnTo>
                      <a:pt x="256" y="1348"/>
                    </a:lnTo>
                    <a:lnTo>
                      <a:pt x="256" y="360"/>
                    </a:lnTo>
                    <a:lnTo>
                      <a:pt x="148" y="0"/>
                    </a:lnTo>
                    <a:lnTo>
                      <a:pt x="0" y="0"/>
                    </a:lnTo>
                    <a:close/>
                  </a:path>
                </a:pathLst>
              </a:custGeom>
              <a:gradFill rotWithShape="1">
                <a:gsLst>
                  <a:gs pos="0">
                    <a:srgbClr val="B2B2B2"/>
                  </a:gs>
                  <a:gs pos="50000">
                    <a:srgbClr val="9A9A9A"/>
                  </a:gs>
                  <a:gs pos="100000">
                    <a:srgbClr val="B2B2B2"/>
                  </a:gs>
                </a:gsLst>
                <a:lin ang="0" scaled="1"/>
              </a:gradFill>
              <a:ln w="222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7" name="Rectangle 52"/>
              <p:cNvSpPr>
                <a:spLocks noChangeAspect="1" noChangeArrowheads="1"/>
              </p:cNvSpPr>
              <p:nvPr/>
            </p:nvSpPr>
            <p:spPr bwMode="auto">
              <a:xfrm>
                <a:off x="964" y="2530"/>
                <a:ext cx="534" cy="1069"/>
              </a:xfrm>
              <a:prstGeom prst="rect">
                <a:avLst/>
              </a:prstGeom>
              <a:gradFill rotWithShape="1">
                <a:gsLst>
                  <a:gs pos="0">
                    <a:srgbClr val="B2B2B2"/>
                  </a:gs>
                  <a:gs pos="100000">
                    <a:srgbClr val="525252"/>
                  </a:gs>
                </a:gsLst>
                <a:lin ang="18900000" scaled="1"/>
              </a:gradFill>
              <a:ln w="222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18" name="Group 53"/>
            <p:cNvGrpSpPr>
              <a:grpSpLocks/>
            </p:cNvGrpSpPr>
            <p:nvPr/>
          </p:nvGrpSpPr>
          <p:grpSpPr bwMode="auto">
            <a:xfrm>
              <a:off x="942" y="2061"/>
              <a:ext cx="462" cy="843"/>
              <a:chOff x="4125" y="1869"/>
              <a:chExt cx="462" cy="843"/>
            </a:xfrm>
          </p:grpSpPr>
          <p:sp>
            <p:nvSpPr>
              <p:cNvPr id="34" name="Rectangle 54"/>
              <p:cNvSpPr>
                <a:spLocks noChangeArrowheads="1"/>
              </p:cNvSpPr>
              <p:nvPr/>
            </p:nvSpPr>
            <p:spPr bwMode="auto">
              <a:xfrm>
                <a:off x="4170" y="1869"/>
                <a:ext cx="380" cy="815"/>
              </a:xfrm>
              <a:prstGeom prst="rect">
                <a:avLst/>
              </a:prstGeom>
              <a:solidFill>
                <a:srgbClr val="B2B2B2"/>
              </a:solidFill>
              <a:ln w="15875"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39" name="Line 55"/>
              <p:cNvSpPr>
                <a:spLocks noChangeShapeType="1"/>
              </p:cNvSpPr>
              <p:nvPr/>
            </p:nvSpPr>
            <p:spPr bwMode="auto">
              <a:xfrm>
                <a:off x="4149" y="2379"/>
                <a:ext cx="0" cy="330"/>
              </a:xfrm>
              <a:prstGeom prst="line">
                <a:avLst/>
              </a:prstGeom>
              <a:noFill/>
              <a:ln w="762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0" name="Line 56"/>
              <p:cNvSpPr>
                <a:spLocks noChangeShapeType="1"/>
              </p:cNvSpPr>
              <p:nvPr/>
            </p:nvSpPr>
            <p:spPr bwMode="auto">
              <a:xfrm>
                <a:off x="4569" y="2382"/>
                <a:ext cx="0" cy="330"/>
              </a:xfrm>
              <a:prstGeom prst="line">
                <a:avLst/>
              </a:prstGeom>
              <a:noFill/>
              <a:ln w="762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1" name="Line 57"/>
              <p:cNvSpPr>
                <a:spLocks noChangeShapeType="1"/>
              </p:cNvSpPr>
              <p:nvPr/>
            </p:nvSpPr>
            <p:spPr bwMode="auto">
              <a:xfrm rot="-5400000">
                <a:off x="4356" y="2481"/>
                <a:ext cx="0" cy="462"/>
              </a:xfrm>
              <a:prstGeom prst="line">
                <a:avLst/>
              </a:prstGeom>
              <a:noFill/>
              <a:ln w="762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19" name="Group 58"/>
            <p:cNvGrpSpPr>
              <a:grpSpLocks/>
            </p:cNvGrpSpPr>
            <p:nvPr/>
          </p:nvGrpSpPr>
          <p:grpSpPr bwMode="auto">
            <a:xfrm>
              <a:off x="1036" y="2114"/>
              <a:ext cx="289" cy="364"/>
              <a:chOff x="4215" y="1941"/>
              <a:chExt cx="289" cy="364"/>
            </a:xfrm>
          </p:grpSpPr>
          <p:grpSp>
            <p:nvGrpSpPr>
              <p:cNvPr id="22" name="Group 59"/>
              <p:cNvGrpSpPr>
                <a:grpSpLocks/>
              </p:cNvGrpSpPr>
              <p:nvPr/>
            </p:nvGrpSpPr>
            <p:grpSpPr bwMode="auto">
              <a:xfrm>
                <a:off x="4218" y="1941"/>
                <a:ext cx="286" cy="85"/>
                <a:chOff x="4218" y="1941"/>
                <a:chExt cx="286" cy="85"/>
              </a:xfrm>
            </p:grpSpPr>
            <p:sp>
              <p:nvSpPr>
                <p:cNvPr id="31" name="Freeform 60"/>
                <p:cNvSpPr>
                  <a:spLocks noChangeAspect="1"/>
                </p:cNvSpPr>
                <p:nvPr/>
              </p:nvSpPr>
              <p:spPr bwMode="auto">
                <a:xfrm>
                  <a:off x="4218" y="1941"/>
                  <a:ext cx="69" cy="85"/>
                </a:xfrm>
                <a:custGeom>
                  <a:avLst/>
                  <a:gdLst>
                    <a:gd name="T0" fmla="*/ 37 w 292"/>
                    <a:gd name="T1" fmla="*/ 0 h 359"/>
                    <a:gd name="T2" fmla="*/ 69 w 292"/>
                    <a:gd name="T3" fmla="*/ 27 h 359"/>
                    <a:gd name="T4" fmla="*/ 69 w 292"/>
                    <a:gd name="T5" fmla="*/ 65 h 359"/>
                    <a:gd name="T6" fmla="*/ 32 w 292"/>
                    <a:gd name="T7" fmla="*/ 85 h 359"/>
                    <a:gd name="T8" fmla="*/ 1 w 292"/>
                    <a:gd name="T9" fmla="*/ 66 h 359"/>
                    <a:gd name="T10" fmla="*/ 0 w 292"/>
                    <a:gd name="T11" fmla="*/ 27 h 359"/>
                    <a:gd name="T12" fmla="*/ 35 w 292"/>
                    <a:gd name="T13" fmla="*/ 1 h 3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2" h="359">
                      <a:moveTo>
                        <a:pt x="156" y="0"/>
                      </a:moveTo>
                      <a:lnTo>
                        <a:pt x="292" y="116"/>
                      </a:lnTo>
                      <a:lnTo>
                        <a:pt x="290" y="274"/>
                      </a:lnTo>
                      <a:lnTo>
                        <a:pt x="135" y="359"/>
                      </a:lnTo>
                      <a:lnTo>
                        <a:pt x="3" y="278"/>
                      </a:lnTo>
                      <a:lnTo>
                        <a:pt x="0" y="113"/>
                      </a:lnTo>
                      <a:lnTo>
                        <a:pt x="150" y="5"/>
                      </a:lnTo>
                    </a:path>
                  </a:pathLst>
                </a:custGeom>
                <a:solidFill>
                  <a:schemeClr val="bg2"/>
                </a:solidFill>
                <a:ln w="25400" cap="flat" cmpd="sng">
                  <a:solidFill>
                    <a:schemeClr val="tx1"/>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 name="Freeform 61"/>
                <p:cNvSpPr>
                  <a:spLocks noChangeAspect="1"/>
                </p:cNvSpPr>
                <p:nvPr/>
              </p:nvSpPr>
              <p:spPr bwMode="auto">
                <a:xfrm>
                  <a:off x="4326" y="1941"/>
                  <a:ext cx="69" cy="85"/>
                </a:xfrm>
                <a:custGeom>
                  <a:avLst/>
                  <a:gdLst>
                    <a:gd name="T0" fmla="*/ 37 w 292"/>
                    <a:gd name="T1" fmla="*/ 0 h 359"/>
                    <a:gd name="T2" fmla="*/ 69 w 292"/>
                    <a:gd name="T3" fmla="*/ 27 h 359"/>
                    <a:gd name="T4" fmla="*/ 69 w 292"/>
                    <a:gd name="T5" fmla="*/ 65 h 359"/>
                    <a:gd name="T6" fmla="*/ 32 w 292"/>
                    <a:gd name="T7" fmla="*/ 85 h 359"/>
                    <a:gd name="T8" fmla="*/ 1 w 292"/>
                    <a:gd name="T9" fmla="*/ 66 h 359"/>
                    <a:gd name="T10" fmla="*/ 0 w 292"/>
                    <a:gd name="T11" fmla="*/ 27 h 359"/>
                    <a:gd name="T12" fmla="*/ 35 w 292"/>
                    <a:gd name="T13" fmla="*/ 1 h 3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2" h="359">
                      <a:moveTo>
                        <a:pt x="156" y="0"/>
                      </a:moveTo>
                      <a:lnTo>
                        <a:pt x="292" y="116"/>
                      </a:lnTo>
                      <a:lnTo>
                        <a:pt x="290" y="274"/>
                      </a:lnTo>
                      <a:lnTo>
                        <a:pt x="135" y="359"/>
                      </a:lnTo>
                      <a:lnTo>
                        <a:pt x="3" y="278"/>
                      </a:lnTo>
                      <a:lnTo>
                        <a:pt x="0" y="113"/>
                      </a:lnTo>
                      <a:lnTo>
                        <a:pt x="150" y="5"/>
                      </a:lnTo>
                    </a:path>
                  </a:pathLst>
                </a:custGeom>
                <a:solidFill>
                  <a:schemeClr val="bg2"/>
                </a:solidFill>
                <a:ln w="25400" cap="flat" cmpd="sng">
                  <a:solidFill>
                    <a:schemeClr val="tx1"/>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 name="Freeform 62"/>
                <p:cNvSpPr>
                  <a:spLocks noChangeAspect="1"/>
                </p:cNvSpPr>
                <p:nvPr/>
              </p:nvSpPr>
              <p:spPr bwMode="auto">
                <a:xfrm>
                  <a:off x="4435" y="1941"/>
                  <a:ext cx="69" cy="85"/>
                </a:xfrm>
                <a:custGeom>
                  <a:avLst/>
                  <a:gdLst>
                    <a:gd name="T0" fmla="*/ 37 w 292"/>
                    <a:gd name="T1" fmla="*/ 0 h 359"/>
                    <a:gd name="T2" fmla="*/ 69 w 292"/>
                    <a:gd name="T3" fmla="*/ 27 h 359"/>
                    <a:gd name="T4" fmla="*/ 69 w 292"/>
                    <a:gd name="T5" fmla="*/ 65 h 359"/>
                    <a:gd name="T6" fmla="*/ 32 w 292"/>
                    <a:gd name="T7" fmla="*/ 85 h 359"/>
                    <a:gd name="T8" fmla="*/ 1 w 292"/>
                    <a:gd name="T9" fmla="*/ 66 h 359"/>
                    <a:gd name="T10" fmla="*/ 0 w 292"/>
                    <a:gd name="T11" fmla="*/ 27 h 359"/>
                    <a:gd name="T12" fmla="*/ 35 w 292"/>
                    <a:gd name="T13" fmla="*/ 1 h 3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2" h="359">
                      <a:moveTo>
                        <a:pt x="156" y="0"/>
                      </a:moveTo>
                      <a:lnTo>
                        <a:pt x="292" y="116"/>
                      </a:lnTo>
                      <a:lnTo>
                        <a:pt x="290" y="274"/>
                      </a:lnTo>
                      <a:lnTo>
                        <a:pt x="135" y="359"/>
                      </a:lnTo>
                      <a:lnTo>
                        <a:pt x="3" y="278"/>
                      </a:lnTo>
                      <a:lnTo>
                        <a:pt x="0" y="113"/>
                      </a:lnTo>
                      <a:lnTo>
                        <a:pt x="150" y="5"/>
                      </a:lnTo>
                    </a:path>
                  </a:pathLst>
                </a:custGeom>
                <a:solidFill>
                  <a:schemeClr val="bg2"/>
                </a:solidFill>
                <a:ln w="25400" cap="flat" cmpd="sng">
                  <a:solidFill>
                    <a:schemeClr val="tx1"/>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23" name="Group 63"/>
              <p:cNvGrpSpPr>
                <a:grpSpLocks/>
              </p:cNvGrpSpPr>
              <p:nvPr/>
            </p:nvGrpSpPr>
            <p:grpSpPr bwMode="auto">
              <a:xfrm>
                <a:off x="4218" y="2085"/>
                <a:ext cx="286" cy="85"/>
                <a:chOff x="4218" y="1941"/>
                <a:chExt cx="286" cy="85"/>
              </a:xfrm>
            </p:grpSpPr>
            <p:sp>
              <p:nvSpPr>
                <p:cNvPr id="28" name="Freeform 64"/>
                <p:cNvSpPr>
                  <a:spLocks noChangeAspect="1"/>
                </p:cNvSpPr>
                <p:nvPr/>
              </p:nvSpPr>
              <p:spPr bwMode="auto">
                <a:xfrm>
                  <a:off x="4218" y="1941"/>
                  <a:ext cx="69" cy="85"/>
                </a:xfrm>
                <a:custGeom>
                  <a:avLst/>
                  <a:gdLst>
                    <a:gd name="T0" fmla="*/ 37 w 292"/>
                    <a:gd name="T1" fmla="*/ 0 h 359"/>
                    <a:gd name="T2" fmla="*/ 69 w 292"/>
                    <a:gd name="T3" fmla="*/ 27 h 359"/>
                    <a:gd name="T4" fmla="*/ 69 w 292"/>
                    <a:gd name="T5" fmla="*/ 65 h 359"/>
                    <a:gd name="T6" fmla="*/ 32 w 292"/>
                    <a:gd name="T7" fmla="*/ 85 h 359"/>
                    <a:gd name="T8" fmla="*/ 1 w 292"/>
                    <a:gd name="T9" fmla="*/ 66 h 359"/>
                    <a:gd name="T10" fmla="*/ 0 w 292"/>
                    <a:gd name="T11" fmla="*/ 27 h 359"/>
                    <a:gd name="T12" fmla="*/ 35 w 292"/>
                    <a:gd name="T13" fmla="*/ 1 h 3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2" h="359">
                      <a:moveTo>
                        <a:pt x="156" y="0"/>
                      </a:moveTo>
                      <a:lnTo>
                        <a:pt x="292" y="116"/>
                      </a:lnTo>
                      <a:lnTo>
                        <a:pt x="290" y="274"/>
                      </a:lnTo>
                      <a:lnTo>
                        <a:pt x="135" y="359"/>
                      </a:lnTo>
                      <a:lnTo>
                        <a:pt x="3" y="278"/>
                      </a:lnTo>
                      <a:lnTo>
                        <a:pt x="0" y="113"/>
                      </a:lnTo>
                      <a:lnTo>
                        <a:pt x="150" y="5"/>
                      </a:lnTo>
                    </a:path>
                  </a:pathLst>
                </a:custGeom>
                <a:solidFill>
                  <a:schemeClr val="bg2"/>
                </a:solidFill>
                <a:ln w="25400" cap="flat" cmpd="sng">
                  <a:solidFill>
                    <a:schemeClr val="tx1"/>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9" name="Freeform 65"/>
                <p:cNvSpPr>
                  <a:spLocks noChangeAspect="1"/>
                </p:cNvSpPr>
                <p:nvPr/>
              </p:nvSpPr>
              <p:spPr bwMode="auto">
                <a:xfrm>
                  <a:off x="4326" y="1941"/>
                  <a:ext cx="69" cy="85"/>
                </a:xfrm>
                <a:custGeom>
                  <a:avLst/>
                  <a:gdLst>
                    <a:gd name="T0" fmla="*/ 37 w 292"/>
                    <a:gd name="T1" fmla="*/ 0 h 359"/>
                    <a:gd name="T2" fmla="*/ 69 w 292"/>
                    <a:gd name="T3" fmla="*/ 27 h 359"/>
                    <a:gd name="T4" fmla="*/ 69 w 292"/>
                    <a:gd name="T5" fmla="*/ 65 h 359"/>
                    <a:gd name="T6" fmla="*/ 32 w 292"/>
                    <a:gd name="T7" fmla="*/ 85 h 359"/>
                    <a:gd name="T8" fmla="*/ 1 w 292"/>
                    <a:gd name="T9" fmla="*/ 66 h 359"/>
                    <a:gd name="T10" fmla="*/ 0 w 292"/>
                    <a:gd name="T11" fmla="*/ 27 h 359"/>
                    <a:gd name="T12" fmla="*/ 35 w 292"/>
                    <a:gd name="T13" fmla="*/ 1 h 3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2" h="359">
                      <a:moveTo>
                        <a:pt x="156" y="0"/>
                      </a:moveTo>
                      <a:lnTo>
                        <a:pt x="292" y="116"/>
                      </a:lnTo>
                      <a:lnTo>
                        <a:pt x="290" y="274"/>
                      </a:lnTo>
                      <a:lnTo>
                        <a:pt x="135" y="359"/>
                      </a:lnTo>
                      <a:lnTo>
                        <a:pt x="3" y="278"/>
                      </a:lnTo>
                      <a:lnTo>
                        <a:pt x="0" y="113"/>
                      </a:lnTo>
                      <a:lnTo>
                        <a:pt x="150" y="5"/>
                      </a:lnTo>
                    </a:path>
                  </a:pathLst>
                </a:custGeom>
                <a:solidFill>
                  <a:schemeClr val="bg2"/>
                </a:solidFill>
                <a:ln w="25400" cap="flat" cmpd="sng">
                  <a:solidFill>
                    <a:schemeClr val="tx1"/>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0" name="Freeform 66"/>
                <p:cNvSpPr>
                  <a:spLocks noChangeAspect="1"/>
                </p:cNvSpPr>
                <p:nvPr/>
              </p:nvSpPr>
              <p:spPr bwMode="auto">
                <a:xfrm>
                  <a:off x="4435" y="1941"/>
                  <a:ext cx="69" cy="85"/>
                </a:xfrm>
                <a:custGeom>
                  <a:avLst/>
                  <a:gdLst>
                    <a:gd name="T0" fmla="*/ 37 w 292"/>
                    <a:gd name="T1" fmla="*/ 0 h 359"/>
                    <a:gd name="T2" fmla="*/ 69 w 292"/>
                    <a:gd name="T3" fmla="*/ 27 h 359"/>
                    <a:gd name="T4" fmla="*/ 69 w 292"/>
                    <a:gd name="T5" fmla="*/ 65 h 359"/>
                    <a:gd name="T6" fmla="*/ 32 w 292"/>
                    <a:gd name="T7" fmla="*/ 85 h 359"/>
                    <a:gd name="T8" fmla="*/ 1 w 292"/>
                    <a:gd name="T9" fmla="*/ 66 h 359"/>
                    <a:gd name="T10" fmla="*/ 0 w 292"/>
                    <a:gd name="T11" fmla="*/ 27 h 359"/>
                    <a:gd name="T12" fmla="*/ 35 w 292"/>
                    <a:gd name="T13" fmla="*/ 1 h 3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2" h="359">
                      <a:moveTo>
                        <a:pt x="156" y="0"/>
                      </a:moveTo>
                      <a:lnTo>
                        <a:pt x="292" y="116"/>
                      </a:lnTo>
                      <a:lnTo>
                        <a:pt x="290" y="274"/>
                      </a:lnTo>
                      <a:lnTo>
                        <a:pt x="135" y="359"/>
                      </a:lnTo>
                      <a:lnTo>
                        <a:pt x="3" y="278"/>
                      </a:lnTo>
                      <a:lnTo>
                        <a:pt x="0" y="113"/>
                      </a:lnTo>
                      <a:lnTo>
                        <a:pt x="150" y="5"/>
                      </a:lnTo>
                    </a:path>
                  </a:pathLst>
                </a:custGeom>
                <a:solidFill>
                  <a:schemeClr val="bg2"/>
                </a:solidFill>
                <a:ln w="25400" cap="flat" cmpd="sng">
                  <a:solidFill>
                    <a:schemeClr val="tx1"/>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24" name="Group 67"/>
              <p:cNvGrpSpPr>
                <a:grpSpLocks/>
              </p:cNvGrpSpPr>
              <p:nvPr/>
            </p:nvGrpSpPr>
            <p:grpSpPr bwMode="auto">
              <a:xfrm>
                <a:off x="4215" y="2220"/>
                <a:ext cx="286" cy="85"/>
                <a:chOff x="4218" y="1941"/>
                <a:chExt cx="286" cy="85"/>
              </a:xfrm>
            </p:grpSpPr>
            <p:sp>
              <p:nvSpPr>
                <p:cNvPr id="25" name="Freeform 68"/>
                <p:cNvSpPr>
                  <a:spLocks noChangeAspect="1"/>
                </p:cNvSpPr>
                <p:nvPr/>
              </p:nvSpPr>
              <p:spPr bwMode="auto">
                <a:xfrm>
                  <a:off x="4218" y="1941"/>
                  <a:ext cx="69" cy="85"/>
                </a:xfrm>
                <a:custGeom>
                  <a:avLst/>
                  <a:gdLst>
                    <a:gd name="T0" fmla="*/ 37 w 292"/>
                    <a:gd name="T1" fmla="*/ 0 h 359"/>
                    <a:gd name="T2" fmla="*/ 69 w 292"/>
                    <a:gd name="T3" fmla="*/ 27 h 359"/>
                    <a:gd name="T4" fmla="*/ 69 w 292"/>
                    <a:gd name="T5" fmla="*/ 65 h 359"/>
                    <a:gd name="T6" fmla="*/ 32 w 292"/>
                    <a:gd name="T7" fmla="*/ 85 h 359"/>
                    <a:gd name="T8" fmla="*/ 1 w 292"/>
                    <a:gd name="T9" fmla="*/ 66 h 359"/>
                    <a:gd name="T10" fmla="*/ 0 w 292"/>
                    <a:gd name="T11" fmla="*/ 27 h 359"/>
                    <a:gd name="T12" fmla="*/ 35 w 292"/>
                    <a:gd name="T13" fmla="*/ 1 h 3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2" h="359">
                      <a:moveTo>
                        <a:pt x="156" y="0"/>
                      </a:moveTo>
                      <a:lnTo>
                        <a:pt x="292" y="116"/>
                      </a:lnTo>
                      <a:lnTo>
                        <a:pt x="290" y="274"/>
                      </a:lnTo>
                      <a:lnTo>
                        <a:pt x="135" y="359"/>
                      </a:lnTo>
                      <a:lnTo>
                        <a:pt x="3" y="278"/>
                      </a:lnTo>
                      <a:lnTo>
                        <a:pt x="0" y="113"/>
                      </a:lnTo>
                      <a:lnTo>
                        <a:pt x="150" y="5"/>
                      </a:lnTo>
                    </a:path>
                  </a:pathLst>
                </a:custGeom>
                <a:solidFill>
                  <a:schemeClr val="bg2"/>
                </a:solidFill>
                <a:ln w="25400" cap="flat" cmpd="sng">
                  <a:solidFill>
                    <a:schemeClr val="tx1"/>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6" name="Freeform 69"/>
                <p:cNvSpPr>
                  <a:spLocks noChangeAspect="1"/>
                </p:cNvSpPr>
                <p:nvPr/>
              </p:nvSpPr>
              <p:spPr bwMode="auto">
                <a:xfrm>
                  <a:off x="4326" y="1941"/>
                  <a:ext cx="69" cy="85"/>
                </a:xfrm>
                <a:custGeom>
                  <a:avLst/>
                  <a:gdLst>
                    <a:gd name="T0" fmla="*/ 37 w 292"/>
                    <a:gd name="T1" fmla="*/ 0 h 359"/>
                    <a:gd name="T2" fmla="*/ 69 w 292"/>
                    <a:gd name="T3" fmla="*/ 27 h 359"/>
                    <a:gd name="T4" fmla="*/ 69 w 292"/>
                    <a:gd name="T5" fmla="*/ 65 h 359"/>
                    <a:gd name="T6" fmla="*/ 32 w 292"/>
                    <a:gd name="T7" fmla="*/ 85 h 359"/>
                    <a:gd name="T8" fmla="*/ 1 w 292"/>
                    <a:gd name="T9" fmla="*/ 66 h 359"/>
                    <a:gd name="T10" fmla="*/ 0 w 292"/>
                    <a:gd name="T11" fmla="*/ 27 h 359"/>
                    <a:gd name="T12" fmla="*/ 35 w 292"/>
                    <a:gd name="T13" fmla="*/ 1 h 3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2" h="359">
                      <a:moveTo>
                        <a:pt x="156" y="0"/>
                      </a:moveTo>
                      <a:lnTo>
                        <a:pt x="292" y="116"/>
                      </a:lnTo>
                      <a:lnTo>
                        <a:pt x="290" y="274"/>
                      </a:lnTo>
                      <a:lnTo>
                        <a:pt x="135" y="359"/>
                      </a:lnTo>
                      <a:lnTo>
                        <a:pt x="3" y="278"/>
                      </a:lnTo>
                      <a:lnTo>
                        <a:pt x="0" y="113"/>
                      </a:lnTo>
                      <a:lnTo>
                        <a:pt x="150" y="5"/>
                      </a:lnTo>
                    </a:path>
                  </a:pathLst>
                </a:custGeom>
                <a:solidFill>
                  <a:schemeClr val="bg2"/>
                </a:solidFill>
                <a:ln w="25400" cap="flat" cmpd="sng">
                  <a:solidFill>
                    <a:schemeClr val="tx1"/>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7" name="Freeform 70"/>
                <p:cNvSpPr>
                  <a:spLocks noChangeAspect="1"/>
                </p:cNvSpPr>
                <p:nvPr/>
              </p:nvSpPr>
              <p:spPr bwMode="auto">
                <a:xfrm>
                  <a:off x="4435" y="1941"/>
                  <a:ext cx="69" cy="85"/>
                </a:xfrm>
                <a:custGeom>
                  <a:avLst/>
                  <a:gdLst>
                    <a:gd name="T0" fmla="*/ 37 w 292"/>
                    <a:gd name="T1" fmla="*/ 0 h 359"/>
                    <a:gd name="T2" fmla="*/ 69 w 292"/>
                    <a:gd name="T3" fmla="*/ 27 h 359"/>
                    <a:gd name="T4" fmla="*/ 69 w 292"/>
                    <a:gd name="T5" fmla="*/ 65 h 359"/>
                    <a:gd name="T6" fmla="*/ 32 w 292"/>
                    <a:gd name="T7" fmla="*/ 85 h 359"/>
                    <a:gd name="T8" fmla="*/ 1 w 292"/>
                    <a:gd name="T9" fmla="*/ 66 h 359"/>
                    <a:gd name="T10" fmla="*/ 0 w 292"/>
                    <a:gd name="T11" fmla="*/ 27 h 359"/>
                    <a:gd name="T12" fmla="*/ 35 w 292"/>
                    <a:gd name="T13" fmla="*/ 1 h 3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2" h="359">
                      <a:moveTo>
                        <a:pt x="156" y="0"/>
                      </a:moveTo>
                      <a:lnTo>
                        <a:pt x="292" y="116"/>
                      </a:lnTo>
                      <a:lnTo>
                        <a:pt x="290" y="274"/>
                      </a:lnTo>
                      <a:lnTo>
                        <a:pt x="135" y="359"/>
                      </a:lnTo>
                      <a:lnTo>
                        <a:pt x="3" y="278"/>
                      </a:lnTo>
                      <a:lnTo>
                        <a:pt x="0" y="113"/>
                      </a:lnTo>
                      <a:lnTo>
                        <a:pt x="150" y="5"/>
                      </a:lnTo>
                    </a:path>
                  </a:pathLst>
                </a:custGeom>
                <a:solidFill>
                  <a:schemeClr val="bg2"/>
                </a:solidFill>
                <a:ln w="25400" cap="flat" cmpd="sng">
                  <a:solidFill>
                    <a:schemeClr val="tx1"/>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sp>
          <p:nvSpPr>
            <p:cNvPr id="20" name="AutoShape 71"/>
            <p:cNvSpPr>
              <a:spLocks noChangeArrowheads="1"/>
            </p:cNvSpPr>
            <p:nvPr/>
          </p:nvSpPr>
          <p:spPr bwMode="auto">
            <a:xfrm>
              <a:off x="804" y="2432"/>
              <a:ext cx="76" cy="92"/>
            </a:xfrm>
            <a:prstGeom prst="rtTriangle">
              <a:avLst/>
            </a:prstGeom>
            <a:solidFill>
              <a:srgbClr val="FF0000"/>
            </a:solidFill>
            <a:ln w="9525"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1" name="AutoShape 72"/>
            <p:cNvSpPr>
              <a:spLocks noChangeArrowheads="1"/>
            </p:cNvSpPr>
            <p:nvPr/>
          </p:nvSpPr>
          <p:spPr bwMode="auto">
            <a:xfrm flipH="1">
              <a:off x="1476" y="2432"/>
              <a:ext cx="76" cy="92"/>
            </a:xfrm>
            <a:prstGeom prst="rtTriangle">
              <a:avLst/>
            </a:prstGeom>
            <a:solidFill>
              <a:srgbClr val="FF0000"/>
            </a:solidFill>
            <a:ln w="9525"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sp>
        <p:nvSpPr>
          <p:cNvPr id="48" name="Text Box 42"/>
          <p:cNvSpPr txBox="1">
            <a:spLocks noChangeArrowheads="1"/>
          </p:cNvSpPr>
          <p:nvPr/>
        </p:nvSpPr>
        <p:spPr bwMode="auto">
          <a:xfrm>
            <a:off x="755576" y="2060848"/>
            <a:ext cx="4805858"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2200" dirty="0">
                <a:latin typeface="+mn-lt"/>
              </a:rPr>
              <a:t>Column web splices shall be bolted or welded, or welded to one column and bolted to the other.</a:t>
            </a:r>
          </a:p>
        </p:txBody>
      </p:sp>
    </p:spTree>
    <p:extLst>
      <p:ext uri="{BB962C8B-B14F-4D97-AF65-F5344CB8AC3E}">
        <p14:creationId xmlns:p14="http://schemas.microsoft.com/office/powerpoint/2010/main" val="414646506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38"/>
          </p:nvPr>
        </p:nvSpPr>
        <p:spPr/>
        <p:txBody>
          <a:bodyPr/>
          <a:lstStyle/>
          <a:p>
            <a:r>
              <a:rPr lang="en-US" dirty="0"/>
              <a:t>General Member and Connection Design </a:t>
            </a:r>
            <a:r>
              <a:rPr lang="en-US" dirty="0" smtClean="0"/>
              <a:t>Requirements</a:t>
            </a:r>
            <a:endParaRPr lang="en-US" dirty="0"/>
          </a:p>
        </p:txBody>
      </p:sp>
      <p:sp>
        <p:nvSpPr>
          <p:cNvPr id="5" name="Text Placeholder 4"/>
          <p:cNvSpPr>
            <a:spLocks noGrp="1"/>
          </p:cNvSpPr>
          <p:nvPr>
            <p:ph type="body" sz="quarter" idx="39"/>
          </p:nvPr>
        </p:nvSpPr>
        <p:spPr/>
        <p:txBody>
          <a:bodyPr/>
          <a:lstStyle/>
          <a:p>
            <a:r>
              <a:rPr lang="en-US" dirty="0" smtClean="0"/>
              <a:t>AISC Seismic Provisions</a:t>
            </a:r>
            <a:endParaRPr lang="en-US" dirty="0"/>
          </a:p>
        </p:txBody>
      </p:sp>
      <p:sp>
        <p:nvSpPr>
          <p:cNvPr id="8" name="TextBox 7"/>
          <p:cNvSpPr txBox="1"/>
          <p:nvPr/>
        </p:nvSpPr>
        <p:spPr>
          <a:xfrm>
            <a:off x="496403" y="1196752"/>
            <a:ext cx="7071693" cy="430887"/>
          </a:xfrm>
          <a:prstGeom prst="rect">
            <a:avLst/>
          </a:prstGeom>
          <a:noFill/>
        </p:spPr>
        <p:txBody>
          <a:bodyPr wrap="square" rtlCol="0">
            <a:spAutoFit/>
          </a:bodyPr>
          <a:lstStyle/>
          <a:p>
            <a:pPr marL="0" lvl="3"/>
            <a:r>
              <a:rPr lang="en-US" altLang="en-US" sz="2200" b="1" u="sng" dirty="0" smtClean="0"/>
              <a:t>D2.5a  Location of Splices</a:t>
            </a:r>
            <a:endParaRPr lang="en-US" altLang="en-US" sz="2200" b="1" u="sng" dirty="0"/>
          </a:p>
        </p:txBody>
      </p:sp>
      <p:sp>
        <p:nvSpPr>
          <p:cNvPr id="9" name="Slide Number Placeholder 4"/>
          <p:cNvSpPr>
            <a:spLocks noGrp="1"/>
          </p:cNvSpPr>
          <p:nvPr>
            <p:ph type="sldNum" sz="quarter" idx="12"/>
          </p:nvPr>
        </p:nvSpPr>
        <p:spPr>
          <a:xfrm>
            <a:off x="6553200" y="6356350"/>
            <a:ext cx="2133600" cy="365125"/>
          </a:xfrm>
        </p:spPr>
        <p:txBody>
          <a:bodyPr/>
          <a:lstStyle/>
          <a:p>
            <a:pPr>
              <a:defRPr/>
            </a:pPr>
            <a:fld id="{46425072-6E52-45A8-8A7E-A5B11BCA4176}" type="slidenum">
              <a:rPr lang="en-US" altLang="en-US" smtClean="0"/>
              <a:pPr>
                <a:defRPr/>
              </a:pPr>
              <a:t>101</a:t>
            </a:fld>
            <a:endParaRPr lang="en-US" altLang="en-US" dirty="0"/>
          </a:p>
        </p:txBody>
      </p:sp>
      <p:sp>
        <p:nvSpPr>
          <p:cNvPr id="35" name="Text Box 33"/>
          <p:cNvSpPr txBox="1">
            <a:spLocks noChangeArrowheads="1"/>
          </p:cNvSpPr>
          <p:nvPr/>
        </p:nvSpPr>
        <p:spPr bwMode="auto">
          <a:xfrm>
            <a:off x="827584" y="1945660"/>
            <a:ext cx="3420071"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2200" dirty="0">
                <a:latin typeface="+mn-lt"/>
              </a:rPr>
              <a:t>Splices </a:t>
            </a:r>
            <a:r>
              <a:rPr lang="en-US" altLang="en-US" sz="2200" dirty="0" smtClean="0">
                <a:latin typeface="+mn-lt"/>
              </a:rPr>
              <a:t>shall </a:t>
            </a:r>
            <a:r>
              <a:rPr lang="en-US" altLang="en-US" sz="2200" dirty="0">
                <a:latin typeface="+mn-lt"/>
              </a:rPr>
              <a:t>be located at least 4-ft. from beam-to-column connections</a:t>
            </a:r>
          </a:p>
        </p:txBody>
      </p:sp>
      <p:sp>
        <p:nvSpPr>
          <p:cNvPr id="36" name="Line 30"/>
          <p:cNvSpPr>
            <a:spLocks noChangeShapeType="1"/>
          </p:cNvSpPr>
          <p:nvPr/>
        </p:nvSpPr>
        <p:spPr bwMode="auto">
          <a:xfrm>
            <a:off x="5017388" y="4045399"/>
            <a:ext cx="922764" cy="0"/>
          </a:xfrm>
          <a:prstGeom prst="line">
            <a:avLst/>
          </a:prstGeom>
          <a:noFill/>
          <a:ln w="254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
        <p:nvSpPr>
          <p:cNvPr id="37" name="Line 31"/>
          <p:cNvSpPr>
            <a:spLocks noChangeShapeType="1"/>
          </p:cNvSpPr>
          <p:nvPr/>
        </p:nvSpPr>
        <p:spPr bwMode="auto">
          <a:xfrm>
            <a:off x="5652120" y="4022835"/>
            <a:ext cx="0" cy="979487"/>
          </a:xfrm>
          <a:prstGeom prst="line">
            <a:avLst/>
          </a:prstGeom>
          <a:noFill/>
          <a:ln w="19050">
            <a:solidFill>
              <a:schemeClr val="tx1"/>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8" name="Text Box 32"/>
          <p:cNvSpPr txBox="1">
            <a:spLocks noChangeArrowheads="1"/>
          </p:cNvSpPr>
          <p:nvPr/>
        </p:nvSpPr>
        <p:spPr bwMode="auto">
          <a:xfrm>
            <a:off x="5761063" y="4280377"/>
            <a:ext cx="10985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r>
              <a:rPr lang="en-US" altLang="en-US" sz="2000" b="1" dirty="0">
                <a:latin typeface="Arial Narrow" pitchFamily="34" charset="0"/>
              </a:rPr>
              <a:t>4 ft. min</a:t>
            </a:r>
          </a:p>
        </p:txBody>
      </p:sp>
      <p:grpSp>
        <p:nvGrpSpPr>
          <p:cNvPr id="127" name="Group 35"/>
          <p:cNvGrpSpPr>
            <a:grpSpLocks/>
          </p:cNvGrpSpPr>
          <p:nvPr/>
        </p:nvGrpSpPr>
        <p:grpSpPr bwMode="auto">
          <a:xfrm>
            <a:off x="4533876" y="1124744"/>
            <a:ext cx="4208514" cy="5184576"/>
            <a:chOff x="2515" y="397"/>
            <a:chExt cx="2794" cy="3442"/>
          </a:xfrm>
        </p:grpSpPr>
        <p:grpSp>
          <p:nvGrpSpPr>
            <p:cNvPr id="128" name="Group 36"/>
            <p:cNvGrpSpPr>
              <a:grpSpLocks/>
            </p:cNvGrpSpPr>
            <p:nvPr/>
          </p:nvGrpSpPr>
          <p:grpSpPr bwMode="auto">
            <a:xfrm>
              <a:off x="2515" y="397"/>
              <a:ext cx="267" cy="3442"/>
              <a:chOff x="2515" y="339"/>
              <a:chExt cx="267" cy="3442"/>
            </a:xfrm>
          </p:grpSpPr>
          <p:sp>
            <p:nvSpPr>
              <p:cNvPr id="186" name="Freeform 37"/>
              <p:cNvSpPr>
                <a:spLocks/>
              </p:cNvSpPr>
              <p:nvPr/>
            </p:nvSpPr>
            <p:spPr bwMode="auto">
              <a:xfrm>
                <a:off x="2524" y="2278"/>
                <a:ext cx="258" cy="156"/>
              </a:xfrm>
              <a:custGeom>
                <a:avLst/>
                <a:gdLst>
                  <a:gd name="T0" fmla="*/ 0 w 258"/>
                  <a:gd name="T1" fmla="*/ 150 h 156"/>
                  <a:gd name="T2" fmla="*/ 18 w 258"/>
                  <a:gd name="T3" fmla="*/ 0 h 156"/>
                  <a:gd name="T4" fmla="*/ 228 w 258"/>
                  <a:gd name="T5" fmla="*/ 0 h 156"/>
                  <a:gd name="T6" fmla="*/ 258 w 258"/>
                  <a:gd name="T7" fmla="*/ 156 h 156"/>
                  <a:gd name="T8" fmla="*/ 0 w 258"/>
                  <a:gd name="T9" fmla="*/ 150 h 1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8" h="156">
                    <a:moveTo>
                      <a:pt x="0" y="150"/>
                    </a:moveTo>
                    <a:lnTo>
                      <a:pt x="18" y="0"/>
                    </a:lnTo>
                    <a:lnTo>
                      <a:pt x="228" y="0"/>
                    </a:lnTo>
                    <a:lnTo>
                      <a:pt x="258" y="156"/>
                    </a:lnTo>
                    <a:lnTo>
                      <a:pt x="0" y="150"/>
                    </a:lnTo>
                    <a:close/>
                  </a:path>
                </a:pathLst>
              </a:custGeom>
              <a:solidFill>
                <a:srgbClr val="969696"/>
              </a:solidFill>
              <a:ln>
                <a:noFill/>
              </a:ln>
              <a:effectLst/>
              <a:extLst>
                <a:ext uri="{91240B29-F687-4F45-9708-019B960494DF}">
                  <a14:hiddenLine xmlns:a14="http://schemas.microsoft.com/office/drawing/2010/main" w="25400" cap="flat" cmpd="sng">
                    <a:solidFill>
                      <a:schemeClr val="tx1"/>
                    </a:solidFill>
                    <a:prstDash val="solid"/>
                    <a:round/>
                    <a:headEnd type="none" w="med" len="me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87" name="Rectangle 38"/>
              <p:cNvSpPr>
                <a:spLocks noChangeArrowheads="1"/>
              </p:cNvSpPr>
              <p:nvPr/>
            </p:nvSpPr>
            <p:spPr bwMode="auto">
              <a:xfrm>
                <a:off x="2515" y="2428"/>
                <a:ext cx="266" cy="1348"/>
              </a:xfrm>
              <a:prstGeom prst="rect">
                <a:avLst/>
              </a:prstGeom>
              <a:solidFill>
                <a:srgbClr val="969696"/>
              </a:solidFill>
              <a:ln>
                <a:noFill/>
              </a:ln>
              <a:effectLst/>
              <a:extLst>
                <a:ext uri="{91240B29-F687-4F45-9708-019B960494DF}">
                  <a14:hiddenLine xmlns:a14="http://schemas.microsoft.com/office/drawing/2010/main" w="2540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88" name="Rectangle 39"/>
              <p:cNvSpPr>
                <a:spLocks noChangeArrowheads="1"/>
              </p:cNvSpPr>
              <p:nvPr/>
            </p:nvSpPr>
            <p:spPr bwMode="auto">
              <a:xfrm>
                <a:off x="2536" y="343"/>
                <a:ext cx="224" cy="1937"/>
              </a:xfrm>
              <a:prstGeom prst="rect">
                <a:avLst/>
              </a:prstGeom>
              <a:solidFill>
                <a:srgbClr val="969696"/>
              </a:solidFill>
              <a:ln>
                <a:noFill/>
              </a:ln>
              <a:effectLst/>
              <a:extLst>
                <a:ext uri="{91240B29-F687-4F45-9708-019B960494DF}">
                  <a14:hiddenLine xmlns:a14="http://schemas.microsoft.com/office/drawing/2010/main" w="2540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189" name="Group 40"/>
              <p:cNvGrpSpPr>
                <a:grpSpLocks/>
              </p:cNvGrpSpPr>
              <p:nvPr/>
            </p:nvGrpSpPr>
            <p:grpSpPr bwMode="auto">
              <a:xfrm flipH="1">
                <a:off x="2712" y="2280"/>
                <a:ext cx="68" cy="1493"/>
                <a:chOff x="3146" y="2280"/>
                <a:chExt cx="67" cy="1911"/>
              </a:xfrm>
            </p:grpSpPr>
            <p:sp>
              <p:nvSpPr>
                <p:cNvPr id="199" name="Line 41"/>
                <p:cNvSpPr>
                  <a:spLocks noChangeShapeType="1"/>
                </p:cNvSpPr>
                <p:nvPr/>
              </p:nvSpPr>
              <p:spPr bwMode="auto">
                <a:xfrm>
                  <a:off x="3213" y="2286"/>
                  <a:ext cx="0" cy="1905"/>
                </a:xfrm>
                <a:prstGeom prst="line">
                  <a:avLst/>
                </a:prstGeom>
                <a:noFill/>
                <a:ln w="19050">
                  <a:solidFill>
                    <a:srgbClr val="00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200" name="Line 42"/>
                <p:cNvSpPr>
                  <a:spLocks noChangeShapeType="1"/>
                </p:cNvSpPr>
                <p:nvPr/>
              </p:nvSpPr>
              <p:spPr bwMode="auto">
                <a:xfrm flipV="1">
                  <a:off x="3147" y="2427"/>
                  <a:ext cx="0" cy="1764"/>
                </a:xfrm>
                <a:prstGeom prst="line">
                  <a:avLst/>
                </a:prstGeom>
                <a:noFill/>
                <a:ln w="19050">
                  <a:solidFill>
                    <a:srgbClr val="00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201" name="Line 43"/>
                <p:cNvSpPr>
                  <a:spLocks noChangeShapeType="1"/>
                </p:cNvSpPr>
                <p:nvPr/>
              </p:nvSpPr>
              <p:spPr bwMode="auto">
                <a:xfrm flipV="1">
                  <a:off x="3146" y="2280"/>
                  <a:ext cx="24" cy="146"/>
                </a:xfrm>
                <a:prstGeom prst="line">
                  <a:avLst/>
                </a:prstGeom>
                <a:noFill/>
                <a:ln w="19050">
                  <a:solidFill>
                    <a:srgbClr val="00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190" name="Line 44"/>
              <p:cNvSpPr>
                <a:spLocks noChangeShapeType="1"/>
              </p:cNvSpPr>
              <p:nvPr/>
            </p:nvSpPr>
            <p:spPr bwMode="auto">
              <a:xfrm>
                <a:off x="2538" y="2284"/>
                <a:ext cx="220" cy="0"/>
              </a:xfrm>
              <a:prstGeom prst="line">
                <a:avLst/>
              </a:prstGeom>
              <a:noFill/>
              <a:ln w="19050">
                <a:solidFill>
                  <a:srgbClr val="00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91" name="Line 45"/>
              <p:cNvSpPr>
                <a:spLocks noChangeShapeType="1"/>
              </p:cNvSpPr>
              <p:nvPr/>
            </p:nvSpPr>
            <p:spPr bwMode="auto">
              <a:xfrm flipV="1">
                <a:off x="2580" y="342"/>
                <a:ext cx="0" cy="1944"/>
              </a:xfrm>
              <a:prstGeom prst="line">
                <a:avLst/>
              </a:prstGeom>
              <a:noFill/>
              <a:ln w="19050">
                <a:solidFill>
                  <a:srgbClr val="00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92" name="Line 46"/>
              <p:cNvSpPr>
                <a:spLocks noChangeShapeType="1"/>
              </p:cNvSpPr>
              <p:nvPr/>
            </p:nvSpPr>
            <p:spPr bwMode="auto">
              <a:xfrm flipV="1">
                <a:off x="2542" y="339"/>
                <a:ext cx="0" cy="1947"/>
              </a:xfrm>
              <a:prstGeom prst="line">
                <a:avLst/>
              </a:prstGeom>
              <a:noFill/>
              <a:ln w="19050">
                <a:solidFill>
                  <a:srgbClr val="00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93" name="Line 47"/>
              <p:cNvSpPr>
                <a:spLocks noChangeShapeType="1"/>
              </p:cNvSpPr>
              <p:nvPr/>
            </p:nvSpPr>
            <p:spPr bwMode="auto">
              <a:xfrm flipV="1">
                <a:off x="2755" y="342"/>
                <a:ext cx="0" cy="1944"/>
              </a:xfrm>
              <a:prstGeom prst="line">
                <a:avLst/>
              </a:prstGeom>
              <a:noFill/>
              <a:ln w="19050">
                <a:solidFill>
                  <a:srgbClr val="00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94" name="Line 48"/>
              <p:cNvSpPr>
                <a:spLocks noChangeShapeType="1"/>
              </p:cNvSpPr>
              <p:nvPr/>
            </p:nvSpPr>
            <p:spPr bwMode="auto">
              <a:xfrm flipV="1">
                <a:off x="2715" y="340"/>
                <a:ext cx="0" cy="1946"/>
              </a:xfrm>
              <a:prstGeom prst="line">
                <a:avLst/>
              </a:prstGeom>
              <a:noFill/>
              <a:ln w="19050">
                <a:solidFill>
                  <a:srgbClr val="00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nvGrpSpPr>
              <p:cNvPr id="195" name="Group 49"/>
              <p:cNvGrpSpPr>
                <a:grpSpLocks/>
              </p:cNvGrpSpPr>
              <p:nvPr/>
            </p:nvGrpSpPr>
            <p:grpSpPr bwMode="auto">
              <a:xfrm>
                <a:off x="2516" y="2288"/>
                <a:ext cx="68" cy="1493"/>
                <a:chOff x="3146" y="2280"/>
                <a:chExt cx="67" cy="1911"/>
              </a:xfrm>
            </p:grpSpPr>
            <p:sp>
              <p:nvSpPr>
                <p:cNvPr id="196" name="Line 50"/>
                <p:cNvSpPr>
                  <a:spLocks noChangeShapeType="1"/>
                </p:cNvSpPr>
                <p:nvPr/>
              </p:nvSpPr>
              <p:spPr bwMode="auto">
                <a:xfrm>
                  <a:off x="3213" y="2286"/>
                  <a:ext cx="0" cy="1905"/>
                </a:xfrm>
                <a:prstGeom prst="line">
                  <a:avLst/>
                </a:prstGeom>
                <a:noFill/>
                <a:ln w="19050">
                  <a:solidFill>
                    <a:srgbClr val="00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97" name="Line 51"/>
                <p:cNvSpPr>
                  <a:spLocks noChangeShapeType="1"/>
                </p:cNvSpPr>
                <p:nvPr/>
              </p:nvSpPr>
              <p:spPr bwMode="auto">
                <a:xfrm flipV="1">
                  <a:off x="3147" y="2427"/>
                  <a:ext cx="0" cy="1764"/>
                </a:xfrm>
                <a:prstGeom prst="line">
                  <a:avLst/>
                </a:prstGeom>
                <a:noFill/>
                <a:ln w="19050">
                  <a:solidFill>
                    <a:srgbClr val="00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98" name="Line 52"/>
                <p:cNvSpPr>
                  <a:spLocks noChangeShapeType="1"/>
                </p:cNvSpPr>
                <p:nvPr/>
              </p:nvSpPr>
              <p:spPr bwMode="auto">
                <a:xfrm flipV="1">
                  <a:off x="3146" y="2280"/>
                  <a:ext cx="24" cy="146"/>
                </a:xfrm>
                <a:prstGeom prst="line">
                  <a:avLst/>
                </a:prstGeom>
                <a:noFill/>
                <a:ln w="19050">
                  <a:solidFill>
                    <a:srgbClr val="00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grpSp>
        <p:grpSp>
          <p:nvGrpSpPr>
            <p:cNvPr id="129" name="Group 53"/>
            <p:cNvGrpSpPr>
              <a:grpSpLocks/>
            </p:cNvGrpSpPr>
            <p:nvPr/>
          </p:nvGrpSpPr>
          <p:grpSpPr bwMode="auto">
            <a:xfrm>
              <a:off x="5042" y="397"/>
              <a:ext cx="267" cy="3442"/>
              <a:chOff x="2515" y="339"/>
              <a:chExt cx="267" cy="3442"/>
            </a:xfrm>
          </p:grpSpPr>
          <p:sp>
            <p:nvSpPr>
              <p:cNvPr id="170" name="Freeform 54"/>
              <p:cNvSpPr>
                <a:spLocks/>
              </p:cNvSpPr>
              <p:nvPr/>
            </p:nvSpPr>
            <p:spPr bwMode="auto">
              <a:xfrm>
                <a:off x="2524" y="2278"/>
                <a:ext cx="258" cy="156"/>
              </a:xfrm>
              <a:custGeom>
                <a:avLst/>
                <a:gdLst>
                  <a:gd name="T0" fmla="*/ 0 w 258"/>
                  <a:gd name="T1" fmla="*/ 150 h 156"/>
                  <a:gd name="T2" fmla="*/ 18 w 258"/>
                  <a:gd name="T3" fmla="*/ 0 h 156"/>
                  <a:gd name="T4" fmla="*/ 228 w 258"/>
                  <a:gd name="T5" fmla="*/ 0 h 156"/>
                  <a:gd name="T6" fmla="*/ 258 w 258"/>
                  <a:gd name="T7" fmla="*/ 156 h 156"/>
                  <a:gd name="T8" fmla="*/ 0 w 258"/>
                  <a:gd name="T9" fmla="*/ 150 h 1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8" h="156">
                    <a:moveTo>
                      <a:pt x="0" y="150"/>
                    </a:moveTo>
                    <a:lnTo>
                      <a:pt x="18" y="0"/>
                    </a:lnTo>
                    <a:lnTo>
                      <a:pt x="228" y="0"/>
                    </a:lnTo>
                    <a:lnTo>
                      <a:pt x="258" y="156"/>
                    </a:lnTo>
                    <a:lnTo>
                      <a:pt x="0" y="150"/>
                    </a:lnTo>
                    <a:close/>
                  </a:path>
                </a:pathLst>
              </a:custGeom>
              <a:solidFill>
                <a:srgbClr val="969696"/>
              </a:solidFill>
              <a:ln>
                <a:noFill/>
              </a:ln>
              <a:effectLst/>
              <a:extLst>
                <a:ext uri="{91240B29-F687-4F45-9708-019B960494DF}">
                  <a14:hiddenLine xmlns:a14="http://schemas.microsoft.com/office/drawing/2010/main" w="25400" cap="flat" cmpd="sng">
                    <a:solidFill>
                      <a:schemeClr val="tx1"/>
                    </a:solidFill>
                    <a:prstDash val="solid"/>
                    <a:round/>
                    <a:headEnd type="none" w="med" len="me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71" name="Rectangle 55"/>
              <p:cNvSpPr>
                <a:spLocks noChangeArrowheads="1"/>
              </p:cNvSpPr>
              <p:nvPr/>
            </p:nvSpPr>
            <p:spPr bwMode="auto">
              <a:xfrm>
                <a:off x="2515" y="2428"/>
                <a:ext cx="266" cy="1348"/>
              </a:xfrm>
              <a:prstGeom prst="rect">
                <a:avLst/>
              </a:prstGeom>
              <a:solidFill>
                <a:srgbClr val="969696"/>
              </a:solidFill>
              <a:ln>
                <a:noFill/>
              </a:ln>
              <a:effectLst/>
              <a:extLst>
                <a:ext uri="{91240B29-F687-4F45-9708-019B960494DF}">
                  <a14:hiddenLine xmlns:a14="http://schemas.microsoft.com/office/drawing/2010/main" w="2540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72" name="Rectangle 56"/>
              <p:cNvSpPr>
                <a:spLocks noChangeArrowheads="1"/>
              </p:cNvSpPr>
              <p:nvPr/>
            </p:nvSpPr>
            <p:spPr bwMode="auto">
              <a:xfrm>
                <a:off x="2536" y="343"/>
                <a:ext cx="224" cy="1937"/>
              </a:xfrm>
              <a:prstGeom prst="rect">
                <a:avLst/>
              </a:prstGeom>
              <a:solidFill>
                <a:srgbClr val="969696"/>
              </a:solidFill>
              <a:ln>
                <a:noFill/>
              </a:ln>
              <a:effectLst/>
              <a:extLst>
                <a:ext uri="{91240B29-F687-4F45-9708-019B960494DF}">
                  <a14:hiddenLine xmlns:a14="http://schemas.microsoft.com/office/drawing/2010/main" w="2540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173" name="Group 57"/>
              <p:cNvGrpSpPr>
                <a:grpSpLocks/>
              </p:cNvGrpSpPr>
              <p:nvPr/>
            </p:nvGrpSpPr>
            <p:grpSpPr bwMode="auto">
              <a:xfrm flipH="1">
                <a:off x="2712" y="2280"/>
                <a:ext cx="68" cy="1493"/>
                <a:chOff x="3146" y="2280"/>
                <a:chExt cx="67" cy="1911"/>
              </a:xfrm>
            </p:grpSpPr>
            <p:sp>
              <p:nvSpPr>
                <p:cNvPr id="183" name="Line 58"/>
                <p:cNvSpPr>
                  <a:spLocks noChangeShapeType="1"/>
                </p:cNvSpPr>
                <p:nvPr/>
              </p:nvSpPr>
              <p:spPr bwMode="auto">
                <a:xfrm>
                  <a:off x="3213" y="2286"/>
                  <a:ext cx="0" cy="1905"/>
                </a:xfrm>
                <a:prstGeom prst="line">
                  <a:avLst/>
                </a:prstGeom>
                <a:noFill/>
                <a:ln w="19050">
                  <a:solidFill>
                    <a:srgbClr val="00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84" name="Line 59"/>
                <p:cNvSpPr>
                  <a:spLocks noChangeShapeType="1"/>
                </p:cNvSpPr>
                <p:nvPr/>
              </p:nvSpPr>
              <p:spPr bwMode="auto">
                <a:xfrm flipV="1">
                  <a:off x="3147" y="2427"/>
                  <a:ext cx="0" cy="1764"/>
                </a:xfrm>
                <a:prstGeom prst="line">
                  <a:avLst/>
                </a:prstGeom>
                <a:noFill/>
                <a:ln w="19050">
                  <a:solidFill>
                    <a:srgbClr val="00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85" name="Line 60"/>
                <p:cNvSpPr>
                  <a:spLocks noChangeShapeType="1"/>
                </p:cNvSpPr>
                <p:nvPr/>
              </p:nvSpPr>
              <p:spPr bwMode="auto">
                <a:xfrm flipV="1">
                  <a:off x="3146" y="2280"/>
                  <a:ext cx="24" cy="146"/>
                </a:xfrm>
                <a:prstGeom prst="line">
                  <a:avLst/>
                </a:prstGeom>
                <a:noFill/>
                <a:ln w="19050">
                  <a:solidFill>
                    <a:srgbClr val="00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sp>
            <p:nvSpPr>
              <p:cNvPr id="174" name="Line 61"/>
              <p:cNvSpPr>
                <a:spLocks noChangeShapeType="1"/>
              </p:cNvSpPr>
              <p:nvPr/>
            </p:nvSpPr>
            <p:spPr bwMode="auto">
              <a:xfrm>
                <a:off x="2538" y="2284"/>
                <a:ext cx="220" cy="0"/>
              </a:xfrm>
              <a:prstGeom prst="line">
                <a:avLst/>
              </a:prstGeom>
              <a:noFill/>
              <a:ln w="19050">
                <a:solidFill>
                  <a:srgbClr val="00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75" name="Line 62"/>
              <p:cNvSpPr>
                <a:spLocks noChangeShapeType="1"/>
              </p:cNvSpPr>
              <p:nvPr/>
            </p:nvSpPr>
            <p:spPr bwMode="auto">
              <a:xfrm flipV="1">
                <a:off x="2580" y="342"/>
                <a:ext cx="0" cy="1944"/>
              </a:xfrm>
              <a:prstGeom prst="line">
                <a:avLst/>
              </a:prstGeom>
              <a:noFill/>
              <a:ln w="19050">
                <a:solidFill>
                  <a:srgbClr val="00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76" name="Line 63"/>
              <p:cNvSpPr>
                <a:spLocks noChangeShapeType="1"/>
              </p:cNvSpPr>
              <p:nvPr/>
            </p:nvSpPr>
            <p:spPr bwMode="auto">
              <a:xfrm flipV="1">
                <a:off x="2542" y="339"/>
                <a:ext cx="0" cy="1947"/>
              </a:xfrm>
              <a:prstGeom prst="line">
                <a:avLst/>
              </a:prstGeom>
              <a:noFill/>
              <a:ln w="19050">
                <a:solidFill>
                  <a:srgbClr val="00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77" name="Line 64"/>
              <p:cNvSpPr>
                <a:spLocks noChangeShapeType="1"/>
              </p:cNvSpPr>
              <p:nvPr/>
            </p:nvSpPr>
            <p:spPr bwMode="auto">
              <a:xfrm flipV="1">
                <a:off x="2755" y="342"/>
                <a:ext cx="0" cy="1944"/>
              </a:xfrm>
              <a:prstGeom prst="line">
                <a:avLst/>
              </a:prstGeom>
              <a:noFill/>
              <a:ln w="19050">
                <a:solidFill>
                  <a:srgbClr val="00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78" name="Line 65"/>
              <p:cNvSpPr>
                <a:spLocks noChangeShapeType="1"/>
              </p:cNvSpPr>
              <p:nvPr/>
            </p:nvSpPr>
            <p:spPr bwMode="auto">
              <a:xfrm flipV="1">
                <a:off x="2715" y="340"/>
                <a:ext cx="0" cy="1946"/>
              </a:xfrm>
              <a:prstGeom prst="line">
                <a:avLst/>
              </a:prstGeom>
              <a:noFill/>
              <a:ln w="19050">
                <a:solidFill>
                  <a:srgbClr val="00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nvGrpSpPr>
              <p:cNvPr id="179" name="Group 66"/>
              <p:cNvGrpSpPr>
                <a:grpSpLocks/>
              </p:cNvGrpSpPr>
              <p:nvPr/>
            </p:nvGrpSpPr>
            <p:grpSpPr bwMode="auto">
              <a:xfrm>
                <a:off x="2516" y="2288"/>
                <a:ext cx="68" cy="1493"/>
                <a:chOff x="3146" y="2280"/>
                <a:chExt cx="67" cy="1911"/>
              </a:xfrm>
            </p:grpSpPr>
            <p:sp>
              <p:nvSpPr>
                <p:cNvPr id="180" name="Line 67"/>
                <p:cNvSpPr>
                  <a:spLocks noChangeShapeType="1"/>
                </p:cNvSpPr>
                <p:nvPr/>
              </p:nvSpPr>
              <p:spPr bwMode="auto">
                <a:xfrm>
                  <a:off x="3213" y="2286"/>
                  <a:ext cx="0" cy="1905"/>
                </a:xfrm>
                <a:prstGeom prst="line">
                  <a:avLst/>
                </a:prstGeom>
                <a:noFill/>
                <a:ln w="19050">
                  <a:solidFill>
                    <a:srgbClr val="00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81" name="Line 68"/>
                <p:cNvSpPr>
                  <a:spLocks noChangeShapeType="1"/>
                </p:cNvSpPr>
                <p:nvPr/>
              </p:nvSpPr>
              <p:spPr bwMode="auto">
                <a:xfrm flipV="1">
                  <a:off x="3147" y="2427"/>
                  <a:ext cx="0" cy="1764"/>
                </a:xfrm>
                <a:prstGeom prst="line">
                  <a:avLst/>
                </a:prstGeom>
                <a:noFill/>
                <a:ln w="19050">
                  <a:solidFill>
                    <a:srgbClr val="00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82" name="Line 69"/>
                <p:cNvSpPr>
                  <a:spLocks noChangeShapeType="1"/>
                </p:cNvSpPr>
                <p:nvPr/>
              </p:nvSpPr>
              <p:spPr bwMode="auto">
                <a:xfrm flipV="1">
                  <a:off x="3146" y="2280"/>
                  <a:ext cx="24" cy="146"/>
                </a:xfrm>
                <a:prstGeom prst="line">
                  <a:avLst/>
                </a:prstGeom>
                <a:noFill/>
                <a:ln w="19050">
                  <a:solidFill>
                    <a:srgbClr val="00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grpSp>
        <p:grpSp>
          <p:nvGrpSpPr>
            <p:cNvPr id="130" name="Group 70"/>
            <p:cNvGrpSpPr>
              <a:grpSpLocks/>
            </p:cNvGrpSpPr>
            <p:nvPr/>
          </p:nvGrpSpPr>
          <p:grpSpPr bwMode="auto">
            <a:xfrm>
              <a:off x="2784" y="2946"/>
              <a:ext cx="2265" cy="336"/>
              <a:chOff x="2784" y="2946"/>
              <a:chExt cx="2265" cy="336"/>
            </a:xfrm>
          </p:grpSpPr>
          <p:sp>
            <p:nvSpPr>
              <p:cNvPr id="167" name="Rectangle 71"/>
              <p:cNvSpPr>
                <a:spLocks noChangeArrowheads="1"/>
              </p:cNvSpPr>
              <p:nvPr/>
            </p:nvSpPr>
            <p:spPr bwMode="auto">
              <a:xfrm>
                <a:off x="2785" y="2946"/>
                <a:ext cx="2260" cy="336"/>
              </a:xfrm>
              <a:prstGeom prst="rect">
                <a:avLst/>
              </a:prstGeom>
              <a:gradFill rotWithShape="1">
                <a:gsLst>
                  <a:gs pos="0">
                    <a:srgbClr val="525252"/>
                  </a:gs>
                  <a:gs pos="50000">
                    <a:srgbClr val="B2B2B2"/>
                  </a:gs>
                  <a:gs pos="100000">
                    <a:srgbClr val="525252"/>
                  </a:gs>
                </a:gsLst>
                <a:lin ang="5400000" scaled="1"/>
              </a:gradFill>
              <a:ln w="222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68" name="Line 72"/>
              <p:cNvSpPr>
                <a:spLocks noChangeShapeType="1"/>
              </p:cNvSpPr>
              <p:nvPr/>
            </p:nvSpPr>
            <p:spPr bwMode="auto">
              <a:xfrm>
                <a:off x="2784" y="2979"/>
                <a:ext cx="2262" cy="0"/>
              </a:xfrm>
              <a:prstGeom prst="line">
                <a:avLst/>
              </a:prstGeom>
              <a:noFill/>
              <a:ln w="22225">
                <a:solidFill>
                  <a:srgbClr val="00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69" name="Line 73"/>
              <p:cNvSpPr>
                <a:spLocks noChangeShapeType="1"/>
              </p:cNvSpPr>
              <p:nvPr/>
            </p:nvSpPr>
            <p:spPr bwMode="auto">
              <a:xfrm>
                <a:off x="2787" y="3252"/>
                <a:ext cx="2262" cy="0"/>
              </a:xfrm>
              <a:prstGeom prst="line">
                <a:avLst/>
              </a:prstGeom>
              <a:noFill/>
              <a:ln w="22225">
                <a:solidFill>
                  <a:srgbClr val="00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grpSp>
          <p:nvGrpSpPr>
            <p:cNvPr id="131" name="Group 74"/>
            <p:cNvGrpSpPr>
              <a:grpSpLocks/>
            </p:cNvGrpSpPr>
            <p:nvPr/>
          </p:nvGrpSpPr>
          <p:grpSpPr bwMode="auto">
            <a:xfrm>
              <a:off x="2760" y="774"/>
              <a:ext cx="2310" cy="336"/>
              <a:chOff x="2784" y="2946"/>
              <a:chExt cx="2265" cy="336"/>
            </a:xfrm>
          </p:grpSpPr>
          <p:sp>
            <p:nvSpPr>
              <p:cNvPr id="164" name="Rectangle 75"/>
              <p:cNvSpPr>
                <a:spLocks noChangeArrowheads="1"/>
              </p:cNvSpPr>
              <p:nvPr/>
            </p:nvSpPr>
            <p:spPr bwMode="auto">
              <a:xfrm>
                <a:off x="2785" y="2946"/>
                <a:ext cx="2260" cy="336"/>
              </a:xfrm>
              <a:prstGeom prst="rect">
                <a:avLst/>
              </a:prstGeom>
              <a:gradFill rotWithShape="1">
                <a:gsLst>
                  <a:gs pos="0">
                    <a:srgbClr val="525252"/>
                  </a:gs>
                  <a:gs pos="50000">
                    <a:srgbClr val="B2B2B2"/>
                  </a:gs>
                  <a:gs pos="100000">
                    <a:srgbClr val="525252"/>
                  </a:gs>
                </a:gsLst>
                <a:lin ang="5400000" scaled="1"/>
              </a:gradFill>
              <a:ln w="222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65" name="Line 76"/>
              <p:cNvSpPr>
                <a:spLocks noChangeShapeType="1"/>
              </p:cNvSpPr>
              <p:nvPr/>
            </p:nvSpPr>
            <p:spPr bwMode="auto">
              <a:xfrm>
                <a:off x="2784" y="2979"/>
                <a:ext cx="2262" cy="0"/>
              </a:xfrm>
              <a:prstGeom prst="line">
                <a:avLst/>
              </a:prstGeom>
              <a:noFill/>
              <a:ln w="22225">
                <a:solidFill>
                  <a:srgbClr val="00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sp>
            <p:nvSpPr>
              <p:cNvPr id="166" name="Line 77"/>
              <p:cNvSpPr>
                <a:spLocks noChangeShapeType="1"/>
              </p:cNvSpPr>
              <p:nvPr/>
            </p:nvSpPr>
            <p:spPr bwMode="auto">
              <a:xfrm>
                <a:off x="2787" y="3252"/>
                <a:ext cx="2262" cy="0"/>
              </a:xfrm>
              <a:prstGeom prst="line">
                <a:avLst/>
              </a:prstGeom>
              <a:noFill/>
              <a:ln w="22225">
                <a:solidFill>
                  <a:srgbClr val="00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smtClean="0">
                  <a:ln>
                    <a:noFill/>
                  </a:ln>
                  <a:solidFill>
                    <a:srgbClr val="FFFFFF"/>
                  </a:solidFill>
                  <a:effectLst/>
                  <a:uLnTx/>
                  <a:uFillTx/>
                </a:endParaRPr>
              </a:p>
            </p:txBody>
          </p:sp>
        </p:grpSp>
        <p:grpSp>
          <p:nvGrpSpPr>
            <p:cNvPr id="132" name="Group 78"/>
            <p:cNvGrpSpPr>
              <a:grpSpLocks/>
            </p:cNvGrpSpPr>
            <p:nvPr/>
          </p:nvGrpSpPr>
          <p:grpSpPr bwMode="auto">
            <a:xfrm>
              <a:off x="4987" y="2936"/>
              <a:ext cx="251" cy="345"/>
              <a:chOff x="4987" y="2936"/>
              <a:chExt cx="251" cy="345"/>
            </a:xfrm>
          </p:grpSpPr>
          <p:sp>
            <p:nvSpPr>
              <p:cNvPr id="157" name="Rectangle 79"/>
              <p:cNvSpPr>
                <a:spLocks noChangeArrowheads="1"/>
              </p:cNvSpPr>
              <p:nvPr/>
            </p:nvSpPr>
            <p:spPr bwMode="auto">
              <a:xfrm>
                <a:off x="4987" y="3000"/>
                <a:ext cx="56" cy="221"/>
              </a:xfrm>
              <a:prstGeom prst="rect">
                <a:avLst/>
              </a:prstGeom>
              <a:gradFill rotWithShape="1">
                <a:gsLst>
                  <a:gs pos="0">
                    <a:srgbClr val="B2B2B2"/>
                  </a:gs>
                  <a:gs pos="50000">
                    <a:srgbClr val="525252"/>
                  </a:gs>
                  <a:gs pos="100000">
                    <a:srgbClr val="B2B2B2"/>
                  </a:gs>
                </a:gsLst>
                <a:lin ang="2700000" scaled="1"/>
              </a:gra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58" name="Oval 80"/>
              <p:cNvSpPr>
                <a:spLocks noChangeAspect="1" noChangeArrowheads="1"/>
              </p:cNvSpPr>
              <p:nvPr/>
            </p:nvSpPr>
            <p:spPr bwMode="auto">
              <a:xfrm>
                <a:off x="5001" y="3023"/>
                <a:ext cx="29" cy="29"/>
              </a:xfrm>
              <a:prstGeom prst="ellipse">
                <a:avLst/>
              </a:prstGeom>
              <a:solidFill>
                <a:srgbClr val="000000"/>
              </a:solidFill>
              <a:ln>
                <a:noFill/>
              </a:ln>
              <a:effectLst/>
              <a:extLst>
                <a:ext uri="{91240B29-F687-4F45-9708-019B960494DF}">
                  <a14:hiddenLine xmlns:a14="http://schemas.microsoft.com/office/drawing/2010/main" w="19050" algn="ctr">
                    <a:solidFill>
                      <a:schemeClr val="bg2"/>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59" name="Oval 81"/>
              <p:cNvSpPr>
                <a:spLocks noChangeAspect="1" noChangeArrowheads="1"/>
              </p:cNvSpPr>
              <p:nvPr/>
            </p:nvSpPr>
            <p:spPr bwMode="auto">
              <a:xfrm>
                <a:off x="5001" y="3165"/>
                <a:ext cx="29" cy="29"/>
              </a:xfrm>
              <a:prstGeom prst="ellipse">
                <a:avLst/>
              </a:prstGeom>
              <a:solidFill>
                <a:srgbClr val="000000"/>
              </a:solidFill>
              <a:ln>
                <a:noFill/>
              </a:ln>
              <a:effectLst/>
              <a:extLst>
                <a:ext uri="{91240B29-F687-4F45-9708-019B960494DF}">
                  <a14:hiddenLine xmlns:a14="http://schemas.microsoft.com/office/drawing/2010/main" w="19050" algn="ctr">
                    <a:solidFill>
                      <a:schemeClr val="bg2"/>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60" name="AutoShape 82"/>
              <p:cNvSpPr>
                <a:spLocks noChangeAspect="1" noChangeArrowheads="1"/>
              </p:cNvSpPr>
              <p:nvPr/>
            </p:nvSpPr>
            <p:spPr bwMode="auto">
              <a:xfrm flipH="1" flipV="1">
                <a:off x="5005" y="3245"/>
                <a:ext cx="35" cy="35"/>
              </a:xfrm>
              <a:prstGeom prst="rtTriangle">
                <a:avLst/>
              </a:prstGeom>
              <a:solidFill>
                <a:srgbClr val="FF0000"/>
              </a:solidFill>
              <a:ln>
                <a:noFill/>
              </a:ln>
              <a:effectLst/>
              <a:extLst>
                <a:ext uri="{91240B29-F687-4F45-9708-019B960494DF}">
                  <a14:hiddenLine xmlns:a14="http://schemas.microsoft.com/office/drawing/2010/main" w="19050" algn="ctr">
                    <a:solidFill>
                      <a:schemeClr val="bg2"/>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61" name="AutoShape 83"/>
              <p:cNvSpPr>
                <a:spLocks noChangeAspect="1" noChangeArrowheads="1"/>
              </p:cNvSpPr>
              <p:nvPr/>
            </p:nvSpPr>
            <p:spPr bwMode="auto">
              <a:xfrm flipH="1" flipV="1">
                <a:off x="5010" y="2941"/>
                <a:ext cx="35" cy="35"/>
              </a:xfrm>
              <a:prstGeom prst="rtTriangle">
                <a:avLst/>
              </a:prstGeom>
              <a:solidFill>
                <a:srgbClr val="FF0000"/>
              </a:solidFill>
              <a:ln>
                <a:noFill/>
              </a:ln>
              <a:effectLst/>
              <a:extLst>
                <a:ext uri="{91240B29-F687-4F45-9708-019B960494DF}">
                  <a14:hiddenLine xmlns:a14="http://schemas.microsoft.com/office/drawing/2010/main" w="19050" algn="ctr">
                    <a:solidFill>
                      <a:schemeClr val="bg2"/>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62" name="Rectangle 84"/>
              <p:cNvSpPr>
                <a:spLocks noChangeArrowheads="1"/>
              </p:cNvSpPr>
              <p:nvPr/>
            </p:nvSpPr>
            <p:spPr bwMode="auto">
              <a:xfrm>
                <a:off x="5111" y="2936"/>
                <a:ext cx="127" cy="37"/>
              </a:xfrm>
              <a:prstGeom prst="rect">
                <a:avLst/>
              </a:prstGeom>
              <a:gradFill rotWithShape="1">
                <a:gsLst>
                  <a:gs pos="0">
                    <a:srgbClr val="B2B2B2"/>
                  </a:gs>
                  <a:gs pos="50000">
                    <a:srgbClr val="525252"/>
                  </a:gs>
                  <a:gs pos="100000">
                    <a:srgbClr val="B2B2B2"/>
                  </a:gs>
                </a:gsLst>
                <a:lin ang="5400000" scaled="1"/>
              </a:gra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63" name="Rectangle 85"/>
              <p:cNvSpPr>
                <a:spLocks noChangeArrowheads="1"/>
              </p:cNvSpPr>
              <p:nvPr/>
            </p:nvSpPr>
            <p:spPr bwMode="auto">
              <a:xfrm>
                <a:off x="5111" y="3244"/>
                <a:ext cx="127" cy="37"/>
              </a:xfrm>
              <a:prstGeom prst="rect">
                <a:avLst/>
              </a:prstGeom>
              <a:gradFill rotWithShape="1">
                <a:gsLst>
                  <a:gs pos="0">
                    <a:srgbClr val="B2B2B2"/>
                  </a:gs>
                  <a:gs pos="50000">
                    <a:srgbClr val="525252"/>
                  </a:gs>
                  <a:gs pos="100000">
                    <a:srgbClr val="B2B2B2"/>
                  </a:gs>
                </a:gsLst>
                <a:lin ang="5400000" scaled="1"/>
              </a:gra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grpSp>
          <p:nvGrpSpPr>
            <p:cNvPr id="133" name="Group 86"/>
            <p:cNvGrpSpPr>
              <a:grpSpLocks/>
            </p:cNvGrpSpPr>
            <p:nvPr/>
          </p:nvGrpSpPr>
          <p:grpSpPr bwMode="auto">
            <a:xfrm>
              <a:off x="2585" y="2936"/>
              <a:ext cx="251" cy="345"/>
              <a:chOff x="2585" y="2936"/>
              <a:chExt cx="251" cy="345"/>
            </a:xfrm>
          </p:grpSpPr>
          <p:sp>
            <p:nvSpPr>
              <p:cNvPr id="150" name="Rectangle 87"/>
              <p:cNvSpPr>
                <a:spLocks noChangeArrowheads="1"/>
              </p:cNvSpPr>
              <p:nvPr/>
            </p:nvSpPr>
            <p:spPr bwMode="auto">
              <a:xfrm flipH="1">
                <a:off x="2780" y="3000"/>
                <a:ext cx="56" cy="221"/>
              </a:xfrm>
              <a:prstGeom prst="rect">
                <a:avLst/>
              </a:prstGeom>
              <a:gradFill rotWithShape="1">
                <a:gsLst>
                  <a:gs pos="0">
                    <a:srgbClr val="B2B2B2"/>
                  </a:gs>
                  <a:gs pos="50000">
                    <a:srgbClr val="525252"/>
                  </a:gs>
                  <a:gs pos="100000">
                    <a:srgbClr val="B2B2B2"/>
                  </a:gs>
                </a:gsLst>
                <a:lin ang="2700000" scaled="1"/>
              </a:gra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51" name="Oval 88"/>
              <p:cNvSpPr>
                <a:spLocks noChangeAspect="1" noChangeArrowheads="1"/>
              </p:cNvSpPr>
              <p:nvPr/>
            </p:nvSpPr>
            <p:spPr bwMode="auto">
              <a:xfrm flipH="1">
                <a:off x="2793" y="3023"/>
                <a:ext cx="29" cy="29"/>
              </a:xfrm>
              <a:prstGeom prst="ellipse">
                <a:avLst/>
              </a:prstGeom>
              <a:solidFill>
                <a:srgbClr val="000000"/>
              </a:solidFill>
              <a:ln>
                <a:noFill/>
              </a:ln>
              <a:effectLst/>
              <a:extLst>
                <a:ext uri="{91240B29-F687-4F45-9708-019B960494DF}">
                  <a14:hiddenLine xmlns:a14="http://schemas.microsoft.com/office/drawing/2010/main" w="19050" algn="ctr">
                    <a:solidFill>
                      <a:schemeClr val="bg2"/>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52" name="Oval 89"/>
              <p:cNvSpPr>
                <a:spLocks noChangeAspect="1" noChangeArrowheads="1"/>
              </p:cNvSpPr>
              <p:nvPr/>
            </p:nvSpPr>
            <p:spPr bwMode="auto">
              <a:xfrm flipH="1">
                <a:off x="2793" y="3165"/>
                <a:ext cx="29" cy="29"/>
              </a:xfrm>
              <a:prstGeom prst="ellipse">
                <a:avLst/>
              </a:prstGeom>
              <a:solidFill>
                <a:srgbClr val="000000"/>
              </a:solidFill>
              <a:ln>
                <a:noFill/>
              </a:ln>
              <a:effectLst/>
              <a:extLst>
                <a:ext uri="{91240B29-F687-4F45-9708-019B960494DF}">
                  <a14:hiddenLine xmlns:a14="http://schemas.microsoft.com/office/drawing/2010/main" w="19050" algn="ctr">
                    <a:solidFill>
                      <a:schemeClr val="bg2"/>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53" name="AutoShape 90"/>
              <p:cNvSpPr>
                <a:spLocks noChangeAspect="1" noChangeArrowheads="1"/>
              </p:cNvSpPr>
              <p:nvPr/>
            </p:nvSpPr>
            <p:spPr bwMode="auto">
              <a:xfrm flipV="1">
                <a:off x="2787" y="3245"/>
                <a:ext cx="35" cy="35"/>
              </a:xfrm>
              <a:prstGeom prst="rtTriangle">
                <a:avLst/>
              </a:prstGeom>
              <a:solidFill>
                <a:srgbClr val="FF0000"/>
              </a:solidFill>
              <a:ln>
                <a:noFill/>
              </a:ln>
              <a:effectLst/>
              <a:extLst>
                <a:ext uri="{91240B29-F687-4F45-9708-019B960494DF}">
                  <a14:hiddenLine xmlns:a14="http://schemas.microsoft.com/office/drawing/2010/main" w="19050" algn="ctr">
                    <a:solidFill>
                      <a:schemeClr val="bg2"/>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54" name="AutoShape 91"/>
              <p:cNvSpPr>
                <a:spLocks noChangeAspect="1" noChangeArrowheads="1"/>
              </p:cNvSpPr>
              <p:nvPr/>
            </p:nvSpPr>
            <p:spPr bwMode="auto">
              <a:xfrm flipV="1">
                <a:off x="2782" y="2941"/>
                <a:ext cx="35" cy="35"/>
              </a:xfrm>
              <a:prstGeom prst="rtTriangle">
                <a:avLst/>
              </a:prstGeom>
              <a:solidFill>
                <a:srgbClr val="FF0000"/>
              </a:solidFill>
              <a:ln>
                <a:noFill/>
              </a:ln>
              <a:effectLst/>
              <a:extLst>
                <a:ext uri="{91240B29-F687-4F45-9708-019B960494DF}">
                  <a14:hiddenLine xmlns:a14="http://schemas.microsoft.com/office/drawing/2010/main" w="19050" algn="ctr">
                    <a:solidFill>
                      <a:schemeClr val="bg2"/>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55" name="Rectangle 92"/>
              <p:cNvSpPr>
                <a:spLocks noChangeArrowheads="1"/>
              </p:cNvSpPr>
              <p:nvPr/>
            </p:nvSpPr>
            <p:spPr bwMode="auto">
              <a:xfrm flipH="1">
                <a:off x="2585" y="2936"/>
                <a:ext cx="127" cy="37"/>
              </a:xfrm>
              <a:prstGeom prst="rect">
                <a:avLst/>
              </a:prstGeom>
              <a:gradFill rotWithShape="1">
                <a:gsLst>
                  <a:gs pos="0">
                    <a:srgbClr val="B2B2B2"/>
                  </a:gs>
                  <a:gs pos="50000">
                    <a:srgbClr val="525252"/>
                  </a:gs>
                  <a:gs pos="100000">
                    <a:srgbClr val="B2B2B2"/>
                  </a:gs>
                </a:gsLst>
                <a:lin ang="5400000" scaled="1"/>
              </a:gra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56" name="Rectangle 93"/>
              <p:cNvSpPr>
                <a:spLocks noChangeArrowheads="1"/>
              </p:cNvSpPr>
              <p:nvPr/>
            </p:nvSpPr>
            <p:spPr bwMode="auto">
              <a:xfrm flipH="1">
                <a:off x="2585" y="3244"/>
                <a:ext cx="127" cy="37"/>
              </a:xfrm>
              <a:prstGeom prst="rect">
                <a:avLst/>
              </a:prstGeom>
              <a:gradFill rotWithShape="1">
                <a:gsLst>
                  <a:gs pos="0">
                    <a:srgbClr val="B2B2B2"/>
                  </a:gs>
                  <a:gs pos="50000">
                    <a:srgbClr val="525252"/>
                  </a:gs>
                  <a:gs pos="100000">
                    <a:srgbClr val="B2B2B2"/>
                  </a:gs>
                </a:gsLst>
                <a:lin ang="5400000" scaled="1"/>
              </a:gra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grpSp>
          <p:nvGrpSpPr>
            <p:cNvPr id="134" name="Group 94"/>
            <p:cNvGrpSpPr>
              <a:grpSpLocks/>
            </p:cNvGrpSpPr>
            <p:nvPr/>
          </p:nvGrpSpPr>
          <p:grpSpPr bwMode="auto">
            <a:xfrm>
              <a:off x="5007" y="767"/>
              <a:ext cx="231" cy="345"/>
              <a:chOff x="5007" y="767"/>
              <a:chExt cx="231" cy="345"/>
            </a:xfrm>
          </p:grpSpPr>
          <p:sp>
            <p:nvSpPr>
              <p:cNvPr id="143" name="Rectangle 95"/>
              <p:cNvSpPr>
                <a:spLocks noChangeArrowheads="1"/>
              </p:cNvSpPr>
              <p:nvPr/>
            </p:nvSpPr>
            <p:spPr bwMode="auto">
              <a:xfrm>
                <a:off x="5007" y="831"/>
                <a:ext cx="56" cy="221"/>
              </a:xfrm>
              <a:prstGeom prst="rect">
                <a:avLst/>
              </a:prstGeom>
              <a:gradFill rotWithShape="1">
                <a:gsLst>
                  <a:gs pos="0">
                    <a:srgbClr val="B2B2B2"/>
                  </a:gs>
                  <a:gs pos="50000">
                    <a:srgbClr val="525252"/>
                  </a:gs>
                  <a:gs pos="100000">
                    <a:srgbClr val="B2B2B2"/>
                  </a:gs>
                </a:gsLst>
                <a:lin ang="2700000" scaled="1"/>
              </a:gra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44" name="Oval 96"/>
              <p:cNvSpPr>
                <a:spLocks noChangeAspect="1" noChangeArrowheads="1"/>
              </p:cNvSpPr>
              <p:nvPr/>
            </p:nvSpPr>
            <p:spPr bwMode="auto">
              <a:xfrm>
                <a:off x="5021" y="854"/>
                <a:ext cx="29" cy="29"/>
              </a:xfrm>
              <a:prstGeom prst="ellipse">
                <a:avLst/>
              </a:prstGeom>
              <a:solidFill>
                <a:srgbClr val="000000"/>
              </a:solidFill>
              <a:ln>
                <a:noFill/>
              </a:ln>
              <a:effectLst/>
              <a:extLst>
                <a:ext uri="{91240B29-F687-4F45-9708-019B960494DF}">
                  <a14:hiddenLine xmlns:a14="http://schemas.microsoft.com/office/drawing/2010/main" w="19050" algn="ctr">
                    <a:solidFill>
                      <a:schemeClr val="bg2"/>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45" name="Oval 97"/>
              <p:cNvSpPr>
                <a:spLocks noChangeAspect="1" noChangeArrowheads="1"/>
              </p:cNvSpPr>
              <p:nvPr/>
            </p:nvSpPr>
            <p:spPr bwMode="auto">
              <a:xfrm>
                <a:off x="5021" y="996"/>
                <a:ext cx="29" cy="29"/>
              </a:xfrm>
              <a:prstGeom prst="ellipse">
                <a:avLst/>
              </a:prstGeom>
              <a:solidFill>
                <a:srgbClr val="000000"/>
              </a:solidFill>
              <a:ln>
                <a:noFill/>
              </a:ln>
              <a:effectLst/>
              <a:extLst>
                <a:ext uri="{91240B29-F687-4F45-9708-019B960494DF}">
                  <a14:hiddenLine xmlns:a14="http://schemas.microsoft.com/office/drawing/2010/main" w="19050" algn="ctr">
                    <a:solidFill>
                      <a:schemeClr val="bg2"/>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46" name="AutoShape 98"/>
              <p:cNvSpPr>
                <a:spLocks noChangeAspect="1" noChangeArrowheads="1"/>
              </p:cNvSpPr>
              <p:nvPr/>
            </p:nvSpPr>
            <p:spPr bwMode="auto">
              <a:xfrm flipH="1" flipV="1">
                <a:off x="5025" y="1076"/>
                <a:ext cx="35" cy="35"/>
              </a:xfrm>
              <a:prstGeom prst="rtTriangle">
                <a:avLst/>
              </a:prstGeom>
              <a:solidFill>
                <a:srgbClr val="FF0000"/>
              </a:solidFill>
              <a:ln>
                <a:noFill/>
              </a:ln>
              <a:effectLst/>
              <a:extLst>
                <a:ext uri="{91240B29-F687-4F45-9708-019B960494DF}">
                  <a14:hiddenLine xmlns:a14="http://schemas.microsoft.com/office/drawing/2010/main" w="19050" algn="ctr">
                    <a:solidFill>
                      <a:schemeClr val="bg2"/>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47" name="AutoShape 99"/>
              <p:cNvSpPr>
                <a:spLocks noChangeAspect="1" noChangeArrowheads="1"/>
              </p:cNvSpPr>
              <p:nvPr/>
            </p:nvSpPr>
            <p:spPr bwMode="auto">
              <a:xfrm flipH="1" flipV="1">
                <a:off x="5030" y="772"/>
                <a:ext cx="35" cy="35"/>
              </a:xfrm>
              <a:prstGeom prst="rtTriangle">
                <a:avLst/>
              </a:prstGeom>
              <a:solidFill>
                <a:srgbClr val="FF0000"/>
              </a:solidFill>
              <a:ln>
                <a:noFill/>
              </a:ln>
              <a:effectLst/>
              <a:extLst>
                <a:ext uri="{91240B29-F687-4F45-9708-019B960494DF}">
                  <a14:hiddenLine xmlns:a14="http://schemas.microsoft.com/office/drawing/2010/main" w="19050" algn="ctr">
                    <a:solidFill>
                      <a:schemeClr val="bg2"/>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48" name="Rectangle 100"/>
              <p:cNvSpPr>
                <a:spLocks noChangeArrowheads="1"/>
              </p:cNvSpPr>
              <p:nvPr/>
            </p:nvSpPr>
            <p:spPr bwMode="auto">
              <a:xfrm>
                <a:off x="5111" y="767"/>
                <a:ext cx="127" cy="37"/>
              </a:xfrm>
              <a:prstGeom prst="rect">
                <a:avLst/>
              </a:prstGeom>
              <a:gradFill rotWithShape="1">
                <a:gsLst>
                  <a:gs pos="0">
                    <a:srgbClr val="B2B2B2"/>
                  </a:gs>
                  <a:gs pos="50000">
                    <a:srgbClr val="525252"/>
                  </a:gs>
                  <a:gs pos="100000">
                    <a:srgbClr val="B2B2B2"/>
                  </a:gs>
                </a:gsLst>
                <a:lin ang="5400000" scaled="1"/>
              </a:gra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49" name="Rectangle 101"/>
              <p:cNvSpPr>
                <a:spLocks noChangeArrowheads="1"/>
              </p:cNvSpPr>
              <p:nvPr/>
            </p:nvSpPr>
            <p:spPr bwMode="auto">
              <a:xfrm>
                <a:off x="5111" y="1075"/>
                <a:ext cx="127" cy="37"/>
              </a:xfrm>
              <a:prstGeom prst="rect">
                <a:avLst/>
              </a:prstGeom>
              <a:gradFill rotWithShape="1">
                <a:gsLst>
                  <a:gs pos="0">
                    <a:srgbClr val="B2B2B2"/>
                  </a:gs>
                  <a:gs pos="50000">
                    <a:srgbClr val="525252"/>
                  </a:gs>
                  <a:gs pos="100000">
                    <a:srgbClr val="B2B2B2"/>
                  </a:gs>
                </a:gsLst>
                <a:lin ang="5400000" scaled="1"/>
              </a:gra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grpSp>
          <p:nvGrpSpPr>
            <p:cNvPr id="135" name="Group 102"/>
            <p:cNvGrpSpPr>
              <a:grpSpLocks/>
            </p:cNvGrpSpPr>
            <p:nvPr/>
          </p:nvGrpSpPr>
          <p:grpSpPr bwMode="auto">
            <a:xfrm flipH="1">
              <a:off x="2585" y="766"/>
              <a:ext cx="231" cy="345"/>
              <a:chOff x="5007" y="767"/>
              <a:chExt cx="231" cy="345"/>
            </a:xfrm>
          </p:grpSpPr>
          <p:sp>
            <p:nvSpPr>
              <p:cNvPr id="136" name="Rectangle 103"/>
              <p:cNvSpPr>
                <a:spLocks noChangeArrowheads="1"/>
              </p:cNvSpPr>
              <p:nvPr/>
            </p:nvSpPr>
            <p:spPr bwMode="auto">
              <a:xfrm>
                <a:off x="5007" y="831"/>
                <a:ext cx="56" cy="221"/>
              </a:xfrm>
              <a:prstGeom prst="rect">
                <a:avLst/>
              </a:prstGeom>
              <a:gradFill rotWithShape="1">
                <a:gsLst>
                  <a:gs pos="0">
                    <a:srgbClr val="B2B2B2"/>
                  </a:gs>
                  <a:gs pos="50000">
                    <a:srgbClr val="525252"/>
                  </a:gs>
                  <a:gs pos="100000">
                    <a:srgbClr val="B2B2B2"/>
                  </a:gs>
                </a:gsLst>
                <a:lin ang="2700000" scaled="1"/>
              </a:gra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37" name="Oval 104"/>
              <p:cNvSpPr>
                <a:spLocks noChangeAspect="1" noChangeArrowheads="1"/>
              </p:cNvSpPr>
              <p:nvPr/>
            </p:nvSpPr>
            <p:spPr bwMode="auto">
              <a:xfrm>
                <a:off x="5021" y="854"/>
                <a:ext cx="29" cy="29"/>
              </a:xfrm>
              <a:prstGeom prst="ellipse">
                <a:avLst/>
              </a:prstGeom>
              <a:solidFill>
                <a:srgbClr val="000000"/>
              </a:solidFill>
              <a:ln>
                <a:noFill/>
              </a:ln>
              <a:effectLst/>
              <a:extLst>
                <a:ext uri="{91240B29-F687-4F45-9708-019B960494DF}">
                  <a14:hiddenLine xmlns:a14="http://schemas.microsoft.com/office/drawing/2010/main" w="19050" algn="ctr">
                    <a:solidFill>
                      <a:schemeClr val="bg2"/>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38" name="Oval 105"/>
              <p:cNvSpPr>
                <a:spLocks noChangeAspect="1" noChangeArrowheads="1"/>
              </p:cNvSpPr>
              <p:nvPr/>
            </p:nvSpPr>
            <p:spPr bwMode="auto">
              <a:xfrm>
                <a:off x="5021" y="996"/>
                <a:ext cx="29" cy="29"/>
              </a:xfrm>
              <a:prstGeom prst="ellipse">
                <a:avLst/>
              </a:prstGeom>
              <a:solidFill>
                <a:srgbClr val="000000"/>
              </a:solidFill>
              <a:ln>
                <a:noFill/>
              </a:ln>
              <a:effectLst/>
              <a:extLst>
                <a:ext uri="{91240B29-F687-4F45-9708-019B960494DF}">
                  <a14:hiddenLine xmlns:a14="http://schemas.microsoft.com/office/drawing/2010/main" w="19050" algn="ctr">
                    <a:solidFill>
                      <a:schemeClr val="bg2"/>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39" name="AutoShape 106"/>
              <p:cNvSpPr>
                <a:spLocks noChangeAspect="1" noChangeArrowheads="1"/>
              </p:cNvSpPr>
              <p:nvPr/>
            </p:nvSpPr>
            <p:spPr bwMode="auto">
              <a:xfrm flipH="1" flipV="1">
                <a:off x="5025" y="1076"/>
                <a:ext cx="35" cy="35"/>
              </a:xfrm>
              <a:prstGeom prst="rtTriangle">
                <a:avLst/>
              </a:prstGeom>
              <a:solidFill>
                <a:srgbClr val="FF0000"/>
              </a:solidFill>
              <a:ln>
                <a:noFill/>
              </a:ln>
              <a:effectLst/>
              <a:extLst>
                <a:ext uri="{91240B29-F687-4F45-9708-019B960494DF}">
                  <a14:hiddenLine xmlns:a14="http://schemas.microsoft.com/office/drawing/2010/main" w="19050" algn="ctr">
                    <a:solidFill>
                      <a:schemeClr val="bg2"/>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40" name="AutoShape 107"/>
              <p:cNvSpPr>
                <a:spLocks noChangeAspect="1" noChangeArrowheads="1"/>
              </p:cNvSpPr>
              <p:nvPr/>
            </p:nvSpPr>
            <p:spPr bwMode="auto">
              <a:xfrm flipH="1" flipV="1">
                <a:off x="5030" y="772"/>
                <a:ext cx="35" cy="35"/>
              </a:xfrm>
              <a:prstGeom prst="rtTriangle">
                <a:avLst/>
              </a:prstGeom>
              <a:solidFill>
                <a:srgbClr val="FF0000"/>
              </a:solidFill>
              <a:ln>
                <a:noFill/>
              </a:ln>
              <a:effectLst/>
              <a:extLst>
                <a:ext uri="{91240B29-F687-4F45-9708-019B960494DF}">
                  <a14:hiddenLine xmlns:a14="http://schemas.microsoft.com/office/drawing/2010/main" w="19050" algn="ctr">
                    <a:solidFill>
                      <a:schemeClr val="bg2"/>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41" name="Rectangle 108"/>
              <p:cNvSpPr>
                <a:spLocks noChangeArrowheads="1"/>
              </p:cNvSpPr>
              <p:nvPr/>
            </p:nvSpPr>
            <p:spPr bwMode="auto">
              <a:xfrm>
                <a:off x="5111" y="767"/>
                <a:ext cx="127" cy="37"/>
              </a:xfrm>
              <a:prstGeom prst="rect">
                <a:avLst/>
              </a:prstGeom>
              <a:gradFill rotWithShape="1">
                <a:gsLst>
                  <a:gs pos="0">
                    <a:srgbClr val="B2B2B2"/>
                  </a:gs>
                  <a:gs pos="50000">
                    <a:srgbClr val="525252"/>
                  </a:gs>
                  <a:gs pos="100000">
                    <a:srgbClr val="B2B2B2"/>
                  </a:gs>
                </a:gsLst>
                <a:lin ang="5400000" scaled="1"/>
              </a:gra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42" name="Rectangle 109"/>
              <p:cNvSpPr>
                <a:spLocks noChangeArrowheads="1"/>
              </p:cNvSpPr>
              <p:nvPr/>
            </p:nvSpPr>
            <p:spPr bwMode="auto">
              <a:xfrm>
                <a:off x="5111" y="1075"/>
                <a:ext cx="127" cy="37"/>
              </a:xfrm>
              <a:prstGeom prst="rect">
                <a:avLst/>
              </a:prstGeom>
              <a:gradFill rotWithShape="1">
                <a:gsLst>
                  <a:gs pos="0">
                    <a:srgbClr val="B2B2B2"/>
                  </a:gs>
                  <a:gs pos="50000">
                    <a:srgbClr val="525252"/>
                  </a:gs>
                  <a:gs pos="100000">
                    <a:srgbClr val="B2B2B2"/>
                  </a:gs>
                </a:gsLst>
                <a:lin ang="5400000" scaled="1"/>
              </a:gra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grpSp>
    </p:spTree>
    <p:extLst>
      <p:ext uri="{BB962C8B-B14F-4D97-AF65-F5344CB8AC3E}">
        <p14:creationId xmlns:p14="http://schemas.microsoft.com/office/powerpoint/2010/main" val="381816311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011613" cy="499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descr="2006-5-26 Diamondview 04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7275" y="422275"/>
            <a:ext cx="4276725" cy="643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4"/>
          <p:cNvSpPr>
            <a:spLocks noGrp="1"/>
          </p:cNvSpPr>
          <p:nvPr>
            <p:ph type="sldNum" sz="quarter" idx="40"/>
          </p:nvPr>
        </p:nvSpPr>
        <p:spPr>
          <a:xfrm>
            <a:off x="6553200" y="6356350"/>
            <a:ext cx="2133600" cy="365125"/>
          </a:xfrm>
        </p:spPr>
        <p:txBody>
          <a:bodyPr/>
          <a:lstStyle/>
          <a:p>
            <a:pPr>
              <a:defRPr/>
            </a:pPr>
            <a:fld id="{46425072-6E52-45A8-8A7E-A5B11BCA4176}" type="slidenum">
              <a:rPr lang="en-US" altLang="en-US" smtClean="0">
                <a:solidFill>
                  <a:schemeClr val="tx1"/>
                </a:solidFill>
              </a:rPr>
              <a:pPr>
                <a:defRPr/>
              </a:pPr>
              <a:t>102</a:t>
            </a:fld>
            <a:endParaRPr lang="en-US" altLang="en-US" dirty="0">
              <a:solidFill>
                <a:schemeClr val="tx1"/>
              </a:solidFill>
            </a:endParaRPr>
          </a:p>
        </p:txBody>
      </p:sp>
    </p:spTree>
    <p:extLst>
      <p:ext uri="{BB962C8B-B14F-4D97-AF65-F5344CB8AC3E}">
        <p14:creationId xmlns:p14="http://schemas.microsoft.com/office/powerpoint/2010/main" val="366604830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38"/>
          </p:nvPr>
        </p:nvSpPr>
        <p:spPr/>
        <p:txBody>
          <a:bodyPr/>
          <a:lstStyle/>
          <a:p>
            <a:pPr algn="ctr"/>
            <a:r>
              <a:rPr lang="en-US" dirty="0"/>
              <a:t>2016 AISC Seismic </a:t>
            </a:r>
            <a:r>
              <a:rPr lang="en-US" dirty="0" smtClean="0"/>
              <a:t>Provisions</a:t>
            </a:r>
            <a:endParaRPr lang="en-US" dirty="0"/>
          </a:p>
        </p:txBody>
      </p:sp>
      <p:sp>
        <p:nvSpPr>
          <p:cNvPr id="5" name="Slide Number Placeholder 4"/>
          <p:cNvSpPr>
            <a:spLocks noGrp="1"/>
          </p:cNvSpPr>
          <p:nvPr>
            <p:ph type="sldNum" sz="quarter" idx="40"/>
          </p:nvPr>
        </p:nvSpPr>
        <p:spPr/>
        <p:txBody>
          <a:bodyPr/>
          <a:lstStyle/>
          <a:p>
            <a:pPr>
              <a:defRPr/>
            </a:pPr>
            <a:fld id="{46425072-6E52-45A8-8A7E-A5B11BCA4176}" type="slidenum">
              <a:rPr lang="en-US" altLang="en-US" smtClean="0"/>
              <a:pPr>
                <a:defRPr/>
              </a:pPr>
              <a:t>103</a:t>
            </a:fld>
            <a:endParaRPr lang="en-US" altLang="en-US" dirty="0"/>
          </a:p>
        </p:txBody>
      </p:sp>
      <p:sp>
        <p:nvSpPr>
          <p:cNvPr id="6" name="Text Placeholder 1"/>
          <p:cNvSpPr>
            <a:spLocks noGrp="1"/>
          </p:cNvSpPr>
          <p:nvPr>
            <p:ph type="body" sz="quarter" idx="12"/>
          </p:nvPr>
        </p:nvSpPr>
        <p:spPr>
          <a:xfrm>
            <a:off x="923116" y="1700808"/>
            <a:ext cx="6313180" cy="4680520"/>
          </a:xfrm>
        </p:spPr>
        <p:txBody>
          <a:bodyPr/>
          <a:lstStyle/>
          <a:p>
            <a:pPr marL="457200" indent="-457200">
              <a:spcBef>
                <a:spcPct val="50000"/>
              </a:spcBef>
              <a:buFont typeface="+mj-lt"/>
              <a:buAutoNum type="alphaUcPeriod"/>
            </a:pPr>
            <a:r>
              <a:rPr lang="en-US" altLang="en-US" dirty="0">
                <a:latin typeface="+mn-lt"/>
              </a:rPr>
              <a:t>General Requirements</a:t>
            </a:r>
          </a:p>
          <a:p>
            <a:pPr marL="457200" indent="-457200">
              <a:spcBef>
                <a:spcPct val="50000"/>
              </a:spcBef>
              <a:buFont typeface="+mj-lt"/>
              <a:buAutoNum type="alphaUcPeriod"/>
            </a:pPr>
            <a:r>
              <a:rPr lang="en-US" altLang="en-US" dirty="0">
                <a:latin typeface="+mn-lt"/>
              </a:rPr>
              <a:t>General Design Requirements</a:t>
            </a:r>
          </a:p>
          <a:p>
            <a:pPr marL="457200" indent="-457200">
              <a:spcBef>
                <a:spcPct val="50000"/>
              </a:spcBef>
              <a:buFont typeface="+mj-lt"/>
              <a:buAutoNum type="alphaUcPeriod"/>
            </a:pPr>
            <a:r>
              <a:rPr lang="en-US" altLang="en-US" dirty="0">
                <a:latin typeface="+mn-lt"/>
              </a:rPr>
              <a:t>Analysis</a:t>
            </a:r>
          </a:p>
          <a:p>
            <a:pPr marL="457200" indent="-457200">
              <a:spcBef>
                <a:spcPct val="50000"/>
              </a:spcBef>
              <a:buFont typeface="+mj-lt"/>
              <a:buAutoNum type="alphaUcPeriod"/>
            </a:pPr>
            <a:r>
              <a:rPr lang="en-US" altLang="en-US" dirty="0">
                <a:latin typeface="+mn-lt"/>
              </a:rPr>
              <a:t>General Member and Connection Design Requirements</a:t>
            </a:r>
          </a:p>
          <a:p>
            <a:pPr>
              <a:spcBef>
                <a:spcPct val="50000"/>
              </a:spcBef>
            </a:pPr>
            <a:endParaRPr lang="en-US" altLang="en-US" sz="2400" dirty="0">
              <a:latin typeface="Arial Narrow" pitchFamily="34" charset="0"/>
            </a:endParaRPr>
          </a:p>
          <a:p>
            <a:endParaRPr lang="en-US" dirty="0"/>
          </a:p>
        </p:txBody>
      </p:sp>
      <p:sp>
        <p:nvSpPr>
          <p:cNvPr id="7" name="Text Placeholder 3"/>
          <p:cNvSpPr>
            <a:spLocks noGrp="1"/>
          </p:cNvSpPr>
          <p:nvPr>
            <p:ph type="body" sz="quarter" idx="39"/>
          </p:nvPr>
        </p:nvSpPr>
        <p:spPr>
          <a:xfrm>
            <a:off x="519829" y="1105942"/>
            <a:ext cx="8208912" cy="450850"/>
          </a:xfrm>
        </p:spPr>
        <p:txBody>
          <a:bodyPr>
            <a:normAutofit/>
          </a:bodyPr>
          <a:lstStyle/>
          <a:p>
            <a:r>
              <a:rPr lang="en-US" u="sng" dirty="0" smtClean="0"/>
              <a:t>Section A to D</a:t>
            </a:r>
            <a:endParaRPr lang="en-US" u="sng" dirty="0"/>
          </a:p>
          <a:p>
            <a:endParaRPr lang="en-US" dirty="0"/>
          </a:p>
        </p:txBody>
      </p:sp>
    </p:spTree>
    <p:extLst>
      <p:ext uri="{BB962C8B-B14F-4D97-AF65-F5344CB8AC3E}">
        <p14:creationId xmlns:p14="http://schemas.microsoft.com/office/powerpoint/2010/main" val="65258351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Kobe-2"/>
          <p:cNvPicPr>
            <a:picLocks noChangeAspect="1" noChangeArrowheads="1"/>
          </p:cNvPicPr>
          <p:nvPr/>
        </p:nvPicPr>
        <p:blipFill>
          <a:blip r:embed="rId3">
            <a:extLst>
              <a:ext uri="{28A0092B-C50C-407E-A947-70E740481C1C}">
                <a14:useLocalDpi xmlns:a14="http://schemas.microsoft.com/office/drawing/2010/main" val="0"/>
              </a:ext>
            </a:extLst>
          </a:blip>
          <a:srcRect l="3175" t="4256" r="3175" b="4256"/>
          <a:stretch>
            <a:fillRect/>
          </a:stretch>
        </p:blipFill>
        <p:spPr bwMode="auto">
          <a:xfrm>
            <a:off x="0" y="96838"/>
            <a:ext cx="9144000" cy="666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4">
            <a:extLst/>
          </p:cNvPr>
          <p:cNvSpPr>
            <a:spLocks noGrp="1" noChangeArrowheads="1"/>
          </p:cNvSpPr>
          <p:nvPr>
            <p:ph type="sldNum" sz="quarter" idx="40"/>
          </p:nvPr>
        </p:nvSpPr>
        <p:spPr>
          <a:xfrm>
            <a:off x="6553200" y="6356350"/>
            <a:ext cx="2133600" cy="365125"/>
          </a:xfrm>
          <a:ln/>
        </p:spPr>
        <p:txBody>
          <a:bodyPr/>
          <a:lstStyle>
            <a:lvl1pPr>
              <a:defRPr/>
            </a:lvl1pPr>
          </a:lstStyle>
          <a:p>
            <a:pPr>
              <a:defRPr/>
            </a:pPr>
            <a:fld id="{46425072-6E52-45A8-8A7E-A5B11BCA4176}" type="slidenum">
              <a:rPr lang="en-US" altLang="en-US">
                <a:solidFill>
                  <a:schemeClr val="bg1"/>
                </a:solidFill>
              </a:rPr>
              <a:pPr>
                <a:defRPr/>
              </a:pPr>
              <a:t>11</a:t>
            </a:fld>
            <a:endParaRPr lang="en-US" altLang="en-US" dirty="0">
              <a:solidFill>
                <a:schemeClr val="bg1"/>
              </a:solidFill>
            </a:endParaRPr>
          </a:p>
        </p:txBody>
      </p:sp>
    </p:spTree>
    <p:extLst>
      <p:ext uri="{BB962C8B-B14F-4D97-AF65-F5344CB8AC3E}">
        <p14:creationId xmlns:p14="http://schemas.microsoft.com/office/powerpoint/2010/main" val="66029955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8"/>
          </p:nvPr>
        </p:nvSpPr>
        <p:spPr/>
        <p:txBody>
          <a:bodyPr/>
          <a:lstStyle/>
          <a:p>
            <a:r>
              <a:rPr lang="en-US" dirty="0"/>
              <a:t>1  -  Introduction and Basic Principles</a:t>
            </a:r>
          </a:p>
        </p:txBody>
      </p:sp>
      <p:sp>
        <p:nvSpPr>
          <p:cNvPr id="3" name="Text Placeholder 2"/>
          <p:cNvSpPr>
            <a:spLocks noGrp="1"/>
          </p:cNvSpPr>
          <p:nvPr>
            <p:ph type="body" sz="quarter" idx="39"/>
          </p:nvPr>
        </p:nvSpPr>
        <p:spPr/>
        <p:txBody>
          <a:bodyPr/>
          <a:lstStyle/>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Performance of Steel Buildings in Past Earthquakes</a:t>
            </a:r>
          </a:p>
          <a:p>
            <a:pPr marL="457200" indent="-457200">
              <a:buFont typeface="Arial" panose="020B0604020202020204" pitchFamily="34" charset="0"/>
              <a:buChar char="•"/>
            </a:pPr>
            <a:r>
              <a:rPr lang="en-US" b="1" dirty="0">
                <a:latin typeface="Calibri Light" panose="020F0302020204030204" pitchFamily="34" charset="0"/>
                <a:cs typeface="Calibri Light" panose="020F0302020204030204" pitchFamily="34" charset="0"/>
              </a:rPr>
              <a:t>Codes for Seismic Resistant Steel Buildings</a:t>
            </a:r>
          </a:p>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Building Code Philosophy and Approach</a:t>
            </a:r>
          </a:p>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Overview of AISC Seismic Provisions</a:t>
            </a:r>
          </a:p>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AISC Seismic Provisions - General Requirements Applicable to All Steel Systems</a:t>
            </a:r>
          </a:p>
          <a:p>
            <a:endParaRPr lang="en-US" dirty="0">
              <a:latin typeface="Calibri Light" panose="020F0302020204030204" pitchFamily="34" charset="0"/>
              <a:cs typeface="Calibri Light" panose="020F0302020204030204" pitchFamily="34" charset="0"/>
            </a:endParaRPr>
          </a:p>
        </p:txBody>
      </p:sp>
      <p:sp>
        <p:nvSpPr>
          <p:cNvPr id="4" name="Slide Number Placeholder 3"/>
          <p:cNvSpPr>
            <a:spLocks noGrp="1"/>
          </p:cNvSpPr>
          <p:nvPr>
            <p:ph type="sldNum" sz="quarter" idx="40"/>
          </p:nvPr>
        </p:nvSpPr>
        <p:spPr/>
        <p:txBody>
          <a:bodyPr/>
          <a:lstStyle/>
          <a:p>
            <a:pPr>
              <a:defRPr/>
            </a:pPr>
            <a:fld id="{46425072-6E52-45A8-8A7E-A5B11BCA4176}" type="slidenum">
              <a:rPr lang="en-US" altLang="en-US" smtClean="0"/>
              <a:pPr>
                <a:defRPr/>
              </a:pPr>
              <a:t>12</a:t>
            </a:fld>
            <a:endParaRPr lang="en-US" altLang="en-US"/>
          </a:p>
        </p:txBody>
      </p:sp>
      <p:sp>
        <p:nvSpPr>
          <p:cNvPr id="5" name="Rectangle 5"/>
          <p:cNvSpPr>
            <a:spLocks noChangeArrowheads="1"/>
          </p:cNvSpPr>
          <p:nvPr/>
        </p:nvSpPr>
        <p:spPr bwMode="auto">
          <a:xfrm>
            <a:off x="467544" y="2420888"/>
            <a:ext cx="8064896" cy="576064"/>
          </a:xfrm>
          <a:prstGeom prst="rect">
            <a:avLst/>
          </a:prstGeom>
          <a:noFill/>
          <a:ln w="28575" algn="ctr">
            <a:solidFill>
              <a:schemeClr val="tx2"/>
            </a:solidFill>
            <a:miter lim="800000"/>
            <a:headEnd/>
            <a:tailEnd/>
          </a:ln>
          <a:effectLst/>
          <a:extLst>
            <a:ext uri="{909E8E84-426E-40DD-AFC4-6F175D3DCCD1}">
              <a14:hiddenFill xmlns:a14="http://schemas.microsoft.com/office/drawing/2010/main">
                <a:blipFill dpi="0" rotWithShape="0">
                  <a:blip r:embed="rId3"/>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Tree>
    <p:extLst>
      <p:ext uri="{BB962C8B-B14F-4D97-AF65-F5344CB8AC3E}">
        <p14:creationId xmlns:p14="http://schemas.microsoft.com/office/powerpoint/2010/main" val="148384640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2"/>
          </p:nvPr>
        </p:nvSpPr>
        <p:spPr>
          <a:xfrm>
            <a:off x="467544" y="1268760"/>
            <a:ext cx="8516667" cy="4854478"/>
          </a:xfrm>
        </p:spPr>
        <p:txBody>
          <a:bodyPr/>
          <a:lstStyle/>
          <a:p>
            <a:r>
              <a:rPr lang="en-US" b="1" dirty="0">
                <a:solidFill>
                  <a:schemeClr val="tx2"/>
                </a:solidFill>
                <a:latin typeface="+mn-lt"/>
              </a:rPr>
              <a:t>Structural Engineers Association of California (SEAOC) </a:t>
            </a:r>
            <a:endParaRPr lang="en-US" b="1" dirty="0" smtClean="0">
              <a:solidFill>
                <a:schemeClr val="tx2"/>
              </a:solidFill>
              <a:latin typeface="+mn-lt"/>
            </a:endParaRPr>
          </a:p>
          <a:p>
            <a:pPr marL="342900" indent="-342900">
              <a:buFont typeface="Arial" panose="020B0604020202020204" pitchFamily="34" charset="0"/>
              <a:buChar char="•"/>
            </a:pPr>
            <a:r>
              <a:rPr lang="en-US" dirty="0">
                <a:latin typeface="+mn-lt"/>
              </a:rPr>
              <a:t>Blue Book – </a:t>
            </a:r>
            <a:r>
              <a:rPr lang="en-US" dirty="0" smtClean="0">
                <a:latin typeface="+mn-lt"/>
              </a:rPr>
              <a:t>1988 </a:t>
            </a:r>
          </a:p>
          <a:p>
            <a:pPr marL="800046" lvl="1" indent="-342900">
              <a:buFont typeface="Wingdings" panose="05000000000000000000" pitchFamily="2" charset="2"/>
              <a:buChar char="Ø"/>
            </a:pPr>
            <a:r>
              <a:rPr lang="en-US" sz="1600" dirty="0">
                <a:solidFill>
                  <a:schemeClr val="tx1"/>
                </a:solidFill>
                <a:latin typeface="+mn-lt"/>
              </a:rPr>
              <a:t>First comprehensive detailing provisions for </a:t>
            </a:r>
            <a:r>
              <a:rPr lang="en-US" sz="1600" dirty="0" smtClean="0">
                <a:solidFill>
                  <a:schemeClr val="tx1"/>
                </a:solidFill>
                <a:latin typeface="+mn-lt"/>
              </a:rPr>
              <a:t>steel</a:t>
            </a:r>
            <a:r>
              <a:rPr lang="en-US" dirty="0"/>
              <a:t/>
            </a:r>
            <a:br>
              <a:rPr lang="en-US" dirty="0"/>
            </a:br>
            <a:endParaRPr lang="en-US" dirty="0"/>
          </a:p>
          <a:p>
            <a:r>
              <a:rPr lang="en-US" b="1" dirty="0" smtClean="0">
                <a:solidFill>
                  <a:schemeClr val="tx2"/>
                </a:solidFill>
                <a:latin typeface="+mn-lt"/>
              </a:rPr>
              <a:t>American Institute of Steel Construction (AISC) Seismic Provisions</a:t>
            </a:r>
          </a:p>
          <a:p>
            <a:pPr marL="342900" indent="-342900">
              <a:buFont typeface="Arial" panose="020B0604020202020204" pitchFamily="34" charset="0"/>
              <a:buChar char="•"/>
            </a:pPr>
            <a:r>
              <a:rPr lang="en-US" dirty="0" smtClean="0">
                <a:latin typeface="+mn-lt"/>
              </a:rPr>
              <a:t>1st ed.	1990</a:t>
            </a:r>
          </a:p>
          <a:p>
            <a:pPr marL="342900" indent="-342900">
              <a:buFont typeface="Arial" panose="020B0604020202020204" pitchFamily="34" charset="0"/>
              <a:buChar char="•"/>
            </a:pPr>
            <a:r>
              <a:rPr lang="en-US" dirty="0" smtClean="0">
                <a:latin typeface="+mn-lt"/>
              </a:rPr>
              <a:t>2nd </a:t>
            </a:r>
            <a:r>
              <a:rPr lang="en-US" dirty="0">
                <a:latin typeface="+mn-lt"/>
              </a:rPr>
              <a:t>ed.	1992</a:t>
            </a:r>
          </a:p>
          <a:p>
            <a:pPr marL="342900" indent="-342900">
              <a:buFont typeface="Arial" panose="020B0604020202020204" pitchFamily="34" charset="0"/>
              <a:buChar char="•"/>
            </a:pPr>
            <a:r>
              <a:rPr lang="en-US" dirty="0">
                <a:latin typeface="+mn-lt"/>
              </a:rPr>
              <a:t>3rd ed.	1997 </a:t>
            </a:r>
          </a:p>
          <a:p>
            <a:pPr marL="800046" lvl="1" indent="-342900">
              <a:buFont typeface="Wingdings" panose="05000000000000000000" pitchFamily="2" charset="2"/>
              <a:buChar char="Ø"/>
            </a:pPr>
            <a:r>
              <a:rPr lang="en-US" sz="1600" dirty="0">
                <a:solidFill>
                  <a:schemeClr val="tx1"/>
                </a:solidFill>
                <a:latin typeface="+mn-lt"/>
              </a:rPr>
              <a:t>Supplement No. 1:  February 1999</a:t>
            </a:r>
          </a:p>
          <a:p>
            <a:pPr marL="800046" lvl="1" indent="-342900">
              <a:buFont typeface="Wingdings" panose="05000000000000000000" pitchFamily="2" charset="2"/>
              <a:buChar char="Ø"/>
            </a:pPr>
            <a:r>
              <a:rPr lang="en-US" sz="1600" dirty="0">
                <a:solidFill>
                  <a:schemeClr val="tx1"/>
                </a:solidFill>
                <a:latin typeface="+mn-lt"/>
              </a:rPr>
              <a:t>Supplement No. 2:  November 2000 </a:t>
            </a:r>
          </a:p>
          <a:p>
            <a:pPr marL="342900" indent="-342900">
              <a:buFont typeface="Arial" panose="020B0604020202020204" pitchFamily="34" charset="0"/>
              <a:buChar char="•"/>
            </a:pPr>
            <a:r>
              <a:rPr lang="en-US" dirty="0">
                <a:latin typeface="+mn-lt"/>
              </a:rPr>
              <a:t>4th ed.	2002</a:t>
            </a:r>
          </a:p>
          <a:p>
            <a:pPr marL="342900" indent="-342900">
              <a:buFont typeface="Arial" panose="020B0604020202020204" pitchFamily="34" charset="0"/>
              <a:buChar char="•"/>
            </a:pPr>
            <a:r>
              <a:rPr lang="en-US" dirty="0">
                <a:latin typeface="+mn-lt"/>
              </a:rPr>
              <a:t>5th ed.	2005</a:t>
            </a:r>
          </a:p>
          <a:p>
            <a:pPr marL="342900" indent="-342900">
              <a:buFont typeface="Arial" panose="020B0604020202020204" pitchFamily="34" charset="0"/>
              <a:buChar char="•"/>
            </a:pPr>
            <a:r>
              <a:rPr lang="en-US" dirty="0">
                <a:latin typeface="+mn-lt"/>
              </a:rPr>
              <a:t>6th ed. 	2010</a:t>
            </a:r>
          </a:p>
          <a:p>
            <a:pPr marL="342900" indent="-342900">
              <a:buFont typeface="Arial" panose="020B0604020202020204" pitchFamily="34" charset="0"/>
              <a:buChar char="•"/>
            </a:pPr>
            <a:r>
              <a:rPr lang="en-US" dirty="0">
                <a:latin typeface="+mn-lt"/>
              </a:rPr>
              <a:t>7th ed.	2016</a:t>
            </a:r>
          </a:p>
          <a:p>
            <a:endParaRPr lang="en-US" dirty="0"/>
          </a:p>
        </p:txBody>
      </p:sp>
      <p:sp>
        <p:nvSpPr>
          <p:cNvPr id="9" name="Text Placeholder 8"/>
          <p:cNvSpPr>
            <a:spLocks noGrp="1"/>
          </p:cNvSpPr>
          <p:nvPr>
            <p:ph type="body" sz="quarter" idx="38"/>
          </p:nvPr>
        </p:nvSpPr>
        <p:spPr/>
        <p:txBody>
          <a:bodyPr/>
          <a:lstStyle/>
          <a:p>
            <a:r>
              <a:rPr lang="en-US" dirty="0" smtClean="0"/>
              <a:t>US Seismic Code Provisions for Steel</a:t>
            </a:r>
            <a:endParaRPr lang="en-US" dirty="0"/>
          </a:p>
        </p:txBody>
      </p:sp>
      <p:sp>
        <p:nvSpPr>
          <p:cNvPr id="4" name="Slide Number Placeholder 3"/>
          <p:cNvSpPr>
            <a:spLocks noGrp="1"/>
          </p:cNvSpPr>
          <p:nvPr>
            <p:ph type="sldNum" sz="quarter" idx="40"/>
          </p:nvPr>
        </p:nvSpPr>
        <p:spPr/>
        <p:txBody>
          <a:bodyPr/>
          <a:lstStyle/>
          <a:p>
            <a:pPr>
              <a:defRPr/>
            </a:pPr>
            <a:fld id="{46425072-6E52-45A8-8A7E-A5B11BCA4176}" type="slidenum">
              <a:rPr lang="en-US" altLang="en-US" smtClean="0"/>
              <a:pPr>
                <a:defRPr/>
              </a:pPr>
              <a:t>13</a:t>
            </a:fld>
            <a:endParaRPr lang="en-US" altLang="en-US"/>
          </a:p>
        </p:txBody>
      </p:sp>
    </p:spTree>
    <p:extLst>
      <p:ext uri="{BB962C8B-B14F-4D97-AF65-F5344CB8AC3E}">
        <p14:creationId xmlns:p14="http://schemas.microsoft.com/office/powerpoint/2010/main" val="272474276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8"/>
          </p:nvPr>
        </p:nvSpPr>
        <p:spPr/>
        <p:txBody>
          <a:bodyPr/>
          <a:lstStyle/>
          <a:p>
            <a:r>
              <a:rPr lang="en-US" dirty="0"/>
              <a:t>1  -  Introduction and Basic Principles</a:t>
            </a:r>
          </a:p>
        </p:txBody>
      </p:sp>
      <p:sp>
        <p:nvSpPr>
          <p:cNvPr id="3" name="Text Placeholder 2"/>
          <p:cNvSpPr>
            <a:spLocks noGrp="1"/>
          </p:cNvSpPr>
          <p:nvPr>
            <p:ph type="body" sz="quarter" idx="39"/>
          </p:nvPr>
        </p:nvSpPr>
        <p:spPr/>
        <p:txBody>
          <a:bodyPr/>
          <a:lstStyle/>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Performance of Steel Buildings in Past Earthquakes</a:t>
            </a:r>
          </a:p>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Codes for Seismic Resistant Steel Buildings</a:t>
            </a:r>
          </a:p>
          <a:p>
            <a:pPr marL="457200" indent="-457200">
              <a:buFont typeface="Arial" panose="020B0604020202020204" pitchFamily="34" charset="0"/>
              <a:buChar char="•"/>
            </a:pPr>
            <a:r>
              <a:rPr lang="en-US" b="1" dirty="0">
                <a:latin typeface="Calibri Light" panose="020F0302020204030204" pitchFamily="34" charset="0"/>
                <a:cs typeface="Calibri Light" panose="020F0302020204030204" pitchFamily="34" charset="0"/>
              </a:rPr>
              <a:t>Building Code Philosophy and Approach</a:t>
            </a:r>
          </a:p>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Overview of AISC Seismic Provisions</a:t>
            </a:r>
          </a:p>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AISC Seismic Provisions - General Requirements Applicable to All Steel Systems</a:t>
            </a:r>
          </a:p>
          <a:p>
            <a:endParaRPr lang="en-US" dirty="0">
              <a:latin typeface="Calibri Light" panose="020F0302020204030204" pitchFamily="34" charset="0"/>
              <a:cs typeface="Calibri Light" panose="020F0302020204030204" pitchFamily="34" charset="0"/>
            </a:endParaRPr>
          </a:p>
        </p:txBody>
      </p:sp>
      <p:sp>
        <p:nvSpPr>
          <p:cNvPr id="4" name="Slide Number Placeholder 3"/>
          <p:cNvSpPr>
            <a:spLocks noGrp="1"/>
          </p:cNvSpPr>
          <p:nvPr>
            <p:ph type="sldNum" sz="quarter" idx="40"/>
          </p:nvPr>
        </p:nvSpPr>
        <p:spPr/>
        <p:txBody>
          <a:bodyPr/>
          <a:lstStyle/>
          <a:p>
            <a:pPr>
              <a:defRPr/>
            </a:pPr>
            <a:fld id="{46425072-6E52-45A8-8A7E-A5B11BCA4176}" type="slidenum">
              <a:rPr lang="en-US" altLang="en-US" smtClean="0"/>
              <a:pPr>
                <a:defRPr/>
              </a:pPr>
              <a:t>14</a:t>
            </a:fld>
            <a:endParaRPr lang="en-US" altLang="en-US"/>
          </a:p>
        </p:txBody>
      </p:sp>
      <p:sp>
        <p:nvSpPr>
          <p:cNvPr id="5" name="Rectangle 5"/>
          <p:cNvSpPr>
            <a:spLocks noChangeArrowheads="1"/>
          </p:cNvSpPr>
          <p:nvPr/>
        </p:nvSpPr>
        <p:spPr bwMode="auto">
          <a:xfrm>
            <a:off x="467544" y="2924944"/>
            <a:ext cx="8064896" cy="576064"/>
          </a:xfrm>
          <a:prstGeom prst="rect">
            <a:avLst/>
          </a:prstGeom>
          <a:noFill/>
          <a:ln w="28575" algn="ctr">
            <a:solidFill>
              <a:schemeClr val="tx2"/>
            </a:solidFill>
            <a:miter lim="800000"/>
            <a:headEnd/>
            <a:tailEnd/>
          </a:ln>
          <a:effectLst/>
          <a:extLst>
            <a:ext uri="{909E8E84-426E-40DD-AFC4-6F175D3DCCD1}">
              <a14:hiddenFill xmlns:a14="http://schemas.microsoft.com/office/drawing/2010/main">
                <a:blipFill dpi="0" rotWithShape="0">
                  <a:blip r:embed="rId3"/>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Tree>
    <p:extLst>
      <p:ext uri="{BB962C8B-B14F-4D97-AF65-F5344CB8AC3E}">
        <p14:creationId xmlns:p14="http://schemas.microsoft.com/office/powerpoint/2010/main" val="402015937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38"/>
          </p:nvPr>
        </p:nvSpPr>
        <p:spPr/>
        <p:txBody>
          <a:bodyPr/>
          <a:lstStyle/>
          <a:p>
            <a:r>
              <a:rPr lang="en-US" dirty="0"/>
              <a:t>Conventional Building Code Philosophy for Earthquake-Resistant Design</a:t>
            </a:r>
          </a:p>
          <a:p>
            <a:endParaRPr lang="en-US" dirty="0"/>
          </a:p>
        </p:txBody>
      </p:sp>
      <p:sp>
        <p:nvSpPr>
          <p:cNvPr id="4" name="Slide Number Placeholder 3"/>
          <p:cNvSpPr>
            <a:spLocks noGrp="1"/>
          </p:cNvSpPr>
          <p:nvPr>
            <p:ph type="sldNum" sz="quarter" idx="40"/>
          </p:nvPr>
        </p:nvSpPr>
        <p:spPr/>
        <p:txBody>
          <a:bodyPr/>
          <a:lstStyle/>
          <a:p>
            <a:pPr>
              <a:defRPr/>
            </a:pPr>
            <a:fld id="{46425072-6E52-45A8-8A7E-A5B11BCA4176}" type="slidenum">
              <a:rPr lang="en-US" altLang="en-US" smtClean="0"/>
              <a:pPr>
                <a:defRPr/>
              </a:pPr>
              <a:t>15</a:t>
            </a:fld>
            <a:endParaRPr lang="en-US" altLang="en-US"/>
          </a:p>
        </p:txBody>
      </p:sp>
      <p:sp>
        <p:nvSpPr>
          <p:cNvPr id="13" name="Text Placeholder 1"/>
          <p:cNvSpPr>
            <a:spLocks noGrp="1"/>
          </p:cNvSpPr>
          <p:nvPr>
            <p:ph type="body" sz="quarter" idx="12"/>
          </p:nvPr>
        </p:nvSpPr>
        <p:spPr>
          <a:xfrm>
            <a:off x="519829" y="1772816"/>
            <a:ext cx="8185388" cy="4320480"/>
          </a:xfrm>
        </p:spPr>
        <p:txBody>
          <a:bodyPr/>
          <a:lstStyle/>
          <a:p>
            <a:r>
              <a:rPr lang="en-US" sz="2800" b="1" i="1" u="sng" dirty="0" smtClean="0">
                <a:solidFill>
                  <a:schemeClr val="tx2"/>
                </a:solidFill>
                <a:latin typeface="+mn-lt"/>
                <a:cs typeface="Calibri Light" panose="020F0302020204030204" pitchFamily="34" charset="0"/>
              </a:rPr>
              <a:t>Objective:</a:t>
            </a:r>
            <a:r>
              <a:rPr lang="en-US" sz="2800" dirty="0" smtClean="0">
                <a:latin typeface="+mn-lt"/>
                <a:cs typeface="Calibri Light" panose="020F0302020204030204" pitchFamily="34" charset="0"/>
              </a:rPr>
              <a:t>	</a:t>
            </a:r>
          </a:p>
          <a:p>
            <a:r>
              <a:rPr lang="en-US" sz="2800" dirty="0" smtClean="0">
                <a:latin typeface="+mn-lt"/>
                <a:cs typeface="Calibri Light" panose="020F0302020204030204" pitchFamily="34" charset="0"/>
              </a:rPr>
              <a:t>		Prevent </a:t>
            </a:r>
            <a:r>
              <a:rPr lang="en-US" sz="2800" dirty="0">
                <a:latin typeface="+mn-lt"/>
                <a:cs typeface="Calibri Light" panose="020F0302020204030204" pitchFamily="34" charset="0"/>
              </a:rPr>
              <a:t>collapse in the </a:t>
            </a:r>
            <a:r>
              <a:rPr lang="en-US" sz="2800" dirty="0" smtClean="0">
                <a:latin typeface="+mn-lt"/>
                <a:cs typeface="Calibri Light" panose="020F0302020204030204" pitchFamily="34" charset="0"/>
              </a:rPr>
              <a:t>extreme earthquake 		likely </a:t>
            </a:r>
            <a:r>
              <a:rPr lang="en-US" sz="2800" dirty="0">
                <a:latin typeface="+mn-lt"/>
                <a:cs typeface="Calibri Light" panose="020F0302020204030204" pitchFamily="34" charset="0"/>
              </a:rPr>
              <a:t>to </a:t>
            </a:r>
            <a:r>
              <a:rPr lang="en-US" sz="2800" dirty="0" smtClean="0">
                <a:latin typeface="+mn-lt"/>
                <a:cs typeface="Calibri Light" panose="020F0302020204030204" pitchFamily="34" charset="0"/>
              </a:rPr>
              <a:t>occur </a:t>
            </a:r>
            <a:r>
              <a:rPr lang="en-US" sz="2800" dirty="0">
                <a:latin typeface="+mn-lt"/>
                <a:cs typeface="Calibri Light" panose="020F0302020204030204" pitchFamily="34" charset="0"/>
              </a:rPr>
              <a:t>at a </a:t>
            </a:r>
            <a:r>
              <a:rPr lang="en-US" sz="2800" dirty="0" smtClean="0">
                <a:latin typeface="+mn-lt"/>
                <a:cs typeface="Calibri Light" panose="020F0302020204030204" pitchFamily="34" charset="0"/>
              </a:rPr>
              <a:t>building </a:t>
            </a:r>
            <a:r>
              <a:rPr lang="en-US" sz="2800" dirty="0">
                <a:latin typeface="+mn-lt"/>
                <a:cs typeface="Calibri Light" panose="020F0302020204030204" pitchFamily="34" charset="0"/>
              </a:rPr>
              <a:t>site.</a:t>
            </a:r>
          </a:p>
          <a:p>
            <a:endParaRPr lang="en-US" sz="2800" dirty="0" smtClean="0">
              <a:latin typeface="+mn-lt"/>
              <a:cs typeface="Calibri Light" panose="020F0302020204030204" pitchFamily="34" charset="0"/>
            </a:endParaRPr>
          </a:p>
          <a:p>
            <a:r>
              <a:rPr lang="en-US" sz="2800" i="1" dirty="0" smtClean="0">
                <a:latin typeface="+mn-lt"/>
                <a:cs typeface="Calibri Light" panose="020F0302020204030204" pitchFamily="34" charset="0"/>
              </a:rPr>
              <a:t>Objectives are not to:</a:t>
            </a:r>
          </a:p>
          <a:p>
            <a:pPr marL="1257193" lvl="2" indent="-342900">
              <a:buFont typeface="Wingdings" panose="05000000000000000000" pitchFamily="2" charset="2"/>
              <a:buChar char="§"/>
            </a:pPr>
            <a:r>
              <a:rPr lang="en-US" sz="2800" dirty="0" smtClean="0">
                <a:solidFill>
                  <a:schemeClr val="tx1"/>
                </a:solidFill>
                <a:latin typeface="+mn-lt"/>
                <a:cs typeface="Calibri Light" panose="020F0302020204030204" pitchFamily="34" charset="0"/>
              </a:rPr>
              <a:t>limit </a:t>
            </a:r>
            <a:r>
              <a:rPr lang="en-US" sz="2800" dirty="0">
                <a:solidFill>
                  <a:schemeClr val="tx1"/>
                </a:solidFill>
                <a:latin typeface="+mn-lt"/>
                <a:cs typeface="Calibri Light" panose="020F0302020204030204" pitchFamily="34" charset="0"/>
              </a:rPr>
              <a:t>damage</a:t>
            </a:r>
          </a:p>
          <a:p>
            <a:pPr marL="1257193" lvl="2" indent="-342900">
              <a:buFont typeface="Wingdings" panose="05000000000000000000" pitchFamily="2" charset="2"/>
              <a:buChar char="§"/>
            </a:pPr>
            <a:r>
              <a:rPr lang="en-US" sz="2800" dirty="0" smtClean="0">
                <a:solidFill>
                  <a:schemeClr val="tx1"/>
                </a:solidFill>
                <a:latin typeface="+mn-lt"/>
                <a:cs typeface="Calibri Light" panose="020F0302020204030204" pitchFamily="34" charset="0"/>
              </a:rPr>
              <a:t>maintain </a:t>
            </a:r>
            <a:r>
              <a:rPr lang="en-US" sz="2800" dirty="0">
                <a:solidFill>
                  <a:schemeClr val="tx1"/>
                </a:solidFill>
                <a:latin typeface="+mn-lt"/>
                <a:cs typeface="Calibri Light" panose="020F0302020204030204" pitchFamily="34" charset="0"/>
              </a:rPr>
              <a:t>function</a:t>
            </a:r>
          </a:p>
          <a:p>
            <a:pPr marL="1257193" lvl="2" indent="-342900">
              <a:buFont typeface="Wingdings" panose="05000000000000000000" pitchFamily="2" charset="2"/>
              <a:buChar char="§"/>
            </a:pPr>
            <a:r>
              <a:rPr lang="en-US" sz="2800" dirty="0" smtClean="0">
                <a:solidFill>
                  <a:schemeClr val="tx1"/>
                </a:solidFill>
                <a:latin typeface="+mn-lt"/>
                <a:cs typeface="Calibri Light" panose="020F0302020204030204" pitchFamily="34" charset="0"/>
              </a:rPr>
              <a:t>provide </a:t>
            </a:r>
            <a:r>
              <a:rPr lang="en-US" sz="2800" dirty="0">
                <a:solidFill>
                  <a:schemeClr val="tx1"/>
                </a:solidFill>
                <a:latin typeface="+mn-lt"/>
                <a:cs typeface="Calibri Light" panose="020F0302020204030204" pitchFamily="34" charset="0"/>
              </a:rPr>
              <a:t>for easy repair</a:t>
            </a:r>
          </a:p>
          <a:p>
            <a:endParaRPr lang="en-US" dirty="0">
              <a:latin typeface="+mn-lt"/>
              <a:cs typeface="Calibri Light" panose="020F0302020204030204" pitchFamily="34" charset="0"/>
            </a:endParaRPr>
          </a:p>
        </p:txBody>
      </p:sp>
    </p:spTree>
    <p:extLst>
      <p:ext uri="{BB962C8B-B14F-4D97-AF65-F5344CB8AC3E}">
        <p14:creationId xmlns:p14="http://schemas.microsoft.com/office/powerpoint/2010/main" val="298889113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8" name="Text Box 4"/>
          <p:cNvSpPr txBox="1">
            <a:spLocks noChangeArrowheads="1"/>
          </p:cNvSpPr>
          <p:nvPr/>
        </p:nvSpPr>
        <p:spPr bwMode="auto">
          <a:xfrm>
            <a:off x="1595438" y="2809875"/>
            <a:ext cx="50688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endParaRPr lang="en-US" altLang="en-US" b="1"/>
          </a:p>
        </p:txBody>
      </p:sp>
      <p:sp>
        <p:nvSpPr>
          <p:cNvPr id="11" name="Text Placeholder 10"/>
          <p:cNvSpPr>
            <a:spLocks noGrp="1"/>
          </p:cNvSpPr>
          <p:nvPr>
            <p:ph type="body" sz="quarter" idx="38"/>
          </p:nvPr>
        </p:nvSpPr>
        <p:spPr/>
        <p:txBody>
          <a:bodyPr/>
          <a:lstStyle/>
          <a:p>
            <a:r>
              <a:rPr lang="en-US" dirty="0" smtClean="0"/>
              <a:t>To Survive Strong Earthquake </a:t>
            </a:r>
          </a:p>
          <a:p>
            <a:r>
              <a:rPr lang="en-US" dirty="0" smtClean="0"/>
              <a:t>without Collapse:</a:t>
            </a:r>
            <a:endParaRPr lang="en-US" dirty="0"/>
          </a:p>
        </p:txBody>
      </p:sp>
      <p:sp>
        <p:nvSpPr>
          <p:cNvPr id="14" name="Text Placeholder 13"/>
          <p:cNvSpPr>
            <a:spLocks noGrp="1"/>
          </p:cNvSpPr>
          <p:nvPr>
            <p:ph type="body" sz="quarter" idx="12"/>
          </p:nvPr>
        </p:nvSpPr>
        <p:spPr>
          <a:xfrm>
            <a:off x="683568" y="2113657"/>
            <a:ext cx="7992888" cy="1153418"/>
          </a:xfrm>
        </p:spPr>
        <p:txBody>
          <a:bodyPr/>
          <a:lstStyle/>
          <a:p>
            <a:pPr algn="ctr"/>
            <a:r>
              <a:rPr lang="en-US" altLang="en-US" sz="4400" b="1" dirty="0">
                <a:ln w="12700">
                  <a:solidFill>
                    <a:schemeClr val="tx1"/>
                  </a:solidFill>
                  <a:prstDash val="solid"/>
                </a:ln>
                <a:solidFill>
                  <a:schemeClr val="accent3"/>
                </a:solidFill>
                <a:effectLst>
                  <a:outerShdw blurRad="41275" dist="20320" dir="1800000" algn="tl" rotWithShape="0">
                    <a:srgbClr val="000000">
                      <a:alpha val="40000"/>
                    </a:srgbClr>
                  </a:outerShdw>
                </a:effectLst>
                <a:latin typeface="+mj-lt"/>
              </a:rPr>
              <a:t>Design for Ductile Behavior</a:t>
            </a:r>
          </a:p>
          <a:p>
            <a:pPr algn="ctr"/>
            <a:endParaRPr lang="en-US" sz="4400" dirty="0">
              <a:latin typeface="+mj-lt"/>
            </a:endParaRPr>
          </a:p>
        </p:txBody>
      </p:sp>
      <p:sp>
        <p:nvSpPr>
          <p:cNvPr id="18" name="Rectangle 4">
            <a:extLst/>
          </p:cNvPr>
          <p:cNvSpPr>
            <a:spLocks noGrp="1" noChangeArrowheads="1"/>
          </p:cNvSpPr>
          <p:nvPr>
            <p:ph type="sldNum" sz="quarter" idx="40"/>
          </p:nvPr>
        </p:nvSpPr>
        <p:spPr>
          <a:xfrm>
            <a:off x="6553200" y="6356350"/>
            <a:ext cx="2133600" cy="365125"/>
          </a:xfrm>
          <a:ln/>
        </p:spPr>
        <p:txBody>
          <a:bodyPr/>
          <a:lstStyle>
            <a:lvl1pPr>
              <a:defRPr/>
            </a:lvl1pPr>
          </a:lstStyle>
          <a:p>
            <a:pPr>
              <a:defRPr/>
            </a:pPr>
            <a:fld id="{46425072-6E52-45A8-8A7E-A5B11BCA4176}" type="slidenum">
              <a:rPr lang="en-US" altLang="en-US"/>
              <a:pPr>
                <a:defRPr/>
              </a:pPr>
              <a:t>16</a:t>
            </a:fld>
            <a:endParaRPr lang="en-US" altLang="en-US"/>
          </a:p>
        </p:txBody>
      </p:sp>
    </p:spTree>
    <p:extLst>
      <p:ext uri="{BB962C8B-B14F-4D97-AF65-F5344CB8AC3E}">
        <p14:creationId xmlns:p14="http://schemas.microsoft.com/office/powerpoint/2010/main" val="33779807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0642" name="Group 2"/>
          <p:cNvGrpSpPr>
            <a:grpSpLocks/>
          </p:cNvGrpSpPr>
          <p:nvPr/>
        </p:nvGrpSpPr>
        <p:grpSpPr bwMode="auto">
          <a:xfrm>
            <a:off x="2714625" y="280988"/>
            <a:ext cx="3429000" cy="2690812"/>
            <a:chOff x="2424" y="294"/>
            <a:chExt cx="2160" cy="1695"/>
          </a:xfrm>
        </p:grpSpPr>
        <p:grpSp>
          <p:nvGrpSpPr>
            <p:cNvPr id="240643" name="Group 3"/>
            <p:cNvGrpSpPr>
              <a:grpSpLocks/>
            </p:cNvGrpSpPr>
            <p:nvPr/>
          </p:nvGrpSpPr>
          <p:grpSpPr bwMode="auto">
            <a:xfrm>
              <a:off x="2808" y="819"/>
              <a:ext cx="1436" cy="1170"/>
              <a:chOff x="2808" y="819"/>
              <a:chExt cx="1436" cy="1170"/>
            </a:xfrm>
          </p:grpSpPr>
          <p:sp>
            <p:nvSpPr>
              <p:cNvPr id="240644" name="Line 4"/>
              <p:cNvSpPr>
                <a:spLocks noChangeShapeType="1"/>
              </p:cNvSpPr>
              <p:nvPr/>
            </p:nvSpPr>
            <p:spPr bwMode="auto">
              <a:xfrm>
                <a:off x="2916" y="819"/>
                <a:ext cx="0" cy="1170"/>
              </a:xfrm>
              <a:prstGeom prst="line">
                <a:avLst/>
              </a:prstGeom>
              <a:noFill/>
              <a:ln w="57150">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40645" name="Line 5"/>
              <p:cNvSpPr>
                <a:spLocks noChangeShapeType="1"/>
              </p:cNvSpPr>
              <p:nvPr/>
            </p:nvSpPr>
            <p:spPr bwMode="auto">
              <a:xfrm>
                <a:off x="4137" y="819"/>
                <a:ext cx="0" cy="1170"/>
              </a:xfrm>
              <a:prstGeom prst="line">
                <a:avLst/>
              </a:prstGeom>
              <a:noFill/>
              <a:ln w="57150">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40646" name="Line 6"/>
              <p:cNvSpPr>
                <a:spLocks noChangeShapeType="1"/>
              </p:cNvSpPr>
              <p:nvPr/>
            </p:nvSpPr>
            <p:spPr bwMode="auto">
              <a:xfrm>
                <a:off x="2916" y="828"/>
                <a:ext cx="1215" cy="0"/>
              </a:xfrm>
              <a:prstGeom prst="line">
                <a:avLst/>
              </a:prstGeom>
              <a:noFill/>
              <a:ln w="57150">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40647" name="Line 7"/>
              <p:cNvSpPr>
                <a:spLocks noChangeShapeType="1"/>
              </p:cNvSpPr>
              <p:nvPr/>
            </p:nvSpPr>
            <p:spPr bwMode="auto">
              <a:xfrm>
                <a:off x="2808" y="1988"/>
                <a:ext cx="228" cy="0"/>
              </a:xfrm>
              <a:prstGeom prst="line">
                <a:avLst/>
              </a:prstGeom>
              <a:noFill/>
              <a:ln w="571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40648" name="Line 8"/>
              <p:cNvSpPr>
                <a:spLocks noChangeShapeType="1"/>
              </p:cNvSpPr>
              <p:nvPr/>
            </p:nvSpPr>
            <p:spPr bwMode="auto">
              <a:xfrm>
                <a:off x="4016" y="1988"/>
                <a:ext cx="228" cy="0"/>
              </a:xfrm>
              <a:prstGeom prst="line">
                <a:avLst/>
              </a:prstGeom>
              <a:noFill/>
              <a:ln w="571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240649" name="Group 9"/>
            <p:cNvGrpSpPr>
              <a:grpSpLocks/>
            </p:cNvGrpSpPr>
            <p:nvPr/>
          </p:nvGrpSpPr>
          <p:grpSpPr bwMode="auto">
            <a:xfrm>
              <a:off x="2964" y="804"/>
              <a:ext cx="1620" cy="1182"/>
              <a:chOff x="510" y="852"/>
              <a:chExt cx="1620" cy="1182"/>
            </a:xfrm>
          </p:grpSpPr>
          <p:grpSp>
            <p:nvGrpSpPr>
              <p:cNvPr id="240650" name="Group 10"/>
              <p:cNvGrpSpPr>
                <a:grpSpLocks/>
              </p:cNvGrpSpPr>
              <p:nvPr/>
            </p:nvGrpSpPr>
            <p:grpSpPr bwMode="auto">
              <a:xfrm>
                <a:off x="510" y="852"/>
                <a:ext cx="1568" cy="1182"/>
                <a:chOff x="2958" y="804"/>
                <a:chExt cx="1568" cy="1182"/>
              </a:xfrm>
            </p:grpSpPr>
            <p:sp>
              <p:nvSpPr>
                <p:cNvPr id="240651" name="Freeform 11"/>
                <p:cNvSpPr>
                  <a:spLocks/>
                </p:cNvSpPr>
                <p:nvPr/>
              </p:nvSpPr>
              <p:spPr bwMode="auto">
                <a:xfrm rot="311445">
                  <a:off x="2958" y="804"/>
                  <a:ext cx="350" cy="1176"/>
                </a:xfrm>
                <a:custGeom>
                  <a:avLst/>
                  <a:gdLst>
                    <a:gd name="T0" fmla="*/ 0 w 590"/>
                    <a:gd name="T1" fmla="*/ 1092 h 1092"/>
                    <a:gd name="T2" fmla="*/ 144 w 590"/>
                    <a:gd name="T3" fmla="*/ 696 h 1092"/>
                    <a:gd name="T4" fmla="*/ 516 w 590"/>
                    <a:gd name="T5" fmla="*/ 342 h 1092"/>
                    <a:gd name="T6" fmla="*/ 588 w 590"/>
                    <a:gd name="T7" fmla="*/ 0 h 1092"/>
                  </a:gdLst>
                  <a:ahLst/>
                  <a:cxnLst>
                    <a:cxn ang="0">
                      <a:pos x="T0" y="T1"/>
                    </a:cxn>
                    <a:cxn ang="0">
                      <a:pos x="T2" y="T3"/>
                    </a:cxn>
                    <a:cxn ang="0">
                      <a:pos x="T4" y="T5"/>
                    </a:cxn>
                    <a:cxn ang="0">
                      <a:pos x="T6" y="T7"/>
                    </a:cxn>
                  </a:cxnLst>
                  <a:rect l="0" t="0" r="r" b="b"/>
                  <a:pathLst>
                    <a:path w="590" h="1092">
                      <a:moveTo>
                        <a:pt x="0" y="1092"/>
                      </a:moveTo>
                      <a:cubicBezTo>
                        <a:pt x="29" y="956"/>
                        <a:pt x="58" y="821"/>
                        <a:pt x="144" y="696"/>
                      </a:cubicBezTo>
                      <a:cubicBezTo>
                        <a:pt x="230" y="571"/>
                        <a:pt x="442" y="458"/>
                        <a:pt x="516" y="342"/>
                      </a:cubicBezTo>
                      <a:cubicBezTo>
                        <a:pt x="590" y="226"/>
                        <a:pt x="576" y="64"/>
                        <a:pt x="588" y="0"/>
                      </a:cubicBezTo>
                    </a:path>
                  </a:pathLst>
                </a:custGeom>
                <a:noFill/>
                <a:ln w="57150" cap="flat"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40652" name="Freeform 12"/>
                <p:cNvSpPr>
                  <a:spLocks/>
                </p:cNvSpPr>
                <p:nvPr/>
              </p:nvSpPr>
              <p:spPr bwMode="auto">
                <a:xfrm rot="311445">
                  <a:off x="4176" y="810"/>
                  <a:ext cx="350" cy="1176"/>
                </a:xfrm>
                <a:custGeom>
                  <a:avLst/>
                  <a:gdLst>
                    <a:gd name="T0" fmla="*/ 0 w 590"/>
                    <a:gd name="T1" fmla="*/ 1092 h 1092"/>
                    <a:gd name="T2" fmla="*/ 144 w 590"/>
                    <a:gd name="T3" fmla="*/ 696 h 1092"/>
                    <a:gd name="T4" fmla="*/ 516 w 590"/>
                    <a:gd name="T5" fmla="*/ 342 h 1092"/>
                    <a:gd name="T6" fmla="*/ 588 w 590"/>
                    <a:gd name="T7" fmla="*/ 0 h 1092"/>
                  </a:gdLst>
                  <a:ahLst/>
                  <a:cxnLst>
                    <a:cxn ang="0">
                      <a:pos x="T0" y="T1"/>
                    </a:cxn>
                    <a:cxn ang="0">
                      <a:pos x="T2" y="T3"/>
                    </a:cxn>
                    <a:cxn ang="0">
                      <a:pos x="T4" y="T5"/>
                    </a:cxn>
                    <a:cxn ang="0">
                      <a:pos x="T6" y="T7"/>
                    </a:cxn>
                  </a:cxnLst>
                  <a:rect l="0" t="0" r="r" b="b"/>
                  <a:pathLst>
                    <a:path w="590" h="1092">
                      <a:moveTo>
                        <a:pt x="0" y="1092"/>
                      </a:moveTo>
                      <a:cubicBezTo>
                        <a:pt x="29" y="956"/>
                        <a:pt x="58" y="821"/>
                        <a:pt x="144" y="696"/>
                      </a:cubicBezTo>
                      <a:cubicBezTo>
                        <a:pt x="230" y="571"/>
                        <a:pt x="442" y="458"/>
                        <a:pt x="516" y="342"/>
                      </a:cubicBezTo>
                      <a:cubicBezTo>
                        <a:pt x="590" y="226"/>
                        <a:pt x="576" y="64"/>
                        <a:pt x="588" y="0"/>
                      </a:cubicBezTo>
                    </a:path>
                  </a:pathLst>
                </a:custGeom>
                <a:noFill/>
                <a:ln w="57150" cap="flat"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240653" name="Freeform 13"/>
              <p:cNvSpPr>
                <a:spLocks/>
              </p:cNvSpPr>
              <p:nvPr/>
            </p:nvSpPr>
            <p:spPr bwMode="auto">
              <a:xfrm>
                <a:off x="918" y="857"/>
                <a:ext cx="1212" cy="93"/>
              </a:xfrm>
              <a:custGeom>
                <a:avLst/>
                <a:gdLst>
                  <a:gd name="T0" fmla="*/ 0 w 1212"/>
                  <a:gd name="T1" fmla="*/ 13 h 93"/>
                  <a:gd name="T2" fmla="*/ 228 w 1212"/>
                  <a:gd name="T3" fmla="*/ 79 h 93"/>
                  <a:gd name="T4" fmla="*/ 462 w 1212"/>
                  <a:gd name="T5" fmla="*/ 91 h 93"/>
                  <a:gd name="T6" fmla="*/ 636 w 1212"/>
                  <a:gd name="T7" fmla="*/ 67 h 93"/>
                  <a:gd name="T8" fmla="*/ 846 w 1212"/>
                  <a:gd name="T9" fmla="*/ 19 h 93"/>
                  <a:gd name="T10" fmla="*/ 1038 w 1212"/>
                  <a:gd name="T11" fmla="*/ 1 h 93"/>
                  <a:gd name="T12" fmla="*/ 1212 w 1212"/>
                  <a:gd name="T13" fmla="*/ 25 h 93"/>
                </a:gdLst>
                <a:ahLst/>
                <a:cxnLst>
                  <a:cxn ang="0">
                    <a:pos x="T0" y="T1"/>
                  </a:cxn>
                  <a:cxn ang="0">
                    <a:pos x="T2" y="T3"/>
                  </a:cxn>
                  <a:cxn ang="0">
                    <a:pos x="T4" y="T5"/>
                  </a:cxn>
                  <a:cxn ang="0">
                    <a:pos x="T6" y="T7"/>
                  </a:cxn>
                  <a:cxn ang="0">
                    <a:pos x="T8" y="T9"/>
                  </a:cxn>
                  <a:cxn ang="0">
                    <a:pos x="T10" y="T11"/>
                  </a:cxn>
                  <a:cxn ang="0">
                    <a:pos x="T12" y="T13"/>
                  </a:cxn>
                </a:cxnLst>
                <a:rect l="0" t="0" r="r" b="b"/>
                <a:pathLst>
                  <a:path w="1212" h="93">
                    <a:moveTo>
                      <a:pt x="0" y="13"/>
                    </a:moveTo>
                    <a:cubicBezTo>
                      <a:pt x="75" y="39"/>
                      <a:pt x="151" y="66"/>
                      <a:pt x="228" y="79"/>
                    </a:cubicBezTo>
                    <a:cubicBezTo>
                      <a:pt x="305" y="92"/>
                      <a:pt x="394" y="93"/>
                      <a:pt x="462" y="91"/>
                    </a:cubicBezTo>
                    <a:cubicBezTo>
                      <a:pt x="530" y="89"/>
                      <a:pt x="572" y="79"/>
                      <a:pt x="636" y="67"/>
                    </a:cubicBezTo>
                    <a:cubicBezTo>
                      <a:pt x="700" y="55"/>
                      <a:pt x="779" y="30"/>
                      <a:pt x="846" y="19"/>
                    </a:cubicBezTo>
                    <a:cubicBezTo>
                      <a:pt x="913" y="8"/>
                      <a:pt x="977" y="0"/>
                      <a:pt x="1038" y="1"/>
                    </a:cubicBezTo>
                    <a:cubicBezTo>
                      <a:pt x="1099" y="2"/>
                      <a:pt x="1183" y="21"/>
                      <a:pt x="1212" y="25"/>
                    </a:cubicBezTo>
                  </a:path>
                </a:pathLst>
              </a:custGeom>
              <a:noFill/>
              <a:ln w="57150" cap="flat"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240654" name="Line 14"/>
            <p:cNvSpPr>
              <a:spLocks noChangeShapeType="1"/>
            </p:cNvSpPr>
            <p:nvPr/>
          </p:nvSpPr>
          <p:spPr bwMode="auto">
            <a:xfrm>
              <a:off x="4584" y="468"/>
              <a:ext cx="0" cy="27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40655" name="Line 15"/>
            <p:cNvSpPr>
              <a:spLocks noChangeShapeType="1"/>
            </p:cNvSpPr>
            <p:nvPr/>
          </p:nvSpPr>
          <p:spPr bwMode="auto">
            <a:xfrm>
              <a:off x="4152" y="468"/>
              <a:ext cx="0" cy="27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40656" name="Line 16"/>
            <p:cNvSpPr>
              <a:spLocks noChangeShapeType="1"/>
            </p:cNvSpPr>
            <p:nvPr/>
          </p:nvSpPr>
          <p:spPr bwMode="auto">
            <a:xfrm>
              <a:off x="4152" y="558"/>
              <a:ext cx="414"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40657" name="AutoShape 17"/>
            <p:cNvSpPr>
              <a:spLocks noChangeArrowheads="1"/>
            </p:cNvSpPr>
            <p:nvPr/>
          </p:nvSpPr>
          <p:spPr bwMode="auto">
            <a:xfrm>
              <a:off x="4290" y="294"/>
              <a:ext cx="168" cy="150"/>
            </a:xfrm>
            <a:prstGeom prst="triangle">
              <a:avLst>
                <a:gd name="adj" fmla="val 50000"/>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40658" name="AutoShape 18"/>
            <p:cNvSpPr>
              <a:spLocks noChangeArrowheads="1"/>
            </p:cNvSpPr>
            <p:nvPr/>
          </p:nvSpPr>
          <p:spPr bwMode="auto">
            <a:xfrm>
              <a:off x="2442" y="804"/>
              <a:ext cx="360" cy="108"/>
            </a:xfrm>
            <a:prstGeom prst="rightArrow">
              <a:avLst>
                <a:gd name="adj1" fmla="val 33333"/>
                <a:gd name="adj2" fmla="val 77778"/>
              </a:avLst>
            </a:prstGeom>
            <a:solidFill>
              <a:schemeClr val="tx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40659" name="Text Box 19"/>
            <p:cNvSpPr txBox="1">
              <a:spLocks noChangeArrowheads="1"/>
            </p:cNvSpPr>
            <p:nvPr/>
          </p:nvSpPr>
          <p:spPr bwMode="auto">
            <a:xfrm>
              <a:off x="2424" y="510"/>
              <a:ext cx="378"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chemeClr val="bg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en-US" altLang="en-US" sz="2400" b="1" dirty="0">
                  <a:latin typeface="+mj-lt"/>
                </a:rPr>
                <a:t>H</a:t>
              </a:r>
            </a:p>
          </p:txBody>
        </p:sp>
      </p:grpSp>
      <p:grpSp>
        <p:nvGrpSpPr>
          <p:cNvPr id="240660" name="Group 20"/>
          <p:cNvGrpSpPr>
            <a:grpSpLocks/>
          </p:cNvGrpSpPr>
          <p:nvPr/>
        </p:nvGrpSpPr>
        <p:grpSpPr bwMode="auto">
          <a:xfrm>
            <a:off x="1266825" y="3419475"/>
            <a:ext cx="5943600" cy="3052763"/>
            <a:chOff x="1512" y="2154"/>
            <a:chExt cx="3744" cy="1923"/>
          </a:xfrm>
        </p:grpSpPr>
        <p:grpSp>
          <p:nvGrpSpPr>
            <p:cNvPr id="240661" name="Group 21"/>
            <p:cNvGrpSpPr>
              <a:grpSpLocks/>
            </p:cNvGrpSpPr>
            <p:nvPr/>
          </p:nvGrpSpPr>
          <p:grpSpPr bwMode="auto">
            <a:xfrm>
              <a:off x="1512" y="2154"/>
              <a:ext cx="3744" cy="1923"/>
              <a:chOff x="1512" y="2001"/>
              <a:chExt cx="3744" cy="1923"/>
            </a:xfrm>
          </p:grpSpPr>
          <p:grpSp>
            <p:nvGrpSpPr>
              <p:cNvPr id="240662" name="Group 22"/>
              <p:cNvGrpSpPr>
                <a:grpSpLocks/>
              </p:cNvGrpSpPr>
              <p:nvPr/>
            </p:nvGrpSpPr>
            <p:grpSpPr bwMode="auto">
              <a:xfrm>
                <a:off x="1512" y="2001"/>
                <a:ext cx="3744" cy="1923"/>
                <a:chOff x="1512" y="2001"/>
                <a:chExt cx="3744" cy="1923"/>
              </a:xfrm>
            </p:grpSpPr>
            <p:sp>
              <p:nvSpPr>
                <p:cNvPr id="240663" name="Line 23"/>
                <p:cNvSpPr>
                  <a:spLocks noChangeShapeType="1"/>
                </p:cNvSpPr>
                <p:nvPr/>
              </p:nvSpPr>
              <p:spPr bwMode="auto">
                <a:xfrm>
                  <a:off x="1971" y="3645"/>
                  <a:ext cx="3285"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40664" name="Text Box 24"/>
                <p:cNvSpPr txBox="1">
                  <a:spLocks noChangeArrowheads="1"/>
                </p:cNvSpPr>
                <p:nvPr/>
              </p:nvSpPr>
              <p:spPr bwMode="auto">
                <a:xfrm>
                  <a:off x="1512" y="2001"/>
                  <a:ext cx="37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chemeClr val="bg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en-US" altLang="en-US" sz="2800" b="1" dirty="0"/>
                    <a:t>H</a:t>
                  </a:r>
                </a:p>
              </p:txBody>
            </p:sp>
            <p:sp>
              <p:nvSpPr>
                <p:cNvPr id="240665" name="AutoShape 25"/>
                <p:cNvSpPr>
                  <a:spLocks noChangeArrowheads="1"/>
                </p:cNvSpPr>
                <p:nvPr/>
              </p:nvSpPr>
              <p:spPr bwMode="auto">
                <a:xfrm>
                  <a:off x="5070" y="3774"/>
                  <a:ext cx="168" cy="150"/>
                </a:xfrm>
                <a:prstGeom prst="triangle">
                  <a:avLst>
                    <a:gd name="adj" fmla="val 50000"/>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40666" name="Line 26"/>
                <p:cNvSpPr>
                  <a:spLocks noChangeShapeType="1"/>
                </p:cNvSpPr>
                <p:nvPr/>
              </p:nvSpPr>
              <p:spPr bwMode="auto">
                <a:xfrm flipV="1">
                  <a:off x="1980" y="2880"/>
                  <a:ext cx="270" cy="738"/>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nvGrpSpPr>
                <p:cNvPr id="240667" name="Group 27"/>
                <p:cNvGrpSpPr>
                  <a:grpSpLocks/>
                </p:cNvGrpSpPr>
                <p:nvPr/>
              </p:nvGrpSpPr>
              <p:grpSpPr bwMode="auto">
                <a:xfrm>
                  <a:off x="1962" y="2079"/>
                  <a:ext cx="2892" cy="1575"/>
                  <a:chOff x="1962" y="2088"/>
                  <a:chExt cx="2892" cy="1575"/>
                </a:xfrm>
              </p:grpSpPr>
              <p:sp>
                <p:nvSpPr>
                  <p:cNvPr id="240668" name="Line 28"/>
                  <p:cNvSpPr>
                    <a:spLocks noChangeShapeType="1"/>
                  </p:cNvSpPr>
                  <p:nvPr/>
                </p:nvSpPr>
                <p:spPr bwMode="auto">
                  <a:xfrm flipV="1">
                    <a:off x="1962" y="2088"/>
                    <a:ext cx="0" cy="1575"/>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40669" name="Freeform 29"/>
                  <p:cNvSpPr>
                    <a:spLocks/>
                  </p:cNvSpPr>
                  <p:nvPr/>
                </p:nvSpPr>
                <p:spPr bwMode="auto">
                  <a:xfrm>
                    <a:off x="2250" y="2479"/>
                    <a:ext cx="2604" cy="413"/>
                  </a:xfrm>
                  <a:custGeom>
                    <a:avLst/>
                    <a:gdLst>
                      <a:gd name="T0" fmla="*/ 0 w 2604"/>
                      <a:gd name="T1" fmla="*/ 407 h 413"/>
                      <a:gd name="T2" fmla="*/ 108 w 2604"/>
                      <a:gd name="T3" fmla="*/ 257 h 413"/>
                      <a:gd name="T4" fmla="*/ 384 w 2604"/>
                      <a:gd name="T5" fmla="*/ 101 h 413"/>
                      <a:gd name="T6" fmla="*/ 678 w 2604"/>
                      <a:gd name="T7" fmla="*/ 41 h 413"/>
                      <a:gd name="T8" fmla="*/ 1038 w 2604"/>
                      <a:gd name="T9" fmla="*/ 5 h 413"/>
                      <a:gd name="T10" fmla="*/ 1386 w 2604"/>
                      <a:gd name="T11" fmla="*/ 11 h 413"/>
                      <a:gd name="T12" fmla="*/ 1704 w 2604"/>
                      <a:gd name="T13" fmla="*/ 29 h 413"/>
                      <a:gd name="T14" fmla="*/ 2064 w 2604"/>
                      <a:gd name="T15" fmla="*/ 83 h 413"/>
                      <a:gd name="T16" fmla="*/ 2322 w 2604"/>
                      <a:gd name="T17" fmla="*/ 173 h 413"/>
                      <a:gd name="T18" fmla="*/ 2472 w 2604"/>
                      <a:gd name="T19" fmla="*/ 239 h 413"/>
                      <a:gd name="T20" fmla="*/ 2604 w 2604"/>
                      <a:gd name="T21" fmla="*/ 413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04" h="413">
                        <a:moveTo>
                          <a:pt x="0" y="407"/>
                        </a:moveTo>
                        <a:cubicBezTo>
                          <a:pt x="22" y="357"/>
                          <a:pt x="44" y="308"/>
                          <a:pt x="108" y="257"/>
                        </a:cubicBezTo>
                        <a:cubicBezTo>
                          <a:pt x="172" y="206"/>
                          <a:pt x="289" y="137"/>
                          <a:pt x="384" y="101"/>
                        </a:cubicBezTo>
                        <a:cubicBezTo>
                          <a:pt x="479" y="65"/>
                          <a:pt x="569" y="57"/>
                          <a:pt x="678" y="41"/>
                        </a:cubicBezTo>
                        <a:cubicBezTo>
                          <a:pt x="787" y="25"/>
                          <a:pt x="920" y="10"/>
                          <a:pt x="1038" y="5"/>
                        </a:cubicBezTo>
                        <a:cubicBezTo>
                          <a:pt x="1156" y="0"/>
                          <a:pt x="1275" y="7"/>
                          <a:pt x="1386" y="11"/>
                        </a:cubicBezTo>
                        <a:cubicBezTo>
                          <a:pt x="1497" y="15"/>
                          <a:pt x="1591" y="17"/>
                          <a:pt x="1704" y="29"/>
                        </a:cubicBezTo>
                        <a:cubicBezTo>
                          <a:pt x="1817" y="41"/>
                          <a:pt x="1961" y="59"/>
                          <a:pt x="2064" y="83"/>
                        </a:cubicBezTo>
                        <a:cubicBezTo>
                          <a:pt x="2167" y="107"/>
                          <a:pt x="2254" y="147"/>
                          <a:pt x="2322" y="173"/>
                        </a:cubicBezTo>
                        <a:cubicBezTo>
                          <a:pt x="2390" y="199"/>
                          <a:pt x="2425" y="199"/>
                          <a:pt x="2472" y="239"/>
                        </a:cubicBezTo>
                        <a:cubicBezTo>
                          <a:pt x="2519" y="279"/>
                          <a:pt x="2582" y="384"/>
                          <a:pt x="2604" y="413"/>
                        </a:cubicBezTo>
                      </a:path>
                    </a:pathLst>
                  </a:custGeom>
                  <a:noFill/>
                  <a:ln w="28575" cap="flat"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sp>
            <p:nvSpPr>
              <p:cNvPr id="240670" name="Line 30"/>
              <p:cNvSpPr>
                <a:spLocks noChangeShapeType="1"/>
              </p:cNvSpPr>
              <p:nvPr/>
            </p:nvSpPr>
            <p:spPr bwMode="auto">
              <a:xfrm>
                <a:off x="4848" y="2880"/>
                <a:ext cx="72" cy="120"/>
              </a:xfrm>
              <a:prstGeom prst="line">
                <a:avLst/>
              </a:prstGeom>
              <a:noFill/>
              <a:ln w="28575">
                <a:solidFill>
                  <a:schemeClr val="tx2"/>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240671" name="Line 31"/>
            <p:cNvSpPr>
              <a:spLocks noChangeShapeType="1"/>
            </p:cNvSpPr>
            <p:nvPr/>
          </p:nvSpPr>
          <p:spPr bwMode="auto">
            <a:xfrm flipV="1">
              <a:off x="2385" y="2247"/>
              <a:ext cx="0" cy="360"/>
            </a:xfrm>
            <a:prstGeom prst="line">
              <a:avLst/>
            </a:prstGeom>
            <a:noFill/>
            <a:ln w="28575">
              <a:solidFill>
                <a:schemeClr val="tx1"/>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40672" name="Line 32"/>
            <p:cNvSpPr>
              <a:spLocks noChangeShapeType="1"/>
            </p:cNvSpPr>
            <p:nvPr/>
          </p:nvSpPr>
          <p:spPr bwMode="auto">
            <a:xfrm flipV="1">
              <a:off x="4650" y="2247"/>
              <a:ext cx="0" cy="360"/>
            </a:xfrm>
            <a:prstGeom prst="line">
              <a:avLst/>
            </a:prstGeom>
            <a:noFill/>
            <a:ln w="28575">
              <a:solidFill>
                <a:schemeClr val="tx1"/>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40673" name="Line 33"/>
            <p:cNvSpPr>
              <a:spLocks noChangeShapeType="1"/>
            </p:cNvSpPr>
            <p:nvPr/>
          </p:nvSpPr>
          <p:spPr bwMode="auto">
            <a:xfrm>
              <a:off x="2394" y="2403"/>
              <a:ext cx="2241" cy="0"/>
            </a:xfrm>
            <a:prstGeom prst="line">
              <a:avLst/>
            </a:prstGeom>
            <a:noFill/>
            <a:ln w="2857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240674" name="Text Box 34"/>
          <p:cNvSpPr txBox="1">
            <a:spLocks noChangeArrowheads="1"/>
          </p:cNvSpPr>
          <p:nvPr/>
        </p:nvSpPr>
        <p:spPr bwMode="auto">
          <a:xfrm>
            <a:off x="2638425" y="3257550"/>
            <a:ext cx="4772025"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2"/>
                </a:solidFill>
                <a:miter lim="800000"/>
                <a:headEnd/>
                <a:tailEnd type="none" w="sm"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l"/>
            <a:r>
              <a:rPr lang="en-US" altLang="en-US" sz="1800" b="1" i="1" dirty="0">
                <a:latin typeface="+mj-lt"/>
              </a:rPr>
              <a:t>Ductility = Inelastic Deformation</a:t>
            </a:r>
          </a:p>
        </p:txBody>
      </p:sp>
      <p:sp>
        <p:nvSpPr>
          <p:cNvPr id="35" name="Rectangle 4">
            <a:extLst/>
          </p:cNvPr>
          <p:cNvSpPr>
            <a:spLocks noGrp="1" noChangeArrowheads="1"/>
          </p:cNvSpPr>
          <p:nvPr>
            <p:ph type="sldNum" sz="quarter" idx="40"/>
          </p:nvPr>
        </p:nvSpPr>
        <p:spPr>
          <a:xfrm>
            <a:off x="6553200" y="6356350"/>
            <a:ext cx="2133600" cy="365125"/>
          </a:xfrm>
          <a:ln/>
        </p:spPr>
        <p:txBody>
          <a:bodyPr/>
          <a:lstStyle>
            <a:lvl1pPr>
              <a:defRPr/>
            </a:lvl1pPr>
          </a:lstStyle>
          <a:p>
            <a:pPr>
              <a:defRPr/>
            </a:pPr>
            <a:fld id="{46425072-6E52-45A8-8A7E-A5B11BCA4176}" type="slidenum">
              <a:rPr lang="en-US" altLang="en-US"/>
              <a:pPr>
                <a:defRPr/>
              </a:pPr>
              <a:t>17</a:t>
            </a:fld>
            <a:endParaRPr lang="en-US" altLang="en-US"/>
          </a:p>
        </p:txBody>
      </p:sp>
    </p:spTree>
    <p:extLst>
      <p:ext uri="{BB962C8B-B14F-4D97-AF65-F5344CB8AC3E}">
        <p14:creationId xmlns:p14="http://schemas.microsoft.com/office/powerpoint/2010/main" val="298627132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9538" name="Group 2"/>
          <p:cNvGrpSpPr>
            <a:grpSpLocks/>
          </p:cNvGrpSpPr>
          <p:nvPr/>
        </p:nvGrpSpPr>
        <p:grpSpPr bwMode="auto">
          <a:xfrm>
            <a:off x="6510338" y="511175"/>
            <a:ext cx="2317750" cy="1797050"/>
            <a:chOff x="2424" y="294"/>
            <a:chExt cx="2160" cy="1695"/>
          </a:xfrm>
        </p:grpSpPr>
        <p:grpSp>
          <p:nvGrpSpPr>
            <p:cNvPr id="449539" name="Group 3"/>
            <p:cNvGrpSpPr>
              <a:grpSpLocks/>
            </p:cNvGrpSpPr>
            <p:nvPr/>
          </p:nvGrpSpPr>
          <p:grpSpPr bwMode="auto">
            <a:xfrm>
              <a:off x="2808" y="819"/>
              <a:ext cx="1436" cy="1170"/>
              <a:chOff x="2808" y="819"/>
              <a:chExt cx="1436" cy="1170"/>
            </a:xfrm>
          </p:grpSpPr>
          <p:sp>
            <p:nvSpPr>
              <p:cNvPr id="449540" name="Line 4"/>
              <p:cNvSpPr>
                <a:spLocks noChangeShapeType="1"/>
              </p:cNvSpPr>
              <p:nvPr/>
            </p:nvSpPr>
            <p:spPr bwMode="auto">
              <a:xfrm>
                <a:off x="2916" y="819"/>
                <a:ext cx="0" cy="1170"/>
              </a:xfrm>
              <a:prstGeom prst="line">
                <a:avLst/>
              </a:prstGeom>
              <a:noFill/>
              <a:ln w="57150">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49541" name="Line 5"/>
              <p:cNvSpPr>
                <a:spLocks noChangeShapeType="1"/>
              </p:cNvSpPr>
              <p:nvPr/>
            </p:nvSpPr>
            <p:spPr bwMode="auto">
              <a:xfrm>
                <a:off x="4137" y="819"/>
                <a:ext cx="0" cy="1170"/>
              </a:xfrm>
              <a:prstGeom prst="line">
                <a:avLst/>
              </a:prstGeom>
              <a:noFill/>
              <a:ln w="57150">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49542" name="Line 6"/>
              <p:cNvSpPr>
                <a:spLocks noChangeShapeType="1"/>
              </p:cNvSpPr>
              <p:nvPr/>
            </p:nvSpPr>
            <p:spPr bwMode="auto">
              <a:xfrm>
                <a:off x="2916" y="828"/>
                <a:ext cx="1215" cy="0"/>
              </a:xfrm>
              <a:prstGeom prst="line">
                <a:avLst/>
              </a:prstGeom>
              <a:noFill/>
              <a:ln w="57150">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49543" name="Line 7"/>
              <p:cNvSpPr>
                <a:spLocks noChangeShapeType="1"/>
              </p:cNvSpPr>
              <p:nvPr/>
            </p:nvSpPr>
            <p:spPr bwMode="auto">
              <a:xfrm>
                <a:off x="2808" y="1988"/>
                <a:ext cx="228" cy="0"/>
              </a:xfrm>
              <a:prstGeom prst="line">
                <a:avLst/>
              </a:prstGeom>
              <a:noFill/>
              <a:ln w="571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49544" name="Line 8"/>
              <p:cNvSpPr>
                <a:spLocks noChangeShapeType="1"/>
              </p:cNvSpPr>
              <p:nvPr/>
            </p:nvSpPr>
            <p:spPr bwMode="auto">
              <a:xfrm>
                <a:off x="4016" y="1988"/>
                <a:ext cx="228" cy="0"/>
              </a:xfrm>
              <a:prstGeom prst="line">
                <a:avLst/>
              </a:prstGeom>
              <a:noFill/>
              <a:ln w="571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449545" name="Group 9"/>
            <p:cNvGrpSpPr>
              <a:grpSpLocks/>
            </p:cNvGrpSpPr>
            <p:nvPr/>
          </p:nvGrpSpPr>
          <p:grpSpPr bwMode="auto">
            <a:xfrm>
              <a:off x="2964" y="804"/>
              <a:ext cx="1620" cy="1182"/>
              <a:chOff x="510" y="852"/>
              <a:chExt cx="1620" cy="1182"/>
            </a:xfrm>
          </p:grpSpPr>
          <p:grpSp>
            <p:nvGrpSpPr>
              <p:cNvPr id="449546" name="Group 10"/>
              <p:cNvGrpSpPr>
                <a:grpSpLocks/>
              </p:cNvGrpSpPr>
              <p:nvPr/>
            </p:nvGrpSpPr>
            <p:grpSpPr bwMode="auto">
              <a:xfrm>
                <a:off x="510" y="852"/>
                <a:ext cx="1568" cy="1182"/>
                <a:chOff x="2958" y="804"/>
                <a:chExt cx="1568" cy="1182"/>
              </a:xfrm>
            </p:grpSpPr>
            <p:sp>
              <p:nvSpPr>
                <p:cNvPr id="449547" name="Freeform 11"/>
                <p:cNvSpPr>
                  <a:spLocks/>
                </p:cNvSpPr>
                <p:nvPr/>
              </p:nvSpPr>
              <p:spPr bwMode="auto">
                <a:xfrm rot="311445">
                  <a:off x="2958" y="804"/>
                  <a:ext cx="350" cy="1176"/>
                </a:xfrm>
                <a:custGeom>
                  <a:avLst/>
                  <a:gdLst>
                    <a:gd name="T0" fmla="*/ 0 w 590"/>
                    <a:gd name="T1" fmla="*/ 1092 h 1092"/>
                    <a:gd name="T2" fmla="*/ 144 w 590"/>
                    <a:gd name="T3" fmla="*/ 696 h 1092"/>
                    <a:gd name="T4" fmla="*/ 516 w 590"/>
                    <a:gd name="T5" fmla="*/ 342 h 1092"/>
                    <a:gd name="T6" fmla="*/ 588 w 590"/>
                    <a:gd name="T7" fmla="*/ 0 h 1092"/>
                  </a:gdLst>
                  <a:ahLst/>
                  <a:cxnLst>
                    <a:cxn ang="0">
                      <a:pos x="T0" y="T1"/>
                    </a:cxn>
                    <a:cxn ang="0">
                      <a:pos x="T2" y="T3"/>
                    </a:cxn>
                    <a:cxn ang="0">
                      <a:pos x="T4" y="T5"/>
                    </a:cxn>
                    <a:cxn ang="0">
                      <a:pos x="T6" y="T7"/>
                    </a:cxn>
                  </a:cxnLst>
                  <a:rect l="0" t="0" r="r" b="b"/>
                  <a:pathLst>
                    <a:path w="590" h="1092">
                      <a:moveTo>
                        <a:pt x="0" y="1092"/>
                      </a:moveTo>
                      <a:cubicBezTo>
                        <a:pt x="29" y="956"/>
                        <a:pt x="58" y="821"/>
                        <a:pt x="144" y="696"/>
                      </a:cubicBezTo>
                      <a:cubicBezTo>
                        <a:pt x="230" y="571"/>
                        <a:pt x="442" y="458"/>
                        <a:pt x="516" y="342"/>
                      </a:cubicBezTo>
                      <a:cubicBezTo>
                        <a:pt x="590" y="226"/>
                        <a:pt x="576" y="64"/>
                        <a:pt x="588" y="0"/>
                      </a:cubicBezTo>
                    </a:path>
                  </a:pathLst>
                </a:custGeom>
                <a:noFill/>
                <a:ln w="57150" cap="flat"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49548" name="Freeform 12"/>
                <p:cNvSpPr>
                  <a:spLocks/>
                </p:cNvSpPr>
                <p:nvPr/>
              </p:nvSpPr>
              <p:spPr bwMode="auto">
                <a:xfrm rot="311445">
                  <a:off x="4176" y="810"/>
                  <a:ext cx="350" cy="1176"/>
                </a:xfrm>
                <a:custGeom>
                  <a:avLst/>
                  <a:gdLst>
                    <a:gd name="T0" fmla="*/ 0 w 590"/>
                    <a:gd name="T1" fmla="*/ 1092 h 1092"/>
                    <a:gd name="T2" fmla="*/ 144 w 590"/>
                    <a:gd name="T3" fmla="*/ 696 h 1092"/>
                    <a:gd name="T4" fmla="*/ 516 w 590"/>
                    <a:gd name="T5" fmla="*/ 342 h 1092"/>
                    <a:gd name="T6" fmla="*/ 588 w 590"/>
                    <a:gd name="T7" fmla="*/ 0 h 1092"/>
                  </a:gdLst>
                  <a:ahLst/>
                  <a:cxnLst>
                    <a:cxn ang="0">
                      <a:pos x="T0" y="T1"/>
                    </a:cxn>
                    <a:cxn ang="0">
                      <a:pos x="T2" y="T3"/>
                    </a:cxn>
                    <a:cxn ang="0">
                      <a:pos x="T4" y="T5"/>
                    </a:cxn>
                    <a:cxn ang="0">
                      <a:pos x="T6" y="T7"/>
                    </a:cxn>
                  </a:cxnLst>
                  <a:rect l="0" t="0" r="r" b="b"/>
                  <a:pathLst>
                    <a:path w="590" h="1092">
                      <a:moveTo>
                        <a:pt x="0" y="1092"/>
                      </a:moveTo>
                      <a:cubicBezTo>
                        <a:pt x="29" y="956"/>
                        <a:pt x="58" y="821"/>
                        <a:pt x="144" y="696"/>
                      </a:cubicBezTo>
                      <a:cubicBezTo>
                        <a:pt x="230" y="571"/>
                        <a:pt x="442" y="458"/>
                        <a:pt x="516" y="342"/>
                      </a:cubicBezTo>
                      <a:cubicBezTo>
                        <a:pt x="590" y="226"/>
                        <a:pt x="576" y="64"/>
                        <a:pt x="588" y="0"/>
                      </a:cubicBezTo>
                    </a:path>
                  </a:pathLst>
                </a:custGeom>
                <a:noFill/>
                <a:ln w="57150" cap="flat"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449549" name="Freeform 13"/>
              <p:cNvSpPr>
                <a:spLocks/>
              </p:cNvSpPr>
              <p:nvPr/>
            </p:nvSpPr>
            <p:spPr bwMode="auto">
              <a:xfrm>
                <a:off x="918" y="857"/>
                <a:ext cx="1212" cy="93"/>
              </a:xfrm>
              <a:custGeom>
                <a:avLst/>
                <a:gdLst>
                  <a:gd name="T0" fmla="*/ 0 w 1212"/>
                  <a:gd name="T1" fmla="*/ 13 h 93"/>
                  <a:gd name="T2" fmla="*/ 228 w 1212"/>
                  <a:gd name="T3" fmla="*/ 79 h 93"/>
                  <a:gd name="T4" fmla="*/ 462 w 1212"/>
                  <a:gd name="T5" fmla="*/ 91 h 93"/>
                  <a:gd name="T6" fmla="*/ 636 w 1212"/>
                  <a:gd name="T7" fmla="*/ 67 h 93"/>
                  <a:gd name="T8" fmla="*/ 846 w 1212"/>
                  <a:gd name="T9" fmla="*/ 19 h 93"/>
                  <a:gd name="T10" fmla="*/ 1038 w 1212"/>
                  <a:gd name="T11" fmla="*/ 1 h 93"/>
                  <a:gd name="T12" fmla="*/ 1212 w 1212"/>
                  <a:gd name="T13" fmla="*/ 25 h 93"/>
                </a:gdLst>
                <a:ahLst/>
                <a:cxnLst>
                  <a:cxn ang="0">
                    <a:pos x="T0" y="T1"/>
                  </a:cxn>
                  <a:cxn ang="0">
                    <a:pos x="T2" y="T3"/>
                  </a:cxn>
                  <a:cxn ang="0">
                    <a:pos x="T4" y="T5"/>
                  </a:cxn>
                  <a:cxn ang="0">
                    <a:pos x="T6" y="T7"/>
                  </a:cxn>
                  <a:cxn ang="0">
                    <a:pos x="T8" y="T9"/>
                  </a:cxn>
                  <a:cxn ang="0">
                    <a:pos x="T10" y="T11"/>
                  </a:cxn>
                  <a:cxn ang="0">
                    <a:pos x="T12" y="T13"/>
                  </a:cxn>
                </a:cxnLst>
                <a:rect l="0" t="0" r="r" b="b"/>
                <a:pathLst>
                  <a:path w="1212" h="93">
                    <a:moveTo>
                      <a:pt x="0" y="13"/>
                    </a:moveTo>
                    <a:cubicBezTo>
                      <a:pt x="75" y="39"/>
                      <a:pt x="151" y="66"/>
                      <a:pt x="228" y="79"/>
                    </a:cubicBezTo>
                    <a:cubicBezTo>
                      <a:pt x="305" y="92"/>
                      <a:pt x="394" y="93"/>
                      <a:pt x="462" y="91"/>
                    </a:cubicBezTo>
                    <a:cubicBezTo>
                      <a:pt x="530" y="89"/>
                      <a:pt x="572" y="79"/>
                      <a:pt x="636" y="67"/>
                    </a:cubicBezTo>
                    <a:cubicBezTo>
                      <a:pt x="700" y="55"/>
                      <a:pt x="779" y="30"/>
                      <a:pt x="846" y="19"/>
                    </a:cubicBezTo>
                    <a:cubicBezTo>
                      <a:pt x="913" y="8"/>
                      <a:pt x="977" y="0"/>
                      <a:pt x="1038" y="1"/>
                    </a:cubicBezTo>
                    <a:cubicBezTo>
                      <a:pt x="1099" y="2"/>
                      <a:pt x="1183" y="21"/>
                      <a:pt x="1212" y="25"/>
                    </a:cubicBezTo>
                  </a:path>
                </a:pathLst>
              </a:custGeom>
              <a:noFill/>
              <a:ln w="57150" cap="flat"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449550" name="Line 14"/>
            <p:cNvSpPr>
              <a:spLocks noChangeShapeType="1"/>
            </p:cNvSpPr>
            <p:nvPr/>
          </p:nvSpPr>
          <p:spPr bwMode="auto">
            <a:xfrm>
              <a:off x="4584" y="468"/>
              <a:ext cx="0" cy="27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49551" name="Line 15"/>
            <p:cNvSpPr>
              <a:spLocks noChangeShapeType="1"/>
            </p:cNvSpPr>
            <p:nvPr/>
          </p:nvSpPr>
          <p:spPr bwMode="auto">
            <a:xfrm>
              <a:off x="4152" y="468"/>
              <a:ext cx="0" cy="27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49552" name="Line 16"/>
            <p:cNvSpPr>
              <a:spLocks noChangeShapeType="1"/>
            </p:cNvSpPr>
            <p:nvPr/>
          </p:nvSpPr>
          <p:spPr bwMode="auto">
            <a:xfrm>
              <a:off x="4152" y="558"/>
              <a:ext cx="414"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49553" name="AutoShape 17"/>
            <p:cNvSpPr>
              <a:spLocks noChangeArrowheads="1"/>
            </p:cNvSpPr>
            <p:nvPr/>
          </p:nvSpPr>
          <p:spPr bwMode="auto">
            <a:xfrm>
              <a:off x="4290" y="294"/>
              <a:ext cx="168" cy="150"/>
            </a:xfrm>
            <a:prstGeom prst="triangle">
              <a:avLst>
                <a:gd name="adj" fmla="val 50000"/>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49554" name="AutoShape 18"/>
            <p:cNvSpPr>
              <a:spLocks noChangeArrowheads="1"/>
            </p:cNvSpPr>
            <p:nvPr/>
          </p:nvSpPr>
          <p:spPr bwMode="auto">
            <a:xfrm>
              <a:off x="2442" y="804"/>
              <a:ext cx="360" cy="108"/>
            </a:xfrm>
            <a:prstGeom prst="rightArrow">
              <a:avLst>
                <a:gd name="adj1" fmla="val 33333"/>
                <a:gd name="adj2" fmla="val 77778"/>
              </a:avLst>
            </a:prstGeom>
            <a:solidFill>
              <a:schemeClr val="tx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49555" name="Text Box 19"/>
            <p:cNvSpPr txBox="1">
              <a:spLocks noChangeArrowheads="1"/>
            </p:cNvSpPr>
            <p:nvPr/>
          </p:nvSpPr>
          <p:spPr bwMode="auto">
            <a:xfrm>
              <a:off x="2424" y="511"/>
              <a:ext cx="379" cy="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chemeClr val="bg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en-US" altLang="en-US" b="1"/>
                <a:t>H</a:t>
              </a:r>
            </a:p>
          </p:txBody>
        </p:sp>
      </p:grpSp>
      <p:sp>
        <p:nvSpPr>
          <p:cNvPr id="449560" name="Text Box 24"/>
          <p:cNvSpPr txBox="1">
            <a:spLocks noChangeArrowheads="1"/>
          </p:cNvSpPr>
          <p:nvPr/>
        </p:nvSpPr>
        <p:spPr bwMode="auto">
          <a:xfrm>
            <a:off x="228600" y="852488"/>
            <a:ext cx="6000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chemeClr val="bg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en-US" altLang="en-US" sz="2800" b="1"/>
              <a:t>H</a:t>
            </a:r>
          </a:p>
        </p:txBody>
      </p:sp>
      <p:sp>
        <p:nvSpPr>
          <p:cNvPr id="449561" name="AutoShape 25"/>
          <p:cNvSpPr>
            <a:spLocks noChangeArrowheads="1"/>
          </p:cNvSpPr>
          <p:nvPr/>
        </p:nvSpPr>
        <p:spPr bwMode="auto">
          <a:xfrm>
            <a:off x="5876925" y="3667125"/>
            <a:ext cx="266700" cy="238125"/>
          </a:xfrm>
          <a:prstGeom prst="triangle">
            <a:avLst>
              <a:gd name="adj" fmla="val 50000"/>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nvGrpSpPr>
          <p:cNvPr id="449577" name="Group 41"/>
          <p:cNvGrpSpPr>
            <a:grpSpLocks/>
          </p:cNvGrpSpPr>
          <p:nvPr/>
        </p:nvGrpSpPr>
        <p:grpSpPr bwMode="auto">
          <a:xfrm>
            <a:off x="928688" y="976313"/>
            <a:ext cx="5214937" cy="2500312"/>
            <a:chOff x="585" y="615"/>
            <a:chExt cx="3285" cy="1575"/>
          </a:xfrm>
        </p:grpSpPr>
        <p:sp>
          <p:nvSpPr>
            <p:cNvPr id="449559" name="Line 23"/>
            <p:cNvSpPr>
              <a:spLocks noChangeShapeType="1"/>
            </p:cNvSpPr>
            <p:nvPr/>
          </p:nvSpPr>
          <p:spPr bwMode="auto">
            <a:xfrm>
              <a:off x="585" y="2181"/>
              <a:ext cx="3285"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49564" name="Line 28"/>
            <p:cNvSpPr>
              <a:spLocks noChangeShapeType="1"/>
            </p:cNvSpPr>
            <p:nvPr/>
          </p:nvSpPr>
          <p:spPr bwMode="auto">
            <a:xfrm flipV="1">
              <a:off x="594" y="615"/>
              <a:ext cx="0" cy="1575"/>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449576" name="Group 40"/>
          <p:cNvGrpSpPr>
            <a:grpSpLocks/>
          </p:cNvGrpSpPr>
          <p:nvPr/>
        </p:nvGrpSpPr>
        <p:grpSpPr bwMode="auto">
          <a:xfrm>
            <a:off x="957263" y="1828800"/>
            <a:ext cx="4319587" cy="1633538"/>
            <a:chOff x="603" y="1152"/>
            <a:chExt cx="2721" cy="1029"/>
          </a:xfrm>
        </p:grpSpPr>
        <p:sp>
          <p:nvSpPr>
            <p:cNvPr id="449573" name="Line 37"/>
            <p:cNvSpPr>
              <a:spLocks noChangeShapeType="1"/>
            </p:cNvSpPr>
            <p:nvPr/>
          </p:nvSpPr>
          <p:spPr bwMode="auto">
            <a:xfrm flipV="1">
              <a:off x="603" y="1152"/>
              <a:ext cx="489" cy="1029"/>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49574" name="Line 38"/>
            <p:cNvSpPr>
              <a:spLocks noChangeShapeType="1"/>
            </p:cNvSpPr>
            <p:nvPr/>
          </p:nvSpPr>
          <p:spPr bwMode="auto">
            <a:xfrm>
              <a:off x="1092" y="1152"/>
              <a:ext cx="1962" cy="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49575" name="Line 39"/>
            <p:cNvSpPr>
              <a:spLocks noChangeShapeType="1"/>
            </p:cNvSpPr>
            <p:nvPr/>
          </p:nvSpPr>
          <p:spPr bwMode="auto">
            <a:xfrm>
              <a:off x="3054" y="1152"/>
              <a:ext cx="270" cy="468"/>
            </a:xfrm>
            <a:prstGeom prst="line">
              <a:avLst/>
            </a:prstGeom>
            <a:noFill/>
            <a:ln w="28575">
              <a:solidFill>
                <a:schemeClr val="tx2"/>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449578" name="Line 42"/>
          <p:cNvSpPr>
            <a:spLocks noChangeShapeType="1"/>
          </p:cNvSpPr>
          <p:nvPr/>
        </p:nvSpPr>
        <p:spPr bwMode="auto">
          <a:xfrm>
            <a:off x="1762125" y="1849286"/>
            <a:ext cx="0" cy="1865376"/>
          </a:xfrm>
          <a:prstGeom prst="line">
            <a:avLst/>
          </a:prstGeom>
          <a:noFill/>
          <a:ln w="285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49579" name="Line 43"/>
          <p:cNvSpPr>
            <a:spLocks noChangeShapeType="1"/>
          </p:cNvSpPr>
          <p:nvPr/>
        </p:nvSpPr>
        <p:spPr bwMode="auto">
          <a:xfrm flipH="1">
            <a:off x="4805362" y="1844824"/>
            <a:ext cx="4763" cy="1860401"/>
          </a:xfrm>
          <a:prstGeom prst="line">
            <a:avLst/>
          </a:prstGeom>
          <a:noFill/>
          <a:ln w="285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
        <p:nvSpPr>
          <p:cNvPr id="449580" name="Text Box 44"/>
          <p:cNvSpPr txBox="1">
            <a:spLocks noChangeArrowheads="1"/>
          </p:cNvSpPr>
          <p:nvPr/>
        </p:nvSpPr>
        <p:spPr bwMode="auto">
          <a:xfrm>
            <a:off x="1282477" y="3686175"/>
            <a:ext cx="1057275"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l-GR" altLang="en-US" sz="2400" dirty="0">
                <a:cs typeface="Arial" charset="0"/>
              </a:rPr>
              <a:t>Δ</a:t>
            </a:r>
            <a:r>
              <a:rPr lang="en-US" altLang="en-US" sz="2400" baseline="-25000" dirty="0">
                <a:cs typeface="Arial" charset="0"/>
              </a:rPr>
              <a:t>yield</a:t>
            </a:r>
            <a:endParaRPr lang="el-GR" altLang="en-US" sz="2400" dirty="0">
              <a:cs typeface="Arial" charset="0"/>
            </a:endParaRPr>
          </a:p>
        </p:txBody>
      </p:sp>
      <p:sp>
        <p:nvSpPr>
          <p:cNvPr id="449581" name="Text Box 45"/>
          <p:cNvSpPr txBox="1">
            <a:spLocks noChangeArrowheads="1"/>
          </p:cNvSpPr>
          <p:nvPr/>
        </p:nvSpPr>
        <p:spPr bwMode="auto">
          <a:xfrm>
            <a:off x="4276725" y="3705225"/>
            <a:ext cx="1057275"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l-GR" altLang="en-US" sz="2400" dirty="0">
                <a:cs typeface="Arial" charset="0"/>
              </a:rPr>
              <a:t>Δ</a:t>
            </a:r>
            <a:r>
              <a:rPr lang="en-US" altLang="en-US" sz="2400" baseline="-25000" dirty="0">
                <a:cs typeface="Arial" charset="0"/>
              </a:rPr>
              <a:t>failure</a:t>
            </a:r>
            <a:endParaRPr lang="el-GR" altLang="en-US" sz="2400" dirty="0">
              <a:cs typeface="Arial" charset="0"/>
            </a:endParaRPr>
          </a:p>
        </p:txBody>
      </p:sp>
      <p:sp>
        <p:nvSpPr>
          <p:cNvPr id="449583" name="Text Box 47"/>
          <p:cNvSpPr txBox="1">
            <a:spLocks noChangeArrowheads="1"/>
          </p:cNvSpPr>
          <p:nvPr/>
        </p:nvSpPr>
        <p:spPr bwMode="auto">
          <a:xfrm>
            <a:off x="790575" y="4981575"/>
            <a:ext cx="408622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sz="2400" b="1" dirty="0"/>
              <a:t>Ductility Factor   </a:t>
            </a:r>
            <a:r>
              <a:rPr lang="el-GR" altLang="en-US" sz="2400" b="1" dirty="0">
                <a:cs typeface="Arial" charset="0"/>
              </a:rPr>
              <a:t>μ</a:t>
            </a:r>
            <a:r>
              <a:rPr lang="en-US" altLang="en-US" sz="2400" b="1" dirty="0">
                <a:cs typeface="Arial" charset="0"/>
              </a:rPr>
              <a:t>  =</a:t>
            </a:r>
            <a:endParaRPr lang="el-GR" altLang="en-US" sz="2400" b="1" dirty="0">
              <a:cs typeface="Arial" charset="0"/>
            </a:endParaRPr>
          </a:p>
        </p:txBody>
      </p:sp>
      <p:sp>
        <p:nvSpPr>
          <p:cNvPr id="449584" name="Line 48"/>
          <p:cNvSpPr>
            <a:spLocks noChangeShapeType="1"/>
          </p:cNvSpPr>
          <p:nvPr/>
        </p:nvSpPr>
        <p:spPr bwMode="auto">
          <a:xfrm>
            <a:off x="4962525" y="5210175"/>
            <a:ext cx="1209675"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49585" name="Text Box 49"/>
          <p:cNvSpPr txBox="1">
            <a:spLocks noChangeArrowheads="1"/>
          </p:cNvSpPr>
          <p:nvPr/>
        </p:nvSpPr>
        <p:spPr bwMode="auto">
          <a:xfrm>
            <a:off x="5086126" y="4705350"/>
            <a:ext cx="1862138"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l-GR" altLang="en-US" sz="2400" dirty="0">
                <a:cs typeface="Arial" charset="0"/>
              </a:rPr>
              <a:t>Δ</a:t>
            </a:r>
            <a:r>
              <a:rPr lang="en-US" altLang="en-US" sz="2400" baseline="-25000" dirty="0">
                <a:cs typeface="Arial" charset="0"/>
              </a:rPr>
              <a:t>failure</a:t>
            </a:r>
            <a:endParaRPr lang="el-GR" altLang="en-US" sz="2400" dirty="0">
              <a:cs typeface="Arial" charset="0"/>
            </a:endParaRPr>
          </a:p>
        </p:txBody>
      </p:sp>
      <p:sp>
        <p:nvSpPr>
          <p:cNvPr id="449586" name="Text Box 50"/>
          <p:cNvSpPr txBox="1">
            <a:spLocks noChangeArrowheads="1"/>
          </p:cNvSpPr>
          <p:nvPr/>
        </p:nvSpPr>
        <p:spPr bwMode="auto">
          <a:xfrm>
            <a:off x="5086126" y="5210175"/>
            <a:ext cx="1862138"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l-GR" altLang="en-US" sz="2400" dirty="0">
                <a:cs typeface="Arial" charset="0"/>
              </a:rPr>
              <a:t>Δ</a:t>
            </a:r>
            <a:r>
              <a:rPr lang="en-US" altLang="en-US" sz="2400" baseline="-25000" dirty="0">
                <a:cs typeface="Arial" charset="0"/>
              </a:rPr>
              <a:t>yield</a:t>
            </a:r>
            <a:endParaRPr lang="el-GR" altLang="en-US" sz="2400" dirty="0">
              <a:cs typeface="Arial" charset="0"/>
            </a:endParaRPr>
          </a:p>
        </p:txBody>
      </p:sp>
      <p:sp>
        <p:nvSpPr>
          <p:cNvPr id="37" name="Rectangle 4">
            <a:extLst/>
          </p:cNvPr>
          <p:cNvSpPr>
            <a:spLocks noGrp="1" noChangeArrowheads="1"/>
          </p:cNvSpPr>
          <p:nvPr>
            <p:ph type="sldNum" sz="quarter" idx="40"/>
          </p:nvPr>
        </p:nvSpPr>
        <p:spPr>
          <a:xfrm>
            <a:off x="6553200" y="6356350"/>
            <a:ext cx="2133600" cy="365125"/>
          </a:xfrm>
          <a:ln/>
        </p:spPr>
        <p:txBody>
          <a:bodyPr/>
          <a:lstStyle>
            <a:lvl1pPr>
              <a:defRPr/>
            </a:lvl1pPr>
          </a:lstStyle>
          <a:p>
            <a:pPr>
              <a:defRPr/>
            </a:pPr>
            <a:fld id="{46425072-6E52-45A8-8A7E-A5B11BCA4176}" type="slidenum">
              <a:rPr lang="en-US" altLang="en-US"/>
              <a:pPr>
                <a:defRPr/>
              </a:pPr>
              <a:t>18</a:t>
            </a:fld>
            <a:endParaRPr lang="en-US" altLang="en-US"/>
          </a:p>
        </p:txBody>
      </p:sp>
    </p:spTree>
    <p:extLst>
      <p:ext uri="{BB962C8B-B14F-4D97-AF65-F5344CB8AC3E}">
        <p14:creationId xmlns:p14="http://schemas.microsoft.com/office/powerpoint/2010/main" val="225339963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716" name="Rectangle 52"/>
          <p:cNvSpPr>
            <a:spLocks noChangeArrowheads="1"/>
          </p:cNvSpPr>
          <p:nvPr/>
        </p:nvSpPr>
        <p:spPr bwMode="auto">
          <a:xfrm>
            <a:off x="4497388" y="1014413"/>
            <a:ext cx="155575" cy="5138737"/>
          </a:xfrm>
          <a:prstGeom prst="rect">
            <a:avLst/>
          </a:prstGeom>
          <a:gradFill rotWithShape="1">
            <a:gsLst>
              <a:gs pos="0">
                <a:srgbClr val="DDDDDD">
                  <a:alpha val="20000"/>
                </a:srgbClr>
              </a:gs>
              <a:gs pos="50000">
                <a:srgbClr val="DDDDDD">
                  <a:gamma/>
                  <a:shade val="46275"/>
                  <a:invGamma/>
                </a:srgbClr>
              </a:gs>
              <a:gs pos="100000">
                <a:srgbClr val="DDDDDD">
                  <a:alpha val="20000"/>
                </a:srgbClr>
              </a:gs>
            </a:gsLst>
            <a:lin ang="0" scaled="1"/>
          </a:gradFill>
          <a:ln>
            <a:noFill/>
          </a:ln>
          <a:effectLst/>
          <a:extLst>
            <a:ext uri="{91240B29-F687-4F45-9708-019B960494DF}">
              <a14:hiddenLine xmlns:a14="http://schemas.microsoft.com/office/drawing/2010/main" w="19050" algn="ctr">
                <a:solidFill>
                  <a:schemeClr val="bg2"/>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41666" name="Line 2"/>
          <p:cNvSpPr>
            <a:spLocks noChangeShapeType="1"/>
          </p:cNvSpPr>
          <p:nvPr/>
        </p:nvSpPr>
        <p:spPr bwMode="auto">
          <a:xfrm flipV="1">
            <a:off x="1524000" y="242888"/>
            <a:ext cx="0" cy="5953125"/>
          </a:xfrm>
          <a:prstGeom prst="line">
            <a:avLst/>
          </a:prstGeom>
          <a:noFill/>
          <a:ln w="38100">
            <a:solidFill>
              <a:schemeClr val="tx1"/>
            </a:solidFill>
            <a:round/>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1667" name="Line 3"/>
          <p:cNvSpPr>
            <a:spLocks noChangeShapeType="1"/>
          </p:cNvSpPr>
          <p:nvPr/>
        </p:nvSpPr>
        <p:spPr bwMode="auto">
          <a:xfrm>
            <a:off x="1500188" y="6186488"/>
            <a:ext cx="4829175" cy="0"/>
          </a:xfrm>
          <a:prstGeom prst="line">
            <a:avLst/>
          </a:prstGeom>
          <a:noFill/>
          <a:ln w="38100">
            <a:solidFill>
              <a:schemeClr val="tx1"/>
            </a:solidFill>
            <a:round/>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41690" name="Group 26"/>
          <p:cNvGrpSpPr>
            <a:grpSpLocks/>
          </p:cNvGrpSpPr>
          <p:nvPr/>
        </p:nvGrpSpPr>
        <p:grpSpPr bwMode="auto">
          <a:xfrm>
            <a:off x="5705475" y="242888"/>
            <a:ext cx="2700338" cy="1833562"/>
            <a:chOff x="3594" y="153"/>
            <a:chExt cx="1701" cy="1155"/>
          </a:xfrm>
        </p:grpSpPr>
        <p:grpSp>
          <p:nvGrpSpPr>
            <p:cNvPr id="241669" name="Group 5"/>
            <p:cNvGrpSpPr>
              <a:grpSpLocks/>
            </p:cNvGrpSpPr>
            <p:nvPr/>
          </p:nvGrpSpPr>
          <p:grpSpPr bwMode="auto">
            <a:xfrm>
              <a:off x="3896" y="511"/>
              <a:ext cx="1131" cy="797"/>
              <a:chOff x="2808" y="819"/>
              <a:chExt cx="1436" cy="1170"/>
            </a:xfrm>
          </p:grpSpPr>
          <p:sp>
            <p:nvSpPr>
              <p:cNvPr id="241670" name="Line 6"/>
              <p:cNvSpPr>
                <a:spLocks noChangeShapeType="1"/>
              </p:cNvSpPr>
              <p:nvPr/>
            </p:nvSpPr>
            <p:spPr bwMode="auto">
              <a:xfrm>
                <a:off x="2916" y="819"/>
                <a:ext cx="0" cy="1170"/>
              </a:xfrm>
              <a:prstGeom prst="line">
                <a:avLst/>
              </a:prstGeom>
              <a:noFill/>
              <a:ln w="57150">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41671" name="Line 7"/>
              <p:cNvSpPr>
                <a:spLocks noChangeShapeType="1"/>
              </p:cNvSpPr>
              <p:nvPr/>
            </p:nvSpPr>
            <p:spPr bwMode="auto">
              <a:xfrm>
                <a:off x="4137" y="819"/>
                <a:ext cx="0" cy="1170"/>
              </a:xfrm>
              <a:prstGeom prst="line">
                <a:avLst/>
              </a:prstGeom>
              <a:noFill/>
              <a:ln w="57150">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41672" name="Line 8"/>
              <p:cNvSpPr>
                <a:spLocks noChangeShapeType="1"/>
              </p:cNvSpPr>
              <p:nvPr/>
            </p:nvSpPr>
            <p:spPr bwMode="auto">
              <a:xfrm>
                <a:off x="2916" y="828"/>
                <a:ext cx="1215" cy="0"/>
              </a:xfrm>
              <a:prstGeom prst="line">
                <a:avLst/>
              </a:prstGeom>
              <a:noFill/>
              <a:ln w="57150">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41673" name="Line 9"/>
              <p:cNvSpPr>
                <a:spLocks noChangeShapeType="1"/>
              </p:cNvSpPr>
              <p:nvPr/>
            </p:nvSpPr>
            <p:spPr bwMode="auto">
              <a:xfrm>
                <a:off x="2808" y="1988"/>
                <a:ext cx="228" cy="0"/>
              </a:xfrm>
              <a:prstGeom prst="line">
                <a:avLst/>
              </a:prstGeom>
              <a:noFill/>
              <a:ln w="571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41674" name="Line 10"/>
              <p:cNvSpPr>
                <a:spLocks noChangeShapeType="1"/>
              </p:cNvSpPr>
              <p:nvPr/>
            </p:nvSpPr>
            <p:spPr bwMode="auto">
              <a:xfrm>
                <a:off x="4016" y="1988"/>
                <a:ext cx="228" cy="0"/>
              </a:xfrm>
              <a:prstGeom prst="line">
                <a:avLst/>
              </a:prstGeom>
              <a:noFill/>
              <a:ln w="571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241675" name="Group 11"/>
            <p:cNvGrpSpPr>
              <a:grpSpLocks/>
            </p:cNvGrpSpPr>
            <p:nvPr/>
          </p:nvGrpSpPr>
          <p:grpSpPr bwMode="auto">
            <a:xfrm>
              <a:off x="4019" y="501"/>
              <a:ext cx="1276" cy="805"/>
              <a:chOff x="510" y="852"/>
              <a:chExt cx="1620" cy="1182"/>
            </a:xfrm>
          </p:grpSpPr>
          <p:grpSp>
            <p:nvGrpSpPr>
              <p:cNvPr id="241676" name="Group 12"/>
              <p:cNvGrpSpPr>
                <a:grpSpLocks/>
              </p:cNvGrpSpPr>
              <p:nvPr/>
            </p:nvGrpSpPr>
            <p:grpSpPr bwMode="auto">
              <a:xfrm>
                <a:off x="510" y="852"/>
                <a:ext cx="1568" cy="1182"/>
                <a:chOff x="2958" y="804"/>
                <a:chExt cx="1568" cy="1182"/>
              </a:xfrm>
            </p:grpSpPr>
            <p:sp>
              <p:nvSpPr>
                <p:cNvPr id="241677" name="Freeform 13"/>
                <p:cNvSpPr>
                  <a:spLocks/>
                </p:cNvSpPr>
                <p:nvPr/>
              </p:nvSpPr>
              <p:spPr bwMode="auto">
                <a:xfrm rot="311445">
                  <a:off x="2958" y="804"/>
                  <a:ext cx="350" cy="1176"/>
                </a:xfrm>
                <a:custGeom>
                  <a:avLst/>
                  <a:gdLst>
                    <a:gd name="T0" fmla="*/ 0 w 590"/>
                    <a:gd name="T1" fmla="*/ 1092 h 1092"/>
                    <a:gd name="T2" fmla="*/ 144 w 590"/>
                    <a:gd name="T3" fmla="*/ 696 h 1092"/>
                    <a:gd name="T4" fmla="*/ 516 w 590"/>
                    <a:gd name="T5" fmla="*/ 342 h 1092"/>
                    <a:gd name="T6" fmla="*/ 588 w 590"/>
                    <a:gd name="T7" fmla="*/ 0 h 1092"/>
                  </a:gdLst>
                  <a:ahLst/>
                  <a:cxnLst>
                    <a:cxn ang="0">
                      <a:pos x="T0" y="T1"/>
                    </a:cxn>
                    <a:cxn ang="0">
                      <a:pos x="T2" y="T3"/>
                    </a:cxn>
                    <a:cxn ang="0">
                      <a:pos x="T4" y="T5"/>
                    </a:cxn>
                    <a:cxn ang="0">
                      <a:pos x="T6" y="T7"/>
                    </a:cxn>
                  </a:cxnLst>
                  <a:rect l="0" t="0" r="r" b="b"/>
                  <a:pathLst>
                    <a:path w="590" h="1092">
                      <a:moveTo>
                        <a:pt x="0" y="1092"/>
                      </a:moveTo>
                      <a:cubicBezTo>
                        <a:pt x="29" y="956"/>
                        <a:pt x="58" y="821"/>
                        <a:pt x="144" y="696"/>
                      </a:cubicBezTo>
                      <a:cubicBezTo>
                        <a:pt x="230" y="571"/>
                        <a:pt x="442" y="458"/>
                        <a:pt x="516" y="342"/>
                      </a:cubicBezTo>
                      <a:cubicBezTo>
                        <a:pt x="590" y="226"/>
                        <a:pt x="576" y="64"/>
                        <a:pt x="588" y="0"/>
                      </a:cubicBezTo>
                    </a:path>
                  </a:pathLst>
                </a:custGeom>
                <a:noFill/>
                <a:ln w="57150" cap="flat"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41678" name="Freeform 14"/>
                <p:cNvSpPr>
                  <a:spLocks/>
                </p:cNvSpPr>
                <p:nvPr/>
              </p:nvSpPr>
              <p:spPr bwMode="auto">
                <a:xfrm rot="311445">
                  <a:off x="4176" y="810"/>
                  <a:ext cx="350" cy="1176"/>
                </a:xfrm>
                <a:custGeom>
                  <a:avLst/>
                  <a:gdLst>
                    <a:gd name="T0" fmla="*/ 0 w 590"/>
                    <a:gd name="T1" fmla="*/ 1092 h 1092"/>
                    <a:gd name="T2" fmla="*/ 144 w 590"/>
                    <a:gd name="T3" fmla="*/ 696 h 1092"/>
                    <a:gd name="T4" fmla="*/ 516 w 590"/>
                    <a:gd name="T5" fmla="*/ 342 h 1092"/>
                    <a:gd name="T6" fmla="*/ 588 w 590"/>
                    <a:gd name="T7" fmla="*/ 0 h 1092"/>
                  </a:gdLst>
                  <a:ahLst/>
                  <a:cxnLst>
                    <a:cxn ang="0">
                      <a:pos x="T0" y="T1"/>
                    </a:cxn>
                    <a:cxn ang="0">
                      <a:pos x="T2" y="T3"/>
                    </a:cxn>
                    <a:cxn ang="0">
                      <a:pos x="T4" y="T5"/>
                    </a:cxn>
                    <a:cxn ang="0">
                      <a:pos x="T6" y="T7"/>
                    </a:cxn>
                  </a:cxnLst>
                  <a:rect l="0" t="0" r="r" b="b"/>
                  <a:pathLst>
                    <a:path w="590" h="1092">
                      <a:moveTo>
                        <a:pt x="0" y="1092"/>
                      </a:moveTo>
                      <a:cubicBezTo>
                        <a:pt x="29" y="956"/>
                        <a:pt x="58" y="821"/>
                        <a:pt x="144" y="696"/>
                      </a:cubicBezTo>
                      <a:cubicBezTo>
                        <a:pt x="230" y="571"/>
                        <a:pt x="442" y="458"/>
                        <a:pt x="516" y="342"/>
                      </a:cubicBezTo>
                      <a:cubicBezTo>
                        <a:pt x="590" y="226"/>
                        <a:pt x="576" y="64"/>
                        <a:pt x="588" y="0"/>
                      </a:cubicBezTo>
                    </a:path>
                  </a:pathLst>
                </a:custGeom>
                <a:noFill/>
                <a:ln w="57150" cap="flat"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241679" name="Freeform 15"/>
              <p:cNvSpPr>
                <a:spLocks/>
              </p:cNvSpPr>
              <p:nvPr/>
            </p:nvSpPr>
            <p:spPr bwMode="auto">
              <a:xfrm>
                <a:off x="918" y="857"/>
                <a:ext cx="1212" cy="93"/>
              </a:xfrm>
              <a:custGeom>
                <a:avLst/>
                <a:gdLst>
                  <a:gd name="T0" fmla="*/ 0 w 1212"/>
                  <a:gd name="T1" fmla="*/ 13 h 93"/>
                  <a:gd name="T2" fmla="*/ 228 w 1212"/>
                  <a:gd name="T3" fmla="*/ 79 h 93"/>
                  <a:gd name="T4" fmla="*/ 462 w 1212"/>
                  <a:gd name="T5" fmla="*/ 91 h 93"/>
                  <a:gd name="T6" fmla="*/ 636 w 1212"/>
                  <a:gd name="T7" fmla="*/ 67 h 93"/>
                  <a:gd name="T8" fmla="*/ 846 w 1212"/>
                  <a:gd name="T9" fmla="*/ 19 h 93"/>
                  <a:gd name="T10" fmla="*/ 1038 w 1212"/>
                  <a:gd name="T11" fmla="*/ 1 h 93"/>
                  <a:gd name="T12" fmla="*/ 1212 w 1212"/>
                  <a:gd name="T13" fmla="*/ 25 h 93"/>
                </a:gdLst>
                <a:ahLst/>
                <a:cxnLst>
                  <a:cxn ang="0">
                    <a:pos x="T0" y="T1"/>
                  </a:cxn>
                  <a:cxn ang="0">
                    <a:pos x="T2" y="T3"/>
                  </a:cxn>
                  <a:cxn ang="0">
                    <a:pos x="T4" y="T5"/>
                  </a:cxn>
                  <a:cxn ang="0">
                    <a:pos x="T6" y="T7"/>
                  </a:cxn>
                  <a:cxn ang="0">
                    <a:pos x="T8" y="T9"/>
                  </a:cxn>
                  <a:cxn ang="0">
                    <a:pos x="T10" y="T11"/>
                  </a:cxn>
                  <a:cxn ang="0">
                    <a:pos x="T12" y="T13"/>
                  </a:cxn>
                </a:cxnLst>
                <a:rect l="0" t="0" r="r" b="b"/>
                <a:pathLst>
                  <a:path w="1212" h="93">
                    <a:moveTo>
                      <a:pt x="0" y="13"/>
                    </a:moveTo>
                    <a:cubicBezTo>
                      <a:pt x="75" y="39"/>
                      <a:pt x="151" y="66"/>
                      <a:pt x="228" y="79"/>
                    </a:cubicBezTo>
                    <a:cubicBezTo>
                      <a:pt x="305" y="92"/>
                      <a:pt x="394" y="93"/>
                      <a:pt x="462" y="91"/>
                    </a:cubicBezTo>
                    <a:cubicBezTo>
                      <a:pt x="530" y="89"/>
                      <a:pt x="572" y="79"/>
                      <a:pt x="636" y="67"/>
                    </a:cubicBezTo>
                    <a:cubicBezTo>
                      <a:pt x="700" y="55"/>
                      <a:pt x="779" y="30"/>
                      <a:pt x="846" y="19"/>
                    </a:cubicBezTo>
                    <a:cubicBezTo>
                      <a:pt x="913" y="8"/>
                      <a:pt x="977" y="0"/>
                      <a:pt x="1038" y="1"/>
                    </a:cubicBezTo>
                    <a:cubicBezTo>
                      <a:pt x="1099" y="2"/>
                      <a:pt x="1183" y="21"/>
                      <a:pt x="1212" y="25"/>
                    </a:cubicBezTo>
                  </a:path>
                </a:pathLst>
              </a:custGeom>
              <a:noFill/>
              <a:ln w="57150" cap="flat"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241680" name="Line 16"/>
            <p:cNvSpPr>
              <a:spLocks noChangeShapeType="1"/>
            </p:cNvSpPr>
            <p:nvPr/>
          </p:nvSpPr>
          <p:spPr bwMode="auto">
            <a:xfrm>
              <a:off x="5295" y="272"/>
              <a:ext cx="0" cy="18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41681" name="Line 17"/>
            <p:cNvSpPr>
              <a:spLocks noChangeShapeType="1"/>
            </p:cNvSpPr>
            <p:nvPr/>
          </p:nvSpPr>
          <p:spPr bwMode="auto">
            <a:xfrm>
              <a:off x="4955" y="272"/>
              <a:ext cx="0" cy="18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41682" name="Line 18"/>
            <p:cNvSpPr>
              <a:spLocks noChangeShapeType="1"/>
            </p:cNvSpPr>
            <p:nvPr/>
          </p:nvSpPr>
          <p:spPr bwMode="auto">
            <a:xfrm>
              <a:off x="4955" y="333"/>
              <a:ext cx="326"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41683" name="AutoShape 19"/>
            <p:cNvSpPr>
              <a:spLocks noChangeArrowheads="1"/>
            </p:cNvSpPr>
            <p:nvPr/>
          </p:nvSpPr>
          <p:spPr bwMode="auto">
            <a:xfrm>
              <a:off x="5063" y="153"/>
              <a:ext cx="133" cy="102"/>
            </a:xfrm>
            <a:prstGeom prst="triangle">
              <a:avLst>
                <a:gd name="adj" fmla="val 50000"/>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41684" name="AutoShape 20"/>
            <p:cNvSpPr>
              <a:spLocks noChangeArrowheads="1"/>
            </p:cNvSpPr>
            <p:nvPr/>
          </p:nvSpPr>
          <p:spPr bwMode="auto">
            <a:xfrm>
              <a:off x="3608" y="501"/>
              <a:ext cx="284" cy="73"/>
            </a:xfrm>
            <a:prstGeom prst="rightArrow">
              <a:avLst>
                <a:gd name="adj1" fmla="val 33333"/>
                <a:gd name="adj2" fmla="val 90776"/>
              </a:avLst>
            </a:prstGeom>
            <a:solidFill>
              <a:schemeClr val="tx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41685" name="Text Box 21"/>
            <p:cNvSpPr txBox="1">
              <a:spLocks noChangeArrowheads="1"/>
            </p:cNvSpPr>
            <p:nvPr/>
          </p:nvSpPr>
          <p:spPr bwMode="auto">
            <a:xfrm>
              <a:off x="3594" y="210"/>
              <a:ext cx="29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chemeClr val="bg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en-US" altLang="en-US" b="1"/>
                <a:t>H</a:t>
              </a:r>
            </a:p>
          </p:txBody>
        </p:sp>
      </p:grpSp>
      <p:sp>
        <p:nvSpPr>
          <p:cNvPr id="241688" name="Text Box 24"/>
          <p:cNvSpPr txBox="1">
            <a:spLocks noChangeArrowheads="1"/>
          </p:cNvSpPr>
          <p:nvPr/>
        </p:nvSpPr>
        <p:spPr bwMode="auto">
          <a:xfrm>
            <a:off x="614363" y="190500"/>
            <a:ext cx="871537"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200" b="1"/>
              <a:t>H</a:t>
            </a:r>
          </a:p>
        </p:txBody>
      </p:sp>
      <p:sp>
        <p:nvSpPr>
          <p:cNvPr id="241689" name="AutoShape 25"/>
          <p:cNvSpPr>
            <a:spLocks noChangeArrowheads="1"/>
          </p:cNvSpPr>
          <p:nvPr/>
        </p:nvSpPr>
        <p:spPr bwMode="auto">
          <a:xfrm>
            <a:off x="6303963" y="6267450"/>
            <a:ext cx="254000" cy="233363"/>
          </a:xfrm>
          <a:prstGeom prst="triangle">
            <a:avLst>
              <a:gd name="adj" fmla="val 50000"/>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41691" name="Line 27"/>
          <p:cNvSpPr>
            <a:spLocks noChangeShapeType="1"/>
          </p:cNvSpPr>
          <p:nvPr/>
        </p:nvSpPr>
        <p:spPr bwMode="auto">
          <a:xfrm flipV="1">
            <a:off x="1528763" y="1000125"/>
            <a:ext cx="3028950" cy="5186363"/>
          </a:xfrm>
          <a:prstGeom prst="line">
            <a:avLst/>
          </a:prstGeom>
          <a:noFill/>
          <a:ln w="38100">
            <a:solidFill>
              <a:schemeClr val="tx2"/>
            </a:solidFill>
            <a:round/>
            <a:headEnd type="none" w="sm" len="sm"/>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1694" name="Line 30"/>
          <p:cNvSpPr>
            <a:spLocks noChangeShapeType="1"/>
          </p:cNvSpPr>
          <p:nvPr/>
        </p:nvSpPr>
        <p:spPr bwMode="auto">
          <a:xfrm>
            <a:off x="3571875" y="2714625"/>
            <a:ext cx="1014413" cy="0"/>
          </a:xfrm>
          <a:prstGeom prst="line">
            <a:avLst/>
          </a:prstGeom>
          <a:noFill/>
          <a:ln w="38100">
            <a:solidFill>
              <a:schemeClr val="tx2"/>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1695" name="Line 31"/>
          <p:cNvSpPr>
            <a:spLocks noChangeShapeType="1"/>
          </p:cNvSpPr>
          <p:nvPr/>
        </p:nvSpPr>
        <p:spPr bwMode="auto">
          <a:xfrm flipH="1">
            <a:off x="4365625" y="2708275"/>
            <a:ext cx="200025" cy="346075"/>
          </a:xfrm>
          <a:prstGeom prst="line">
            <a:avLst/>
          </a:prstGeom>
          <a:noFill/>
          <a:ln w="38100">
            <a:solidFill>
              <a:schemeClr val="tx2"/>
            </a:solidFill>
            <a:prstDash val="sysDot"/>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1696" name="Line 32"/>
          <p:cNvSpPr>
            <a:spLocks noChangeShapeType="1"/>
          </p:cNvSpPr>
          <p:nvPr/>
        </p:nvSpPr>
        <p:spPr bwMode="auto">
          <a:xfrm>
            <a:off x="2852738" y="3914775"/>
            <a:ext cx="1701800" cy="0"/>
          </a:xfrm>
          <a:prstGeom prst="line">
            <a:avLst/>
          </a:prstGeom>
          <a:noFill/>
          <a:ln w="38100">
            <a:solidFill>
              <a:schemeClr val="tx2"/>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1697" name="Line 33"/>
          <p:cNvSpPr>
            <a:spLocks noChangeShapeType="1"/>
          </p:cNvSpPr>
          <p:nvPr/>
        </p:nvSpPr>
        <p:spPr bwMode="auto">
          <a:xfrm flipH="1">
            <a:off x="4329113" y="3908425"/>
            <a:ext cx="230187" cy="400050"/>
          </a:xfrm>
          <a:prstGeom prst="line">
            <a:avLst/>
          </a:prstGeom>
          <a:noFill/>
          <a:ln w="38100">
            <a:solidFill>
              <a:schemeClr val="tx2"/>
            </a:solidFill>
            <a:prstDash val="sysDot"/>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1698" name="Line 34"/>
          <p:cNvSpPr>
            <a:spLocks noChangeShapeType="1"/>
          </p:cNvSpPr>
          <p:nvPr/>
        </p:nvSpPr>
        <p:spPr bwMode="auto">
          <a:xfrm>
            <a:off x="2181225" y="5100638"/>
            <a:ext cx="2384425" cy="0"/>
          </a:xfrm>
          <a:prstGeom prst="line">
            <a:avLst/>
          </a:prstGeom>
          <a:noFill/>
          <a:ln w="38100">
            <a:solidFill>
              <a:schemeClr val="tx2"/>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1699" name="Line 35"/>
          <p:cNvSpPr>
            <a:spLocks noChangeShapeType="1"/>
          </p:cNvSpPr>
          <p:nvPr/>
        </p:nvSpPr>
        <p:spPr bwMode="auto">
          <a:xfrm flipH="1">
            <a:off x="4302125" y="5111750"/>
            <a:ext cx="230188" cy="400050"/>
          </a:xfrm>
          <a:prstGeom prst="line">
            <a:avLst/>
          </a:prstGeom>
          <a:noFill/>
          <a:ln w="38100">
            <a:solidFill>
              <a:schemeClr val="tx2"/>
            </a:solidFill>
            <a:prstDash val="sysDot"/>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1700" name="Line 36"/>
          <p:cNvSpPr>
            <a:spLocks noChangeShapeType="1"/>
          </p:cNvSpPr>
          <p:nvPr/>
        </p:nvSpPr>
        <p:spPr bwMode="auto">
          <a:xfrm flipH="1">
            <a:off x="4354513" y="1038225"/>
            <a:ext cx="200025" cy="346075"/>
          </a:xfrm>
          <a:prstGeom prst="line">
            <a:avLst/>
          </a:prstGeom>
          <a:noFill/>
          <a:ln w="12700">
            <a:solidFill>
              <a:schemeClr val="tx2"/>
            </a:solidFill>
            <a:round/>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1701" name="Line 37"/>
          <p:cNvSpPr>
            <a:spLocks noChangeShapeType="1"/>
          </p:cNvSpPr>
          <p:nvPr/>
        </p:nvSpPr>
        <p:spPr bwMode="auto">
          <a:xfrm>
            <a:off x="4572000" y="1000125"/>
            <a:ext cx="0" cy="5267325"/>
          </a:xfrm>
          <a:prstGeom prst="line">
            <a:avLst/>
          </a:prstGeom>
          <a:noFill/>
          <a:ln w="28575">
            <a:solidFill>
              <a:schemeClr val="tx1"/>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1702" name="Text Box 38"/>
          <p:cNvSpPr txBox="1">
            <a:spLocks noChangeArrowheads="1"/>
          </p:cNvSpPr>
          <p:nvPr/>
        </p:nvSpPr>
        <p:spPr bwMode="auto">
          <a:xfrm>
            <a:off x="5630863" y="3730625"/>
            <a:ext cx="256857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0"/>
              </a:spcBef>
            </a:pPr>
            <a:r>
              <a:rPr lang="en-US" altLang="en-US" sz="2400" b="1" dirty="0"/>
              <a:t>Strength</a:t>
            </a:r>
          </a:p>
          <a:p>
            <a:pPr algn="r">
              <a:spcBef>
                <a:spcPct val="0"/>
              </a:spcBef>
            </a:pPr>
            <a:endParaRPr lang="en-US" altLang="en-US" sz="2400" b="1" dirty="0"/>
          </a:p>
          <a:p>
            <a:pPr algn="r">
              <a:spcBef>
                <a:spcPct val="0"/>
              </a:spcBef>
            </a:pPr>
            <a:r>
              <a:rPr lang="en-US" altLang="en-US" sz="2400" b="1" dirty="0" err="1"/>
              <a:t>Req’d</a:t>
            </a:r>
            <a:r>
              <a:rPr lang="en-US" altLang="en-US" sz="2400" b="1" dirty="0"/>
              <a:t> Ductility</a:t>
            </a:r>
          </a:p>
        </p:txBody>
      </p:sp>
      <p:sp>
        <p:nvSpPr>
          <p:cNvPr id="241704" name="AutoShape 40"/>
          <p:cNvSpPr>
            <a:spLocks noChangeArrowheads="1"/>
          </p:cNvSpPr>
          <p:nvPr/>
        </p:nvSpPr>
        <p:spPr bwMode="auto">
          <a:xfrm>
            <a:off x="8331200" y="3671888"/>
            <a:ext cx="276225" cy="508000"/>
          </a:xfrm>
          <a:prstGeom prst="downArrow">
            <a:avLst>
              <a:gd name="adj1" fmla="val 50000"/>
              <a:gd name="adj2" fmla="val 45977"/>
            </a:avLst>
          </a:prstGeom>
          <a:solidFill>
            <a:schemeClr val="accent3"/>
          </a:solidFill>
          <a:ln w="12700">
            <a:solidFill>
              <a:schemeClr val="tx1"/>
            </a:solidFill>
            <a:miter lim="800000"/>
            <a:headEnd type="none" w="sm" len="sm"/>
            <a:tailEnd type="none" w="sm" len="sm"/>
          </a:ln>
          <a:effectLst/>
          <a:extLst/>
        </p:spPr>
        <p:txBody>
          <a:bodyPr wrap="none" anchor="ctr"/>
          <a:lstStyle/>
          <a:p>
            <a:endParaRPr lang="en-US"/>
          </a:p>
        </p:txBody>
      </p:sp>
      <p:sp>
        <p:nvSpPr>
          <p:cNvPr id="241705" name="AutoShape 41"/>
          <p:cNvSpPr>
            <a:spLocks noChangeArrowheads="1"/>
          </p:cNvSpPr>
          <p:nvPr/>
        </p:nvSpPr>
        <p:spPr bwMode="auto">
          <a:xfrm flipV="1">
            <a:off x="8340725" y="4424363"/>
            <a:ext cx="276225" cy="508000"/>
          </a:xfrm>
          <a:prstGeom prst="downArrow">
            <a:avLst>
              <a:gd name="adj1" fmla="val 50000"/>
              <a:gd name="adj2" fmla="val 45977"/>
            </a:avLst>
          </a:prstGeom>
          <a:solidFill>
            <a:schemeClr val="accent3"/>
          </a:solidFill>
          <a:ln w="12700">
            <a:solidFill>
              <a:schemeClr val="tx1"/>
            </a:solidFill>
            <a:miter lim="800000"/>
            <a:headEnd type="none" w="sm" len="sm"/>
            <a:tailEnd type="none" w="sm" len="sm"/>
          </a:ln>
          <a:effectLst/>
          <a:extLst/>
        </p:spPr>
        <p:txBody>
          <a:bodyPr wrap="none" anchor="ctr"/>
          <a:lstStyle/>
          <a:p>
            <a:endParaRPr lang="en-US"/>
          </a:p>
        </p:txBody>
      </p:sp>
      <p:sp>
        <p:nvSpPr>
          <p:cNvPr id="241706" name="AutoShape 42"/>
          <p:cNvSpPr>
            <a:spLocks noChangeAspect="1" noChangeArrowheads="1"/>
          </p:cNvSpPr>
          <p:nvPr/>
        </p:nvSpPr>
        <p:spPr bwMode="auto">
          <a:xfrm>
            <a:off x="4437063" y="6362700"/>
            <a:ext cx="201612" cy="185738"/>
          </a:xfrm>
          <a:prstGeom prst="triangle">
            <a:avLst>
              <a:gd name="adj" fmla="val 50000"/>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41707" name="Text Box 43"/>
          <p:cNvSpPr txBox="1">
            <a:spLocks noChangeArrowheads="1"/>
          </p:cNvSpPr>
          <p:nvPr/>
        </p:nvSpPr>
        <p:spPr bwMode="auto">
          <a:xfrm>
            <a:off x="4594225" y="6453188"/>
            <a:ext cx="5794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200" b="1"/>
              <a:t>MAX</a:t>
            </a:r>
          </a:p>
        </p:txBody>
      </p:sp>
      <p:sp>
        <p:nvSpPr>
          <p:cNvPr id="241708" name="Line 44"/>
          <p:cNvSpPr>
            <a:spLocks noChangeShapeType="1"/>
          </p:cNvSpPr>
          <p:nvPr/>
        </p:nvSpPr>
        <p:spPr bwMode="auto">
          <a:xfrm>
            <a:off x="1419225" y="1028700"/>
            <a:ext cx="214313"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41709" name="Text Box 45"/>
          <p:cNvSpPr txBox="1">
            <a:spLocks noChangeArrowheads="1"/>
          </p:cNvSpPr>
          <p:nvPr/>
        </p:nvSpPr>
        <p:spPr bwMode="auto">
          <a:xfrm>
            <a:off x="381000" y="857250"/>
            <a:ext cx="12398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600" b="1"/>
              <a:t>H</a:t>
            </a:r>
            <a:r>
              <a:rPr lang="en-US" altLang="en-US" sz="1600" b="1" baseline="-25000"/>
              <a:t>elastic</a:t>
            </a:r>
            <a:endParaRPr lang="en-US" altLang="en-US" sz="1600" b="1"/>
          </a:p>
        </p:txBody>
      </p:sp>
      <p:sp>
        <p:nvSpPr>
          <p:cNvPr id="241710" name="Line 46"/>
          <p:cNvSpPr>
            <a:spLocks noChangeShapeType="1"/>
          </p:cNvSpPr>
          <p:nvPr/>
        </p:nvSpPr>
        <p:spPr bwMode="auto">
          <a:xfrm>
            <a:off x="1438275" y="2714625"/>
            <a:ext cx="214313"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41711" name="Text Box 47"/>
          <p:cNvSpPr txBox="1">
            <a:spLocks noChangeArrowheads="1"/>
          </p:cNvSpPr>
          <p:nvPr/>
        </p:nvSpPr>
        <p:spPr bwMode="auto">
          <a:xfrm>
            <a:off x="257175" y="2543175"/>
            <a:ext cx="12398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600" b="1"/>
              <a:t>3/4 *H</a:t>
            </a:r>
            <a:r>
              <a:rPr lang="en-US" altLang="en-US" sz="1600" b="1" baseline="-25000"/>
              <a:t>elastic</a:t>
            </a:r>
            <a:endParaRPr lang="en-US" altLang="en-US" sz="1600" b="1"/>
          </a:p>
        </p:txBody>
      </p:sp>
      <p:sp>
        <p:nvSpPr>
          <p:cNvPr id="241712" name="Line 48"/>
          <p:cNvSpPr>
            <a:spLocks noChangeShapeType="1"/>
          </p:cNvSpPr>
          <p:nvPr/>
        </p:nvSpPr>
        <p:spPr bwMode="auto">
          <a:xfrm>
            <a:off x="1428750" y="3867150"/>
            <a:ext cx="214313"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41713" name="Text Box 49"/>
          <p:cNvSpPr txBox="1">
            <a:spLocks noChangeArrowheads="1"/>
          </p:cNvSpPr>
          <p:nvPr/>
        </p:nvSpPr>
        <p:spPr bwMode="auto">
          <a:xfrm>
            <a:off x="247650" y="3695700"/>
            <a:ext cx="12398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600" b="1"/>
              <a:t>1/2 *H</a:t>
            </a:r>
            <a:r>
              <a:rPr lang="en-US" altLang="en-US" sz="1600" b="1" baseline="-25000"/>
              <a:t>elastic</a:t>
            </a:r>
            <a:endParaRPr lang="en-US" altLang="en-US" sz="1600" b="1"/>
          </a:p>
        </p:txBody>
      </p:sp>
      <p:sp>
        <p:nvSpPr>
          <p:cNvPr id="241714" name="Line 50"/>
          <p:cNvSpPr>
            <a:spLocks noChangeShapeType="1"/>
          </p:cNvSpPr>
          <p:nvPr/>
        </p:nvSpPr>
        <p:spPr bwMode="auto">
          <a:xfrm>
            <a:off x="1409700" y="5086350"/>
            <a:ext cx="214313"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41715" name="Text Box 51"/>
          <p:cNvSpPr txBox="1">
            <a:spLocks noChangeArrowheads="1"/>
          </p:cNvSpPr>
          <p:nvPr/>
        </p:nvSpPr>
        <p:spPr bwMode="auto">
          <a:xfrm>
            <a:off x="228600" y="4914900"/>
            <a:ext cx="12398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600" b="1"/>
              <a:t>1/4 *H</a:t>
            </a:r>
            <a:r>
              <a:rPr lang="en-US" altLang="en-US" sz="1600" b="1" baseline="-25000"/>
              <a:t>elastic</a:t>
            </a:r>
            <a:endParaRPr lang="en-US" altLang="en-US" sz="1600" b="1"/>
          </a:p>
        </p:txBody>
      </p:sp>
      <p:sp>
        <p:nvSpPr>
          <p:cNvPr id="47" name="Rectangle 4">
            <a:extLst/>
          </p:cNvPr>
          <p:cNvSpPr>
            <a:spLocks noGrp="1" noChangeArrowheads="1"/>
          </p:cNvSpPr>
          <p:nvPr>
            <p:ph type="sldNum" sz="quarter" idx="40"/>
          </p:nvPr>
        </p:nvSpPr>
        <p:spPr>
          <a:xfrm>
            <a:off x="6553200" y="6356350"/>
            <a:ext cx="2133600" cy="365125"/>
          </a:xfrm>
          <a:ln/>
        </p:spPr>
        <p:txBody>
          <a:bodyPr/>
          <a:lstStyle>
            <a:lvl1pPr>
              <a:defRPr/>
            </a:lvl1pPr>
          </a:lstStyle>
          <a:p>
            <a:pPr>
              <a:defRPr/>
            </a:pPr>
            <a:fld id="{46425072-6E52-45A8-8A7E-A5B11BCA4176}" type="slidenum">
              <a:rPr lang="en-US" altLang="en-US"/>
              <a:pPr>
                <a:defRPr/>
              </a:pPr>
              <a:t>19</a:t>
            </a:fld>
            <a:endParaRPr lang="en-US" altLang="en-US"/>
          </a:p>
        </p:txBody>
      </p:sp>
    </p:spTree>
    <p:extLst>
      <p:ext uri="{BB962C8B-B14F-4D97-AF65-F5344CB8AC3E}">
        <p14:creationId xmlns:p14="http://schemas.microsoft.com/office/powerpoint/2010/main" val="84930048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38"/>
          </p:nvPr>
        </p:nvSpPr>
        <p:spPr/>
        <p:txBody>
          <a:bodyPr/>
          <a:lstStyle/>
          <a:p>
            <a:r>
              <a:rPr lang="en-US" dirty="0"/>
              <a:t>Design of Seismic-Resistant </a:t>
            </a:r>
            <a:br>
              <a:rPr lang="en-US" dirty="0"/>
            </a:br>
            <a:r>
              <a:rPr lang="en-US" dirty="0"/>
              <a:t>Steel Building </a:t>
            </a:r>
            <a:r>
              <a:rPr lang="en-US" dirty="0" smtClean="0"/>
              <a:t>Structures</a:t>
            </a:r>
            <a:endParaRPr lang="en-US" dirty="0"/>
          </a:p>
        </p:txBody>
      </p:sp>
      <p:sp>
        <p:nvSpPr>
          <p:cNvPr id="5" name="Text Placeholder 4"/>
          <p:cNvSpPr>
            <a:spLocks noGrp="1"/>
          </p:cNvSpPr>
          <p:nvPr>
            <p:ph type="body" sz="quarter" idx="39"/>
          </p:nvPr>
        </p:nvSpPr>
        <p:spPr>
          <a:xfrm>
            <a:off x="519829" y="1916832"/>
            <a:ext cx="8208912" cy="4392488"/>
          </a:xfrm>
        </p:spPr>
        <p:txBody>
          <a:bodyPr/>
          <a:lstStyle/>
          <a:p>
            <a:pPr marL="514350" indent="-514350">
              <a:buFont typeface="+mj-lt"/>
              <a:buAutoNum type="arabicPeriod"/>
            </a:pPr>
            <a:r>
              <a:rPr lang="en-US" altLang="en-US" sz="3200" dirty="0">
                <a:ln>
                  <a:solidFill>
                    <a:schemeClr val="tx2"/>
                  </a:solidFill>
                </a:ln>
                <a:latin typeface="Calibri Light" panose="020F0302020204030204" pitchFamily="34" charset="0"/>
                <a:cs typeface="Calibri Light" panose="020F0302020204030204" pitchFamily="34" charset="0"/>
              </a:rPr>
              <a:t>Introduction and Basic Principles</a:t>
            </a:r>
          </a:p>
          <a:p>
            <a:pPr marL="514350" indent="-514350">
              <a:buFont typeface="+mj-lt"/>
              <a:buAutoNum type="arabicPeriod"/>
            </a:pPr>
            <a:r>
              <a:rPr lang="en-US" altLang="en-US" sz="3200" dirty="0" smtClean="0">
                <a:latin typeface="Calibri Light" panose="020F0302020204030204" pitchFamily="34" charset="0"/>
                <a:cs typeface="Calibri Light" panose="020F0302020204030204" pitchFamily="34" charset="0"/>
              </a:rPr>
              <a:t>Moment Resisting Frames</a:t>
            </a:r>
          </a:p>
          <a:p>
            <a:pPr marL="514350" indent="-514350">
              <a:buFont typeface="+mj-lt"/>
              <a:buAutoNum type="arabicPeriod"/>
            </a:pPr>
            <a:r>
              <a:rPr lang="en-US" altLang="en-US" sz="3200" dirty="0">
                <a:latin typeface="Calibri Light" panose="020F0302020204030204" pitchFamily="34" charset="0"/>
                <a:cs typeface="Calibri Light" panose="020F0302020204030204" pitchFamily="34" charset="0"/>
              </a:rPr>
              <a:t>Concentrically Braced Frames</a:t>
            </a:r>
          </a:p>
          <a:p>
            <a:pPr marL="514350" indent="-514350">
              <a:buFont typeface="+mj-lt"/>
              <a:buAutoNum type="arabicPeriod"/>
            </a:pPr>
            <a:r>
              <a:rPr lang="en-US" altLang="en-US" sz="3200" dirty="0">
                <a:latin typeface="Calibri Light" panose="020F0302020204030204" pitchFamily="34" charset="0"/>
                <a:cs typeface="Calibri Light" panose="020F0302020204030204" pitchFamily="34" charset="0"/>
              </a:rPr>
              <a:t>Eccentrically Braced Frames</a:t>
            </a:r>
          </a:p>
          <a:p>
            <a:pPr marL="514350" indent="-514350">
              <a:buFont typeface="+mj-lt"/>
              <a:buAutoNum type="arabicPeriod"/>
            </a:pPr>
            <a:r>
              <a:rPr lang="en-US" altLang="en-US" sz="3200" dirty="0">
                <a:latin typeface="Calibri Light" panose="020F0302020204030204" pitchFamily="34" charset="0"/>
                <a:cs typeface="Calibri Light" panose="020F0302020204030204" pitchFamily="34" charset="0"/>
              </a:rPr>
              <a:t>Buckling-Restrained Braced Frames</a:t>
            </a:r>
          </a:p>
          <a:p>
            <a:pPr marL="514350" indent="-514350">
              <a:buFont typeface="+mj-lt"/>
              <a:buAutoNum type="arabicPeriod"/>
            </a:pPr>
            <a:r>
              <a:rPr lang="en-US" altLang="en-US" sz="3200" dirty="0" smtClean="0">
                <a:latin typeface="Calibri Light" panose="020F0302020204030204" pitchFamily="34" charset="0"/>
                <a:cs typeface="Calibri Light" panose="020F0302020204030204" pitchFamily="34" charset="0"/>
              </a:rPr>
              <a:t>Special Plate Shear Walls</a:t>
            </a:r>
            <a:endParaRPr lang="en-US" sz="3200" dirty="0"/>
          </a:p>
        </p:txBody>
      </p:sp>
      <p:sp>
        <p:nvSpPr>
          <p:cNvPr id="4100" name="Text Box 6"/>
          <p:cNvSpPr txBox="1">
            <a:spLocks noChangeArrowheads="1"/>
          </p:cNvSpPr>
          <p:nvPr/>
        </p:nvSpPr>
        <p:spPr bwMode="auto">
          <a:xfrm>
            <a:off x="952500" y="1409700"/>
            <a:ext cx="9048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endParaRPr lang="en-US" altLang="en-US" sz="1800" b="0"/>
          </a:p>
        </p:txBody>
      </p:sp>
      <p:sp>
        <p:nvSpPr>
          <p:cNvPr id="6" name="Rectangle 4">
            <a:extLst/>
          </p:cNvPr>
          <p:cNvSpPr>
            <a:spLocks noGrp="1" noChangeArrowheads="1"/>
          </p:cNvSpPr>
          <p:nvPr>
            <p:ph type="sldNum" sz="quarter" idx="40"/>
          </p:nvPr>
        </p:nvSpPr>
        <p:spPr>
          <a:xfrm>
            <a:off x="6553200" y="6356350"/>
            <a:ext cx="2133600" cy="365125"/>
          </a:xfrm>
          <a:ln/>
        </p:spPr>
        <p:txBody>
          <a:bodyPr/>
          <a:lstStyle>
            <a:lvl1pPr>
              <a:defRPr/>
            </a:lvl1pPr>
          </a:lstStyle>
          <a:p>
            <a:pPr>
              <a:defRPr/>
            </a:pPr>
            <a:fld id="{46425072-6E52-45A8-8A7E-A5B11BCA4176}" type="slidenum">
              <a:rPr lang="en-US" altLang="en-US"/>
              <a:pPr>
                <a:defRPr/>
              </a:pPr>
              <a:t>2</a:t>
            </a:fld>
            <a:endParaRPr lang="en-US" altLang="en-US"/>
          </a:p>
        </p:txBody>
      </p:sp>
      <p:sp>
        <p:nvSpPr>
          <p:cNvPr id="7" name="Rectangle 5"/>
          <p:cNvSpPr>
            <a:spLocks noChangeArrowheads="1"/>
          </p:cNvSpPr>
          <p:nvPr/>
        </p:nvSpPr>
        <p:spPr bwMode="auto">
          <a:xfrm>
            <a:off x="467544" y="1916832"/>
            <a:ext cx="6624736" cy="606425"/>
          </a:xfrm>
          <a:prstGeom prst="rect">
            <a:avLst/>
          </a:prstGeom>
          <a:noFill/>
          <a:ln w="38100" algn="ctr">
            <a:solidFill>
              <a:schemeClr val="tx2"/>
            </a:solidFill>
            <a:miter lim="800000"/>
            <a:headEnd/>
            <a:tailEnd/>
          </a:ln>
          <a:effectLst/>
          <a:extLst>
            <a:ext uri="{909E8E84-426E-40DD-AFC4-6F175D3DCCD1}">
              <a14:hiddenFill xmlns:a14="http://schemas.microsoft.com/office/drawing/2010/main">
                <a:blipFill dpi="0" rotWithShape="0">
                  <a:blip r:embed="rId3"/>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Tree>
    <p:extLst>
      <p:ext uri="{BB962C8B-B14F-4D97-AF65-F5344CB8AC3E}">
        <p14:creationId xmlns:p14="http://schemas.microsoft.com/office/powerpoint/2010/main" val="65396217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2690" name="Group 2"/>
          <p:cNvGrpSpPr>
            <a:grpSpLocks/>
          </p:cNvGrpSpPr>
          <p:nvPr/>
        </p:nvGrpSpPr>
        <p:grpSpPr bwMode="auto">
          <a:xfrm>
            <a:off x="514350" y="3262313"/>
            <a:ext cx="5943600" cy="3052762"/>
            <a:chOff x="1512" y="2154"/>
            <a:chExt cx="3744" cy="1923"/>
          </a:xfrm>
        </p:grpSpPr>
        <p:grpSp>
          <p:nvGrpSpPr>
            <p:cNvPr id="242691" name="Group 3"/>
            <p:cNvGrpSpPr>
              <a:grpSpLocks/>
            </p:cNvGrpSpPr>
            <p:nvPr/>
          </p:nvGrpSpPr>
          <p:grpSpPr bwMode="auto">
            <a:xfrm>
              <a:off x="1512" y="2154"/>
              <a:ext cx="3744" cy="1923"/>
              <a:chOff x="1512" y="2001"/>
              <a:chExt cx="3744" cy="1923"/>
            </a:xfrm>
          </p:grpSpPr>
          <p:grpSp>
            <p:nvGrpSpPr>
              <p:cNvPr id="242692" name="Group 4"/>
              <p:cNvGrpSpPr>
                <a:grpSpLocks/>
              </p:cNvGrpSpPr>
              <p:nvPr/>
            </p:nvGrpSpPr>
            <p:grpSpPr bwMode="auto">
              <a:xfrm>
                <a:off x="1512" y="2001"/>
                <a:ext cx="3744" cy="1923"/>
                <a:chOff x="1512" y="2001"/>
                <a:chExt cx="3744" cy="1923"/>
              </a:xfrm>
            </p:grpSpPr>
            <p:sp>
              <p:nvSpPr>
                <p:cNvPr id="242693" name="Line 5"/>
                <p:cNvSpPr>
                  <a:spLocks noChangeShapeType="1"/>
                </p:cNvSpPr>
                <p:nvPr/>
              </p:nvSpPr>
              <p:spPr bwMode="auto">
                <a:xfrm>
                  <a:off x="1971" y="3645"/>
                  <a:ext cx="3285"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42694" name="Text Box 6"/>
                <p:cNvSpPr txBox="1">
                  <a:spLocks noChangeArrowheads="1"/>
                </p:cNvSpPr>
                <p:nvPr/>
              </p:nvSpPr>
              <p:spPr bwMode="auto">
                <a:xfrm>
                  <a:off x="1512" y="2001"/>
                  <a:ext cx="37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chemeClr val="bg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en-US" altLang="en-US" sz="2800" b="1"/>
                    <a:t>H</a:t>
                  </a:r>
                </a:p>
              </p:txBody>
            </p:sp>
            <p:sp>
              <p:nvSpPr>
                <p:cNvPr id="242695" name="AutoShape 7"/>
                <p:cNvSpPr>
                  <a:spLocks noChangeArrowheads="1"/>
                </p:cNvSpPr>
                <p:nvPr/>
              </p:nvSpPr>
              <p:spPr bwMode="auto">
                <a:xfrm>
                  <a:off x="5070" y="3774"/>
                  <a:ext cx="168" cy="150"/>
                </a:xfrm>
                <a:prstGeom prst="triangle">
                  <a:avLst>
                    <a:gd name="adj" fmla="val 50000"/>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42696" name="Line 8"/>
                <p:cNvSpPr>
                  <a:spLocks noChangeShapeType="1"/>
                </p:cNvSpPr>
                <p:nvPr/>
              </p:nvSpPr>
              <p:spPr bwMode="auto">
                <a:xfrm flipV="1">
                  <a:off x="1980" y="2880"/>
                  <a:ext cx="270" cy="738"/>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nvGrpSpPr>
                <p:cNvPr id="242697" name="Group 9"/>
                <p:cNvGrpSpPr>
                  <a:grpSpLocks/>
                </p:cNvGrpSpPr>
                <p:nvPr/>
              </p:nvGrpSpPr>
              <p:grpSpPr bwMode="auto">
                <a:xfrm>
                  <a:off x="1962" y="2079"/>
                  <a:ext cx="2892" cy="1575"/>
                  <a:chOff x="1962" y="2088"/>
                  <a:chExt cx="2892" cy="1575"/>
                </a:xfrm>
              </p:grpSpPr>
              <p:sp>
                <p:nvSpPr>
                  <p:cNvPr id="242698" name="Line 10"/>
                  <p:cNvSpPr>
                    <a:spLocks noChangeShapeType="1"/>
                  </p:cNvSpPr>
                  <p:nvPr/>
                </p:nvSpPr>
                <p:spPr bwMode="auto">
                  <a:xfrm flipV="1">
                    <a:off x="1962" y="2088"/>
                    <a:ext cx="0" cy="1575"/>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42699" name="Freeform 11"/>
                  <p:cNvSpPr>
                    <a:spLocks/>
                  </p:cNvSpPr>
                  <p:nvPr/>
                </p:nvSpPr>
                <p:spPr bwMode="auto">
                  <a:xfrm>
                    <a:off x="2250" y="2479"/>
                    <a:ext cx="2604" cy="413"/>
                  </a:xfrm>
                  <a:custGeom>
                    <a:avLst/>
                    <a:gdLst>
                      <a:gd name="T0" fmla="*/ 0 w 2604"/>
                      <a:gd name="T1" fmla="*/ 407 h 413"/>
                      <a:gd name="T2" fmla="*/ 108 w 2604"/>
                      <a:gd name="T3" fmla="*/ 257 h 413"/>
                      <a:gd name="T4" fmla="*/ 384 w 2604"/>
                      <a:gd name="T5" fmla="*/ 101 h 413"/>
                      <a:gd name="T6" fmla="*/ 678 w 2604"/>
                      <a:gd name="T7" fmla="*/ 41 h 413"/>
                      <a:gd name="T8" fmla="*/ 1038 w 2604"/>
                      <a:gd name="T9" fmla="*/ 5 h 413"/>
                      <a:gd name="T10" fmla="*/ 1386 w 2604"/>
                      <a:gd name="T11" fmla="*/ 11 h 413"/>
                      <a:gd name="T12" fmla="*/ 1704 w 2604"/>
                      <a:gd name="T13" fmla="*/ 29 h 413"/>
                      <a:gd name="T14" fmla="*/ 2064 w 2604"/>
                      <a:gd name="T15" fmla="*/ 83 h 413"/>
                      <a:gd name="T16" fmla="*/ 2322 w 2604"/>
                      <a:gd name="T17" fmla="*/ 173 h 413"/>
                      <a:gd name="T18" fmla="*/ 2472 w 2604"/>
                      <a:gd name="T19" fmla="*/ 239 h 413"/>
                      <a:gd name="T20" fmla="*/ 2604 w 2604"/>
                      <a:gd name="T21" fmla="*/ 413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04" h="413">
                        <a:moveTo>
                          <a:pt x="0" y="407"/>
                        </a:moveTo>
                        <a:cubicBezTo>
                          <a:pt x="22" y="357"/>
                          <a:pt x="44" y="308"/>
                          <a:pt x="108" y="257"/>
                        </a:cubicBezTo>
                        <a:cubicBezTo>
                          <a:pt x="172" y="206"/>
                          <a:pt x="289" y="137"/>
                          <a:pt x="384" y="101"/>
                        </a:cubicBezTo>
                        <a:cubicBezTo>
                          <a:pt x="479" y="65"/>
                          <a:pt x="569" y="57"/>
                          <a:pt x="678" y="41"/>
                        </a:cubicBezTo>
                        <a:cubicBezTo>
                          <a:pt x="787" y="25"/>
                          <a:pt x="920" y="10"/>
                          <a:pt x="1038" y="5"/>
                        </a:cubicBezTo>
                        <a:cubicBezTo>
                          <a:pt x="1156" y="0"/>
                          <a:pt x="1275" y="7"/>
                          <a:pt x="1386" y="11"/>
                        </a:cubicBezTo>
                        <a:cubicBezTo>
                          <a:pt x="1497" y="15"/>
                          <a:pt x="1591" y="17"/>
                          <a:pt x="1704" y="29"/>
                        </a:cubicBezTo>
                        <a:cubicBezTo>
                          <a:pt x="1817" y="41"/>
                          <a:pt x="1961" y="59"/>
                          <a:pt x="2064" y="83"/>
                        </a:cubicBezTo>
                        <a:cubicBezTo>
                          <a:pt x="2167" y="107"/>
                          <a:pt x="2254" y="147"/>
                          <a:pt x="2322" y="173"/>
                        </a:cubicBezTo>
                        <a:cubicBezTo>
                          <a:pt x="2390" y="199"/>
                          <a:pt x="2425" y="199"/>
                          <a:pt x="2472" y="239"/>
                        </a:cubicBezTo>
                        <a:cubicBezTo>
                          <a:pt x="2519" y="279"/>
                          <a:pt x="2582" y="384"/>
                          <a:pt x="2604" y="413"/>
                        </a:cubicBezTo>
                      </a:path>
                    </a:pathLst>
                  </a:custGeom>
                  <a:noFill/>
                  <a:ln w="28575" cap="flat"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sp>
            <p:nvSpPr>
              <p:cNvPr id="242700" name="Line 12"/>
              <p:cNvSpPr>
                <a:spLocks noChangeShapeType="1"/>
              </p:cNvSpPr>
              <p:nvPr/>
            </p:nvSpPr>
            <p:spPr bwMode="auto">
              <a:xfrm>
                <a:off x="4848" y="2880"/>
                <a:ext cx="72" cy="120"/>
              </a:xfrm>
              <a:prstGeom prst="line">
                <a:avLst/>
              </a:prstGeom>
              <a:noFill/>
              <a:ln w="28575">
                <a:solidFill>
                  <a:schemeClr val="tx2"/>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242701" name="Line 13"/>
            <p:cNvSpPr>
              <a:spLocks noChangeShapeType="1"/>
            </p:cNvSpPr>
            <p:nvPr/>
          </p:nvSpPr>
          <p:spPr bwMode="auto">
            <a:xfrm flipV="1">
              <a:off x="2385" y="2247"/>
              <a:ext cx="0" cy="360"/>
            </a:xfrm>
            <a:prstGeom prst="line">
              <a:avLst/>
            </a:prstGeom>
            <a:noFill/>
            <a:ln w="28575">
              <a:solidFill>
                <a:schemeClr val="tx1"/>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42702" name="Line 14"/>
            <p:cNvSpPr>
              <a:spLocks noChangeShapeType="1"/>
            </p:cNvSpPr>
            <p:nvPr/>
          </p:nvSpPr>
          <p:spPr bwMode="auto">
            <a:xfrm flipV="1">
              <a:off x="4650" y="2247"/>
              <a:ext cx="0" cy="360"/>
            </a:xfrm>
            <a:prstGeom prst="line">
              <a:avLst/>
            </a:prstGeom>
            <a:noFill/>
            <a:ln w="28575">
              <a:solidFill>
                <a:schemeClr val="tx1"/>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42703" name="Line 15"/>
            <p:cNvSpPr>
              <a:spLocks noChangeShapeType="1"/>
            </p:cNvSpPr>
            <p:nvPr/>
          </p:nvSpPr>
          <p:spPr bwMode="auto">
            <a:xfrm>
              <a:off x="2394" y="2403"/>
              <a:ext cx="2241" cy="0"/>
            </a:xfrm>
            <a:prstGeom prst="line">
              <a:avLst/>
            </a:prstGeom>
            <a:noFill/>
            <a:ln w="2857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242704" name="Text Box 16"/>
          <p:cNvSpPr txBox="1">
            <a:spLocks noChangeArrowheads="1"/>
          </p:cNvSpPr>
          <p:nvPr/>
        </p:nvSpPr>
        <p:spPr bwMode="auto">
          <a:xfrm>
            <a:off x="2228850" y="3157538"/>
            <a:ext cx="291465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2"/>
                </a:solidFill>
                <a:miter lim="800000"/>
                <a:headEnd/>
                <a:tailEnd type="none" w="sm"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l"/>
            <a:r>
              <a:rPr lang="en-US" altLang="en-US" sz="2000" b="1"/>
              <a:t>Ductility  =  Yielding</a:t>
            </a:r>
          </a:p>
        </p:txBody>
      </p:sp>
      <p:sp>
        <p:nvSpPr>
          <p:cNvPr id="242705" name="Text Box 17"/>
          <p:cNvSpPr txBox="1">
            <a:spLocks noChangeArrowheads="1"/>
          </p:cNvSpPr>
          <p:nvPr/>
        </p:nvSpPr>
        <p:spPr bwMode="auto">
          <a:xfrm>
            <a:off x="6486916" y="3679030"/>
            <a:ext cx="2357437" cy="1311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2"/>
                </a:solidFill>
                <a:miter lim="800000"/>
                <a:headEnd/>
                <a:tailEnd type="none" w="sm"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l"/>
            <a:r>
              <a:rPr lang="en-US" altLang="en-US" sz="2000" b="1" dirty="0"/>
              <a:t>Failure  =</a:t>
            </a:r>
            <a:br>
              <a:rPr lang="en-US" altLang="en-US" sz="2000" b="1" dirty="0"/>
            </a:br>
            <a:r>
              <a:rPr lang="en-US" altLang="en-US" sz="2000" b="1" dirty="0"/>
              <a:t>   Fracture</a:t>
            </a:r>
            <a:br>
              <a:rPr lang="en-US" altLang="en-US" sz="2000" b="1" dirty="0"/>
            </a:br>
            <a:r>
              <a:rPr lang="en-US" altLang="en-US" sz="2000" b="1" dirty="0"/>
              <a:t>         or</a:t>
            </a:r>
            <a:br>
              <a:rPr lang="en-US" altLang="en-US" sz="2000" b="1" dirty="0"/>
            </a:br>
            <a:r>
              <a:rPr lang="en-US" altLang="en-US" sz="2000" b="1" dirty="0"/>
              <a:t>   Instability</a:t>
            </a:r>
          </a:p>
        </p:txBody>
      </p:sp>
      <p:sp>
        <p:nvSpPr>
          <p:cNvPr id="242706" name="Line 18"/>
          <p:cNvSpPr>
            <a:spLocks noChangeShapeType="1"/>
          </p:cNvSpPr>
          <p:nvPr/>
        </p:nvSpPr>
        <p:spPr bwMode="auto">
          <a:xfrm flipH="1">
            <a:off x="5886450" y="3929063"/>
            <a:ext cx="542925" cy="642937"/>
          </a:xfrm>
          <a:prstGeom prst="line">
            <a:avLst/>
          </a:prstGeom>
          <a:noFill/>
          <a:ln w="2857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42707" name="Text Box 19"/>
          <p:cNvSpPr txBox="1">
            <a:spLocks noChangeArrowheads="1"/>
          </p:cNvSpPr>
          <p:nvPr/>
        </p:nvSpPr>
        <p:spPr bwMode="auto">
          <a:xfrm>
            <a:off x="671513" y="957263"/>
            <a:ext cx="645795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2"/>
                </a:solidFill>
                <a:miter lim="800000"/>
                <a:headEnd/>
                <a:tailEnd type="none" w="sm"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l"/>
            <a:r>
              <a:rPr lang="en-US" altLang="en-US" sz="2400" dirty="0"/>
              <a:t>Ductility in Steel Structures:</a:t>
            </a:r>
            <a:r>
              <a:rPr lang="en-US" altLang="en-US" sz="2400" b="1" dirty="0"/>
              <a:t>  </a:t>
            </a:r>
            <a:r>
              <a:rPr lang="en-US" altLang="en-US" sz="2400" b="1" i="1" dirty="0"/>
              <a:t>Yielding</a:t>
            </a:r>
          </a:p>
        </p:txBody>
      </p:sp>
      <p:sp>
        <p:nvSpPr>
          <p:cNvPr id="242708" name="Text Box 20"/>
          <p:cNvSpPr txBox="1">
            <a:spLocks noChangeArrowheads="1"/>
          </p:cNvSpPr>
          <p:nvPr/>
        </p:nvSpPr>
        <p:spPr bwMode="auto">
          <a:xfrm>
            <a:off x="671513" y="1657350"/>
            <a:ext cx="7358062"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2"/>
                </a:solidFill>
                <a:miter lim="800000"/>
                <a:headEnd/>
                <a:tailEnd type="none" w="sm"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l"/>
            <a:r>
              <a:rPr lang="en-US" altLang="en-US" sz="2400" dirty="0" err="1"/>
              <a:t>Nonductile</a:t>
            </a:r>
            <a:r>
              <a:rPr lang="en-US" altLang="en-US" sz="2400" dirty="0"/>
              <a:t> Failure Modes:   </a:t>
            </a:r>
            <a:r>
              <a:rPr lang="en-US" altLang="en-US" sz="2400" b="1" i="1" dirty="0"/>
              <a:t>Fracture or Instability</a:t>
            </a:r>
          </a:p>
        </p:txBody>
      </p:sp>
      <p:sp>
        <p:nvSpPr>
          <p:cNvPr id="242709" name="Rectangle 21"/>
          <p:cNvSpPr>
            <a:spLocks noChangeArrowheads="1"/>
          </p:cNvSpPr>
          <p:nvPr/>
        </p:nvSpPr>
        <p:spPr bwMode="auto">
          <a:xfrm>
            <a:off x="628650" y="914400"/>
            <a:ext cx="7500938" cy="1371600"/>
          </a:xfrm>
          <a:prstGeom prst="rect">
            <a:avLst/>
          </a:prstGeom>
          <a:noFill/>
          <a:ln w="38100">
            <a:solidFill>
              <a:schemeClr val="tx2"/>
            </a:solidFill>
            <a:miter lim="800000"/>
            <a:headEnd/>
            <a:tailEnd type="none" w="sm"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 name="Rectangle 4">
            <a:extLst/>
          </p:cNvPr>
          <p:cNvSpPr>
            <a:spLocks noGrp="1" noChangeArrowheads="1"/>
          </p:cNvSpPr>
          <p:nvPr>
            <p:ph type="sldNum" sz="quarter" idx="40"/>
          </p:nvPr>
        </p:nvSpPr>
        <p:spPr>
          <a:xfrm>
            <a:off x="6553200" y="6356350"/>
            <a:ext cx="2133600" cy="365125"/>
          </a:xfrm>
          <a:ln/>
        </p:spPr>
        <p:txBody>
          <a:bodyPr/>
          <a:lstStyle>
            <a:lvl1pPr>
              <a:defRPr/>
            </a:lvl1pPr>
          </a:lstStyle>
          <a:p>
            <a:pPr>
              <a:defRPr/>
            </a:pPr>
            <a:fld id="{46425072-6E52-45A8-8A7E-A5B11BCA4176}" type="slidenum">
              <a:rPr lang="en-US" altLang="en-US"/>
              <a:pPr>
                <a:defRPr/>
              </a:pPr>
              <a:t>20</a:t>
            </a:fld>
            <a:endParaRPr lang="en-US" altLang="en-US"/>
          </a:p>
        </p:txBody>
      </p:sp>
    </p:spTree>
    <p:extLst>
      <p:ext uri="{BB962C8B-B14F-4D97-AF65-F5344CB8AC3E}">
        <p14:creationId xmlns:p14="http://schemas.microsoft.com/office/powerpoint/2010/main" val="76701564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519829" y="1340768"/>
            <a:ext cx="8185388" cy="4854478"/>
          </a:xfrm>
        </p:spPr>
        <p:txBody>
          <a:bodyPr/>
          <a:lstStyle/>
          <a:p>
            <a:pPr marL="342900" indent="-342900">
              <a:buFont typeface="Arial" panose="020B0604020202020204" pitchFamily="34" charset="0"/>
              <a:buChar char="•"/>
            </a:pPr>
            <a:r>
              <a:rPr lang="en-US" sz="2400" dirty="0" smtClean="0">
                <a:latin typeface="+mn-lt"/>
                <a:cs typeface="Calibri Light" panose="020F0302020204030204" pitchFamily="34" charset="0"/>
              </a:rPr>
              <a:t>Choose frame elements (“</a:t>
            </a:r>
            <a:r>
              <a:rPr lang="en-US" sz="2400" b="1" i="1" dirty="0" smtClean="0">
                <a:solidFill>
                  <a:schemeClr val="accent1"/>
                </a:solidFill>
                <a:latin typeface="+mn-lt"/>
                <a:cs typeface="Calibri Light" panose="020F0302020204030204" pitchFamily="34" charset="0"/>
              </a:rPr>
              <a:t>fuses”</a:t>
            </a:r>
            <a:r>
              <a:rPr lang="en-US" sz="2400" dirty="0" smtClean="0">
                <a:latin typeface="+mn-lt"/>
                <a:cs typeface="Calibri Light" panose="020F0302020204030204" pitchFamily="34" charset="0"/>
              </a:rPr>
              <a:t>) that will yield in an earthquake (e.g. beams in moment resisting frames, braces in concentrically braced frames, links in eccentrically braced frames, etc.)</a:t>
            </a:r>
          </a:p>
          <a:p>
            <a:endParaRPr lang="en-US" sz="2400" dirty="0" smtClean="0">
              <a:latin typeface="+mn-lt"/>
              <a:cs typeface="Calibri Light" panose="020F0302020204030204" pitchFamily="34" charset="0"/>
            </a:endParaRPr>
          </a:p>
          <a:p>
            <a:pPr marL="342900" indent="-342900">
              <a:buFont typeface="Arial" panose="020B0604020202020204" pitchFamily="34" charset="0"/>
              <a:buChar char="•"/>
            </a:pPr>
            <a:r>
              <a:rPr lang="en-US" sz="2400" dirty="0" smtClean="0">
                <a:latin typeface="+mn-lt"/>
                <a:cs typeface="Calibri Light" panose="020F0302020204030204" pitchFamily="34" charset="0"/>
              </a:rPr>
              <a:t>Detail "</a:t>
            </a:r>
            <a:r>
              <a:rPr lang="en-US" sz="2400" b="1" i="1" dirty="0" smtClean="0">
                <a:solidFill>
                  <a:schemeClr val="accent1"/>
                </a:solidFill>
                <a:latin typeface="+mn-lt"/>
                <a:cs typeface="Calibri Light" panose="020F0302020204030204" pitchFamily="34" charset="0"/>
              </a:rPr>
              <a:t>fuses</a:t>
            </a:r>
            <a:r>
              <a:rPr lang="en-US" sz="2400" dirty="0" smtClean="0">
                <a:latin typeface="+mn-lt"/>
                <a:cs typeface="Calibri Light" panose="020F0302020204030204" pitchFamily="34" charset="0"/>
              </a:rPr>
              <a:t>" to sustain large inelastic deformations prior to the onset of fracture or instability  (i.e. detail fuses for ductility).</a:t>
            </a:r>
          </a:p>
          <a:p>
            <a:endParaRPr lang="en-US" sz="2400" dirty="0" smtClean="0">
              <a:latin typeface="+mn-lt"/>
              <a:cs typeface="Calibri Light" panose="020F0302020204030204" pitchFamily="34" charset="0"/>
            </a:endParaRPr>
          </a:p>
          <a:p>
            <a:pPr marL="342900" indent="-342900">
              <a:buFont typeface="Arial" panose="020B0604020202020204" pitchFamily="34" charset="0"/>
              <a:buChar char="•"/>
            </a:pPr>
            <a:r>
              <a:rPr lang="en-US" sz="2400" dirty="0" smtClean="0">
                <a:latin typeface="+mn-lt"/>
                <a:cs typeface="Calibri Light" panose="020F0302020204030204" pitchFamily="34" charset="0"/>
              </a:rPr>
              <a:t>Design all other frame elements to be stronger than the fuses, (i.e. design all other frame elements to develop the plastic capacity of the fuses).</a:t>
            </a:r>
          </a:p>
          <a:p>
            <a:pPr marL="342900" indent="-342900">
              <a:buFont typeface="Arial" panose="020B0604020202020204" pitchFamily="34" charset="0"/>
              <a:buChar char="•"/>
            </a:pPr>
            <a:endParaRPr lang="en-US" dirty="0">
              <a:latin typeface="+mn-lt"/>
              <a:cs typeface="Calibri Light" panose="020F0302020204030204" pitchFamily="34" charset="0"/>
            </a:endParaRPr>
          </a:p>
        </p:txBody>
      </p:sp>
      <p:sp>
        <p:nvSpPr>
          <p:cNvPr id="3" name="Text Placeholder 2"/>
          <p:cNvSpPr>
            <a:spLocks noGrp="1"/>
          </p:cNvSpPr>
          <p:nvPr>
            <p:ph type="body" sz="quarter" idx="38"/>
          </p:nvPr>
        </p:nvSpPr>
        <p:spPr/>
        <p:txBody>
          <a:bodyPr/>
          <a:lstStyle/>
          <a:p>
            <a:r>
              <a:rPr lang="en-US" dirty="0" smtClean="0"/>
              <a:t>Developing Ductile Behavior</a:t>
            </a:r>
            <a:endParaRPr lang="en-US" dirty="0"/>
          </a:p>
        </p:txBody>
      </p:sp>
      <p:sp>
        <p:nvSpPr>
          <p:cNvPr id="7" name="Rectangle 4">
            <a:extLst/>
          </p:cNvPr>
          <p:cNvSpPr>
            <a:spLocks noGrp="1" noChangeArrowheads="1"/>
          </p:cNvSpPr>
          <p:nvPr>
            <p:ph type="sldNum" sz="quarter" idx="40"/>
          </p:nvPr>
        </p:nvSpPr>
        <p:spPr>
          <a:xfrm>
            <a:off x="6553200" y="6356350"/>
            <a:ext cx="2133600" cy="365125"/>
          </a:xfrm>
          <a:ln/>
        </p:spPr>
        <p:txBody>
          <a:bodyPr/>
          <a:lstStyle>
            <a:lvl1pPr>
              <a:defRPr/>
            </a:lvl1pPr>
          </a:lstStyle>
          <a:p>
            <a:pPr>
              <a:defRPr/>
            </a:pPr>
            <a:fld id="{46425072-6E52-45A8-8A7E-A5B11BCA4176}" type="slidenum">
              <a:rPr lang="en-US" altLang="en-US"/>
              <a:pPr>
                <a:defRPr/>
              </a:pPr>
              <a:t>21</a:t>
            </a:fld>
            <a:endParaRPr lang="en-US" altLang="en-US"/>
          </a:p>
        </p:txBody>
      </p:sp>
    </p:spTree>
    <p:extLst>
      <p:ext uri="{BB962C8B-B14F-4D97-AF65-F5344CB8AC3E}">
        <p14:creationId xmlns:p14="http://schemas.microsoft.com/office/powerpoint/2010/main" val="335268001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0"/>
          </p:nvPr>
        </p:nvSpPr>
        <p:spPr/>
        <p:txBody>
          <a:bodyPr/>
          <a:lstStyle/>
          <a:p>
            <a:pPr>
              <a:defRPr/>
            </a:pPr>
            <a:fld id="{46425072-6E52-45A8-8A7E-A5B11BCA4176}" type="slidenum">
              <a:rPr lang="en-US" altLang="en-US" smtClean="0"/>
              <a:pPr>
                <a:defRPr/>
              </a:pPr>
              <a:t>22</a:t>
            </a:fld>
            <a:endParaRPr lang="en-US" altLang="en-US"/>
          </a:p>
        </p:txBody>
      </p:sp>
      <p:pic>
        <p:nvPicPr>
          <p:cNvPr id="6" name="Picture 2" descr="CBF-LOOP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1225" y="447675"/>
            <a:ext cx="4175125" cy="30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MRF-LOOPS"/>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263" y="457200"/>
            <a:ext cx="4176712" cy="308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4"/>
          <p:cNvSpPr txBox="1">
            <a:spLocks noChangeArrowheads="1"/>
          </p:cNvSpPr>
          <p:nvPr/>
        </p:nvSpPr>
        <p:spPr bwMode="auto">
          <a:xfrm>
            <a:off x="1800225" y="3746500"/>
            <a:ext cx="9429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r>
              <a:rPr lang="en-US" altLang="en-US" b="1" dirty="0"/>
              <a:t>(a)</a:t>
            </a:r>
          </a:p>
        </p:txBody>
      </p:sp>
      <p:sp>
        <p:nvSpPr>
          <p:cNvPr id="9" name="Text Box 5"/>
          <p:cNvSpPr txBox="1">
            <a:spLocks noChangeArrowheads="1"/>
          </p:cNvSpPr>
          <p:nvPr/>
        </p:nvSpPr>
        <p:spPr bwMode="auto">
          <a:xfrm>
            <a:off x="6381750" y="3741738"/>
            <a:ext cx="9429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r>
              <a:rPr lang="en-US" altLang="en-US" b="1"/>
              <a:t>(b)</a:t>
            </a:r>
          </a:p>
        </p:txBody>
      </p:sp>
      <p:sp>
        <p:nvSpPr>
          <p:cNvPr id="10" name="Text Box 6"/>
          <p:cNvSpPr txBox="1">
            <a:spLocks noChangeArrowheads="1"/>
          </p:cNvSpPr>
          <p:nvPr/>
        </p:nvSpPr>
        <p:spPr bwMode="auto">
          <a:xfrm>
            <a:off x="2627784" y="5035252"/>
            <a:ext cx="5108575"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lgn="l">
              <a:spcBef>
                <a:spcPct val="20000"/>
              </a:spcBef>
              <a:buClr>
                <a:schemeClr val="tx2"/>
              </a:buClr>
              <a:buSzPct val="150000"/>
              <a:buChar char="•"/>
              <a:defRPr sz="2800" b="1">
                <a:solidFill>
                  <a:schemeClr val="tx1"/>
                </a:solidFill>
                <a:latin typeface="Arial" charset="0"/>
              </a:defRPr>
            </a:lvl1pPr>
            <a:lvl2pPr marL="914400" indent="-457200" algn="l">
              <a:spcBef>
                <a:spcPct val="20000"/>
              </a:spcBef>
              <a:buClr>
                <a:schemeClr val="tx2"/>
              </a:buClr>
              <a:buSzPct val="100000"/>
              <a:buChar char="–"/>
              <a:defRPr sz="2800" b="1">
                <a:solidFill>
                  <a:schemeClr val="tx1"/>
                </a:solidFill>
                <a:latin typeface="Arial" charset="0"/>
              </a:defRPr>
            </a:lvl2pPr>
            <a:lvl3pPr marL="1371600" indent="-457200" algn="l">
              <a:spcBef>
                <a:spcPct val="20000"/>
              </a:spcBef>
              <a:buClr>
                <a:schemeClr val="tx2"/>
              </a:buClr>
              <a:buSzPct val="100000"/>
              <a:buChar char="•"/>
              <a:defRPr sz="2400">
                <a:solidFill>
                  <a:schemeClr val="tx1"/>
                </a:solidFill>
                <a:latin typeface="Arial" charset="0"/>
              </a:defRPr>
            </a:lvl3pPr>
            <a:lvl4pPr marL="1828800" indent="-457200" algn="l">
              <a:spcBef>
                <a:spcPct val="20000"/>
              </a:spcBef>
              <a:buClr>
                <a:schemeClr val="tx2"/>
              </a:buClr>
              <a:buSzPct val="100000"/>
              <a:buChar char="–"/>
              <a:defRPr sz="2000">
                <a:solidFill>
                  <a:schemeClr val="tx1"/>
                </a:solidFill>
                <a:latin typeface="Arial" charset="0"/>
              </a:defRPr>
            </a:lvl4pPr>
            <a:lvl5pPr marL="2286000" indent="-457200" algn="l">
              <a:spcBef>
                <a:spcPct val="20000"/>
              </a:spcBef>
              <a:buClr>
                <a:schemeClr val="tx2"/>
              </a:buClr>
              <a:buSzPct val="100000"/>
              <a:buChar char="•"/>
              <a:defRPr sz="2000">
                <a:solidFill>
                  <a:schemeClr val="tx1"/>
                </a:solidFill>
                <a:latin typeface="Arial" charset="0"/>
              </a:defRPr>
            </a:lvl5pPr>
            <a:lvl6pPr marL="2743200" indent="-4572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3200400" indent="-4572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657600" indent="-4572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4114800" indent="-4572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000" b="0" i="1" dirty="0">
                <a:latin typeface="+mn-lt"/>
              </a:rPr>
              <a:t>Examples of:</a:t>
            </a:r>
          </a:p>
          <a:p>
            <a:pPr lvl="1">
              <a:spcBef>
                <a:spcPct val="50000"/>
              </a:spcBef>
              <a:buClrTx/>
              <a:buSzTx/>
              <a:buFontTx/>
              <a:buAutoNum type="alphaLcParenBoth"/>
            </a:pPr>
            <a:r>
              <a:rPr lang="en-US" altLang="en-US" sz="2000" dirty="0">
                <a:latin typeface="+mn-lt"/>
              </a:rPr>
              <a:t>More Ductile Behavior</a:t>
            </a:r>
          </a:p>
          <a:p>
            <a:pPr lvl="1">
              <a:spcBef>
                <a:spcPct val="50000"/>
              </a:spcBef>
              <a:buClrTx/>
              <a:buSzTx/>
              <a:buFontTx/>
              <a:buAutoNum type="alphaLcParenBoth"/>
            </a:pPr>
            <a:r>
              <a:rPr lang="en-US" altLang="en-US" sz="2000" dirty="0">
                <a:latin typeface="+mn-lt"/>
              </a:rPr>
              <a:t>Less Ductile Behavior</a:t>
            </a:r>
          </a:p>
        </p:txBody>
      </p:sp>
    </p:spTree>
    <p:extLst>
      <p:ext uri="{BB962C8B-B14F-4D97-AF65-F5344CB8AC3E}">
        <p14:creationId xmlns:p14="http://schemas.microsoft.com/office/powerpoint/2010/main" val="310861121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body" sz="quarter" idx="12"/>
          </p:nvPr>
        </p:nvSpPr>
        <p:spPr>
          <a:xfrm>
            <a:off x="519829" y="1526850"/>
            <a:ext cx="7004499" cy="4854478"/>
          </a:xfrm>
          <a:noFill/>
          <a:ln/>
        </p:spPr>
        <p:txBody>
          <a:bodyPr/>
          <a:lstStyle/>
          <a:p>
            <a:pPr marL="347663" indent="-347663">
              <a:buFontTx/>
              <a:buNone/>
            </a:pPr>
            <a:r>
              <a:rPr lang="en-US" altLang="en-US" sz="2600" u="sng" dirty="0">
                <a:latin typeface="+mn-lt"/>
                <a:cs typeface="Calibri Light" panose="020F0302020204030204" pitchFamily="34" charset="0"/>
              </a:rPr>
              <a:t>Required Lateral Strength</a:t>
            </a:r>
            <a:r>
              <a:rPr lang="en-US" altLang="en-US" sz="2600" dirty="0">
                <a:latin typeface="+mn-lt"/>
                <a:cs typeface="Calibri Light" panose="020F0302020204030204" pitchFamily="34" charset="0"/>
              </a:rPr>
              <a:t>	</a:t>
            </a:r>
          </a:p>
          <a:p>
            <a:pPr marL="347663" indent="-347663">
              <a:buFontTx/>
              <a:buNone/>
            </a:pPr>
            <a:r>
              <a:rPr lang="en-US" altLang="en-US" sz="2600" b="1" dirty="0" smtClean="0">
                <a:latin typeface="+mn-lt"/>
                <a:cs typeface="Calibri Light" panose="020F0302020204030204" pitchFamily="34" charset="0"/>
              </a:rPr>
              <a:t>	ASCE-7</a:t>
            </a:r>
            <a:r>
              <a:rPr lang="en-US" altLang="en-US" sz="2600" b="1" dirty="0">
                <a:latin typeface="+mn-lt"/>
                <a:cs typeface="Calibri Light" panose="020F0302020204030204" pitchFamily="34" charset="0"/>
              </a:rPr>
              <a:t>:</a:t>
            </a:r>
            <a:br>
              <a:rPr lang="en-US" altLang="en-US" sz="2600" b="1" dirty="0">
                <a:latin typeface="+mn-lt"/>
                <a:cs typeface="Calibri Light" panose="020F0302020204030204" pitchFamily="34" charset="0"/>
              </a:rPr>
            </a:br>
            <a:r>
              <a:rPr lang="en-US" altLang="en-US" sz="2600" b="1" dirty="0" smtClean="0">
                <a:latin typeface="+mn-lt"/>
                <a:cs typeface="Calibri Light" panose="020F0302020204030204" pitchFamily="34" charset="0"/>
              </a:rPr>
              <a:t>		</a:t>
            </a:r>
            <a:r>
              <a:rPr lang="en-US" altLang="en-US" sz="2600" b="1" i="1" dirty="0" smtClean="0">
                <a:solidFill>
                  <a:schemeClr val="tx2"/>
                </a:solidFill>
                <a:latin typeface="+mn-lt"/>
                <a:cs typeface="Calibri Light" panose="020F0302020204030204" pitchFamily="34" charset="0"/>
              </a:rPr>
              <a:t>Minimum </a:t>
            </a:r>
            <a:r>
              <a:rPr lang="en-US" altLang="en-US" sz="2600" b="1" i="1" dirty="0">
                <a:solidFill>
                  <a:schemeClr val="tx2"/>
                </a:solidFill>
                <a:latin typeface="+mn-lt"/>
                <a:cs typeface="Calibri Light" panose="020F0302020204030204" pitchFamily="34" charset="0"/>
              </a:rPr>
              <a:t>Design Loads for Buildings </a:t>
            </a:r>
            <a:r>
              <a:rPr lang="en-US" altLang="en-US" sz="2600" b="1" i="1" dirty="0" smtClean="0">
                <a:solidFill>
                  <a:schemeClr val="tx2"/>
                </a:solidFill>
                <a:latin typeface="+mn-lt"/>
                <a:cs typeface="Calibri Light" panose="020F0302020204030204" pitchFamily="34" charset="0"/>
              </a:rPr>
              <a:t/>
            </a:r>
            <a:br>
              <a:rPr lang="en-US" altLang="en-US" sz="2600" b="1" i="1" dirty="0" smtClean="0">
                <a:solidFill>
                  <a:schemeClr val="tx2"/>
                </a:solidFill>
                <a:latin typeface="+mn-lt"/>
                <a:cs typeface="Calibri Light" panose="020F0302020204030204" pitchFamily="34" charset="0"/>
              </a:rPr>
            </a:br>
            <a:r>
              <a:rPr lang="en-US" altLang="en-US" sz="2600" b="1" i="1" dirty="0" smtClean="0">
                <a:solidFill>
                  <a:schemeClr val="tx2"/>
                </a:solidFill>
                <a:latin typeface="+mn-lt"/>
                <a:cs typeface="Calibri Light" panose="020F0302020204030204" pitchFamily="34" charset="0"/>
              </a:rPr>
              <a:t>		and </a:t>
            </a:r>
            <a:r>
              <a:rPr lang="en-US" altLang="en-US" sz="2600" b="1" i="1" dirty="0">
                <a:solidFill>
                  <a:schemeClr val="tx2"/>
                </a:solidFill>
                <a:latin typeface="+mn-lt"/>
                <a:cs typeface="Calibri Light" panose="020F0302020204030204" pitchFamily="34" charset="0"/>
              </a:rPr>
              <a:t>Other Structures</a:t>
            </a:r>
            <a:r>
              <a:rPr lang="en-US" altLang="en-US" sz="2600" i="1" dirty="0">
                <a:solidFill>
                  <a:schemeClr val="tx2"/>
                </a:solidFill>
                <a:latin typeface="+mn-lt"/>
                <a:cs typeface="Calibri Light" panose="020F0302020204030204" pitchFamily="34" charset="0"/>
              </a:rPr>
              <a:t/>
            </a:r>
            <a:br>
              <a:rPr lang="en-US" altLang="en-US" sz="2600" i="1" dirty="0">
                <a:solidFill>
                  <a:schemeClr val="tx2"/>
                </a:solidFill>
                <a:latin typeface="+mn-lt"/>
                <a:cs typeface="Calibri Light" panose="020F0302020204030204" pitchFamily="34" charset="0"/>
              </a:rPr>
            </a:br>
            <a:endParaRPr lang="en-US" altLang="en-US" sz="2600" i="1" dirty="0">
              <a:solidFill>
                <a:schemeClr val="tx2"/>
              </a:solidFill>
              <a:latin typeface="+mn-lt"/>
              <a:cs typeface="Calibri Light" panose="020F0302020204030204" pitchFamily="34" charset="0"/>
            </a:endParaRPr>
          </a:p>
          <a:p>
            <a:pPr marL="347663" indent="-347663">
              <a:lnSpc>
                <a:spcPct val="150000"/>
              </a:lnSpc>
              <a:buFontTx/>
              <a:buNone/>
            </a:pPr>
            <a:r>
              <a:rPr lang="en-US" altLang="en-US" sz="2600" u="sng" dirty="0">
                <a:latin typeface="+mn-lt"/>
                <a:cs typeface="Calibri Light" panose="020F0302020204030204" pitchFamily="34" charset="0"/>
              </a:rPr>
              <a:t>Detailing for Ductility</a:t>
            </a:r>
            <a:endParaRPr lang="en-US" altLang="en-US" sz="2600" dirty="0">
              <a:latin typeface="+mn-lt"/>
              <a:cs typeface="Calibri Light" panose="020F0302020204030204" pitchFamily="34" charset="0"/>
            </a:endParaRPr>
          </a:p>
          <a:p>
            <a:pPr marL="347663" indent="-347663">
              <a:buFontTx/>
              <a:buNone/>
            </a:pPr>
            <a:r>
              <a:rPr lang="en-US" altLang="en-US" sz="2600" b="1" dirty="0" smtClean="0">
                <a:latin typeface="+mn-lt"/>
                <a:cs typeface="Calibri Light" panose="020F0302020204030204" pitchFamily="34" charset="0"/>
              </a:rPr>
              <a:t>	AISC</a:t>
            </a:r>
            <a:r>
              <a:rPr lang="en-US" altLang="en-US" sz="2600" b="1" dirty="0">
                <a:latin typeface="+mn-lt"/>
                <a:cs typeface="Calibri Light" panose="020F0302020204030204" pitchFamily="34" charset="0"/>
              </a:rPr>
              <a:t>:</a:t>
            </a:r>
            <a:br>
              <a:rPr lang="en-US" altLang="en-US" sz="2600" b="1" dirty="0">
                <a:latin typeface="+mn-lt"/>
                <a:cs typeface="Calibri Light" panose="020F0302020204030204" pitchFamily="34" charset="0"/>
              </a:rPr>
            </a:br>
            <a:r>
              <a:rPr lang="en-US" altLang="en-US" sz="2600" b="1" dirty="0" smtClean="0">
                <a:latin typeface="+mn-lt"/>
                <a:cs typeface="Calibri Light" panose="020F0302020204030204" pitchFamily="34" charset="0"/>
              </a:rPr>
              <a:t>		</a:t>
            </a:r>
            <a:r>
              <a:rPr lang="en-US" altLang="en-US" sz="2600" b="1" i="1" dirty="0" smtClean="0">
                <a:solidFill>
                  <a:schemeClr val="tx2"/>
                </a:solidFill>
                <a:latin typeface="+mn-lt"/>
                <a:cs typeface="Calibri Light" panose="020F0302020204030204" pitchFamily="34" charset="0"/>
              </a:rPr>
              <a:t>Seismic </a:t>
            </a:r>
            <a:r>
              <a:rPr lang="en-US" altLang="en-US" sz="2600" b="1" i="1" dirty="0">
                <a:solidFill>
                  <a:schemeClr val="tx2"/>
                </a:solidFill>
                <a:latin typeface="+mn-lt"/>
                <a:cs typeface="Calibri Light" panose="020F0302020204030204" pitchFamily="34" charset="0"/>
              </a:rPr>
              <a:t>Provisions for Structural </a:t>
            </a:r>
            <a:r>
              <a:rPr lang="en-US" altLang="en-US" sz="2600" b="1" i="1" dirty="0" smtClean="0">
                <a:solidFill>
                  <a:schemeClr val="tx2"/>
                </a:solidFill>
                <a:latin typeface="+mn-lt"/>
                <a:cs typeface="Calibri Light" panose="020F0302020204030204" pitchFamily="34" charset="0"/>
              </a:rPr>
              <a:t>			Steel Buildings</a:t>
            </a:r>
            <a:endParaRPr lang="en-US" altLang="en-US" sz="2600" b="1" i="1" dirty="0">
              <a:solidFill>
                <a:schemeClr val="tx2"/>
              </a:solidFill>
              <a:latin typeface="+mn-lt"/>
              <a:cs typeface="Calibri Light" panose="020F0302020204030204" pitchFamily="34" charset="0"/>
            </a:endParaRPr>
          </a:p>
          <a:p>
            <a:pPr marL="347663" indent="-347663">
              <a:buFontTx/>
              <a:buNone/>
            </a:pPr>
            <a:r>
              <a:rPr lang="en-US" altLang="en-US" sz="2600" dirty="0">
                <a:latin typeface="+mn-lt"/>
                <a:cs typeface="Calibri Light" panose="020F0302020204030204" pitchFamily="34" charset="0"/>
              </a:rPr>
              <a:t>		</a:t>
            </a:r>
          </a:p>
        </p:txBody>
      </p:sp>
      <p:sp>
        <p:nvSpPr>
          <p:cNvPr id="2" name="Text Placeholder 1"/>
          <p:cNvSpPr>
            <a:spLocks noGrp="1"/>
          </p:cNvSpPr>
          <p:nvPr>
            <p:ph type="body" sz="quarter" idx="38"/>
          </p:nvPr>
        </p:nvSpPr>
        <p:spPr/>
        <p:txBody>
          <a:bodyPr/>
          <a:lstStyle/>
          <a:p>
            <a:r>
              <a:rPr lang="en-US" dirty="0" smtClean="0"/>
              <a:t>Key Elements of Seismic-Resistant Design</a:t>
            </a:r>
            <a:endParaRPr lang="en-US" dirty="0"/>
          </a:p>
        </p:txBody>
      </p:sp>
      <p:sp>
        <p:nvSpPr>
          <p:cNvPr id="7" name="Rectangle 4">
            <a:extLst/>
          </p:cNvPr>
          <p:cNvSpPr>
            <a:spLocks noGrp="1" noChangeArrowheads="1"/>
          </p:cNvSpPr>
          <p:nvPr>
            <p:ph type="sldNum" sz="quarter" idx="40"/>
          </p:nvPr>
        </p:nvSpPr>
        <p:spPr>
          <a:xfrm>
            <a:off x="6553200" y="6356350"/>
            <a:ext cx="2133600" cy="365125"/>
          </a:xfrm>
          <a:ln/>
        </p:spPr>
        <p:txBody>
          <a:bodyPr/>
          <a:lstStyle>
            <a:lvl1pPr>
              <a:defRPr/>
            </a:lvl1pPr>
          </a:lstStyle>
          <a:p>
            <a:pPr>
              <a:defRPr/>
            </a:pPr>
            <a:fld id="{46425072-6E52-45A8-8A7E-A5B11BCA4176}" type="slidenum">
              <a:rPr lang="en-US" altLang="en-US"/>
              <a:pPr>
                <a:defRPr/>
              </a:pPr>
              <a:t>23</a:t>
            </a:fld>
            <a:endParaRPr lang="en-US" altLang="en-US"/>
          </a:p>
        </p:txBody>
      </p:sp>
    </p:spTree>
    <p:extLst>
      <p:ext uri="{BB962C8B-B14F-4D97-AF65-F5344CB8AC3E}">
        <p14:creationId xmlns:p14="http://schemas.microsoft.com/office/powerpoint/2010/main" val="48091099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38"/>
          </p:nvPr>
        </p:nvSpPr>
        <p:spPr/>
        <p:txBody>
          <a:bodyPr/>
          <a:lstStyle/>
          <a:p>
            <a:r>
              <a:rPr lang="en-US" sz="2800" dirty="0" smtClean="0"/>
              <a:t>Design EQ Loads – Base Shear per ASCE 7-16</a:t>
            </a:r>
            <a:endParaRPr lang="en-US" sz="2800" dirty="0"/>
          </a:p>
        </p:txBody>
      </p:sp>
      <p:sp>
        <p:nvSpPr>
          <p:cNvPr id="5" name="Slide Number Placeholder 4"/>
          <p:cNvSpPr>
            <a:spLocks noGrp="1"/>
          </p:cNvSpPr>
          <p:nvPr>
            <p:ph type="sldNum" sz="quarter" idx="40"/>
          </p:nvPr>
        </p:nvSpPr>
        <p:spPr/>
        <p:txBody>
          <a:bodyPr/>
          <a:lstStyle/>
          <a:p>
            <a:pPr>
              <a:defRPr/>
            </a:pPr>
            <a:fld id="{46425072-6E52-45A8-8A7E-A5B11BCA4176}" type="slidenum">
              <a:rPr lang="en-US" altLang="en-US" smtClean="0"/>
              <a:pPr>
                <a:defRPr/>
              </a:pPr>
              <a:t>24</a:t>
            </a:fld>
            <a:endParaRPr lang="en-US" altLang="en-US"/>
          </a:p>
        </p:txBody>
      </p:sp>
      <mc:AlternateContent xmlns:mc="http://schemas.openxmlformats.org/markup-compatibility/2006" xmlns:a14="http://schemas.microsoft.com/office/drawing/2010/main">
        <mc:Choice Requires="a14">
          <p:sp>
            <p:nvSpPr>
              <p:cNvPr id="9" name="TextBox 8"/>
              <p:cNvSpPr txBox="1"/>
              <p:nvPr/>
            </p:nvSpPr>
            <p:spPr>
              <a:xfrm>
                <a:off x="1835696" y="2060848"/>
                <a:ext cx="2477025" cy="707886"/>
              </a:xfrm>
              <a:prstGeom prst="rect">
                <a:avLst/>
              </a:prstGeom>
              <a:noFill/>
              <a:ln>
                <a:solidFill>
                  <a:schemeClr val="tx1"/>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000" b="1" i="1" smtClean="0">
                          <a:latin typeface="Cambria Math"/>
                        </a:rPr>
                        <m:t>𝑽</m:t>
                      </m:r>
                      <m:r>
                        <a:rPr lang="en-US" sz="4000" b="1" i="1" smtClean="0">
                          <a:latin typeface="Cambria Math"/>
                        </a:rPr>
                        <m:t>= </m:t>
                      </m:r>
                      <m:sSub>
                        <m:sSubPr>
                          <m:ctrlPr>
                            <a:rPr lang="en-US" sz="4000" b="1" i="1" smtClean="0">
                              <a:latin typeface="Cambria Math"/>
                            </a:rPr>
                          </m:ctrlPr>
                        </m:sSubPr>
                        <m:e>
                          <m:r>
                            <a:rPr lang="en-US" sz="4000" b="1" i="1" smtClean="0">
                              <a:latin typeface="Cambria Math"/>
                            </a:rPr>
                            <m:t>𝑪</m:t>
                          </m:r>
                        </m:e>
                        <m:sub>
                          <m:r>
                            <a:rPr lang="en-US" sz="4000" b="1" i="1" smtClean="0">
                              <a:latin typeface="Cambria Math"/>
                            </a:rPr>
                            <m:t>𝒔</m:t>
                          </m:r>
                        </m:sub>
                      </m:sSub>
                      <m:r>
                        <a:rPr lang="en-US" sz="4000" b="1" i="1" smtClean="0">
                          <a:latin typeface="Cambria Math"/>
                        </a:rPr>
                        <m:t>𝑾</m:t>
                      </m:r>
                    </m:oMath>
                  </m:oMathPara>
                </a14:m>
                <a:endParaRPr lang="en-US" sz="4000" b="1" dirty="0"/>
              </a:p>
            </p:txBody>
          </p:sp>
        </mc:Choice>
        <mc:Fallback xmlns="">
          <p:sp>
            <p:nvSpPr>
              <p:cNvPr id="9" name="TextBox 8"/>
              <p:cNvSpPr txBox="1">
                <a:spLocks noRot="1" noChangeAspect="1" noMove="1" noResize="1" noEditPoints="1" noAdjustHandles="1" noChangeArrowheads="1" noChangeShapeType="1" noTextEdit="1"/>
              </p:cNvSpPr>
              <p:nvPr/>
            </p:nvSpPr>
            <p:spPr>
              <a:xfrm>
                <a:off x="1835696" y="2060848"/>
                <a:ext cx="2477025" cy="707886"/>
              </a:xfrm>
              <a:prstGeom prst="rect">
                <a:avLst/>
              </a:prstGeom>
              <a:blipFill rotWithShape="1">
                <a:blip r:embed="rId3"/>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2414883" y="3252441"/>
                <a:ext cx="4114653" cy="11048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1" i="1" smtClean="0">
                              <a:latin typeface="Cambria Math"/>
                            </a:rPr>
                          </m:ctrlPr>
                        </m:sSubPr>
                        <m:e>
                          <m:r>
                            <a:rPr lang="en-US" sz="3200" b="1" i="1" smtClean="0">
                              <a:latin typeface="Cambria Math"/>
                            </a:rPr>
                            <m:t>𝑪</m:t>
                          </m:r>
                        </m:e>
                        <m:sub>
                          <m:r>
                            <a:rPr lang="en-US" sz="3200" b="1" i="1" smtClean="0">
                              <a:latin typeface="Cambria Math"/>
                            </a:rPr>
                            <m:t>𝒔</m:t>
                          </m:r>
                        </m:sub>
                      </m:sSub>
                      <m:r>
                        <a:rPr lang="en-US" sz="3200" b="1" i="1" smtClean="0">
                          <a:latin typeface="Cambria Math"/>
                        </a:rPr>
                        <m:t>=</m:t>
                      </m:r>
                      <m:f>
                        <m:fPr>
                          <m:ctrlPr>
                            <a:rPr lang="en-US" sz="3200" b="1" i="1" smtClean="0">
                              <a:latin typeface="Cambria Math"/>
                            </a:rPr>
                          </m:ctrlPr>
                        </m:fPr>
                        <m:num>
                          <m:sSub>
                            <m:sSubPr>
                              <m:ctrlPr>
                                <a:rPr lang="en-US" sz="3200" b="1" i="1" smtClean="0">
                                  <a:latin typeface="Cambria Math"/>
                                </a:rPr>
                              </m:ctrlPr>
                            </m:sSubPr>
                            <m:e>
                              <m:r>
                                <a:rPr lang="en-US" sz="3200" b="1" i="1" smtClean="0">
                                  <a:latin typeface="Cambria Math"/>
                                </a:rPr>
                                <m:t>𝑺</m:t>
                              </m:r>
                            </m:e>
                            <m:sub>
                              <m:r>
                                <a:rPr lang="en-US" sz="3200" b="1" i="1" smtClean="0">
                                  <a:latin typeface="Cambria Math"/>
                                </a:rPr>
                                <m:t>𝑫𝑺</m:t>
                              </m:r>
                            </m:sub>
                          </m:sSub>
                        </m:num>
                        <m:den>
                          <m:r>
                            <a:rPr lang="en-US" sz="3200" b="1" i="1" smtClean="0">
                              <a:latin typeface="Cambria Math"/>
                            </a:rPr>
                            <m:t>(</m:t>
                          </m:r>
                          <m:f>
                            <m:fPr>
                              <m:type m:val="lin"/>
                              <m:ctrlPr>
                                <a:rPr lang="en-US" sz="3200" b="1" i="1" smtClean="0">
                                  <a:latin typeface="Cambria Math"/>
                                </a:rPr>
                              </m:ctrlPr>
                            </m:fPr>
                            <m:num>
                              <m:r>
                                <a:rPr lang="en-US" sz="3200" b="1" i="1" smtClean="0">
                                  <a:latin typeface="Cambria Math"/>
                                </a:rPr>
                                <m:t>𝑹</m:t>
                              </m:r>
                            </m:num>
                            <m:den>
                              <m:r>
                                <a:rPr lang="en-US" sz="3200" b="1" i="1" smtClean="0">
                                  <a:latin typeface="Cambria Math"/>
                                </a:rPr>
                                <m:t>𝑰</m:t>
                              </m:r>
                            </m:den>
                          </m:f>
                          <m:r>
                            <a:rPr lang="en-US" sz="3200" b="1" i="1" smtClean="0">
                              <a:latin typeface="Cambria Math"/>
                            </a:rPr>
                            <m:t>)</m:t>
                          </m:r>
                        </m:den>
                      </m:f>
                      <m:r>
                        <a:rPr lang="en-US" sz="3200" b="1" i="1" smtClean="0">
                          <a:latin typeface="Cambria Math"/>
                          <a:ea typeface="Cambria Math"/>
                        </a:rPr>
                        <m:t>≤</m:t>
                      </m:r>
                      <m:f>
                        <m:fPr>
                          <m:ctrlPr>
                            <a:rPr lang="en-US" sz="3200" b="1" i="1" smtClean="0">
                              <a:latin typeface="Cambria Math"/>
                              <a:ea typeface="Cambria Math"/>
                            </a:rPr>
                          </m:ctrlPr>
                        </m:fPr>
                        <m:num>
                          <m:sSub>
                            <m:sSubPr>
                              <m:ctrlPr>
                                <a:rPr lang="en-US" sz="3200" b="1" i="1" smtClean="0">
                                  <a:latin typeface="Cambria Math"/>
                                  <a:ea typeface="Cambria Math"/>
                                </a:rPr>
                              </m:ctrlPr>
                            </m:sSubPr>
                            <m:e>
                              <m:r>
                                <a:rPr lang="en-US" sz="3200" b="1" i="1" smtClean="0">
                                  <a:latin typeface="Cambria Math"/>
                                  <a:ea typeface="Cambria Math"/>
                                </a:rPr>
                                <m:t>𝑺</m:t>
                              </m:r>
                            </m:e>
                            <m:sub>
                              <m:r>
                                <a:rPr lang="en-US" sz="3200" b="1" i="1" smtClean="0">
                                  <a:latin typeface="Cambria Math"/>
                                  <a:ea typeface="Cambria Math"/>
                                </a:rPr>
                                <m:t>𝑫</m:t>
                              </m:r>
                              <m:r>
                                <a:rPr lang="en-US" sz="3200" b="1" i="1" smtClean="0">
                                  <a:latin typeface="Cambria Math"/>
                                  <a:ea typeface="Cambria Math"/>
                                </a:rPr>
                                <m:t>𝟏</m:t>
                              </m:r>
                            </m:sub>
                          </m:sSub>
                        </m:num>
                        <m:den>
                          <m:r>
                            <a:rPr lang="en-US" sz="3200" b="1" i="1" smtClean="0">
                              <a:latin typeface="Cambria Math"/>
                              <a:ea typeface="Cambria Math"/>
                            </a:rPr>
                            <m:t>𝑻</m:t>
                          </m:r>
                          <m:r>
                            <a:rPr lang="en-US" sz="3200" b="1" i="1" smtClean="0">
                              <a:latin typeface="Cambria Math"/>
                              <a:ea typeface="Cambria Math"/>
                            </a:rPr>
                            <m:t>(</m:t>
                          </m:r>
                          <m:f>
                            <m:fPr>
                              <m:type m:val="lin"/>
                              <m:ctrlPr>
                                <a:rPr lang="en-US" sz="3200" b="1" i="1" smtClean="0">
                                  <a:latin typeface="Cambria Math"/>
                                  <a:ea typeface="Cambria Math"/>
                                </a:rPr>
                              </m:ctrlPr>
                            </m:fPr>
                            <m:num>
                              <m:r>
                                <a:rPr lang="en-US" sz="3200" b="1" i="1" smtClean="0">
                                  <a:latin typeface="Cambria Math"/>
                                  <a:ea typeface="Cambria Math"/>
                                </a:rPr>
                                <m:t>𝑹</m:t>
                              </m:r>
                            </m:num>
                            <m:den>
                              <m:r>
                                <a:rPr lang="en-US" sz="3200" b="1" i="1" smtClean="0">
                                  <a:latin typeface="Cambria Math"/>
                                  <a:ea typeface="Cambria Math"/>
                                </a:rPr>
                                <m:t>𝑰</m:t>
                              </m:r>
                            </m:den>
                          </m:f>
                          <m:r>
                            <a:rPr lang="en-US" sz="3200" b="1" i="1" smtClean="0">
                              <a:latin typeface="Cambria Math"/>
                              <a:ea typeface="Cambria Math"/>
                            </a:rPr>
                            <m:t>)</m:t>
                          </m:r>
                        </m:den>
                      </m:f>
                    </m:oMath>
                  </m:oMathPara>
                </a14:m>
                <a:endParaRPr lang="en-US" sz="3200" b="1" dirty="0"/>
              </a:p>
            </p:txBody>
          </p:sp>
        </mc:Choice>
        <mc:Fallback xmlns="">
          <p:sp>
            <p:nvSpPr>
              <p:cNvPr id="10" name="TextBox 9"/>
              <p:cNvSpPr txBox="1">
                <a:spLocks noRot="1" noChangeAspect="1" noMove="1" noResize="1" noEditPoints="1" noAdjustHandles="1" noChangeArrowheads="1" noChangeShapeType="1" noTextEdit="1"/>
              </p:cNvSpPr>
              <p:nvPr/>
            </p:nvSpPr>
            <p:spPr>
              <a:xfrm>
                <a:off x="2414883" y="3252441"/>
                <a:ext cx="4114653" cy="1104854"/>
              </a:xfrm>
              <a:prstGeom prst="rect">
                <a:avLst/>
              </a:prstGeom>
              <a:blipFill rotWithShape="1">
                <a:blip r:embed="rId4"/>
                <a:stretch>
                  <a:fillRect/>
                </a:stretch>
              </a:blipFill>
            </p:spPr>
            <p:txBody>
              <a:bodyPr/>
              <a:lstStyle/>
              <a:p>
                <a:r>
                  <a:rPr lang="en-US">
                    <a:noFill/>
                  </a:rPr>
                  <a:t> </a:t>
                </a:r>
              </a:p>
            </p:txBody>
          </p:sp>
        </mc:Fallback>
      </mc:AlternateContent>
      <p:sp>
        <p:nvSpPr>
          <p:cNvPr id="11" name="TextBox 10"/>
          <p:cNvSpPr txBox="1"/>
          <p:nvPr/>
        </p:nvSpPr>
        <p:spPr>
          <a:xfrm>
            <a:off x="6660232" y="3543258"/>
            <a:ext cx="2160240" cy="523220"/>
          </a:xfrm>
          <a:prstGeom prst="rect">
            <a:avLst/>
          </a:prstGeom>
          <a:noFill/>
        </p:spPr>
        <p:txBody>
          <a:bodyPr wrap="square" rtlCol="0">
            <a:spAutoFit/>
          </a:bodyPr>
          <a:lstStyle/>
          <a:p>
            <a:r>
              <a:rPr lang="en-US" sz="2800" i="1" dirty="0">
                <a:latin typeface="Cambria Math" panose="02040503050406030204" pitchFamily="18" charset="0"/>
                <a:ea typeface="Cambria Math" panose="02040503050406030204" pitchFamily="18" charset="0"/>
              </a:rPr>
              <a:t>f</a:t>
            </a:r>
            <a:r>
              <a:rPr lang="en-US" sz="2800" i="1" dirty="0" smtClean="0">
                <a:latin typeface="Cambria Math" panose="02040503050406030204" pitchFamily="18" charset="0"/>
                <a:ea typeface="Cambria Math" panose="02040503050406030204" pitchFamily="18" charset="0"/>
              </a:rPr>
              <a:t>or T ≤ T</a:t>
            </a:r>
            <a:r>
              <a:rPr lang="en-US" sz="2800" i="1" baseline="-25000" dirty="0" smtClean="0">
                <a:latin typeface="Cambria Math" panose="02040503050406030204" pitchFamily="18" charset="0"/>
                <a:ea typeface="Cambria Math" panose="02040503050406030204" pitchFamily="18" charset="0"/>
              </a:rPr>
              <a:t>L</a:t>
            </a:r>
            <a:endParaRPr lang="en-US" sz="2800" i="1" baseline="-25000" dirty="0">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216842512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5" name="Rectangle 3075"/>
          <p:cNvSpPr>
            <a:spLocks noChangeArrowheads="1"/>
          </p:cNvSpPr>
          <p:nvPr/>
        </p:nvSpPr>
        <p:spPr bwMode="auto">
          <a:xfrm>
            <a:off x="3113088" y="1804988"/>
            <a:ext cx="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spcBef>
                <a:spcPct val="0"/>
              </a:spcBef>
            </a:pPr>
            <a:endParaRPr lang="en-US" altLang="en-US" b="1"/>
          </a:p>
        </p:txBody>
      </p:sp>
      <p:sp>
        <p:nvSpPr>
          <p:cNvPr id="274436" name="Rectangle 3076"/>
          <p:cNvSpPr>
            <a:spLocks noChangeArrowheads="1"/>
          </p:cNvSpPr>
          <p:nvPr/>
        </p:nvSpPr>
        <p:spPr bwMode="auto">
          <a:xfrm>
            <a:off x="668586" y="642938"/>
            <a:ext cx="7863854" cy="603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algn="l">
              <a:spcBef>
                <a:spcPct val="0"/>
              </a:spcBef>
            </a:pPr>
            <a:endParaRPr lang="en-US" altLang="en-US" u="sng" dirty="0"/>
          </a:p>
          <a:p>
            <a:pPr algn="l">
              <a:lnSpc>
                <a:spcPct val="80000"/>
              </a:lnSpc>
              <a:spcBef>
                <a:spcPct val="0"/>
              </a:spcBef>
            </a:pPr>
            <a:r>
              <a:rPr lang="en-US" altLang="en-US" sz="2000" b="1" dirty="0"/>
              <a:t>SMF</a:t>
            </a:r>
            <a:r>
              <a:rPr lang="en-US" altLang="en-US" sz="2000" dirty="0"/>
              <a:t>	(</a:t>
            </a:r>
            <a:r>
              <a:rPr lang="en-US" altLang="en-US" sz="2000" i="1" dirty="0"/>
              <a:t>Special Moment Resisting Frames</a:t>
            </a:r>
            <a:r>
              <a:rPr lang="en-US" altLang="en-US" sz="2000" dirty="0"/>
              <a:t>):		</a:t>
            </a:r>
            <a:r>
              <a:rPr lang="en-US" altLang="en-US" sz="2000" b="1" dirty="0"/>
              <a:t>R = 8</a:t>
            </a:r>
          </a:p>
          <a:p>
            <a:pPr algn="l">
              <a:lnSpc>
                <a:spcPct val="80000"/>
              </a:lnSpc>
              <a:spcBef>
                <a:spcPct val="0"/>
              </a:spcBef>
            </a:pPr>
            <a:endParaRPr lang="en-US" altLang="en-US" sz="2000" dirty="0"/>
          </a:p>
          <a:p>
            <a:pPr algn="l">
              <a:lnSpc>
                <a:spcPct val="80000"/>
              </a:lnSpc>
              <a:spcBef>
                <a:spcPct val="0"/>
              </a:spcBef>
            </a:pPr>
            <a:r>
              <a:rPr lang="en-US" altLang="en-US" sz="2000" b="1" dirty="0"/>
              <a:t>IMF</a:t>
            </a:r>
            <a:r>
              <a:rPr lang="en-US" altLang="en-US" sz="2000" dirty="0"/>
              <a:t>	(</a:t>
            </a:r>
            <a:r>
              <a:rPr lang="en-US" altLang="en-US" sz="2000" i="1" dirty="0"/>
              <a:t>Intermediate Moment Resisting Frames</a:t>
            </a:r>
            <a:r>
              <a:rPr lang="en-US" altLang="en-US" sz="2000" dirty="0"/>
              <a:t>):	</a:t>
            </a:r>
            <a:r>
              <a:rPr lang="en-US" altLang="en-US" sz="2000" b="1" dirty="0"/>
              <a:t>R = 4.5</a:t>
            </a:r>
          </a:p>
          <a:p>
            <a:pPr algn="l">
              <a:lnSpc>
                <a:spcPct val="80000"/>
              </a:lnSpc>
              <a:spcBef>
                <a:spcPct val="0"/>
              </a:spcBef>
            </a:pPr>
            <a:endParaRPr lang="en-US" altLang="en-US" sz="2000" dirty="0"/>
          </a:p>
          <a:p>
            <a:pPr algn="l">
              <a:lnSpc>
                <a:spcPct val="80000"/>
              </a:lnSpc>
              <a:spcBef>
                <a:spcPct val="0"/>
              </a:spcBef>
            </a:pPr>
            <a:r>
              <a:rPr lang="en-US" altLang="en-US" sz="2000" b="1" dirty="0"/>
              <a:t>OMF</a:t>
            </a:r>
            <a:r>
              <a:rPr lang="en-US" altLang="en-US" sz="2000" dirty="0"/>
              <a:t>	(</a:t>
            </a:r>
            <a:r>
              <a:rPr lang="en-US" altLang="en-US" sz="2000" i="1" dirty="0"/>
              <a:t>Ordinary Moment Resisting Frames</a:t>
            </a:r>
            <a:r>
              <a:rPr lang="en-US" altLang="en-US" sz="2000" dirty="0"/>
              <a:t>): 	</a:t>
            </a:r>
            <a:r>
              <a:rPr lang="en-US" altLang="en-US" sz="2000" dirty="0" smtClean="0"/>
              <a:t>	</a:t>
            </a:r>
            <a:r>
              <a:rPr lang="en-US" altLang="en-US" sz="2000" b="1" dirty="0" smtClean="0"/>
              <a:t>R </a:t>
            </a:r>
            <a:r>
              <a:rPr lang="en-US" altLang="en-US" sz="2000" b="1" dirty="0"/>
              <a:t>= 3.5</a:t>
            </a:r>
          </a:p>
          <a:p>
            <a:pPr algn="l">
              <a:lnSpc>
                <a:spcPct val="80000"/>
              </a:lnSpc>
              <a:spcBef>
                <a:spcPct val="0"/>
              </a:spcBef>
            </a:pPr>
            <a:endParaRPr lang="en-US" altLang="en-US" sz="2000" dirty="0"/>
          </a:p>
          <a:p>
            <a:pPr algn="l">
              <a:lnSpc>
                <a:spcPct val="80000"/>
              </a:lnSpc>
              <a:spcBef>
                <a:spcPct val="0"/>
              </a:spcBef>
            </a:pPr>
            <a:r>
              <a:rPr lang="en-US" altLang="en-US" sz="2000" b="1" dirty="0"/>
              <a:t>EBF</a:t>
            </a:r>
            <a:r>
              <a:rPr lang="en-US" altLang="en-US" sz="2000" dirty="0"/>
              <a:t>	(</a:t>
            </a:r>
            <a:r>
              <a:rPr lang="en-US" altLang="en-US" sz="2000" i="1" dirty="0"/>
              <a:t>Eccentrically Braced Frames</a:t>
            </a:r>
            <a:r>
              <a:rPr lang="en-US" altLang="en-US" sz="2000" dirty="0"/>
              <a:t>):		</a:t>
            </a:r>
            <a:r>
              <a:rPr lang="en-US" altLang="en-US" sz="2000" dirty="0" smtClean="0"/>
              <a:t>	</a:t>
            </a:r>
            <a:r>
              <a:rPr lang="en-US" altLang="en-US" sz="2000" b="1" dirty="0" smtClean="0"/>
              <a:t>R </a:t>
            </a:r>
            <a:r>
              <a:rPr lang="en-US" altLang="en-US" sz="2000" b="1" dirty="0"/>
              <a:t>= 8 </a:t>
            </a:r>
          </a:p>
          <a:p>
            <a:pPr algn="l">
              <a:lnSpc>
                <a:spcPct val="80000"/>
              </a:lnSpc>
              <a:spcBef>
                <a:spcPct val="0"/>
              </a:spcBef>
            </a:pPr>
            <a:endParaRPr lang="en-US" altLang="en-US" sz="2000" dirty="0"/>
          </a:p>
          <a:p>
            <a:pPr algn="l">
              <a:lnSpc>
                <a:spcPct val="80000"/>
              </a:lnSpc>
              <a:spcBef>
                <a:spcPct val="0"/>
              </a:spcBef>
            </a:pPr>
            <a:r>
              <a:rPr lang="en-US" altLang="en-US" sz="2000" b="1" dirty="0"/>
              <a:t>SCBF</a:t>
            </a:r>
            <a:r>
              <a:rPr lang="en-US" altLang="en-US" sz="2000" dirty="0"/>
              <a:t>	(</a:t>
            </a:r>
            <a:r>
              <a:rPr lang="en-US" altLang="en-US" sz="2000" i="1" dirty="0"/>
              <a:t>Special Concentrically Braced Frames</a:t>
            </a:r>
            <a:r>
              <a:rPr lang="en-US" altLang="en-US" sz="2000" dirty="0"/>
              <a:t>):	</a:t>
            </a:r>
            <a:r>
              <a:rPr lang="en-US" altLang="en-US" sz="2000" dirty="0" smtClean="0"/>
              <a:t>	</a:t>
            </a:r>
            <a:r>
              <a:rPr lang="en-US" altLang="en-US" sz="2000" b="1" dirty="0" smtClean="0"/>
              <a:t>R </a:t>
            </a:r>
            <a:r>
              <a:rPr lang="en-US" altLang="en-US" sz="2000" b="1" dirty="0"/>
              <a:t>= 6</a:t>
            </a:r>
          </a:p>
          <a:p>
            <a:pPr algn="l">
              <a:lnSpc>
                <a:spcPct val="80000"/>
              </a:lnSpc>
              <a:spcBef>
                <a:spcPct val="0"/>
              </a:spcBef>
            </a:pPr>
            <a:endParaRPr lang="en-US" altLang="en-US" sz="2000" dirty="0"/>
          </a:p>
          <a:p>
            <a:pPr algn="l">
              <a:lnSpc>
                <a:spcPct val="80000"/>
              </a:lnSpc>
              <a:spcBef>
                <a:spcPct val="0"/>
              </a:spcBef>
            </a:pPr>
            <a:r>
              <a:rPr lang="en-US" altLang="en-US" sz="2000" b="1" dirty="0"/>
              <a:t>OCBF</a:t>
            </a:r>
            <a:r>
              <a:rPr lang="en-US" altLang="en-US" sz="2000" dirty="0"/>
              <a:t>	(</a:t>
            </a:r>
            <a:r>
              <a:rPr lang="en-US" altLang="en-US" sz="2000" i="1" dirty="0"/>
              <a:t>Ordinary Concentrically Braced Frames</a:t>
            </a:r>
            <a:r>
              <a:rPr lang="en-US" altLang="en-US" sz="2000" dirty="0"/>
              <a:t>): 	</a:t>
            </a:r>
            <a:r>
              <a:rPr lang="en-US" altLang="en-US" sz="2000" b="1" dirty="0"/>
              <a:t>R = 3.25</a:t>
            </a:r>
          </a:p>
          <a:p>
            <a:pPr algn="l">
              <a:lnSpc>
                <a:spcPct val="80000"/>
              </a:lnSpc>
              <a:spcBef>
                <a:spcPct val="0"/>
              </a:spcBef>
            </a:pPr>
            <a:endParaRPr lang="en-US" altLang="en-US" sz="2000" dirty="0"/>
          </a:p>
          <a:p>
            <a:pPr algn="l">
              <a:lnSpc>
                <a:spcPct val="80000"/>
              </a:lnSpc>
              <a:spcBef>
                <a:spcPct val="0"/>
              </a:spcBef>
            </a:pPr>
            <a:r>
              <a:rPr lang="en-US" altLang="en-US" sz="2000" b="1" dirty="0"/>
              <a:t>BRBF</a:t>
            </a:r>
            <a:r>
              <a:rPr lang="en-US" altLang="en-US" sz="2000" dirty="0"/>
              <a:t>	(</a:t>
            </a:r>
            <a:r>
              <a:rPr lang="en-US" altLang="en-US" sz="2000" i="1" dirty="0"/>
              <a:t>Buckling Restrained Braced Frame</a:t>
            </a:r>
            <a:r>
              <a:rPr lang="en-US" altLang="en-US" sz="2000" dirty="0"/>
              <a:t>):		</a:t>
            </a:r>
            <a:r>
              <a:rPr lang="en-US" altLang="en-US" sz="2000" b="1" dirty="0"/>
              <a:t>R = </a:t>
            </a:r>
            <a:r>
              <a:rPr lang="en-US" altLang="en-US" sz="2000" b="1" dirty="0" smtClean="0"/>
              <a:t>8</a:t>
            </a:r>
            <a:endParaRPr lang="en-US" altLang="en-US" sz="2000" b="1" dirty="0"/>
          </a:p>
          <a:p>
            <a:pPr algn="l">
              <a:lnSpc>
                <a:spcPct val="80000"/>
              </a:lnSpc>
              <a:spcBef>
                <a:spcPct val="0"/>
              </a:spcBef>
            </a:pPr>
            <a:endParaRPr lang="en-US" altLang="en-US" sz="2000" dirty="0"/>
          </a:p>
          <a:p>
            <a:pPr algn="l">
              <a:lnSpc>
                <a:spcPct val="80000"/>
              </a:lnSpc>
              <a:spcBef>
                <a:spcPct val="0"/>
              </a:spcBef>
            </a:pPr>
            <a:r>
              <a:rPr lang="en-US" altLang="en-US" sz="2000" b="1" dirty="0"/>
              <a:t>SPSW</a:t>
            </a:r>
            <a:r>
              <a:rPr lang="en-US" altLang="en-US" sz="2000" dirty="0"/>
              <a:t>	(</a:t>
            </a:r>
            <a:r>
              <a:rPr lang="en-US" altLang="en-US" sz="2000" i="1" dirty="0"/>
              <a:t>Special Plate Shear Walls</a:t>
            </a:r>
            <a:r>
              <a:rPr lang="en-US" altLang="en-US" sz="2000" dirty="0"/>
              <a:t>):			</a:t>
            </a:r>
            <a:r>
              <a:rPr lang="en-US" altLang="en-US" sz="2000" b="1" dirty="0"/>
              <a:t>R = 7</a:t>
            </a:r>
          </a:p>
          <a:p>
            <a:pPr algn="l">
              <a:lnSpc>
                <a:spcPct val="80000"/>
              </a:lnSpc>
              <a:spcBef>
                <a:spcPct val="0"/>
              </a:spcBef>
            </a:pPr>
            <a:endParaRPr lang="en-US" altLang="en-US" sz="2000" dirty="0"/>
          </a:p>
          <a:p>
            <a:pPr algn="l">
              <a:lnSpc>
                <a:spcPct val="80000"/>
              </a:lnSpc>
              <a:spcBef>
                <a:spcPct val="0"/>
              </a:spcBef>
            </a:pPr>
            <a:endParaRPr lang="en-US" altLang="en-US" sz="2000" dirty="0"/>
          </a:p>
          <a:p>
            <a:pPr algn="l">
              <a:lnSpc>
                <a:spcPct val="80000"/>
              </a:lnSpc>
              <a:spcBef>
                <a:spcPct val="0"/>
              </a:spcBef>
            </a:pPr>
            <a:endParaRPr lang="en-US" altLang="en-US" sz="2000" dirty="0"/>
          </a:p>
          <a:p>
            <a:pPr algn="l">
              <a:lnSpc>
                <a:spcPct val="80000"/>
              </a:lnSpc>
              <a:spcBef>
                <a:spcPct val="0"/>
              </a:spcBef>
            </a:pPr>
            <a:r>
              <a:rPr lang="en-US" altLang="en-US" sz="2000" dirty="0"/>
              <a:t>Undetailed Steel Systems in</a:t>
            </a:r>
            <a:br>
              <a:rPr lang="en-US" altLang="en-US" sz="2000" dirty="0"/>
            </a:br>
            <a:r>
              <a:rPr lang="en-US" altLang="en-US" sz="2000" dirty="0"/>
              <a:t>	Seismic Design Categories A, B or C		</a:t>
            </a:r>
            <a:r>
              <a:rPr lang="en-US" altLang="en-US" sz="2000" b="1" dirty="0"/>
              <a:t>R = 3</a:t>
            </a:r>
            <a:br>
              <a:rPr lang="en-US" altLang="en-US" sz="2000" b="1" dirty="0"/>
            </a:br>
            <a:r>
              <a:rPr lang="en-US" altLang="en-US" sz="2000" dirty="0"/>
              <a:t>	(AISC Seismic Provisions not needed)</a:t>
            </a:r>
          </a:p>
          <a:p>
            <a:pPr algn="l">
              <a:lnSpc>
                <a:spcPct val="80000"/>
              </a:lnSpc>
              <a:spcBef>
                <a:spcPct val="0"/>
              </a:spcBef>
            </a:pPr>
            <a:endParaRPr lang="en-US" altLang="en-US" sz="2000" b="1" dirty="0"/>
          </a:p>
          <a:p>
            <a:pPr algn="l">
              <a:lnSpc>
                <a:spcPct val="80000"/>
              </a:lnSpc>
              <a:spcBef>
                <a:spcPct val="0"/>
              </a:spcBef>
            </a:pPr>
            <a:endParaRPr lang="en-US" altLang="en-US" sz="2000" b="1" dirty="0"/>
          </a:p>
        </p:txBody>
      </p:sp>
      <p:graphicFrame>
        <p:nvGraphicFramePr>
          <p:cNvPr id="274438" name="Object 3078"/>
          <p:cNvGraphicFramePr>
            <a:graphicFrameLocks/>
          </p:cNvGraphicFramePr>
          <p:nvPr/>
        </p:nvGraphicFramePr>
        <p:xfrm>
          <a:off x="4514850" y="3319463"/>
          <a:ext cx="87313" cy="187325"/>
        </p:xfrm>
        <a:graphic>
          <a:graphicData uri="http://schemas.openxmlformats.org/presentationml/2006/ole">
            <mc:AlternateContent xmlns:mc="http://schemas.openxmlformats.org/markup-compatibility/2006">
              <mc:Choice xmlns:v="urn:schemas-microsoft-com:vml" Requires="v">
                <p:oleObj spid="_x0000_s1098" name="Equation" r:id="rId4" imgW="114120" imgH="203040" progId="Equation.2">
                  <p:embed/>
                </p:oleObj>
              </mc:Choice>
              <mc:Fallback>
                <p:oleObj name="Equation" r:id="rId4" imgW="114120" imgH="203040" progId="Equation.2">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19463"/>
                        <a:ext cx="87313" cy="18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Text Placeholder 1"/>
          <p:cNvSpPr>
            <a:spLocks noGrp="1"/>
          </p:cNvSpPr>
          <p:nvPr>
            <p:ph type="body" sz="quarter" idx="38"/>
          </p:nvPr>
        </p:nvSpPr>
        <p:spPr/>
        <p:txBody>
          <a:bodyPr/>
          <a:lstStyle/>
          <a:p>
            <a:r>
              <a:rPr lang="en-US" dirty="0"/>
              <a:t>R factors for Selected Steel Systems (ASCE 7):</a:t>
            </a:r>
          </a:p>
          <a:p>
            <a:endParaRPr lang="en-US" dirty="0"/>
          </a:p>
        </p:txBody>
      </p:sp>
      <p:sp>
        <p:nvSpPr>
          <p:cNvPr id="7" name="Rectangle 4">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25</a:t>
            </a:fld>
            <a:endParaRPr lang="en-US" altLang="en-US"/>
          </a:p>
        </p:txBody>
      </p:sp>
    </p:spTree>
    <p:extLst>
      <p:ext uri="{BB962C8B-B14F-4D97-AF65-F5344CB8AC3E}">
        <p14:creationId xmlns:p14="http://schemas.microsoft.com/office/powerpoint/2010/main" val="59627903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8"/>
          </p:nvPr>
        </p:nvSpPr>
        <p:spPr/>
        <p:txBody>
          <a:bodyPr/>
          <a:lstStyle/>
          <a:p>
            <a:r>
              <a:rPr lang="en-US" dirty="0"/>
              <a:t>1  -  Introduction and Basic Principles</a:t>
            </a:r>
          </a:p>
        </p:txBody>
      </p:sp>
      <p:sp>
        <p:nvSpPr>
          <p:cNvPr id="3" name="Text Placeholder 2"/>
          <p:cNvSpPr>
            <a:spLocks noGrp="1"/>
          </p:cNvSpPr>
          <p:nvPr>
            <p:ph type="body" sz="quarter" idx="39"/>
          </p:nvPr>
        </p:nvSpPr>
        <p:spPr/>
        <p:txBody>
          <a:bodyPr/>
          <a:lstStyle/>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Performance of Steel Buildings in Past Earthquakes</a:t>
            </a:r>
          </a:p>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Codes for Seismic Resistant Steel Buildings</a:t>
            </a:r>
          </a:p>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Building Code Philosophy and Approach</a:t>
            </a:r>
          </a:p>
          <a:p>
            <a:pPr marL="457200" indent="-457200">
              <a:buFont typeface="Arial" panose="020B0604020202020204" pitchFamily="34" charset="0"/>
              <a:buChar char="•"/>
            </a:pPr>
            <a:r>
              <a:rPr lang="en-US" b="1" dirty="0">
                <a:latin typeface="Calibri Light" panose="020F0302020204030204" pitchFamily="34" charset="0"/>
                <a:cs typeface="Calibri Light" panose="020F0302020204030204" pitchFamily="34" charset="0"/>
              </a:rPr>
              <a:t>Overview of AISC Seismic Provisions</a:t>
            </a:r>
          </a:p>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AISC Seismic Provisions - General Requirements Applicable to All Steel Systems</a:t>
            </a:r>
          </a:p>
          <a:p>
            <a:endParaRPr lang="en-US" dirty="0">
              <a:latin typeface="Calibri Light" panose="020F0302020204030204" pitchFamily="34" charset="0"/>
              <a:cs typeface="Calibri Light" panose="020F0302020204030204" pitchFamily="34" charset="0"/>
            </a:endParaRPr>
          </a:p>
        </p:txBody>
      </p:sp>
      <p:sp>
        <p:nvSpPr>
          <p:cNvPr id="4" name="Slide Number Placeholder 3"/>
          <p:cNvSpPr>
            <a:spLocks noGrp="1"/>
          </p:cNvSpPr>
          <p:nvPr>
            <p:ph type="sldNum" sz="quarter" idx="40"/>
          </p:nvPr>
        </p:nvSpPr>
        <p:spPr/>
        <p:txBody>
          <a:bodyPr/>
          <a:lstStyle/>
          <a:p>
            <a:pPr>
              <a:defRPr/>
            </a:pPr>
            <a:fld id="{46425072-6E52-45A8-8A7E-A5B11BCA4176}" type="slidenum">
              <a:rPr lang="en-US" altLang="en-US" smtClean="0"/>
              <a:pPr>
                <a:defRPr/>
              </a:pPr>
              <a:t>26</a:t>
            </a:fld>
            <a:endParaRPr lang="en-US" altLang="en-US"/>
          </a:p>
        </p:txBody>
      </p:sp>
      <p:sp>
        <p:nvSpPr>
          <p:cNvPr id="5" name="Rectangle 5"/>
          <p:cNvSpPr>
            <a:spLocks noChangeArrowheads="1"/>
          </p:cNvSpPr>
          <p:nvPr/>
        </p:nvSpPr>
        <p:spPr bwMode="auto">
          <a:xfrm>
            <a:off x="467544" y="3429000"/>
            <a:ext cx="8064896" cy="576064"/>
          </a:xfrm>
          <a:prstGeom prst="rect">
            <a:avLst/>
          </a:prstGeom>
          <a:noFill/>
          <a:ln w="28575" algn="ctr">
            <a:solidFill>
              <a:schemeClr val="tx2"/>
            </a:solidFill>
            <a:miter lim="800000"/>
            <a:headEnd/>
            <a:tailEnd/>
          </a:ln>
          <a:effectLst/>
          <a:extLst>
            <a:ext uri="{909E8E84-426E-40DD-AFC4-6F175D3DCCD1}">
              <a14:hiddenFill xmlns:a14="http://schemas.microsoft.com/office/drawing/2010/main">
                <a:blipFill dpi="0" rotWithShape="0">
                  <a:blip r:embed="rId3"/>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Tree>
    <p:extLst>
      <p:ext uri="{BB962C8B-B14F-4D97-AF65-F5344CB8AC3E}">
        <p14:creationId xmlns:p14="http://schemas.microsoft.com/office/powerpoint/2010/main" val="206056438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38"/>
          </p:nvPr>
        </p:nvSpPr>
        <p:spPr/>
        <p:txBody>
          <a:bodyPr/>
          <a:lstStyle/>
          <a:p>
            <a:r>
              <a:rPr lang="en-US" dirty="0" smtClean="0"/>
              <a:t>2016 AISC Seismic Provisions</a:t>
            </a:r>
            <a:endParaRPr lang="en-US"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5816" y="1124744"/>
            <a:ext cx="3663152" cy="5445224"/>
          </a:xfrm>
          <a:prstGeom prst="rect">
            <a:avLst/>
          </a:prstGeom>
          <a:ln>
            <a:noFill/>
          </a:ln>
          <a:effectLst>
            <a:outerShdw blurRad="292100" dist="139700" dir="2700000" algn="tl" rotWithShape="0">
              <a:srgbClr val="333333">
                <a:alpha val="65000"/>
              </a:srgbClr>
            </a:outerShdw>
          </a:effectLst>
        </p:spPr>
      </p:pic>
      <p:sp>
        <p:nvSpPr>
          <p:cNvPr id="10" name="Slide Number Placeholder 3"/>
          <p:cNvSpPr>
            <a:spLocks noGrp="1"/>
          </p:cNvSpPr>
          <p:nvPr>
            <p:ph type="sldNum" sz="quarter" idx="40"/>
          </p:nvPr>
        </p:nvSpPr>
        <p:spPr>
          <a:xfrm>
            <a:off x="6553200" y="6356350"/>
            <a:ext cx="2133600" cy="365125"/>
          </a:xfrm>
        </p:spPr>
        <p:txBody>
          <a:bodyPr/>
          <a:lstStyle/>
          <a:p>
            <a:pPr>
              <a:defRPr/>
            </a:pPr>
            <a:fld id="{46425072-6E52-45A8-8A7E-A5B11BCA4176}" type="slidenum">
              <a:rPr lang="en-US" altLang="en-US" smtClean="0"/>
              <a:pPr>
                <a:defRPr/>
              </a:pPr>
              <a:t>27</a:t>
            </a:fld>
            <a:endParaRPr lang="en-US" altLang="en-US"/>
          </a:p>
        </p:txBody>
      </p:sp>
    </p:spTree>
    <p:extLst>
      <p:ext uri="{BB962C8B-B14F-4D97-AF65-F5344CB8AC3E}">
        <p14:creationId xmlns:p14="http://schemas.microsoft.com/office/powerpoint/2010/main" val="328711245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611560" y="1700808"/>
            <a:ext cx="8185388" cy="4896544"/>
          </a:xfrm>
        </p:spPr>
        <p:txBody>
          <a:bodyPr/>
          <a:lstStyle/>
          <a:p>
            <a:r>
              <a:rPr lang="en-US" sz="1800" dirty="0"/>
              <a:t>Symbols</a:t>
            </a:r>
          </a:p>
          <a:p>
            <a:r>
              <a:rPr lang="en-US" sz="1800" dirty="0"/>
              <a:t>Glossary</a:t>
            </a:r>
          </a:p>
          <a:p>
            <a:pPr marL="457200" indent="-457200">
              <a:buFont typeface="+mj-lt"/>
              <a:buAutoNum type="alphaUcPeriod"/>
            </a:pPr>
            <a:r>
              <a:rPr lang="en-US" sz="1800" dirty="0"/>
              <a:t>General Requirements</a:t>
            </a:r>
          </a:p>
          <a:p>
            <a:pPr marL="457200" indent="-457200">
              <a:buFont typeface="+mj-lt"/>
              <a:buAutoNum type="alphaUcPeriod"/>
            </a:pPr>
            <a:r>
              <a:rPr lang="en-US" sz="1800" dirty="0"/>
              <a:t>General Design Requirements</a:t>
            </a:r>
          </a:p>
          <a:p>
            <a:pPr marL="457200" indent="-457200">
              <a:buFont typeface="+mj-lt"/>
              <a:buAutoNum type="alphaUcPeriod"/>
            </a:pPr>
            <a:r>
              <a:rPr lang="en-US" sz="1800" dirty="0"/>
              <a:t>Analysis</a:t>
            </a:r>
          </a:p>
          <a:p>
            <a:pPr marL="457200" indent="-457200">
              <a:buFont typeface="+mj-lt"/>
              <a:buAutoNum type="alphaUcPeriod"/>
            </a:pPr>
            <a:r>
              <a:rPr lang="en-US" sz="1800" dirty="0"/>
              <a:t>General Member and Connection Design Requirements</a:t>
            </a:r>
          </a:p>
          <a:p>
            <a:pPr marL="457200" indent="-457200">
              <a:buFont typeface="+mj-lt"/>
              <a:buAutoNum type="alphaUcPeriod"/>
            </a:pPr>
            <a:r>
              <a:rPr lang="en-US" sz="1800" dirty="0"/>
              <a:t>Moment-Frame Systems</a:t>
            </a:r>
          </a:p>
          <a:p>
            <a:pPr marL="457200" indent="-457200">
              <a:buFont typeface="+mj-lt"/>
              <a:buAutoNum type="alphaUcPeriod"/>
            </a:pPr>
            <a:r>
              <a:rPr lang="en-US" sz="1800" dirty="0"/>
              <a:t>Braced-Frame and Shear-Wall Systems</a:t>
            </a:r>
          </a:p>
          <a:p>
            <a:pPr marL="457200" indent="-457200">
              <a:buFont typeface="+mj-lt"/>
              <a:buAutoNum type="alphaUcPeriod"/>
            </a:pPr>
            <a:r>
              <a:rPr lang="en-US" sz="1800" dirty="0"/>
              <a:t>Composite Moment-Frame Systems</a:t>
            </a:r>
          </a:p>
          <a:p>
            <a:pPr marL="457200" indent="-457200">
              <a:buFont typeface="+mj-lt"/>
              <a:buAutoNum type="alphaUcPeriod"/>
            </a:pPr>
            <a:r>
              <a:rPr lang="en-US" sz="1800" dirty="0"/>
              <a:t>Composite Braced-Frame and Shear-Wall Systems</a:t>
            </a:r>
          </a:p>
          <a:p>
            <a:pPr marL="457200" indent="-457200">
              <a:buFont typeface="+mj-lt"/>
              <a:buAutoNum type="alphaUcPeriod"/>
            </a:pPr>
            <a:r>
              <a:rPr lang="en-US" sz="1800" dirty="0"/>
              <a:t>Fabrication and Erection</a:t>
            </a:r>
          </a:p>
          <a:p>
            <a:pPr marL="457200" indent="-457200">
              <a:buFont typeface="+mj-lt"/>
              <a:buAutoNum type="alphaUcPeriod"/>
            </a:pPr>
            <a:r>
              <a:rPr lang="en-US" sz="1800" dirty="0"/>
              <a:t>Quality Control and Quality Assurance</a:t>
            </a:r>
          </a:p>
          <a:p>
            <a:pPr marL="457200" indent="-457200">
              <a:buFont typeface="+mj-lt"/>
              <a:buAutoNum type="alphaUcPeriod"/>
            </a:pPr>
            <a:r>
              <a:rPr lang="en-US" sz="1800" dirty="0"/>
              <a:t>Prequalification and Cyclic Qualification Testing Provisions</a:t>
            </a:r>
          </a:p>
          <a:p>
            <a:r>
              <a:rPr lang="en-US" sz="1800" dirty="0"/>
              <a:t>Commentary</a:t>
            </a:r>
          </a:p>
        </p:txBody>
      </p:sp>
      <p:sp>
        <p:nvSpPr>
          <p:cNvPr id="6" name="Text Placeholder 5"/>
          <p:cNvSpPr>
            <a:spLocks noGrp="1"/>
          </p:cNvSpPr>
          <p:nvPr>
            <p:ph type="body" sz="quarter" idx="38"/>
          </p:nvPr>
        </p:nvSpPr>
        <p:spPr/>
        <p:txBody>
          <a:bodyPr/>
          <a:lstStyle/>
          <a:p>
            <a:r>
              <a:rPr lang="en-US" dirty="0" smtClean="0"/>
              <a:t>AISC Seismic Provisions for Structural Steel Buildings</a:t>
            </a:r>
            <a:endParaRPr lang="en-US" dirty="0"/>
          </a:p>
        </p:txBody>
      </p:sp>
      <p:sp>
        <p:nvSpPr>
          <p:cNvPr id="5" name="Slide Number Placeholder 4"/>
          <p:cNvSpPr>
            <a:spLocks noGrp="1"/>
          </p:cNvSpPr>
          <p:nvPr>
            <p:ph type="sldNum" sz="quarter" idx="40"/>
          </p:nvPr>
        </p:nvSpPr>
        <p:spPr/>
        <p:txBody>
          <a:bodyPr/>
          <a:lstStyle/>
          <a:p>
            <a:pPr>
              <a:defRPr/>
            </a:pPr>
            <a:fld id="{46425072-6E52-45A8-8A7E-A5B11BCA4176}" type="slidenum">
              <a:rPr lang="en-US" altLang="en-US" smtClean="0"/>
              <a:pPr>
                <a:defRPr/>
              </a:pPr>
              <a:t>28</a:t>
            </a:fld>
            <a:endParaRPr lang="en-US" altLang="en-US" dirty="0"/>
          </a:p>
        </p:txBody>
      </p:sp>
    </p:spTree>
    <p:extLst>
      <p:ext uri="{BB962C8B-B14F-4D97-AF65-F5344CB8AC3E}">
        <p14:creationId xmlns:p14="http://schemas.microsoft.com/office/powerpoint/2010/main" val="159310530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8"/>
          </p:nvPr>
        </p:nvSpPr>
        <p:spPr/>
        <p:txBody>
          <a:bodyPr/>
          <a:lstStyle/>
          <a:p>
            <a:r>
              <a:rPr lang="en-US" dirty="0"/>
              <a:t>1  -  Introduction and Basic Principles</a:t>
            </a:r>
          </a:p>
        </p:txBody>
      </p:sp>
      <p:sp>
        <p:nvSpPr>
          <p:cNvPr id="3" name="Text Placeholder 2"/>
          <p:cNvSpPr>
            <a:spLocks noGrp="1"/>
          </p:cNvSpPr>
          <p:nvPr>
            <p:ph type="body" sz="quarter" idx="39"/>
          </p:nvPr>
        </p:nvSpPr>
        <p:spPr/>
        <p:txBody>
          <a:bodyPr/>
          <a:lstStyle/>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Performance of Steel Buildings in Past Earthquakes</a:t>
            </a:r>
          </a:p>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Codes for Seismic Resistant Steel Buildings</a:t>
            </a:r>
          </a:p>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Building Code Philosophy and Approach</a:t>
            </a:r>
          </a:p>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Overview of AISC Seismic Provisions</a:t>
            </a:r>
          </a:p>
          <a:p>
            <a:pPr marL="457200" indent="-457200">
              <a:buFont typeface="Arial" panose="020B0604020202020204" pitchFamily="34" charset="0"/>
              <a:buChar char="•"/>
            </a:pPr>
            <a:r>
              <a:rPr lang="en-US" b="1" dirty="0">
                <a:latin typeface="Calibri Light" panose="020F0302020204030204" pitchFamily="34" charset="0"/>
                <a:cs typeface="Calibri Light" panose="020F0302020204030204" pitchFamily="34" charset="0"/>
              </a:rPr>
              <a:t>AISC Seismic Provisions - General Requirements Applicable to All Steel Systems</a:t>
            </a:r>
          </a:p>
          <a:p>
            <a:endParaRPr lang="en-US" dirty="0">
              <a:latin typeface="Calibri Light" panose="020F0302020204030204" pitchFamily="34" charset="0"/>
              <a:cs typeface="Calibri Light" panose="020F0302020204030204" pitchFamily="34" charset="0"/>
            </a:endParaRPr>
          </a:p>
        </p:txBody>
      </p:sp>
      <p:sp>
        <p:nvSpPr>
          <p:cNvPr id="4" name="Slide Number Placeholder 3"/>
          <p:cNvSpPr>
            <a:spLocks noGrp="1"/>
          </p:cNvSpPr>
          <p:nvPr>
            <p:ph type="sldNum" sz="quarter" idx="40"/>
          </p:nvPr>
        </p:nvSpPr>
        <p:spPr/>
        <p:txBody>
          <a:bodyPr/>
          <a:lstStyle/>
          <a:p>
            <a:pPr>
              <a:defRPr/>
            </a:pPr>
            <a:fld id="{46425072-6E52-45A8-8A7E-A5B11BCA4176}" type="slidenum">
              <a:rPr lang="en-US" altLang="en-US" smtClean="0"/>
              <a:pPr>
                <a:defRPr/>
              </a:pPr>
              <a:t>29</a:t>
            </a:fld>
            <a:endParaRPr lang="en-US" altLang="en-US"/>
          </a:p>
        </p:txBody>
      </p:sp>
      <p:sp>
        <p:nvSpPr>
          <p:cNvPr id="5" name="Rectangle 5"/>
          <p:cNvSpPr>
            <a:spLocks noChangeArrowheads="1"/>
          </p:cNvSpPr>
          <p:nvPr/>
        </p:nvSpPr>
        <p:spPr bwMode="auto">
          <a:xfrm>
            <a:off x="467544" y="4005064"/>
            <a:ext cx="8064896" cy="1005840"/>
          </a:xfrm>
          <a:prstGeom prst="rect">
            <a:avLst/>
          </a:prstGeom>
          <a:noFill/>
          <a:ln w="28575" algn="ctr">
            <a:solidFill>
              <a:schemeClr val="tx2"/>
            </a:solidFill>
            <a:miter lim="800000"/>
            <a:headEnd/>
            <a:tailEnd/>
          </a:ln>
          <a:effectLst/>
          <a:extLst>
            <a:ext uri="{909E8E84-426E-40DD-AFC4-6F175D3DCCD1}">
              <a14:hiddenFill xmlns:a14="http://schemas.microsoft.com/office/drawing/2010/main">
                <a:blipFill dpi="0" rotWithShape="0">
                  <a:blip r:embed="rId3"/>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Tree>
    <p:extLst>
      <p:ext uri="{BB962C8B-B14F-4D97-AF65-F5344CB8AC3E}">
        <p14:creationId xmlns:p14="http://schemas.microsoft.com/office/powerpoint/2010/main" val="210624669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8"/>
          </p:nvPr>
        </p:nvSpPr>
        <p:spPr/>
        <p:txBody>
          <a:bodyPr/>
          <a:lstStyle/>
          <a:p>
            <a:r>
              <a:rPr lang="en-US" dirty="0"/>
              <a:t>1  -  Introduction and Basic Principles</a:t>
            </a:r>
          </a:p>
        </p:txBody>
      </p:sp>
      <p:sp>
        <p:nvSpPr>
          <p:cNvPr id="3" name="Text Placeholder 2"/>
          <p:cNvSpPr>
            <a:spLocks noGrp="1"/>
          </p:cNvSpPr>
          <p:nvPr>
            <p:ph type="body" sz="quarter" idx="39"/>
          </p:nvPr>
        </p:nvSpPr>
        <p:spPr/>
        <p:txBody>
          <a:bodyPr/>
          <a:lstStyle/>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Performance of Steel Buildings in Past Earthquakes</a:t>
            </a:r>
          </a:p>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Codes for Seismic Resistant Steel Buildings</a:t>
            </a:r>
          </a:p>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Building Code Philosophy and Approach</a:t>
            </a:r>
          </a:p>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Overview of AISC Seismic Provisions</a:t>
            </a:r>
          </a:p>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AISC Seismic Provisions - General Requirements Applicable to All Steel Systems</a:t>
            </a:r>
          </a:p>
          <a:p>
            <a:endParaRPr lang="en-US" dirty="0">
              <a:latin typeface="Calibri Light" panose="020F0302020204030204" pitchFamily="34" charset="0"/>
              <a:cs typeface="Calibri Light" panose="020F0302020204030204" pitchFamily="34" charset="0"/>
            </a:endParaRPr>
          </a:p>
        </p:txBody>
      </p:sp>
      <p:sp>
        <p:nvSpPr>
          <p:cNvPr id="4" name="Slide Number Placeholder 3"/>
          <p:cNvSpPr>
            <a:spLocks noGrp="1"/>
          </p:cNvSpPr>
          <p:nvPr>
            <p:ph type="sldNum" sz="quarter" idx="40"/>
          </p:nvPr>
        </p:nvSpPr>
        <p:spPr/>
        <p:txBody>
          <a:bodyPr/>
          <a:lstStyle/>
          <a:p>
            <a:pPr>
              <a:defRPr/>
            </a:pPr>
            <a:fld id="{46425072-6E52-45A8-8A7E-A5B11BCA4176}" type="slidenum">
              <a:rPr lang="en-US" altLang="en-US" smtClean="0"/>
              <a:pPr>
                <a:defRPr/>
              </a:pPr>
              <a:t>3</a:t>
            </a:fld>
            <a:endParaRPr lang="en-US" altLang="en-US"/>
          </a:p>
        </p:txBody>
      </p:sp>
    </p:spTree>
    <p:extLst>
      <p:ext uri="{BB962C8B-B14F-4D97-AF65-F5344CB8AC3E}">
        <p14:creationId xmlns:p14="http://schemas.microsoft.com/office/powerpoint/2010/main" val="1016264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38"/>
          </p:nvPr>
        </p:nvSpPr>
        <p:spPr/>
        <p:txBody>
          <a:bodyPr/>
          <a:lstStyle/>
          <a:p>
            <a:r>
              <a:rPr lang="en-US" dirty="0" smtClean="0"/>
              <a:t>2016 AISC Seismic Provisions</a:t>
            </a:r>
            <a:endParaRPr lang="en-US" dirty="0"/>
          </a:p>
        </p:txBody>
      </p:sp>
      <p:sp>
        <p:nvSpPr>
          <p:cNvPr id="7" name="Text Placeholder 6"/>
          <p:cNvSpPr>
            <a:spLocks noGrp="1"/>
          </p:cNvSpPr>
          <p:nvPr>
            <p:ph type="body" sz="quarter" idx="39"/>
          </p:nvPr>
        </p:nvSpPr>
        <p:spPr/>
        <p:txBody>
          <a:bodyPr/>
          <a:lstStyle/>
          <a:p>
            <a:pPr algn="ctr"/>
            <a:r>
              <a:rPr lang="en-US" dirty="0" smtClean="0">
                <a:ea typeface="Cambria" panose="02040503050406030204" pitchFamily="18" charset="0"/>
              </a:rPr>
              <a:t>General Provisions Applicable to All Systems</a:t>
            </a:r>
          </a:p>
          <a:p>
            <a:pPr algn="ctr"/>
            <a:endParaRPr lang="en-US" dirty="0" smtClean="0">
              <a:latin typeface="Cambria" panose="02040503050406030204" pitchFamily="18" charset="0"/>
              <a:ea typeface="Cambria" panose="02040503050406030204" pitchFamily="18" charset="0"/>
            </a:endParaRPr>
          </a:p>
          <a:p>
            <a:pPr algn="ctr"/>
            <a:r>
              <a:rPr lang="en-US" sz="3200" b="1" i="1" dirty="0" smtClean="0">
                <a:solidFill>
                  <a:schemeClr val="tx2"/>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Highlights of Glossary </a:t>
            </a:r>
          </a:p>
          <a:p>
            <a:pPr algn="ctr"/>
            <a:r>
              <a:rPr lang="en-US" sz="3200" b="1" i="1" dirty="0" smtClean="0">
                <a:solidFill>
                  <a:schemeClr val="tx2"/>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and Sections A to D</a:t>
            </a:r>
            <a:endParaRPr lang="en-US" sz="3200" b="1" i="1" dirty="0">
              <a:solidFill>
                <a:schemeClr val="tx2"/>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5" name="Slide Number Placeholder 4"/>
          <p:cNvSpPr>
            <a:spLocks noGrp="1"/>
          </p:cNvSpPr>
          <p:nvPr>
            <p:ph type="sldNum" sz="quarter" idx="40"/>
          </p:nvPr>
        </p:nvSpPr>
        <p:spPr/>
        <p:txBody>
          <a:bodyPr/>
          <a:lstStyle/>
          <a:p>
            <a:pPr>
              <a:defRPr/>
            </a:pPr>
            <a:fld id="{46425072-6E52-45A8-8A7E-A5B11BCA4176}" type="slidenum">
              <a:rPr lang="en-US" altLang="en-US" smtClean="0"/>
              <a:pPr>
                <a:defRPr/>
              </a:pPr>
              <a:t>30</a:t>
            </a:fld>
            <a:endParaRPr lang="en-US" altLang="en-US"/>
          </a:p>
        </p:txBody>
      </p:sp>
    </p:spTree>
    <p:extLst>
      <p:ext uri="{BB962C8B-B14F-4D97-AF65-F5344CB8AC3E}">
        <p14:creationId xmlns:p14="http://schemas.microsoft.com/office/powerpoint/2010/main" val="407922551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38"/>
          </p:nvPr>
        </p:nvSpPr>
        <p:spPr/>
        <p:txBody>
          <a:bodyPr/>
          <a:lstStyle/>
          <a:p>
            <a:r>
              <a:rPr lang="en-US" dirty="0" smtClean="0"/>
              <a:t>Glossary – Selected Terms</a:t>
            </a:r>
            <a:endParaRPr lang="en-US" dirty="0"/>
          </a:p>
        </p:txBody>
      </p:sp>
      <p:sp>
        <p:nvSpPr>
          <p:cNvPr id="7" name="Text Placeholder 6"/>
          <p:cNvSpPr>
            <a:spLocks noGrp="1"/>
          </p:cNvSpPr>
          <p:nvPr>
            <p:ph type="body" sz="quarter" idx="39"/>
          </p:nvPr>
        </p:nvSpPr>
        <p:spPr/>
        <p:txBody>
          <a:bodyPr/>
          <a:lstStyle/>
          <a:p>
            <a:r>
              <a:rPr lang="en-US" dirty="0" smtClean="0"/>
              <a:t>AISC Seismic Provisions</a:t>
            </a:r>
            <a:endParaRPr lang="en-US" dirty="0"/>
          </a:p>
        </p:txBody>
      </p:sp>
      <p:sp>
        <p:nvSpPr>
          <p:cNvPr id="5" name="Slide Number Placeholder 4"/>
          <p:cNvSpPr>
            <a:spLocks noGrp="1"/>
          </p:cNvSpPr>
          <p:nvPr>
            <p:ph type="sldNum" sz="quarter" idx="12"/>
          </p:nvPr>
        </p:nvSpPr>
        <p:spPr/>
        <p:txBody>
          <a:bodyPr/>
          <a:lstStyle/>
          <a:p>
            <a:pPr>
              <a:defRPr/>
            </a:pPr>
            <a:fld id="{46425072-6E52-45A8-8A7E-A5B11BCA4176}" type="slidenum">
              <a:rPr lang="en-US" altLang="en-US" smtClean="0"/>
              <a:pPr>
                <a:defRPr/>
              </a:pPr>
              <a:t>31</a:t>
            </a:fld>
            <a:endParaRPr lang="en-US" altLang="en-US"/>
          </a:p>
        </p:txBody>
      </p:sp>
      <p:sp>
        <p:nvSpPr>
          <p:cNvPr id="8" name="Text Box 5"/>
          <p:cNvSpPr txBox="1">
            <a:spLocks noChangeArrowheads="1"/>
          </p:cNvSpPr>
          <p:nvPr/>
        </p:nvSpPr>
        <p:spPr bwMode="auto">
          <a:xfrm>
            <a:off x="1066800" y="1940818"/>
            <a:ext cx="7249616"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b="0" dirty="0" smtClean="0"/>
              <a:t>Building </a:t>
            </a:r>
            <a:r>
              <a:rPr lang="en-US" altLang="en-US" sz="2400" b="0" dirty="0"/>
              <a:t>code under which the structure is </a:t>
            </a:r>
            <a:r>
              <a:rPr lang="en-US" altLang="en-US" sz="2400" b="0" dirty="0" smtClean="0"/>
              <a:t>designed (the </a:t>
            </a:r>
            <a:r>
              <a:rPr lang="en-US" altLang="en-US" sz="2400" b="0" dirty="0"/>
              <a:t>local building code that governs the design of the structure)</a:t>
            </a:r>
          </a:p>
          <a:p>
            <a:pPr>
              <a:spcBef>
                <a:spcPct val="50000"/>
              </a:spcBef>
              <a:buClrTx/>
              <a:buSzTx/>
              <a:buFontTx/>
              <a:buNone/>
            </a:pPr>
            <a:endParaRPr lang="en-US" altLang="en-US" sz="2400" b="0" dirty="0" smtClean="0">
              <a:latin typeface="+mn-lt"/>
            </a:endParaRPr>
          </a:p>
          <a:p>
            <a:pPr>
              <a:spcBef>
                <a:spcPct val="50000"/>
              </a:spcBef>
              <a:buClrTx/>
              <a:buSzTx/>
              <a:buFontTx/>
              <a:buNone/>
            </a:pPr>
            <a:endParaRPr lang="en-US" altLang="en-US" sz="2400" b="0" dirty="0">
              <a:latin typeface="+mn-lt"/>
            </a:endParaRPr>
          </a:p>
          <a:p>
            <a:pPr>
              <a:spcBef>
                <a:spcPct val="50000"/>
              </a:spcBef>
              <a:buClrTx/>
              <a:buSzTx/>
              <a:buNone/>
            </a:pPr>
            <a:r>
              <a:rPr lang="en-US" altLang="en-US" sz="2400" b="0" i="1" dirty="0"/>
              <a:t>Where there is no local building code </a:t>
            </a:r>
            <a:r>
              <a:rPr lang="en-US" altLang="en-US" sz="2400" b="0" i="1" dirty="0" smtClean="0"/>
              <a:t>– use </a:t>
            </a:r>
            <a:r>
              <a:rPr lang="en-US" altLang="en-US" sz="2400" b="0" i="1" dirty="0"/>
              <a:t>ASCE 7</a:t>
            </a:r>
          </a:p>
          <a:p>
            <a:pPr>
              <a:spcBef>
                <a:spcPct val="50000"/>
              </a:spcBef>
              <a:buClrTx/>
              <a:buSzTx/>
              <a:buFontTx/>
              <a:buNone/>
            </a:pPr>
            <a:endParaRPr lang="en-US" altLang="en-US" sz="2400" b="0" dirty="0">
              <a:latin typeface="+mn-lt"/>
            </a:endParaRPr>
          </a:p>
        </p:txBody>
      </p:sp>
      <p:sp>
        <p:nvSpPr>
          <p:cNvPr id="9" name="Text Box 2"/>
          <p:cNvSpPr txBox="1">
            <a:spLocks noChangeArrowheads="1"/>
          </p:cNvSpPr>
          <p:nvPr/>
        </p:nvSpPr>
        <p:spPr bwMode="auto">
          <a:xfrm>
            <a:off x="539552" y="1268760"/>
            <a:ext cx="627697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None/>
            </a:pPr>
            <a:r>
              <a:rPr lang="en-US" altLang="en-US" sz="2200" u="sng" dirty="0" smtClean="0">
                <a:latin typeface="+mn-lt"/>
              </a:rPr>
              <a:t>Applicable Building Code</a:t>
            </a:r>
            <a:endParaRPr lang="en-US" altLang="en-US" sz="2200" u="sng" dirty="0">
              <a:latin typeface="+mn-lt"/>
            </a:endParaRPr>
          </a:p>
        </p:txBody>
      </p:sp>
    </p:spTree>
    <p:extLst>
      <p:ext uri="{BB962C8B-B14F-4D97-AF65-F5344CB8AC3E}">
        <p14:creationId xmlns:p14="http://schemas.microsoft.com/office/powerpoint/2010/main" val="267645955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38"/>
          </p:nvPr>
        </p:nvSpPr>
        <p:spPr/>
        <p:txBody>
          <a:bodyPr/>
          <a:lstStyle/>
          <a:p>
            <a:r>
              <a:rPr lang="en-US" dirty="0" smtClean="0"/>
              <a:t>Glossary – Selected Terms</a:t>
            </a:r>
            <a:endParaRPr lang="en-US" dirty="0"/>
          </a:p>
        </p:txBody>
      </p:sp>
      <p:sp>
        <p:nvSpPr>
          <p:cNvPr id="7" name="Text Placeholder 6"/>
          <p:cNvSpPr>
            <a:spLocks noGrp="1"/>
          </p:cNvSpPr>
          <p:nvPr>
            <p:ph type="body" sz="quarter" idx="39"/>
          </p:nvPr>
        </p:nvSpPr>
        <p:spPr/>
        <p:txBody>
          <a:bodyPr/>
          <a:lstStyle/>
          <a:p>
            <a:r>
              <a:rPr lang="en-US" dirty="0" smtClean="0"/>
              <a:t>AISC Seismic Provisions</a:t>
            </a:r>
            <a:endParaRPr lang="en-US" dirty="0"/>
          </a:p>
        </p:txBody>
      </p:sp>
      <p:sp>
        <p:nvSpPr>
          <p:cNvPr id="5" name="Slide Number Placeholder 4"/>
          <p:cNvSpPr>
            <a:spLocks noGrp="1"/>
          </p:cNvSpPr>
          <p:nvPr>
            <p:ph type="sldNum" sz="quarter" idx="12"/>
          </p:nvPr>
        </p:nvSpPr>
        <p:spPr/>
        <p:txBody>
          <a:bodyPr/>
          <a:lstStyle/>
          <a:p>
            <a:pPr>
              <a:defRPr/>
            </a:pPr>
            <a:fld id="{46425072-6E52-45A8-8A7E-A5B11BCA4176}" type="slidenum">
              <a:rPr lang="en-US" altLang="en-US" smtClean="0"/>
              <a:pPr>
                <a:defRPr/>
              </a:pPr>
              <a:t>32</a:t>
            </a:fld>
            <a:endParaRPr lang="en-US" altLang="en-US"/>
          </a:p>
        </p:txBody>
      </p:sp>
      <p:sp>
        <p:nvSpPr>
          <p:cNvPr id="8" name="Text Box 5"/>
          <p:cNvSpPr txBox="1">
            <a:spLocks noChangeArrowheads="1"/>
          </p:cNvSpPr>
          <p:nvPr/>
        </p:nvSpPr>
        <p:spPr bwMode="auto">
          <a:xfrm>
            <a:off x="1066800" y="1940818"/>
            <a:ext cx="7249616"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b="0" dirty="0" smtClean="0"/>
              <a:t>Part </a:t>
            </a:r>
            <a:r>
              <a:rPr lang="en-US" altLang="en-US" sz="2400" b="0" dirty="0"/>
              <a:t>of the structural system that has been considered in the design to provide the required resistance to the seismic forces prescribed in the applicable building </a:t>
            </a:r>
            <a:r>
              <a:rPr lang="en-US" altLang="en-US" sz="2400" b="0" dirty="0" smtClean="0"/>
              <a:t>code</a:t>
            </a:r>
          </a:p>
        </p:txBody>
      </p:sp>
      <p:sp>
        <p:nvSpPr>
          <p:cNvPr id="9" name="Text Box 2"/>
          <p:cNvSpPr txBox="1">
            <a:spLocks noChangeArrowheads="1"/>
          </p:cNvSpPr>
          <p:nvPr/>
        </p:nvSpPr>
        <p:spPr bwMode="auto">
          <a:xfrm>
            <a:off x="539552" y="1268760"/>
            <a:ext cx="627697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None/>
            </a:pPr>
            <a:r>
              <a:rPr lang="en-US" altLang="en-US" sz="2200" u="sng" dirty="0" smtClean="0">
                <a:latin typeface="+mn-lt"/>
              </a:rPr>
              <a:t>Seismic Force-Resisting System (SFRS)</a:t>
            </a:r>
            <a:endParaRPr lang="en-US" altLang="en-US" sz="2200" u="sng" dirty="0">
              <a:latin typeface="+mn-lt"/>
            </a:endParaRPr>
          </a:p>
        </p:txBody>
      </p:sp>
    </p:spTree>
    <p:extLst>
      <p:ext uri="{BB962C8B-B14F-4D97-AF65-F5344CB8AC3E}">
        <p14:creationId xmlns:p14="http://schemas.microsoft.com/office/powerpoint/2010/main" val="230927249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38"/>
          </p:nvPr>
        </p:nvSpPr>
        <p:spPr/>
        <p:txBody>
          <a:bodyPr/>
          <a:lstStyle/>
          <a:p>
            <a:r>
              <a:rPr lang="en-US" dirty="0" smtClean="0"/>
              <a:t>Glossary – Selected Terms</a:t>
            </a:r>
            <a:endParaRPr lang="en-US" dirty="0"/>
          </a:p>
        </p:txBody>
      </p:sp>
      <p:sp>
        <p:nvSpPr>
          <p:cNvPr id="7" name="Text Placeholder 6"/>
          <p:cNvSpPr>
            <a:spLocks noGrp="1"/>
          </p:cNvSpPr>
          <p:nvPr>
            <p:ph type="body" sz="quarter" idx="39"/>
          </p:nvPr>
        </p:nvSpPr>
        <p:spPr/>
        <p:txBody>
          <a:bodyPr/>
          <a:lstStyle/>
          <a:p>
            <a:r>
              <a:rPr lang="en-US" dirty="0" smtClean="0"/>
              <a:t>AISC Seismic Provisions</a:t>
            </a:r>
            <a:endParaRPr lang="en-US" dirty="0"/>
          </a:p>
        </p:txBody>
      </p:sp>
      <p:sp>
        <p:nvSpPr>
          <p:cNvPr id="5" name="Slide Number Placeholder 4"/>
          <p:cNvSpPr>
            <a:spLocks noGrp="1"/>
          </p:cNvSpPr>
          <p:nvPr>
            <p:ph type="sldNum" sz="quarter" idx="12"/>
          </p:nvPr>
        </p:nvSpPr>
        <p:spPr/>
        <p:txBody>
          <a:bodyPr/>
          <a:lstStyle/>
          <a:p>
            <a:pPr>
              <a:defRPr/>
            </a:pPr>
            <a:fld id="{46425072-6E52-45A8-8A7E-A5B11BCA4176}" type="slidenum">
              <a:rPr lang="en-US" altLang="en-US" smtClean="0"/>
              <a:pPr>
                <a:defRPr/>
              </a:pPr>
              <a:t>33</a:t>
            </a:fld>
            <a:endParaRPr lang="en-US" altLang="en-US"/>
          </a:p>
        </p:txBody>
      </p:sp>
      <p:sp>
        <p:nvSpPr>
          <p:cNvPr id="8" name="Text Box 5"/>
          <p:cNvSpPr txBox="1">
            <a:spLocks noChangeArrowheads="1"/>
          </p:cNvSpPr>
          <p:nvPr/>
        </p:nvSpPr>
        <p:spPr bwMode="auto">
          <a:xfrm>
            <a:off x="1066800" y="1940818"/>
            <a:ext cx="724961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b="0" dirty="0"/>
              <a:t>The purpose for which a building or other structure, or part thereof, is used or intended to be used.</a:t>
            </a:r>
          </a:p>
        </p:txBody>
      </p:sp>
      <p:sp>
        <p:nvSpPr>
          <p:cNvPr id="9" name="Text Box 2"/>
          <p:cNvSpPr txBox="1">
            <a:spLocks noChangeArrowheads="1"/>
          </p:cNvSpPr>
          <p:nvPr/>
        </p:nvSpPr>
        <p:spPr bwMode="auto">
          <a:xfrm>
            <a:off x="539552" y="1268760"/>
            <a:ext cx="627697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None/>
            </a:pPr>
            <a:r>
              <a:rPr lang="en-US" altLang="en-US" sz="2200" u="sng" dirty="0" smtClean="0">
                <a:latin typeface="+mn-lt"/>
              </a:rPr>
              <a:t>Occupancy</a:t>
            </a:r>
            <a:r>
              <a:rPr lang="en-US" altLang="en-US" sz="2200" b="0" dirty="0" smtClean="0">
                <a:latin typeface="+mn-lt"/>
              </a:rPr>
              <a:t> (</a:t>
            </a:r>
            <a:r>
              <a:rPr lang="en-US" altLang="en-US" sz="2200" b="0" i="1" dirty="0" smtClean="0">
                <a:latin typeface="+mn-lt"/>
              </a:rPr>
              <a:t>ASCE 7-16</a:t>
            </a:r>
            <a:r>
              <a:rPr lang="en-US" altLang="en-US" sz="2200" b="0" dirty="0" smtClean="0">
                <a:latin typeface="+mn-lt"/>
              </a:rPr>
              <a:t>)</a:t>
            </a:r>
            <a:endParaRPr lang="en-US" altLang="en-US" sz="2200" b="0" dirty="0">
              <a:latin typeface="+mn-lt"/>
            </a:endParaRPr>
          </a:p>
        </p:txBody>
      </p:sp>
      <p:sp>
        <p:nvSpPr>
          <p:cNvPr id="10" name="Text Box 5"/>
          <p:cNvSpPr txBox="1">
            <a:spLocks noChangeArrowheads="1"/>
          </p:cNvSpPr>
          <p:nvPr/>
        </p:nvSpPr>
        <p:spPr bwMode="auto">
          <a:xfrm>
            <a:off x="1066800" y="4293096"/>
            <a:ext cx="7249616"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b="0" dirty="0"/>
              <a:t>A categorization of buildings and other structures for determination of flood, snow, ice, and earthquake loads based on the risk associated with unacceptable performance.</a:t>
            </a:r>
          </a:p>
        </p:txBody>
      </p:sp>
      <p:sp>
        <p:nvSpPr>
          <p:cNvPr id="11" name="Text Box 2"/>
          <p:cNvSpPr txBox="1">
            <a:spLocks noChangeArrowheads="1"/>
          </p:cNvSpPr>
          <p:nvPr/>
        </p:nvSpPr>
        <p:spPr bwMode="auto">
          <a:xfrm>
            <a:off x="539552" y="3621038"/>
            <a:ext cx="627697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None/>
            </a:pPr>
            <a:r>
              <a:rPr lang="en-US" altLang="en-US" sz="2200" u="sng" dirty="0" smtClean="0">
                <a:latin typeface="+mn-lt"/>
              </a:rPr>
              <a:t>Risk Category</a:t>
            </a:r>
            <a:r>
              <a:rPr lang="en-US" altLang="en-US" sz="2200" b="0" dirty="0" smtClean="0">
                <a:latin typeface="+mn-lt"/>
              </a:rPr>
              <a:t> (</a:t>
            </a:r>
            <a:r>
              <a:rPr lang="en-US" altLang="en-US" sz="2200" b="0" i="1" dirty="0" smtClean="0">
                <a:latin typeface="+mn-lt"/>
              </a:rPr>
              <a:t>ASCE 7-16</a:t>
            </a:r>
            <a:r>
              <a:rPr lang="en-US" altLang="en-US" sz="2200" b="0" dirty="0" smtClean="0">
                <a:latin typeface="+mn-lt"/>
              </a:rPr>
              <a:t>)</a:t>
            </a:r>
            <a:endParaRPr lang="en-US" altLang="en-US" sz="2200" b="0" dirty="0">
              <a:latin typeface="+mn-lt"/>
            </a:endParaRPr>
          </a:p>
        </p:txBody>
      </p:sp>
    </p:spTree>
    <p:extLst>
      <p:ext uri="{BB962C8B-B14F-4D97-AF65-F5344CB8AC3E}">
        <p14:creationId xmlns:p14="http://schemas.microsoft.com/office/powerpoint/2010/main" val="35750651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38"/>
          </p:nvPr>
        </p:nvSpPr>
        <p:spPr/>
        <p:txBody>
          <a:bodyPr/>
          <a:lstStyle/>
          <a:p>
            <a:r>
              <a:rPr lang="en-US" dirty="0" smtClean="0"/>
              <a:t>Risk Categories (ASCE 7-16, Table 1.5-1)</a:t>
            </a:r>
            <a:endParaRPr lang="en-US" dirty="0"/>
          </a:p>
        </p:txBody>
      </p:sp>
      <p:sp>
        <p:nvSpPr>
          <p:cNvPr id="5" name="Slide Number Placeholder 4"/>
          <p:cNvSpPr>
            <a:spLocks noGrp="1"/>
          </p:cNvSpPr>
          <p:nvPr>
            <p:ph type="sldNum" sz="quarter" idx="40"/>
          </p:nvPr>
        </p:nvSpPr>
        <p:spPr/>
        <p:txBody>
          <a:bodyPr/>
          <a:lstStyle/>
          <a:p>
            <a:pPr>
              <a:defRPr/>
            </a:pPr>
            <a:fld id="{46425072-6E52-45A8-8A7E-A5B11BCA4176}" type="slidenum">
              <a:rPr lang="en-US" altLang="en-US" smtClean="0"/>
              <a:pPr>
                <a:defRPr/>
              </a:pPr>
              <a:t>34</a:t>
            </a:fld>
            <a:endParaRPr lang="en-US" altLang="en-US"/>
          </a:p>
        </p:txBody>
      </p:sp>
      <p:graphicFrame>
        <p:nvGraphicFramePr>
          <p:cNvPr id="11" name="Group 61"/>
          <p:cNvGraphicFramePr>
            <a:graphicFrameLocks noGrp="1"/>
          </p:cNvGraphicFramePr>
          <p:nvPr>
            <p:extLst>
              <p:ext uri="{D42A27DB-BD31-4B8C-83A1-F6EECF244321}">
                <p14:modId xmlns:p14="http://schemas.microsoft.com/office/powerpoint/2010/main" val="1847492977"/>
              </p:ext>
            </p:extLst>
          </p:nvPr>
        </p:nvGraphicFramePr>
        <p:xfrm>
          <a:off x="539552" y="1124744"/>
          <a:ext cx="8064896" cy="5252061"/>
        </p:xfrm>
        <a:graphic>
          <a:graphicData uri="http://schemas.openxmlformats.org/drawingml/2006/table">
            <a:tbl>
              <a:tblPr>
                <a:tableStyleId>{0505E3EF-67EA-436B-97B2-0124C06EBD24}</a:tableStyleId>
              </a:tblPr>
              <a:tblGrid>
                <a:gridCol w="1152128">
                  <a:extLst>
                    <a:ext uri="{9D8B030D-6E8A-4147-A177-3AD203B41FA5}">
                      <a16:colId xmlns:a16="http://schemas.microsoft.com/office/drawing/2014/main" xmlns="" val="20000"/>
                    </a:ext>
                  </a:extLst>
                </a:gridCol>
                <a:gridCol w="5544616">
                  <a:extLst>
                    <a:ext uri="{9D8B030D-6E8A-4147-A177-3AD203B41FA5}">
                      <a16:colId xmlns:a16="http://schemas.microsoft.com/office/drawing/2014/main" xmlns="" val="20001"/>
                    </a:ext>
                  </a:extLst>
                </a:gridCol>
                <a:gridCol w="1368152">
                  <a:extLst>
                    <a:ext uri="{9D8B030D-6E8A-4147-A177-3AD203B41FA5}">
                      <a16:colId xmlns:a16="http://schemas.microsoft.com/office/drawing/2014/main" xmlns="" val="20002"/>
                    </a:ext>
                  </a:extLst>
                </a:gridCol>
              </a:tblGrid>
              <a:tr h="766160">
                <a:tc>
                  <a:txBody>
                    <a:bodyPr/>
                    <a:lstStyle>
                      <a:lvl1pPr algn="l">
                        <a:spcBef>
                          <a:spcPct val="20000"/>
                        </a:spcBef>
                        <a:buClr>
                          <a:schemeClr val="tx2"/>
                        </a:buClr>
                        <a:buSzPct val="150000"/>
                        <a:defRPr sz="2400" b="1">
                          <a:solidFill>
                            <a:schemeClr val="tx1"/>
                          </a:solidFill>
                          <a:latin typeface="Arial" charset="0"/>
                        </a:defRPr>
                      </a:lvl1pPr>
                      <a:lvl2pPr algn="l">
                        <a:spcBef>
                          <a:spcPct val="20000"/>
                        </a:spcBef>
                        <a:buClr>
                          <a:schemeClr val="tx2"/>
                        </a:buClr>
                        <a:buSzPct val="100000"/>
                        <a:defRPr sz="2400" b="1">
                          <a:solidFill>
                            <a:schemeClr val="tx1"/>
                          </a:solidFill>
                          <a:latin typeface="Arial" charset="0"/>
                        </a:defRPr>
                      </a:lvl2pPr>
                      <a:lvl3pPr algn="l">
                        <a:spcBef>
                          <a:spcPct val="20000"/>
                        </a:spcBef>
                        <a:buClr>
                          <a:schemeClr val="tx2"/>
                        </a:buClr>
                        <a:buSzPct val="100000"/>
                        <a:defRPr sz="2000">
                          <a:solidFill>
                            <a:schemeClr val="tx1"/>
                          </a:solidFill>
                          <a:latin typeface="Arial" charset="0"/>
                        </a:defRPr>
                      </a:lvl3pPr>
                      <a:lvl4pPr algn="l">
                        <a:spcBef>
                          <a:spcPct val="20000"/>
                        </a:spcBef>
                        <a:buClr>
                          <a:schemeClr val="tx2"/>
                        </a:buClr>
                        <a:buSzPct val="100000"/>
                        <a:defRPr>
                          <a:solidFill>
                            <a:schemeClr val="tx1"/>
                          </a:solidFill>
                          <a:latin typeface="Arial" charset="0"/>
                        </a:defRPr>
                      </a:lvl4pPr>
                      <a:lvl5pPr algn="l">
                        <a:spcBef>
                          <a:spcPct val="20000"/>
                        </a:spcBef>
                        <a:buClr>
                          <a:schemeClr val="tx2"/>
                        </a:buClr>
                        <a:buSzPct val="100000"/>
                        <a:defRPr>
                          <a:solidFill>
                            <a:schemeClr val="tx1"/>
                          </a:solidFill>
                          <a:latin typeface="Arial" charset="0"/>
                        </a:defRPr>
                      </a:lvl5pPr>
                      <a:lvl6pPr eaLnBrk="0" fontAlgn="base" hangingPunct="0">
                        <a:spcBef>
                          <a:spcPct val="20000"/>
                        </a:spcBef>
                        <a:spcAft>
                          <a:spcPct val="0"/>
                        </a:spcAft>
                        <a:buClr>
                          <a:schemeClr val="tx2"/>
                        </a:buClr>
                        <a:buSzPct val="100000"/>
                        <a:defRPr>
                          <a:solidFill>
                            <a:schemeClr val="tx1"/>
                          </a:solidFill>
                          <a:latin typeface="Arial" charset="0"/>
                        </a:defRPr>
                      </a:lvl6pPr>
                      <a:lvl7pPr eaLnBrk="0" fontAlgn="base" hangingPunct="0">
                        <a:spcBef>
                          <a:spcPct val="20000"/>
                        </a:spcBef>
                        <a:spcAft>
                          <a:spcPct val="0"/>
                        </a:spcAft>
                        <a:buClr>
                          <a:schemeClr val="tx2"/>
                        </a:buClr>
                        <a:buSzPct val="100000"/>
                        <a:defRPr>
                          <a:solidFill>
                            <a:schemeClr val="tx1"/>
                          </a:solidFill>
                          <a:latin typeface="Arial" charset="0"/>
                        </a:defRPr>
                      </a:lvl7pPr>
                      <a:lvl8pPr eaLnBrk="0" fontAlgn="base" hangingPunct="0">
                        <a:spcBef>
                          <a:spcPct val="20000"/>
                        </a:spcBef>
                        <a:spcAft>
                          <a:spcPct val="0"/>
                        </a:spcAft>
                        <a:buClr>
                          <a:schemeClr val="tx2"/>
                        </a:buClr>
                        <a:buSzPct val="100000"/>
                        <a:defRPr>
                          <a:solidFill>
                            <a:schemeClr val="tx1"/>
                          </a:solidFill>
                          <a:latin typeface="Arial" charset="0"/>
                        </a:defRPr>
                      </a:lvl8pPr>
                      <a:lvl9pPr eaLnBrk="0" fontAlgn="base" hangingPunct="0">
                        <a:spcBef>
                          <a:spcPct val="20000"/>
                        </a:spcBef>
                        <a:spcAft>
                          <a:spcPct val="0"/>
                        </a:spcAft>
                        <a:buClr>
                          <a:schemeClr val="tx2"/>
                        </a:buClr>
                        <a:buSzPct val="100000"/>
                        <a:defRPr>
                          <a:solidFill>
                            <a:schemeClr val="tx1"/>
                          </a:solidFill>
                          <a:latin typeface="Arial" charset="0"/>
                        </a:defRPr>
                      </a:lvl9pPr>
                    </a:lstStyle>
                    <a:p>
                      <a:pPr marL="0" marR="0" lvl="0" indent="0" algn="ctr"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1600" u="none" strike="noStrike" cap="none" normalizeH="0" baseline="0" dirty="0" smtClean="0">
                          <a:ln>
                            <a:noFill/>
                          </a:ln>
                          <a:effectLst/>
                        </a:rPr>
                        <a:t>Risk Category</a:t>
                      </a:r>
                      <a:endParaRPr kumimoji="0" lang="en-US" altLang="en-US" sz="1600" b="1" i="0" u="none" strike="noStrike" cap="none" normalizeH="0" baseline="0" dirty="0" smtClean="0">
                        <a:ln>
                          <a:noFill/>
                        </a:ln>
                        <a:solidFill>
                          <a:schemeClr val="bg2"/>
                        </a:solidFill>
                        <a:effectLst/>
                        <a:latin typeface="Arial" charset="0"/>
                      </a:endParaRPr>
                    </a:p>
                  </a:txBody>
                  <a:tcPr marT="45717" marB="45717" anchor="ctr" horzOverflow="overflow"/>
                </a:tc>
                <a:tc>
                  <a:txBody>
                    <a:bodyPr/>
                    <a:lstStyle>
                      <a:lvl1pPr algn="l">
                        <a:spcBef>
                          <a:spcPct val="20000"/>
                        </a:spcBef>
                        <a:buClr>
                          <a:schemeClr val="tx2"/>
                        </a:buClr>
                        <a:buSzPct val="150000"/>
                        <a:defRPr sz="2400" b="1">
                          <a:solidFill>
                            <a:schemeClr val="tx1"/>
                          </a:solidFill>
                          <a:latin typeface="Arial" charset="0"/>
                        </a:defRPr>
                      </a:lvl1pPr>
                      <a:lvl2pPr algn="l">
                        <a:spcBef>
                          <a:spcPct val="20000"/>
                        </a:spcBef>
                        <a:buClr>
                          <a:schemeClr val="tx2"/>
                        </a:buClr>
                        <a:buSzPct val="100000"/>
                        <a:defRPr sz="2400" b="1">
                          <a:solidFill>
                            <a:schemeClr val="tx1"/>
                          </a:solidFill>
                          <a:latin typeface="Arial" charset="0"/>
                        </a:defRPr>
                      </a:lvl2pPr>
                      <a:lvl3pPr algn="l">
                        <a:spcBef>
                          <a:spcPct val="20000"/>
                        </a:spcBef>
                        <a:buClr>
                          <a:schemeClr val="tx2"/>
                        </a:buClr>
                        <a:buSzPct val="100000"/>
                        <a:defRPr sz="2000">
                          <a:solidFill>
                            <a:schemeClr val="tx1"/>
                          </a:solidFill>
                          <a:latin typeface="Arial" charset="0"/>
                        </a:defRPr>
                      </a:lvl3pPr>
                      <a:lvl4pPr algn="l">
                        <a:spcBef>
                          <a:spcPct val="20000"/>
                        </a:spcBef>
                        <a:buClr>
                          <a:schemeClr val="tx2"/>
                        </a:buClr>
                        <a:buSzPct val="100000"/>
                        <a:defRPr>
                          <a:solidFill>
                            <a:schemeClr val="tx1"/>
                          </a:solidFill>
                          <a:latin typeface="Arial" charset="0"/>
                        </a:defRPr>
                      </a:lvl4pPr>
                      <a:lvl5pPr algn="l">
                        <a:spcBef>
                          <a:spcPct val="20000"/>
                        </a:spcBef>
                        <a:buClr>
                          <a:schemeClr val="tx2"/>
                        </a:buClr>
                        <a:buSzPct val="100000"/>
                        <a:defRPr>
                          <a:solidFill>
                            <a:schemeClr val="tx1"/>
                          </a:solidFill>
                          <a:latin typeface="Arial" charset="0"/>
                        </a:defRPr>
                      </a:lvl5pPr>
                      <a:lvl6pPr eaLnBrk="0" fontAlgn="base" hangingPunct="0">
                        <a:spcBef>
                          <a:spcPct val="20000"/>
                        </a:spcBef>
                        <a:spcAft>
                          <a:spcPct val="0"/>
                        </a:spcAft>
                        <a:buClr>
                          <a:schemeClr val="tx2"/>
                        </a:buClr>
                        <a:buSzPct val="100000"/>
                        <a:defRPr>
                          <a:solidFill>
                            <a:schemeClr val="tx1"/>
                          </a:solidFill>
                          <a:latin typeface="Arial" charset="0"/>
                        </a:defRPr>
                      </a:lvl6pPr>
                      <a:lvl7pPr eaLnBrk="0" fontAlgn="base" hangingPunct="0">
                        <a:spcBef>
                          <a:spcPct val="20000"/>
                        </a:spcBef>
                        <a:spcAft>
                          <a:spcPct val="0"/>
                        </a:spcAft>
                        <a:buClr>
                          <a:schemeClr val="tx2"/>
                        </a:buClr>
                        <a:buSzPct val="100000"/>
                        <a:defRPr>
                          <a:solidFill>
                            <a:schemeClr val="tx1"/>
                          </a:solidFill>
                          <a:latin typeface="Arial" charset="0"/>
                        </a:defRPr>
                      </a:lvl7pPr>
                      <a:lvl8pPr eaLnBrk="0" fontAlgn="base" hangingPunct="0">
                        <a:spcBef>
                          <a:spcPct val="20000"/>
                        </a:spcBef>
                        <a:spcAft>
                          <a:spcPct val="0"/>
                        </a:spcAft>
                        <a:buClr>
                          <a:schemeClr val="tx2"/>
                        </a:buClr>
                        <a:buSzPct val="100000"/>
                        <a:defRPr>
                          <a:solidFill>
                            <a:schemeClr val="tx1"/>
                          </a:solidFill>
                          <a:latin typeface="Arial" charset="0"/>
                        </a:defRPr>
                      </a:lvl8pPr>
                      <a:lvl9pPr eaLnBrk="0" fontAlgn="base" hangingPunct="0">
                        <a:spcBef>
                          <a:spcPct val="20000"/>
                        </a:spcBef>
                        <a:spcAft>
                          <a:spcPct val="0"/>
                        </a:spcAft>
                        <a:buClr>
                          <a:schemeClr val="tx2"/>
                        </a:buClr>
                        <a:buSzPct val="100000"/>
                        <a:defRPr>
                          <a:solidFill>
                            <a:schemeClr val="tx1"/>
                          </a:solidFill>
                          <a:latin typeface="Arial" charset="0"/>
                        </a:defRPr>
                      </a:lvl9pPr>
                    </a:lstStyle>
                    <a:p>
                      <a:pPr marL="0" marR="0" lvl="0" indent="0" algn="ctr"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1600" u="none" strike="noStrike" cap="none" normalizeH="0" baseline="0" dirty="0" smtClean="0">
                          <a:ln>
                            <a:noFill/>
                          </a:ln>
                          <a:effectLst/>
                        </a:rPr>
                        <a:t>Description</a:t>
                      </a:r>
                      <a:endParaRPr kumimoji="0" lang="en-US" altLang="en-US" sz="1600" b="1" i="0" u="none" strike="noStrike" cap="none" normalizeH="0" baseline="0" dirty="0" smtClean="0">
                        <a:ln>
                          <a:noFill/>
                        </a:ln>
                        <a:solidFill>
                          <a:schemeClr val="bg2"/>
                        </a:solidFill>
                        <a:effectLst/>
                        <a:latin typeface="Arial" charset="0"/>
                      </a:endParaRPr>
                    </a:p>
                  </a:txBody>
                  <a:tcPr marT="45717" marB="45717" anchor="ctr" horzOverflow="overflow"/>
                </a:tc>
                <a:tc>
                  <a:txBody>
                    <a:bodyPr/>
                    <a:lstStyle>
                      <a:lvl1pPr algn="l">
                        <a:spcBef>
                          <a:spcPct val="20000"/>
                        </a:spcBef>
                        <a:buClr>
                          <a:schemeClr val="tx2"/>
                        </a:buClr>
                        <a:buSzPct val="150000"/>
                        <a:defRPr sz="2400" b="1">
                          <a:solidFill>
                            <a:schemeClr val="tx1"/>
                          </a:solidFill>
                          <a:latin typeface="Arial" charset="0"/>
                        </a:defRPr>
                      </a:lvl1pPr>
                      <a:lvl2pPr algn="l">
                        <a:spcBef>
                          <a:spcPct val="20000"/>
                        </a:spcBef>
                        <a:buClr>
                          <a:schemeClr val="tx2"/>
                        </a:buClr>
                        <a:buSzPct val="100000"/>
                        <a:defRPr sz="2400" b="1">
                          <a:solidFill>
                            <a:schemeClr val="tx1"/>
                          </a:solidFill>
                          <a:latin typeface="Arial" charset="0"/>
                        </a:defRPr>
                      </a:lvl2pPr>
                      <a:lvl3pPr algn="l">
                        <a:spcBef>
                          <a:spcPct val="20000"/>
                        </a:spcBef>
                        <a:buClr>
                          <a:schemeClr val="tx2"/>
                        </a:buClr>
                        <a:buSzPct val="100000"/>
                        <a:defRPr sz="2000">
                          <a:solidFill>
                            <a:schemeClr val="tx1"/>
                          </a:solidFill>
                          <a:latin typeface="Arial" charset="0"/>
                        </a:defRPr>
                      </a:lvl3pPr>
                      <a:lvl4pPr algn="l">
                        <a:spcBef>
                          <a:spcPct val="20000"/>
                        </a:spcBef>
                        <a:buClr>
                          <a:schemeClr val="tx2"/>
                        </a:buClr>
                        <a:buSzPct val="100000"/>
                        <a:defRPr>
                          <a:solidFill>
                            <a:schemeClr val="tx1"/>
                          </a:solidFill>
                          <a:latin typeface="Arial" charset="0"/>
                        </a:defRPr>
                      </a:lvl4pPr>
                      <a:lvl5pPr algn="l">
                        <a:spcBef>
                          <a:spcPct val="20000"/>
                        </a:spcBef>
                        <a:buClr>
                          <a:schemeClr val="tx2"/>
                        </a:buClr>
                        <a:buSzPct val="100000"/>
                        <a:defRPr>
                          <a:solidFill>
                            <a:schemeClr val="tx1"/>
                          </a:solidFill>
                          <a:latin typeface="Arial" charset="0"/>
                        </a:defRPr>
                      </a:lvl5pPr>
                      <a:lvl6pPr eaLnBrk="0" fontAlgn="base" hangingPunct="0">
                        <a:spcBef>
                          <a:spcPct val="20000"/>
                        </a:spcBef>
                        <a:spcAft>
                          <a:spcPct val="0"/>
                        </a:spcAft>
                        <a:buClr>
                          <a:schemeClr val="tx2"/>
                        </a:buClr>
                        <a:buSzPct val="100000"/>
                        <a:defRPr>
                          <a:solidFill>
                            <a:schemeClr val="tx1"/>
                          </a:solidFill>
                          <a:latin typeface="Arial" charset="0"/>
                        </a:defRPr>
                      </a:lvl6pPr>
                      <a:lvl7pPr eaLnBrk="0" fontAlgn="base" hangingPunct="0">
                        <a:spcBef>
                          <a:spcPct val="20000"/>
                        </a:spcBef>
                        <a:spcAft>
                          <a:spcPct val="0"/>
                        </a:spcAft>
                        <a:buClr>
                          <a:schemeClr val="tx2"/>
                        </a:buClr>
                        <a:buSzPct val="100000"/>
                        <a:defRPr>
                          <a:solidFill>
                            <a:schemeClr val="tx1"/>
                          </a:solidFill>
                          <a:latin typeface="Arial" charset="0"/>
                        </a:defRPr>
                      </a:lvl7pPr>
                      <a:lvl8pPr eaLnBrk="0" fontAlgn="base" hangingPunct="0">
                        <a:spcBef>
                          <a:spcPct val="20000"/>
                        </a:spcBef>
                        <a:spcAft>
                          <a:spcPct val="0"/>
                        </a:spcAft>
                        <a:buClr>
                          <a:schemeClr val="tx2"/>
                        </a:buClr>
                        <a:buSzPct val="100000"/>
                        <a:defRPr>
                          <a:solidFill>
                            <a:schemeClr val="tx1"/>
                          </a:solidFill>
                          <a:latin typeface="Arial" charset="0"/>
                        </a:defRPr>
                      </a:lvl8pPr>
                      <a:lvl9pPr eaLnBrk="0" fontAlgn="base" hangingPunct="0">
                        <a:spcBef>
                          <a:spcPct val="20000"/>
                        </a:spcBef>
                        <a:spcAft>
                          <a:spcPct val="0"/>
                        </a:spcAft>
                        <a:buClr>
                          <a:schemeClr val="tx2"/>
                        </a:buClr>
                        <a:buSzPct val="100000"/>
                        <a:defRPr>
                          <a:solidFill>
                            <a:schemeClr val="tx1"/>
                          </a:solidFill>
                          <a:latin typeface="Arial" charset="0"/>
                        </a:defRPr>
                      </a:lvl9pPr>
                    </a:lstStyle>
                    <a:p>
                      <a:pPr marL="0" marR="0" lvl="0" indent="0" algn="ctr"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1600" u="none" strike="noStrike" cap="none" normalizeH="0" baseline="0" dirty="0" smtClean="0">
                          <a:ln>
                            <a:noFill/>
                          </a:ln>
                          <a:effectLst/>
                        </a:rPr>
                        <a:t>Seismic Importance Factor, I</a:t>
                      </a:r>
                      <a:r>
                        <a:rPr kumimoji="0" lang="en-US" altLang="en-US" sz="1600" u="none" strike="noStrike" cap="none" normalizeH="0" baseline="-25000" dirty="0" smtClean="0">
                          <a:ln>
                            <a:noFill/>
                          </a:ln>
                          <a:effectLst/>
                        </a:rPr>
                        <a:t>e</a:t>
                      </a:r>
                      <a:endParaRPr kumimoji="0" lang="en-US" altLang="en-US" sz="1600" b="1" i="1" u="none" strike="noStrike" cap="none" normalizeH="0" baseline="-25000" dirty="0" smtClean="0">
                        <a:ln>
                          <a:noFill/>
                        </a:ln>
                        <a:solidFill>
                          <a:schemeClr val="bg2"/>
                        </a:solidFill>
                        <a:effectLst/>
                        <a:latin typeface="Arial" charset="0"/>
                      </a:endParaRPr>
                    </a:p>
                  </a:txBody>
                  <a:tcPr marT="45717" marB="45717" anchor="ctr" horzOverflow="overflow"/>
                </a:tc>
                <a:extLst>
                  <a:ext uri="{0D108BD9-81ED-4DB2-BD59-A6C34878D82A}">
                    <a16:rowId xmlns:a16="http://schemas.microsoft.com/office/drawing/2014/main" xmlns="" val="10000"/>
                  </a:ext>
                </a:extLst>
              </a:tr>
              <a:tr h="1157756">
                <a:tc>
                  <a:txBody>
                    <a:bodyPr/>
                    <a:lstStyle>
                      <a:lvl1pPr algn="l">
                        <a:spcBef>
                          <a:spcPct val="20000"/>
                        </a:spcBef>
                        <a:buClr>
                          <a:schemeClr val="tx2"/>
                        </a:buClr>
                        <a:buSzPct val="150000"/>
                        <a:defRPr sz="2400" b="1">
                          <a:solidFill>
                            <a:schemeClr val="tx1"/>
                          </a:solidFill>
                          <a:latin typeface="Arial" charset="0"/>
                        </a:defRPr>
                      </a:lvl1pPr>
                      <a:lvl2pPr algn="l">
                        <a:spcBef>
                          <a:spcPct val="20000"/>
                        </a:spcBef>
                        <a:buClr>
                          <a:schemeClr val="tx2"/>
                        </a:buClr>
                        <a:buSzPct val="100000"/>
                        <a:defRPr sz="2400" b="1">
                          <a:solidFill>
                            <a:schemeClr val="tx1"/>
                          </a:solidFill>
                          <a:latin typeface="Arial" charset="0"/>
                        </a:defRPr>
                      </a:lvl2pPr>
                      <a:lvl3pPr algn="l">
                        <a:spcBef>
                          <a:spcPct val="20000"/>
                        </a:spcBef>
                        <a:buClr>
                          <a:schemeClr val="tx2"/>
                        </a:buClr>
                        <a:buSzPct val="100000"/>
                        <a:defRPr sz="2000">
                          <a:solidFill>
                            <a:schemeClr val="tx1"/>
                          </a:solidFill>
                          <a:latin typeface="Arial" charset="0"/>
                        </a:defRPr>
                      </a:lvl3pPr>
                      <a:lvl4pPr algn="l">
                        <a:spcBef>
                          <a:spcPct val="20000"/>
                        </a:spcBef>
                        <a:buClr>
                          <a:schemeClr val="tx2"/>
                        </a:buClr>
                        <a:buSzPct val="100000"/>
                        <a:defRPr>
                          <a:solidFill>
                            <a:schemeClr val="tx1"/>
                          </a:solidFill>
                          <a:latin typeface="Arial" charset="0"/>
                        </a:defRPr>
                      </a:lvl4pPr>
                      <a:lvl5pPr algn="l">
                        <a:spcBef>
                          <a:spcPct val="20000"/>
                        </a:spcBef>
                        <a:buClr>
                          <a:schemeClr val="tx2"/>
                        </a:buClr>
                        <a:buSzPct val="100000"/>
                        <a:defRPr>
                          <a:solidFill>
                            <a:schemeClr val="tx1"/>
                          </a:solidFill>
                          <a:latin typeface="Arial" charset="0"/>
                        </a:defRPr>
                      </a:lvl5pPr>
                      <a:lvl6pPr eaLnBrk="0" fontAlgn="base" hangingPunct="0">
                        <a:spcBef>
                          <a:spcPct val="20000"/>
                        </a:spcBef>
                        <a:spcAft>
                          <a:spcPct val="0"/>
                        </a:spcAft>
                        <a:buClr>
                          <a:schemeClr val="tx2"/>
                        </a:buClr>
                        <a:buSzPct val="100000"/>
                        <a:defRPr>
                          <a:solidFill>
                            <a:schemeClr val="tx1"/>
                          </a:solidFill>
                          <a:latin typeface="Arial" charset="0"/>
                        </a:defRPr>
                      </a:lvl6pPr>
                      <a:lvl7pPr eaLnBrk="0" fontAlgn="base" hangingPunct="0">
                        <a:spcBef>
                          <a:spcPct val="20000"/>
                        </a:spcBef>
                        <a:spcAft>
                          <a:spcPct val="0"/>
                        </a:spcAft>
                        <a:buClr>
                          <a:schemeClr val="tx2"/>
                        </a:buClr>
                        <a:buSzPct val="100000"/>
                        <a:defRPr>
                          <a:solidFill>
                            <a:schemeClr val="tx1"/>
                          </a:solidFill>
                          <a:latin typeface="Arial" charset="0"/>
                        </a:defRPr>
                      </a:lvl7pPr>
                      <a:lvl8pPr eaLnBrk="0" fontAlgn="base" hangingPunct="0">
                        <a:spcBef>
                          <a:spcPct val="20000"/>
                        </a:spcBef>
                        <a:spcAft>
                          <a:spcPct val="0"/>
                        </a:spcAft>
                        <a:buClr>
                          <a:schemeClr val="tx2"/>
                        </a:buClr>
                        <a:buSzPct val="100000"/>
                        <a:defRPr>
                          <a:solidFill>
                            <a:schemeClr val="tx1"/>
                          </a:solidFill>
                          <a:latin typeface="Arial" charset="0"/>
                        </a:defRPr>
                      </a:lvl8pPr>
                      <a:lvl9pPr eaLnBrk="0" fontAlgn="base" hangingPunct="0">
                        <a:spcBef>
                          <a:spcPct val="20000"/>
                        </a:spcBef>
                        <a:spcAft>
                          <a:spcPct val="0"/>
                        </a:spcAft>
                        <a:buClr>
                          <a:schemeClr val="tx2"/>
                        </a:buClr>
                        <a:buSzPct val="100000"/>
                        <a:defRPr>
                          <a:solidFill>
                            <a:schemeClr val="tx1"/>
                          </a:solidFill>
                          <a:latin typeface="Arial" charset="0"/>
                        </a:defRPr>
                      </a:lvl9pPr>
                    </a:lstStyle>
                    <a:p>
                      <a:pPr marL="0" marR="0" lvl="0" indent="0" algn="ctr"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1600" u="none" strike="noStrike" cap="none" normalizeH="0" baseline="0" dirty="0" smtClean="0">
                          <a:ln>
                            <a:noFill/>
                          </a:ln>
                          <a:effectLst/>
                        </a:rPr>
                        <a:t>IV</a:t>
                      </a:r>
                      <a:endParaRPr kumimoji="0" lang="en-US" altLang="en-US" sz="1600" b="1" i="0" u="none" strike="noStrike" cap="none" normalizeH="0" baseline="0" dirty="0" smtClean="0">
                        <a:ln>
                          <a:noFill/>
                        </a:ln>
                        <a:solidFill>
                          <a:schemeClr val="bg2"/>
                        </a:solidFill>
                        <a:effectLst/>
                        <a:latin typeface="Arial" charset="0"/>
                      </a:endParaRPr>
                    </a:p>
                  </a:txBody>
                  <a:tcPr marT="45717" marB="45717" anchor="ctr" horzOverflow="overflow"/>
                </a:tc>
                <a:tc>
                  <a:txBody>
                    <a:bodyPr/>
                    <a:lstStyle>
                      <a:lvl1pPr algn="l">
                        <a:spcBef>
                          <a:spcPct val="20000"/>
                        </a:spcBef>
                        <a:buClr>
                          <a:schemeClr val="tx2"/>
                        </a:buClr>
                        <a:buSzPct val="150000"/>
                        <a:defRPr sz="2400" b="1">
                          <a:solidFill>
                            <a:schemeClr val="tx1"/>
                          </a:solidFill>
                          <a:latin typeface="Arial" charset="0"/>
                        </a:defRPr>
                      </a:lvl1pPr>
                      <a:lvl2pPr algn="l">
                        <a:spcBef>
                          <a:spcPct val="20000"/>
                        </a:spcBef>
                        <a:buClr>
                          <a:schemeClr val="tx2"/>
                        </a:buClr>
                        <a:buSzPct val="100000"/>
                        <a:defRPr sz="2400" b="1">
                          <a:solidFill>
                            <a:schemeClr val="tx1"/>
                          </a:solidFill>
                          <a:latin typeface="Arial" charset="0"/>
                        </a:defRPr>
                      </a:lvl2pPr>
                      <a:lvl3pPr algn="l">
                        <a:spcBef>
                          <a:spcPct val="20000"/>
                        </a:spcBef>
                        <a:buClr>
                          <a:schemeClr val="tx2"/>
                        </a:buClr>
                        <a:buSzPct val="100000"/>
                        <a:defRPr sz="2000">
                          <a:solidFill>
                            <a:schemeClr val="tx1"/>
                          </a:solidFill>
                          <a:latin typeface="Arial" charset="0"/>
                        </a:defRPr>
                      </a:lvl3pPr>
                      <a:lvl4pPr algn="l">
                        <a:spcBef>
                          <a:spcPct val="20000"/>
                        </a:spcBef>
                        <a:buClr>
                          <a:schemeClr val="tx2"/>
                        </a:buClr>
                        <a:buSzPct val="100000"/>
                        <a:defRPr>
                          <a:solidFill>
                            <a:schemeClr val="tx1"/>
                          </a:solidFill>
                          <a:latin typeface="Arial" charset="0"/>
                        </a:defRPr>
                      </a:lvl4pPr>
                      <a:lvl5pPr algn="l">
                        <a:spcBef>
                          <a:spcPct val="20000"/>
                        </a:spcBef>
                        <a:buClr>
                          <a:schemeClr val="tx2"/>
                        </a:buClr>
                        <a:buSzPct val="100000"/>
                        <a:defRPr>
                          <a:solidFill>
                            <a:schemeClr val="tx1"/>
                          </a:solidFill>
                          <a:latin typeface="Arial" charset="0"/>
                        </a:defRPr>
                      </a:lvl5pPr>
                      <a:lvl6pPr eaLnBrk="0" fontAlgn="base" hangingPunct="0">
                        <a:spcBef>
                          <a:spcPct val="20000"/>
                        </a:spcBef>
                        <a:spcAft>
                          <a:spcPct val="0"/>
                        </a:spcAft>
                        <a:buClr>
                          <a:schemeClr val="tx2"/>
                        </a:buClr>
                        <a:buSzPct val="100000"/>
                        <a:defRPr>
                          <a:solidFill>
                            <a:schemeClr val="tx1"/>
                          </a:solidFill>
                          <a:latin typeface="Arial" charset="0"/>
                        </a:defRPr>
                      </a:lvl6pPr>
                      <a:lvl7pPr eaLnBrk="0" fontAlgn="base" hangingPunct="0">
                        <a:spcBef>
                          <a:spcPct val="20000"/>
                        </a:spcBef>
                        <a:spcAft>
                          <a:spcPct val="0"/>
                        </a:spcAft>
                        <a:buClr>
                          <a:schemeClr val="tx2"/>
                        </a:buClr>
                        <a:buSzPct val="100000"/>
                        <a:defRPr>
                          <a:solidFill>
                            <a:schemeClr val="tx1"/>
                          </a:solidFill>
                          <a:latin typeface="Arial" charset="0"/>
                        </a:defRPr>
                      </a:lvl7pPr>
                      <a:lvl8pPr eaLnBrk="0" fontAlgn="base" hangingPunct="0">
                        <a:spcBef>
                          <a:spcPct val="20000"/>
                        </a:spcBef>
                        <a:spcAft>
                          <a:spcPct val="0"/>
                        </a:spcAft>
                        <a:buClr>
                          <a:schemeClr val="tx2"/>
                        </a:buClr>
                        <a:buSzPct val="100000"/>
                        <a:defRPr>
                          <a:solidFill>
                            <a:schemeClr val="tx1"/>
                          </a:solidFill>
                          <a:latin typeface="Arial" charset="0"/>
                        </a:defRPr>
                      </a:lvl8pPr>
                      <a:lvl9pPr eaLnBrk="0" fontAlgn="base" hangingPunct="0">
                        <a:spcBef>
                          <a:spcPct val="20000"/>
                        </a:spcBef>
                        <a:spcAft>
                          <a:spcPct val="0"/>
                        </a:spcAft>
                        <a:buClr>
                          <a:schemeClr val="tx2"/>
                        </a:buClr>
                        <a:buSzPct val="100000"/>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1400" u="none" strike="noStrike" cap="none" normalizeH="0" baseline="0" dirty="0" smtClean="0">
                          <a:ln>
                            <a:noFill/>
                          </a:ln>
                          <a:effectLst/>
                        </a:rPr>
                        <a:t>Essential facilities </a:t>
                      </a:r>
                    </a:p>
                    <a:p>
                      <a:pPr marL="0" marR="0" lvl="0" indent="0" algn="l"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1400" b="0" u="none" strike="noStrike" cap="none" normalizeH="0" baseline="0" dirty="0" smtClean="0">
                          <a:ln>
                            <a:noFill/>
                          </a:ln>
                          <a:effectLst/>
                        </a:rPr>
                        <a:t>(Hospitals, fire and police stations, emergency shelters, </a:t>
                      </a:r>
                      <a:r>
                        <a:rPr kumimoji="0" lang="en-US" altLang="en-US" sz="1400" b="0" u="none" strike="noStrike" cap="none" normalizeH="0" baseline="0" dirty="0" err="1" smtClean="0">
                          <a:ln>
                            <a:noFill/>
                          </a:ln>
                          <a:effectLst/>
                        </a:rPr>
                        <a:t>etc</a:t>
                      </a:r>
                      <a:r>
                        <a:rPr kumimoji="0" lang="en-US" altLang="en-US" sz="1400" b="0" u="none" strike="noStrike" cap="none" normalizeH="0" baseline="0" dirty="0" smtClean="0">
                          <a:ln>
                            <a:noFill/>
                          </a:ln>
                          <a:effectLst/>
                        </a:rPr>
                        <a:t>) </a:t>
                      </a:r>
                    </a:p>
                    <a:p>
                      <a:pPr marL="0" marR="0" lvl="0" indent="0" algn="l"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1400" u="none" strike="noStrike" cap="none" normalizeH="0" baseline="0" dirty="0" smtClean="0">
                          <a:ln>
                            <a:noFill/>
                          </a:ln>
                          <a:effectLst/>
                        </a:rPr>
                        <a:t>Structures containing extremely hazardous materials</a:t>
                      </a:r>
                      <a:endParaRPr kumimoji="0" lang="en-US" altLang="en-US" sz="1400" b="1" i="0" u="none" strike="noStrike" cap="none" normalizeH="0" baseline="0" dirty="0" smtClean="0">
                        <a:ln>
                          <a:noFill/>
                        </a:ln>
                        <a:solidFill>
                          <a:schemeClr val="bg2"/>
                        </a:solidFill>
                        <a:effectLst/>
                        <a:latin typeface="Arial" charset="0"/>
                      </a:endParaRPr>
                    </a:p>
                  </a:txBody>
                  <a:tcPr marT="45717" marB="45717" anchor="ctr" horzOverflow="overflow"/>
                </a:tc>
                <a:tc>
                  <a:txBody>
                    <a:bodyPr/>
                    <a:lstStyle>
                      <a:lvl1pPr algn="l">
                        <a:spcBef>
                          <a:spcPct val="20000"/>
                        </a:spcBef>
                        <a:buClr>
                          <a:schemeClr val="tx2"/>
                        </a:buClr>
                        <a:buSzPct val="150000"/>
                        <a:defRPr sz="2400" b="1">
                          <a:solidFill>
                            <a:schemeClr val="tx1"/>
                          </a:solidFill>
                          <a:latin typeface="Arial" charset="0"/>
                        </a:defRPr>
                      </a:lvl1pPr>
                      <a:lvl2pPr algn="l">
                        <a:spcBef>
                          <a:spcPct val="20000"/>
                        </a:spcBef>
                        <a:buClr>
                          <a:schemeClr val="tx2"/>
                        </a:buClr>
                        <a:buSzPct val="100000"/>
                        <a:defRPr sz="2400" b="1">
                          <a:solidFill>
                            <a:schemeClr val="tx1"/>
                          </a:solidFill>
                          <a:latin typeface="Arial" charset="0"/>
                        </a:defRPr>
                      </a:lvl2pPr>
                      <a:lvl3pPr algn="l">
                        <a:spcBef>
                          <a:spcPct val="20000"/>
                        </a:spcBef>
                        <a:buClr>
                          <a:schemeClr val="tx2"/>
                        </a:buClr>
                        <a:buSzPct val="100000"/>
                        <a:defRPr sz="2000">
                          <a:solidFill>
                            <a:schemeClr val="tx1"/>
                          </a:solidFill>
                          <a:latin typeface="Arial" charset="0"/>
                        </a:defRPr>
                      </a:lvl3pPr>
                      <a:lvl4pPr algn="l">
                        <a:spcBef>
                          <a:spcPct val="20000"/>
                        </a:spcBef>
                        <a:buClr>
                          <a:schemeClr val="tx2"/>
                        </a:buClr>
                        <a:buSzPct val="100000"/>
                        <a:defRPr>
                          <a:solidFill>
                            <a:schemeClr val="tx1"/>
                          </a:solidFill>
                          <a:latin typeface="Arial" charset="0"/>
                        </a:defRPr>
                      </a:lvl4pPr>
                      <a:lvl5pPr algn="l">
                        <a:spcBef>
                          <a:spcPct val="20000"/>
                        </a:spcBef>
                        <a:buClr>
                          <a:schemeClr val="tx2"/>
                        </a:buClr>
                        <a:buSzPct val="100000"/>
                        <a:defRPr>
                          <a:solidFill>
                            <a:schemeClr val="tx1"/>
                          </a:solidFill>
                          <a:latin typeface="Arial" charset="0"/>
                        </a:defRPr>
                      </a:lvl5pPr>
                      <a:lvl6pPr eaLnBrk="0" fontAlgn="base" hangingPunct="0">
                        <a:spcBef>
                          <a:spcPct val="20000"/>
                        </a:spcBef>
                        <a:spcAft>
                          <a:spcPct val="0"/>
                        </a:spcAft>
                        <a:buClr>
                          <a:schemeClr val="tx2"/>
                        </a:buClr>
                        <a:buSzPct val="100000"/>
                        <a:defRPr>
                          <a:solidFill>
                            <a:schemeClr val="tx1"/>
                          </a:solidFill>
                          <a:latin typeface="Arial" charset="0"/>
                        </a:defRPr>
                      </a:lvl6pPr>
                      <a:lvl7pPr eaLnBrk="0" fontAlgn="base" hangingPunct="0">
                        <a:spcBef>
                          <a:spcPct val="20000"/>
                        </a:spcBef>
                        <a:spcAft>
                          <a:spcPct val="0"/>
                        </a:spcAft>
                        <a:buClr>
                          <a:schemeClr val="tx2"/>
                        </a:buClr>
                        <a:buSzPct val="100000"/>
                        <a:defRPr>
                          <a:solidFill>
                            <a:schemeClr val="tx1"/>
                          </a:solidFill>
                          <a:latin typeface="Arial" charset="0"/>
                        </a:defRPr>
                      </a:lvl7pPr>
                      <a:lvl8pPr eaLnBrk="0" fontAlgn="base" hangingPunct="0">
                        <a:spcBef>
                          <a:spcPct val="20000"/>
                        </a:spcBef>
                        <a:spcAft>
                          <a:spcPct val="0"/>
                        </a:spcAft>
                        <a:buClr>
                          <a:schemeClr val="tx2"/>
                        </a:buClr>
                        <a:buSzPct val="100000"/>
                        <a:defRPr>
                          <a:solidFill>
                            <a:schemeClr val="tx1"/>
                          </a:solidFill>
                          <a:latin typeface="Arial" charset="0"/>
                        </a:defRPr>
                      </a:lvl8pPr>
                      <a:lvl9pPr eaLnBrk="0" fontAlgn="base" hangingPunct="0">
                        <a:spcBef>
                          <a:spcPct val="20000"/>
                        </a:spcBef>
                        <a:spcAft>
                          <a:spcPct val="0"/>
                        </a:spcAft>
                        <a:buClr>
                          <a:schemeClr val="tx2"/>
                        </a:buClr>
                        <a:buSzPct val="100000"/>
                        <a:defRPr>
                          <a:solidFill>
                            <a:schemeClr val="tx1"/>
                          </a:solidFill>
                          <a:latin typeface="Arial" charset="0"/>
                        </a:defRPr>
                      </a:lvl9pPr>
                    </a:lstStyle>
                    <a:p>
                      <a:pPr marL="0" marR="0" lvl="0" indent="0" algn="ctr"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1600" u="none" strike="noStrike" cap="none" normalizeH="0" baseline="0" dirty="0" smtClean="0">
                          <a:ln>
                            <a:noFill/>
                          </a:ln>
                          <a:effectLst/>
                        </a:rPr>
                        <a:t>1.5</a:t>
                      </a:r>
                      <a:endParaRPr kumimoji="0" lang="en-US" altLang="en-US" sz="1600" b="1" i="0" u="none" strike="noStrike" cap="none" normalizeH="0" baseline="0" dirty="0" smtClean="0">
                        <a:ln>
                          <a:noFill/>
                        </a:ln>
                        <a:solidFill>
                          <a:schemeClr val="bg2"/>
                        </a:solidFill>
                        <a:effectLst/>
                        <a:latin typeface="Arial" charset="0"/>
                      </a:endParaRPr>
                    </a:p>
                  </a:txBody>
                  <a:tcPr marT="45717" marB="45717" anchor="ctr" horzOverflow="overflow"/>
                </a:tc>
                <a:extLst>
                  <a:ext uri="{0D108BD9-81ED-4DB2-BD59-A6C34878D82A}">
                    <a16:rowId xmlns:a16="http://schemas.microsoft.com/office/drawing/2014/main" xmlns="" val="10001"/>
                  </a:ext>
                </a:extLst>
              </a:tr>
              <a:tr h="1515300">
                <a:tc>
                  <a:txBody>
                    <a:bodyPr/>
                    <a:lstStyle>
                      <a:lvl1pPr algn="l">
                        <a:spcBef>
                          <a:spcPct val="20000"/>
                        </a:spcBef>
                        <a:buClr>
                          <a:schemeClr val="tx2"/>
                        </a:buClr>
                        <a:buSzPct val="150000"/>
                        <a:defRPr sz="2400" b="1">
                          <a:solidFill>
                            <a:schemeClr val="tx1"/>
                          </a:solidFill>
                          <a:latin typeface="Arial" charset="0"/>
                        </a:defRPr>
                      </a:lvl1pPr>
                      <a:lvl2pPr algn="l">
                        <a:spcBef>
                          <a:spcPct val="20000"/>
                        </a:spcBef>
                        <a:buClr>
                          <a:schemeClr val="tx2"/>
                        </a:buClr>
                        <a:buSzPct val="100000"/>
                        <a:defRPr sz="2400" b="1">
                          <a:solidFill>
                            <a:schemeClr val="tx1"/>
                          </a:solidFill>
                          <a:latin typeface="Arial" charset="0"/>
                        </a:defRPr>
                      </a:lvl2pPr>
                      <a:lvl3pPr algn="l">
                        <a:spcBef>
                          <a:spcPct val="20000"/>
                        </a:spcBef>
                        <a:buClr>
                          <a:schemeClr val="tx2"/>
                        </a:buClr>
                        <a:buSzPct val="100000"/>
                        <a:defRPr sz="2000">
                          <a:solidFill>
                            <a:schemeClr val="tx1"/>
                          </a:solidFill>
                          <a:latin typeface="Arial" charset="0"/>
                        </a:defRPr>
                      </a:lvl3pPr>
                      <a:lvl4pPr algn="l">
                        <a:spcBef>
                          <a:spcPct val="20000"/>
                        </a:spcBef>
                        <a:buClr>
                          <a:schemeClr val="tx2"/>
                        </a:buClr>
                        <a:buSzPct val="100000"/>
                        <a:defRPr>
                          <a:solidFill>
                            <a:schemeClr val="tx1"/>
                          </a:solidFill>
                          <a:latin typeface="Arial" charset="0"/>
                        </a:defRPr>
                      </a:lvl4pPr>
                      <a:lvl5pPr algn="l">
                        <a:spcBef>
                          <a:spcPct val="20000"/>
                        </a:spcBef>
                        <a:buClr>
                          <a:schemeClr val="tx2"/>
                        </a:buClr>
                        <a:buSzPct val="100000"/>
                        <a:defRPr>
                          <a:solidFill>
                            <a:schemeClr val="tx1"/>
                          </a:solidFill>
                          <a:latin typeface="Arial" charset="0"/>
                        </a:defRPr>
                      </a:lvl5pPr>
                      <a:lvl6pPr eaLnBrk="0" fontAlgn="base" hangingPunct="0">
                        <a:spcBef>
                          <a:spcPct val="20000"/>
                        </a:spcBef>
                        <a:spcAft>
                          <a:spcPct val="0"/>
                        </a:spcAft>
                        <a:buClr>
                          <a:schemeClr val="tx2"/>
                        </a:buClr>
                        <a:buSzPct val="100000"/>
                        <a:defRPr>
                          <a:solidFill>
                            <a:schemeClr val="tx1"/>
                          </a:solidFill>
                          <a:latin typeface="Arial" charset="0"/>
                        </a:defRPr>
                      </a:lvl6pPr>
                      <a:lvl7pPr eaLnBrk="0" fontAlgn="base" hangingPunct="0">
                        <a:spcBef>
                          <a:spcPct val="20000"/>
                        </a:spcBef>
                        <a:spcAft>
                          <a:spcPct val="0"/>
                        </a:spcAft>
                        <a:buClr>
                          <a:schemeClr val="tx2"/>
                        </a:buClr>
                        <a:buSzPct val="100000"/>
                        <a:defRPr>
                          <a:solidFill>
                            <a:schemeClr val="tx1"/>
                          </a:solidFill>
                          <a:latin typeface="Arial" charset="0"/>
                        </a:defRPr>
                      </a:lvl7pPr>
                      <a:lvl8pPr eaLnBrk="0" fontAlgn="base" hangingPunct="0">
                        <a:spcBef>
                          <a:spcPct val="20000"/>
                        </a:spcBef>
                        <a:spcAft>
                          <a:spcPct val="0"/>
                        </a:spcAft>
                        <a:buClr>
                          <a:schemeClr val="tx2"/>
                        </a:buClr>
                        <a:buSzPct val="100000"/>
                        <a:defRPr>
                          <a:solidFill>
                            <a:schemeClr val="tx1"/>
                          </a:solidFill>
                          <a:latin typeface="Arial" charset="0"/>
                        </a:defRPr>
                      </a:lvl8pPr>
                      <a:lvl9pPr eaLnBrk="0" fontAlgn="base" hangingPunct="0">
                        <a:spcBef>
                          <a:spcPct val="20000"/>
                        </a:spcBef>
                        <a:spcAft>
                          <a:spcPct val="0"/>
                        </a:spcAft>
                        <a:buClr>
                          <a:schemeClr val="tx2"/>
                        </a:buClr>
                        <a:buSzPct val="100000"/>
                        <a:defRPr>
                          <a:solidFill>
                            <a:schemeClr val="tx1"/>
                          </a:solidFill>
                          <a:latin typeface="Arial" charset="0"/>
                        </a:defRPr>
                      </a:lvl9pPr>
                    </a:lstStyle>
                    <a:p>
                      <a:pPr marL="0" marR="0" lvl="0" indent="0" algn="ctr"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1600" u="none" strike="noStrike" cap="none" normalizeH="0" baseline="0" smtClean="0">
                          <a:ln>
                            <a:noFill/>
                          </a:ln>
                          <a:effectLst/>
                        </a:rPr>
                        <a:t>III</a:t>
                      </a:r>
                      <a:endParaRPr kumimoji="0" lang="en-US" altLang="en-US" sz="1600" b="1" i="0" u="none" strike="noStrike" cap="none" normalizeH="0" baseline="0" smtClean="0">
                        <a:ln>
                          <a:noFill/>
                        </a:ln>
                        <a:solidFill>
                          <a:schemeClr val="bg2"/>
                        </a:solidFill>
                        <a:effectLst/>
                        <a:latin typeface="Arial" charset="0"/>
                      </a:endParaRPr>
                    </a:p>
                  </a:txBody>
                  <a:tcPr marT="45717" marB="45717" anchor="ctr" horzOverflow="overflow"/>
                </a:tc>
                <a:tc>
                  <a:txBody>
                    <a:bodyPr/>
                    <a:lstStyle>
                      <a:lvl1pPr algn="l">
                        <a:spcBef>
                          <a:spcPct val="20000"/>
                        </a:spcBef>
                        <a:buClr>
                          <a:schemeClr val="tx2"/>
                        </a:buClr>
                        <a:buSzPct val="150000"/>
                        <a:defRPr sz="2400" b="1">
                          <a:solidFill>
                            <a:schemeClr val="tx1"/>
                          </a:solidFill>
                          <a:latin typeface="Arial" charset="0"/>
                        </a:defRPr>
                      </a:lvl1pPr>
                      <a:lvl2pPr algn="l">
                        <a:spcBef>
                          <a:spcPct val="20000"/>
                        </a:spcBef>
                        <a:buClr>
                          <a:schemeClr val="tx2"/>
                        </a:buClr>
                        <a:buSzPct val="100000"/>
                        <a:defRPr sz="2400" b="1">
                          <a:solidFill>
                            <a:schemeClr val="tx1"/>
                          </a:solidFill>
                          <a:latin typeface="Arial" charset="0"/>
                        </a:defRPr>
                      </a:lvl2pPr>
                      <a:lvl3pPr algn="l">
                        <a:spcBef>
                          <a:spcPct val="20000"/>
                        </a:spcBef>
                        <a:buClr>
                          <a:schemeClr val="tx2"/>
                        </a:buClr>
                        <a:buSzPct val="100000"/>
                        <a:defRPr sz="2000">
                          <a:solidFill>
                            <a:schemeClr val="tx1"/>
                          </a:solidFill>
                          <a:latin typeface="Arial" charset="0"/>
                        </a:defRPr>
                      </a:lvl3pPr>
                      <a:lvl4pPr algn="l">
                        <a:spcBef>
                          <a:spcPct val="20000"/>
                        </a:spcBef>
                        <a:buClr>
                          <a:schemeClr val="tx2"/>
                        </a:buClr>
                        <a:buSzPct val="100000"/>
                        <a:defRPr>
                          <a:solidFill>
                            <a:schemeClr val="tx1"/>
                          </a:solidFill>
                          <a:latin typeface="Arial" charset="0"/>
                        </a:defRPr>
                      </a:lvl4pPr>
                      <a:lvl5pPr algn="l">
                        <a:spcBef>
                          <a:spcPct val="20000"/>
                        </a:spcBef>
                        <a:buClr>
                          <a:schemeClr val="tx2"/>
                        </a:buClr>
                        <a:buSzPct val="100000"/>
                        <a:defRPr>
                          <a:solidFill>
                            <a:schemeClr val="tx1"/>
                          </a:solidFill>
                          <a:latin typeface="Arial" charset="0"/>
                        </a:defRPr>
                      </a:lvl5pPr>
                      <a:lvl6pPr eaLnBrk="0" fontAlgn="base" hangingPunct="0">
                        <a:spcBef>
                          <a:spcPct val="20000"/>
                        </a:spcBef>
                        <a:spcAft>
                          <a:spcPct val="0"/>
                        </a:spcAft>
                        <a:buClr>
                          <a:schemeClr val="tx2"/>
                        </a:buClr>
                        <a:buSzPct val="100000"/>
                        <a:defRPr>
                          <a:solidFill>
                            <a:schemeClr val="tx1"/>
                          </a:solidFill>
                          <a:latin typeface="Arial" charset="0"/>
                        </a:defRPr>
                      </a:lvl6pPr>
                      <a:lvl7pPr eaLnBrk="0" fontAlgn="base" hangingPunct="0">
                        <a:spcBef>
                          <a:spcPct val="20000"/>
                        </a:spcBef>
                        <a:spcAft>
                          <a:spcPct val="0"/>
                        </a:spcAft>
                        <a:buClr>
                          <a:schemeClr val="tx2"/>
                        </a:buClr>
                        <a:buSzPct val="100000"/>
                        <a:defRPr>
                          <a:solidFill>
                            <a:schemeClr val="tx1"/>
                          </a:solidFill>
                          <a:latin typeface="Arial" charset="0"/>
                        </a:defRPr>
                      </a:lvl7pPr>
                      <a:lvl8pPr eaLnBrk="0" fontAlgn="base" hangingPunct="0">
                        <a:spcBef>
                          <a:spcPct val="20000"/>
                        </a:spcBef>
                        <a:spcAft>
                          <a:spcPct val="0"/>
                        </a:spcAft>
                        <a:buClr>
                          <a:schemeClr val="tx2"/>
                        </a:buClr>
                        <a:buSzPct val="100000"/>
                        <a:defRPr>
                          <a:solidFill>
                            <a:schemeClr val="tx1"/>
                          </a:solidFill>
                          <a:latin typeface="Arial" charset="0"/>
                        </a:defRPr>
                      </a:lvl8pPr>
                      <a:lvl9pPr eaLnBrk="0" fontAlgn="base" hangingPunct="0">
                        <a:spcBef>
                          <a:spcPct val="20000"/>
                        </a:spcBef>
                        <a:spcAft>
                          <a:spcPct val="0"/>
                        </a:spcAft>
                        <a:buClr>
                          <a:schemeClr val="tx2"/>
                        </a:buClr>
                        <a:buSzPct val="100000"/>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1400" u="none" strike="noStrike" cap="none" normalizeH="0" baseline="0" dirty="0" smtClean="0">
                          <a:ln>
                            <a:noFill/>
                          </a:ln>
                          <a:effectLst/>
                        </a:rPr>
                        <a:t>Structures that pose a substantial hazard to human life in the event of failure</a:t>
                      </a:r>
                    </a:p>
                    <a:p>
                      <a:pPr marL="0" marR="0" lvl="0" indent="0" algn="l"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1400" b="0" u="none" strike="noStrike" cap="none" normalizeH="0" baseline="0" dirty="0" smtClean="0">
                          <a:ln>
                            <a:noFill/>
                          </a:ln>
                          <a:effectLst/>
                        </a:rPr>
                        <a:t>(buildings with 300 people in one area, day care facilities with capacity more than 150, schools with a capacity more than 250, </a:t>
                      </a:r>
                      <a:r>
                        <a:rPr kumimoji="0" lang="en-US" altLang="en-US" sz="1400" b="0" u="none" strike="noStrike" cap="none" normalizeH="0" baseline="0" dirty="0" err="1" smtClean="0">
                          <a:ln>
                            <a:noFill/>
                          </a:ln>
                          <a:effectLst/>
                        </a:rPr>
                        <a:t>etc</a:t>
                      </a:r>
                      <a:r>
                        <a:rPr kumimoji="0" lang="en-US" altLang="en-US" sz="1400" b="0" u="none" strike="noStrike" cap="none" normalizeH="0" baseline="0" dirty="0" smtClean="0">
                          <a:ln>
                            <a:noFill/>
                          </a:ln>
                          <a:effectLst/>
                        </a:rPr>
                        <a:t>)</a:t>
                      </a:r>
                      <a:endParaRPr kumimoji="0" lang="en-US" altLang="en-US" sz="1400" b="0" i="0" u="none" strike="noStrike" cap="none" normalizeH="0" baseline="0" dirty="0" smtClean="0">
                        <a:ln>
                          <a:noFill/>
                        </a:ln>
                        <a:solidFill>
                          <a:schemeClr val="bg2"/>
                        </a:solidFill>
                        <a:effectLst/>
                        <a:latin typeface="Arial" charset="0"/>
                      </a:endParaRPr>
                    </a:p>
                  </a:txBody>
                  <a:tcPr marT="45717" marB="45717" anchor="ctr" horzOverflow="overflow"/>
                </a:tc>
                <a:tc>
                  <a:txBody>
                    <a:bodyPr/>
                    <a:lstStyle>
                      <a:lvl1pPr algn="l">
                        <a:spcBef>
                          <a:spcPct val="20000"/>
                        </a:spcBef>
                        <a:buClr>
                          <a:schemeClr val="tx2"/>
                        </a:buClr>
                        <a:buSzPct val="150000"/>
                        <a:defRPr sz="2400" b="1">
                          <a:solidFill>
                            <a:schemeClr val="tx1"/>
                          </a:solidFill>
                          <a:latin typeface="Arial" charset="0"/>
                        </a:defRPr>
                      </a:lvl1pPr>
                      <a:lvl2pPr algn="l">
                        <a:spcBef>
                          <a:spcPct val="20000"/>
                        </a:spcBef>
                        <a:buClr>
                          <a:schemeClr val="tx2"/>
                        </a:buClr>
                        <a:buSzPct val="100000"/>
                        <a:defRPr sz="2400" b="1">
                          <a:solidFill>
                            <a:schemeClr val="tx1"/>
                          </a:solidFill>
                          <a:latin typeface="Arial" charset="0"/>
                        </a:defRPr>
                      </a:lvl2pPr>
                      <a:lvl3pPr algn="l">
                        <a:spcBef>
                          <a:spcPct val="20000"/>
                        </a:spcBef>
                        <a:buClr>
                          <a:schemeClr val="tx2"/>
                        </a:buClr>
                        <a:buSzPct val="100000"/>
                        <a:defRPr sz="2000">
                          <a:solidFill>
                            <a:schemeClr val="tx1"/>
                          </a:solidFill>
                          <a:latin typeface="Arial" charset="0"/>
                        </a:defRPr>
                      </a:lvl3pPr>
                      <a:lvl4pPr algn="l">
                        <a:spcBef>
                          <a:spcPct val="20000"/>
                        </a:spcBef>
                        <a:buClr>
                          <a:schemeClr val="tx2"/>
                        </a:buClr>
                        <a:buSzPct val="100000"/>
                        <a:defRPr>
                          <a:solidFill>
                            <a:schemeClr val="tx1"/>
                          </a:solidFill>
                          <a:latin typeface="Arial" charset="0"/>
                        </a:defRPr>
                      </a:lvl4pPr>
                      <a:lvl5pPr algn="l">
                        <a:spcBef>
                          <a:spcPct val="20000"/>
                        </a:spcBef>
                        <a:buClr>
                          <a:schemeClr val="tx2"/>
                        </a:buClr>
                        <a:buSzPct val="100000"/>
                        <a:defRPr>
                          <a:solidFill>
                            <a:schemeClr val="tx1"/>
                          </a:solidFill>
                          <a:latin typeface="Arial" charset="0"/>
                        </a:defRPr>
                      </a:lvl5pPr>
                      <a:lvl6pPr eaLnBrk="0" fontAlgn="base" hangingPunct="0">
                        <a:spcBef>
                          <a:spcPct val="20000"/>
                        </a:spcBef>
                        <a:spcAft>
                          <a:spcPct val="0"/>
                        </a:spcAft>
                        <a:buClr>
                          <a:schemeClr val="tx2"/>
                        </a:buClr>
                        <a:buSzPct val="100000"/>
                        <a:defRPr>
                          <a:solidFill>
                            <a:schemeClr val="tx1"/>
                          </a:solidFill>
                          <a:latin typeface="Arial" charset="0"/>
                        </a:defRPr>
                      </a:lvl6pPr>
                      <a:lvl7pPr eaLnBrk="0" fontAlgn="base" hangingPunct="0">
                        <a:spcBef>
                          <a:spcPct val="20000"/>
                        </a:spcBef>
                        <a:spcAft>
                          <a:spcPct val="0"/>
                        </a:spcAft>
                        <a:buClr>
                          <a:schemeClr val="tx2"/>
                        </a:buClr>
                        <a:buSzPct val="100000"/>
                        <a:defRPr>
                          <a:solidFill>
                            <a:schemeClr val="tx1"/>
                          </a:solidFill>
                          <a:latin typeface="Arial" charset="0"/>
                        </a:defRPr>
                      </a:lvl7pPr>
                      <a:lvl8pPr eaLnBrk="0" fontAlgn="base" hangingPunct="0">
                        <a:spcBef>
                          <a:spcPct val="20000"/>
                        </a:spcBef>
                        <a:spcAft>
                          <a:spcPct val="0"/>
                        </a:spcAft>
                        <a:buClr>
                          <a:schemeClr val="tx2"/>
                        </a:buClr>
                        <a:buSzPct val="100000"/>
                        <a:defRPr>
                          <a:solidFill>
                            <a:schemeClr val="tx1"/>
                          </a:solidFill>
                          <a:latin typeface="Arial" charset="0"/>
                        </a:defRPr>
                      </a:lvl8pPr>
                      <a:lvl9pPr eaLnBrk="0" fontAlgn="base" hangingPunct="0">
                        <a:spcBef>
                          <a:spcPct val="20000"/>
                        </a:spcBef>
                        <a:spcAft>
                          <a:spcPct val="0"/>
                        </a:spcAft>
                        <a:buClr>
                          <a:schemeClr val="tx2"/>
                        </a:buClr>
                        <a:buSzPct val="100000"/>
                        <a:defRPr>
                          <a:solidFill>
                            <a:schemeClr val="tx1"/>
                          </a:solidFill>
                          <a:latin typeface="Arial" charset="0"/>
                        </a:defRPr>
                      </a:lvl9pPr>
                    </a:lstStyle>
                    <a:p>
                      <a:pPr marL="0" marR="0" lvl="0" indent="0" algn="ctr"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1600" u="none" strike="noStrike" cap="none" normalizeH="0" baseline="0" dirty="0" smtClean="0">
                          <a:ln>
                            <a:noFill/>
                          </a:ln>
                          <a:effectLst/>
                        </a:rPr>
                        <a:t>1.25</a:t>
                      </a:r>
                      <a:endParaRPr kumimoji="0" lang="en-US" altLang="en-US" sz="1600" b="1" i="0" u="none" strike="noStrike" cap="none" normalizeH="0" baseline="0" dirty="0" smtClean="0">
                        <a:ln>
                          <a:noFill/>
                        </a:ln>
                        <a:solidFill>
                          <a:schemeClr val="bg2"/>
                        </a:solidFill>
                        <a:effectLst/>
                        <a:latin typeface="Arial" charset="0"/>
                      </a:endParaRPr>
                    </a:p>
                  </a:txBody>
                  <a:tcPr marT="45717" marB="45717" anchor="ctr" horzOverflow="overflow"/>
                </a:tc>
                <a:extLst>
                  <a:ext uri="{0D108BD9-81ED-4DB2-BD59-A6C34878D82A}">
                    <a16:rowId xmlns:a16="http://schemas.microsoft.com/office/drawing/2014/main" xmlns="" val="10002"/>
                  </a:ext>
                </a:extLst>
              </a:tr>
              <a:tr h="876385">
                <a:tc>
                  <a:txBody>
                    <a:bodyPr/>
                    <a:lstStyle>
                      <a:lvl1pPr algn="l">
                        <a:spcBef>
                          <a:spcPct val="20000"/>
                        </a:spcBef>
                        <a:buClr>
                          <a:schemeClr val="tx2"/>
                        </a:buClr>
                        <a:buSzPct val="150000"/>
                        <a:defRPr sz="2400" b="1">
                          <a:solidFill>
                            <a:schemeClr val="tx1"/>
                          </a:solidFill>
                          <a:latin typeface="Arial" charset="0"/>
                        </a:defRPr>
                      </a:lvl1pPr>
                      <a:lvl2pPr algn="l">
                        <a:spcBef>
                          <a:spcPct val="20000"/>
                        </a:spcBef>
                        <a:buClr>
                          <a:schemeClr val="tx2"/>
                        </a:buClr>
                        <a:buSzPct val="100000"/>
                        <a:defRPr sz="2400" b="1">
                          <a:solidFill>
                            <a:schemeClr val="tx1"/>
                          </a:solidFill>
                          <a:latin typeface="Arial" charset="0"/>
                        </a:defRPr>
                      </a:lvl2pPr>
                      <a:lvl3pPr algn="l">
                        <a:spcBef>
                          <a:spcPct val="20000"/>
                        </a:spcBef>
                        <a:buClr>
                          <a:schemeClr val="tx2"/>
                        </a:buClr>
                        <a:buSzPct val="100000"/>
                        <a:defRPr sz="2000">
                          <a:solidFill>
                            <a:schemeClr val="tx1"/>
                          </a:solidFill>
                          <a:latin typeface="Arial" charset="0"/>
                        </a:defRPr>
                      </a:lvl3pPr>
                      <a:lvl4pPr algn="l">
                        <a:spcBef>
                          <a:spcPct val="20000"/>
                        </a:spcBef>
                        <a:buClr>
                          <a:schemeClr val="tx2"/>
                        </a:buClr>
                        <a:buSzPct val="100000"/>
                        <a:defRPr>
                          <a:solidFill>
                            <a:schemeClr val="tx1"/>
                          </a:solidFill>
                          <a:latin typeface="Arial" charset="0"/>
                        </a:defRPr>
                      </a:lvl4pPr>
                      <a:lvl5pPr algn="l">
                        <a:spcBef>
                          <a:spcPct val="20000"/>
                        </a:spcBef>
                        <a:buClr>
                          <a:schemeClr val="tx2"/>
                        </a:buClr>
                        <a:buSzPct val="100000"/>
                        <a:defRPr>
                          <a:solidFill>
                            <a:schemeClr val="tx1"/>
                          </a:solidFill>
                          <a:latin typeface="Arial" charset="0"/>
                        </a:defRPr>
                      </a:lvl5pPr>
                      <a:lvl6pPr eaLnBrk="0" fontAlgn="base" hangingPunct="0">
                        <a:spcBef>
                          <a:spcPct val="20000"/>
                        </a:spcBef>
                        <a:spcAft>
                          <a:spcPct val="0"/>
                        </a:spcAft>
                        <a:buClr>
                          <a:schemeClr val="tx2"/>
                        </a:buClr>
                        <a:buSzPct val="100000"/>
                        <a:defRPr>
                          <a:solidFill>
                            <a:schemeClr val="tx1"/>
                          </a:solidFill>
                          <a:latin typeface="Arial" charset="0"/>
                        </a:defRPr>
                      </a:lvl6pPr>
                      <a:lvl7pPr eaLnBrk="0" fontAlgn="base" hangingPunct="0">
                        <a:spcBef>
                          <a:spcPct val="20000"/>
                        </a:spcBef>
                        <a:spcAft>
                          <a:spcPct val="0"/>
                        </a:spcAft>
                        <a:buClr>
                          <a:schemeClr val="tx2"/>
                        </a:buClr>
                        <a:buSzPct val="100000"/>
                        <a:defRPr>
                          <a:solidFill>
                            <a:schemeClr val="tx1"/>
                          </a:solidFill>
                          <a:latin typeface="Arial" charset="0"/>
                        </a:defRPr>
                      </a:lvl7pPr>
                      <a:lvl8pPr eaLnBrk="0" fontAlgn="base" hangingPunct="0">
                        <a:spcBef>
                          <a:spcPct val="20000"/>
                        </a:spcBef>
                        <a:spcAft>
                          <a:spcPct val="0"/>
                        </a:spcAft>
                        <a:buClr>
                          <a:schemeClr val="tx2"/>
                        </a:buClr>
                        <a:buSzPct val="100000"/>
                        <a:defRPr>
                          <a:solidFill>
                            <a:schemeClr val="tx1"/>
                          </a:solidFill>
                          <a:latin typeface="Arial" charset="0"/>
                        </a:defRPr>
                      </a:lvl8pPr>
                      <a:lvl9pPr eaLnBrk="0" fontAlgn="base" hangingPunct="0">
                        <a:spcBef>
                          <a:spcPct val="20000"/>
                        </a:spcBef>
                        <a:spcAft>
                          <a:spcPct val="0"/>
                        </a:spcAft>
                        <a:buClr>
                          <a:schemeClr val="tx2"/>
                        </a:buClr>
                        <a:buSzPct val="100000"/>
                        <a:defRPr>
                          <a:solidFill>
                            <a:schemeClr val="tx1"/>
                          </a:solidFill>
                          <a:latin typeface="Arial" charset="0"/>
                        </a:defRPr>
                      </a:lvl9pPr>
                    </a:lstStyle>
                    <a:p>
                      <a:pPr marL="0" marR="0" lvl="0" indent="0" algn="ctr"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1600" u="none" strike="noStrike" cap="none" normalizeH="0" baseline="0" smtClean="0">
                          <a:ln>
                            <a:noFill/>
                          </a:ln>
                          <a:effectLst/>
                        </a:rPr>
                        <a:t>II</a:t>
                      </a:r>
                      <a:endParaRPr kumimoji="0" lang="en-US" altLang="en-US" sz="1600" b="1" i="0" u="none" strike="noStrike" cap="none" normalizeH="0" baseline="0" smtClean="0">
                        <a:ln>
                          <a:noFill/>
                        </a:ln>
                        <a:solidFill>
                          <a:schemeClr val="bg2"/>
                        </a:solidFill>
                        <a:effectLst/>
                        <a:latin typeface="Arial" charset="0"/>
                      </a:endParaRPr>
                    </a:p>
                  </a:txBody>
                  <a:tcPr marT="45717" marB="45717" anchor="ctr" horzOverflow="overflow"/>
                </a:tc>
                <a:tc>
                  <a:txBody>
                    <a:bodyPr/>
                    <a:lstStyle>
                      <a:lvl1pPr algn="l">
                        <a:spcBef>
                          <a:spcPct val="20000"/>
                        </a:spcBef>
                        <a:buClr>
                          <a:schemeClr val="tx2"/>
                        </a:buClr>
                        <a:buSzPct val="150000"/>
                        <a:defRPr sz="2400" b="1">
                          <a:solidFill>
                            <a:schemeClr val="tx1"/>
                          </a:solidFill>
                          <a:latin typeface="Arial" charset="0"/>
                        </a:defRPr>
                      </a:lvl1pPr>
                      <a:lvl2pPr algn="l">
                        <a:spcBef>
                          <a:spcPct val="20000"/>
                        </a:spcBef>
                        <a:buClr>
                          <a:schemeClr val="tx2"/>
                        </a:buClr>
                        <a:buSzPct val="100000"/>
                        <a:defRPr sz="2400" b="1">
                          <a:solidFill>
                            <a:schemeClr val="tx1"/>
                          </a:solidFill>
                          <a:latin typeface="Arial" charset="0"/>
                        </a:defRPr>
                      </a:lvl2pPr>
                      <a:lvl3pPr algn="l">
                        <a:spcBef>
                          <a:spcPct val="20000"/>
                        </a:spcBef>
                        <a:buClr>
                          <a:schemeClr val="tx2"/>
                        </a:buClr>
                        <a:buSzPct val="100000"/>
                        <a:defRPr sz="2000">
                          <a:solidFill>
                            <a:schemeClr val="tx1"/>
                          </a:solidFill>
                          <a:latin typeface="Arial" charset="0"/>
                        </a:defRPr>
                      </a:lvl3pPr>
                      <a:lvl4pPr algn="l">
                        <a:spcBef>
                          <a:spcPct val="20000"/>
                        </a:spcBef>
                        <a:buClr>
                          <a:schemeClr val="tx2"/>
                        </a:buClr>
                        <a:buSzPct val="100000"/>
                        <a:defRPr>
                          <a:solidFill>
                            <a:schemeClr val="tx1"/>
                          </a:solidFill>
                          <a:latin typeface="Arial" charset="0"/>
                        </a:defRPr>
                      </a:lvl4pPr>
                      <a:lvl5pPr algn="l">
                        <a:spcBef>
                          <a:spcPct val="20000"/>
                        </a:spcBef>
                        <a:buClr>
                          <a:schemeClr val="tx2"/>
                        </a:buClr>
                        <a:buSzPct val="100000"/>
                        <a:defRPr>
                          <a:solidFill>
                            <a:schemeClr val="tx1"/>
                          </a:solidFill>
                          <a:latin typeface="Arial" charset="0"/>
                        </a:defRPr>
                      </a:lvl5pPr>
                      <a:lvl6pPr eaLnBrk="0" fontAlgn="base" hangingPunct="0">
                        <a:spcBef>
                          <a:spcPct val="20000"/>
                        </a:spcBef>
                        <a:spcAft>
                          <a:spcPct val="0"/>
                        </a:spcAft>
                        <a:buClr>
                          <a:schemeClr val="tx2"/>
                        </a:buClr>
                        <a:buSzPct val="100000"/>
                        <a:defRPr>
                          <a:solidFill>
                            <a:schemeClr val="tx1"/>
                          </a:solidFill>
                          <a:latin typeface="Arial" charset="0"/>
                        </a:defRPr>
                      </a:lvl6pPr>
                      <a:lvl7pPr eaLnBrk="0" fontAlgn="base" hangingPunct="0">
                        <a:spcBef>
                          <a:spcPct val="20000"/>
                        </a:spcBef>
                        <a:spcAft>
                          <a:spcPct val="0"/>
                        </a:spcAft>
                        <a:buClr>
                          <a:schemeClr val="tx2"/>
                        </a:buClr>
                        <a:buSzPct val="100000"/>
                        <a:defRPr>
                          <a:solidFill>
                            <a:schemeClr val="tx1"/>
                          </a:solidFill>
                          <a:latin typeface="Arial" charset="0"/>
                        </a:defRPr>
                      </a:lvl7pPr>
                      <a:lvl8pPr eaLnBrk="0" fontAlgn="base" hangingPunct="0">
                        <a:spcBef>
                          <a:spcPct val="20000"/>
                        </a:spcBef>
                        <a:spcAft>
                          <a:spcPct val="0"/>
                        </a:spcAft>
                        <a:buClr>
                          <a:schemeClr val="tx2"/>
                        </a:buClr>
                        <a:buSzPct val="100000"/>
                        <a:defRPr>
                          <a:solidFill>
                            <a:schemeClr val="tx1"/>
                          </a:solidFill>
                          <a:latin typeface="Arial" charset="0"/>
                        </a:defRPr>
                      </a:lvl8pPr>
                      <a:lvl9pPr eaLnBrk="0" fontAlgn="base" hangingPunct="0">
                        <a:spcBef>
                          <a:spcPct val="20000"/>
                        </a:spcBef>
                        <a:spcAft>
                          <a:spcPct val="0"/>
                        </a:spcAft>
                        <a:buClr>
                          <a:schemeClr val="tx2"/>
                        </a:buClr>
                        <a:buSzPct val="100000"/>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1400" u="none" strike="noStrike" cap="none" normalizeH="0" baseline="0" dirty="0" smtClean="0">
                          <a:ln>
                            <a:noFill/>
                          </a:ln>
                          <a:effectLst/>
                        </a:rPr>
                        <a:t>Buildings not in Occupancy Categories I, III, or IV</a:t>
                      </a:r>
                    </a:p>
                    <a:p>
                      <a:pPr marL="0" marR="0" lvl="0" indent="0" algn="l"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1400" b="0" u="none" strike="noStrike" cap="none" normalizeH="0" baseline="0" dirty="0" smtClean="0">
                          <a:ln>
                            <a:noFill/>
                          </a:ln>
                          <a:effectLst/>
                        </a:rPr>
                        <a:t>(most buildings)</a:t>
                      </a:r>
                      <a:endParaRPr kumimoji="0" lang="en-US" altLang="en-US" sz="1400" b="0" i="0" u="none" strike="noStrike" cap="none" normalizeH="0" baseline="0" dirty="0" smtClean="0">
                        <a:ln>
                          <a:noFill/>
                        </a:ln>
                        <a:solidFill>
                          <a:schemeClr val="bg2"/>
                        </a:solidFill>
                        <a:effectLst/>
                        <a:latin typeface="Arial" charset="0"/>
                      </a:endParaRPr>
                    </a:p>
                  </a:txBody>
                  <a:tcPr marT="45717" marB="45717" anchor="ctr" horzOverflow="overflow"/>
                </a:tc>
                <a:tc>
                  <a:txBody>
                    <a:bodyPr/>
                    <a:lstStyle>
                      <a:lvl1pPr algn="l">
                        <a:spcBef>
                          <a:spcPct val="20000"/>
                        </a:spcBef>
                        <a:buClr>
                          <a:schemeClr val="tx2"/>
                        </a:buClr>
                        <a:buSzPct val="150000"/>
                        <a:defRPr sz="2400" b="1">
                          <a:solidFill>
                            <a:schemeClr val="tx1"/>
                          </a:solidFill>
                          <a:latin typeface="Arial" charset="0"/>
                        </a:defRPr>
                      </a:lvl1pPr>
                      <a:lvl2pPr algn="l">
                        <a:spcBef>
                          <a:spcPct val="20000"/>
                        </a:spcBef>
                        <a:buClr>
                          <a:schemeClr val="tx2"/>
                        </a:buClr>
                        <a:buSzPct val="100000"/>
                        <a:defRPr sz="2400" b="1">
                          <a:solidFill>
                            <a:schemeClr val="tx1"/>
                          </a:solidFill>
                          <a:latin typeface="Arial" charset="0"/>
                        </a:defRPr>
                      </a:lvl2pPr>
                      <a:lvl3pPr algn="l">
                        <a:spcBef>
                          <a:spcPct val="20000"/>
                        </a:spcBef>
                        <a:buClr>
                          <a:schemeClr val="tx2"/>
                        </a:buClr>
                        <a:buSzPct val="100000"/>
                        <a:defRPr sz="2000">
                          <a:solidFill>
                            <a:schemeClr val="tx1"/>
                          </a:solidFill>
                          <a:latin typeface="Arial" charset="0"/>
                        </a:defRPr>
                      </a:lvl3pPr>
                      <a:lvl4pPr algn="l">
                        <a:spcBef>
                          <a:spcPct val="20000"/>
                        </a:spcBef>
                        <a:buClr>
                          <a:schemeClr val="tx2"/>
                        </a:buClr>
                        <a:buSzPct val="100000"/>
                        <a:defRPr>
                          <a:solidFill>
                            <a:schemeClr val="tx1"/>
                          </a:solidFill>
                          <a:latin typeface="Arial" charset="0"/>
                        </a:defRPr>
                      </a:lvl4pPr>
                      <a:lvl5pPr algn="l">
                        <a:spcBef>
                          <a:spcPct val="20000"/>
                        </a:spcBef>
                        <a:buClr>
                          <a:schemeClr val="tx2"/>
                        </a:buClr>
                        <a:buSzPct val="100000"/>
                        <a:defRPr>
                          <a:solidFill>
                            <a:schemeClr val="tx1"/>
                          </a:solidFill>
                          <a:latin typeface="Arial" charset="0"/>
                        </a:defRPr>
                      </a:lvl5pPr>
                      <a:lvl6pPr eaLnBrk="0" fontAlgn="base" hangingPunct="0">
                        <a:spcBef>
                          <a:spcPct val="20000"/>
                        </a:spcBef>
                        <a:spcAft>
                          <a:spcPct val="0"/>
                        </a:spcAft>
                        <a:buClr>
                          <a:schemeClr val="tx2"/>
                        </a:buClr>
                        <a:buSzPct val="100000"/>
                        <a:defRPr>
                          <a:solidFill>
                            <a:schemeClr val="tx1"/>
                          </a:solidFill>
                          <a:latin typeface="Arial" charset="0"/>
                        </a:defRPr>
                      </a:lvl6pPr>
                      <a:lvl7pPr eaLnBrk="0" fontAlgn="base" hangingPunct="0">
                        <a:spcBef>
                          <a:spcPct val="20000"/>
                        </a:spcBef>
                        <a:spcAft>
                          <a:spcPct val="0"/>
                        </a:spcAft>
                        <a:buClr>
                          <a:schemeClr val="tx2"/>
                        </a:buClr>
                        <a:buSzPct val="100000"/>
                        <a:defRPr>
                          <a:solidFill>
                            <a:schemeClr val="tx1"/>
                          </a:solidFill>
                          <a:latin typeface="Arial" charset="0"/>
                        </a:defRPr>
                      </a:lvl7pPr>
                      <a:lvl8pPr eaLnBrk="0" fontAlgn="base" hangingPunct="0">
                        <a:spcBef>
                          <a:spcPct val="20000"/>
                        </a:spcBef>
                        <a:spcAft>
                          <a:spcPct val="0"/>
                        </a:spcAft>
                        <a:buClr>
                          <a:schemeClr val="tx2"/>
                        </a:buClr>
                        <a:buSzPct val="100000"/>
                        <a:defRPr>
                          <a:solidFill>
                            <a:schemeClr val="tx1"/>
                          </a:solidFill>
                          <a:latin typeface="Arial" charset="0"/>
                        </a:defRPr>
                      </a:lvl8pPr>
                      <a:lvl9pPr eaLnBrk="0" fontAlgn="base" hangingPunct="0">
                        <a:spcBef>
                          <a:spcPct val="20000"/>
                        </a:spcBef>
                        <a:spcAft>
                          <a:spcPct val="0"/>
                        </a:spcAft>
                        <a:buClr>
                          <a:schemeClr val="tx2"/>
                        </a:buClr>
                        <a:buSzPct val="100000"/>
                        <a:defRPr>
                          <a:solidFill>
                            <a:schemeClr val="tx1"/>
                          </a:solidFill>
                          <a:latin typeface="Arial" charset="0"/>
                        </a:defRPr>
                      </a:lvl9pPr>
                    </a:lstStyle>
                    <a:p>
                      <a:pPr marL="0" marR="0" lvl="0" indent="0" algn="ctr"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1600" u="none" strike="noStrike" cap="none" normalizeH="0" baseline="0" smtClean="0">
                          <a:ln>
                            <a:noFill/>
                          </a:ln>
                          <a:effectLst/>
                        </a:rPr>
                        <a:t>1.0</a:t>
                      </a:r>
                      <a:endParaRPr kumimoji="0" lang="en-US" altLang="en-US" sz="1600" b="1" i="0" u="none" strike="noStrike" cap="none" normalizeH="0" baseline="0" smtClean="0">
                        <a:ln>
                          <a:noFill/>
                        </a:ln>
                        <a:solidFill>
                          <a:schemeClr val="bg2"/>
                        </a:solidFill>
                        <a:effectLst/>
                        <a:latin typeface="Arial" charset="0"/>
                      </a:endParaRPr>
                    </a:p>
                  </a:txBody>
                  <a:tcPr marT="45717" marB="45717" anchor="ctr" horzOverflow="overflow"/>
                </a:tc>
                <a:extLst>
                  <a:ext uri="{0D108BD9-81ED-4DB2-BD59-A6C34878D82A}">
                    <a16:rowId xmlns:a16="http://schemas.microsoft.com/office/drawing/2014/main" xmlns="" val="10003"/>
                  </a:ext>
                </a:extLst>
              </a:tr>
              <a:tr h="879666">
                <a:tc>
                  <a:txBody>
                    <a:bodyPr/>
                    <a:lstStyle>
                      <a:lvl1pPr algn="l">
                        <a:spcBef>
                          <a:spcPct val="20000"/>
                        </a:spcBef>
                        <a:buClr>
                          <a:schemeClr val="tx2"/>
                        </a:buClr>
                        <a:buSzPct val="150000"/>
                        <a:defRPr sz="2400" b="1">
                          <a:solidFill>
                            <a:schemeClr val="tx1"/>
                          </a:solidFill>
                          <a:latin typeface="Arial" charset="0"/>
                        </a:defRPr>
                      </a:lvl1pPr>
                      <a:lvl2pPr algn="l">
                        <a:spcBef>
                          <a:spcPct val="20000"/>
                        </a:spcBef>
                        <a:buClr>
                          <a:schemeClr val="tx2"/>
                        </a:buClr>
                        <a:buSzPct val="100000"/>
                        <a:defRPr sz="2400" b="1">
                          <a:solidFill>
                            <a:schemeClr val="tx1"/>
                          </a:solidFill>
                          <a:latin typeface="Arial" charset="0"/>
                        </a:defRPr>
                      </a:lvl2pPr>
                      <a:lvl3pPr algn="l">
                        <a:spcBef>
                          <a:spcPct val="20000"/>
                        </a:spcBef>
                        <a:buClr>
                          <a:schemeClr val="tx2"/>
                        </a:buClr>
                        <a:buSzPct val="100000"/>
                        <a:defRPr sz="2000">
                          <a:solidFill>
                            <a:schemeClr val="tx1"/>
                          </a:solidFill>
                          <a:latin typeface="Arial" charset="0"/>
                        </a:defRPr>
                      </a:lvl3pPr>
                      <a:lvl4pPr algn="l">
                        <a:spcBef>
                          <a:spcPct val="20000"/>
                        </a:spcBef>
                        <a:buClr>
                          <a:schemeClr val="tx2"/>
                        </a:buClr>
                        <a:buSzPct val="100000"/>
                        <a:defRPr>
                          <a:solidFill>
                            <a:schemeClr val="tx1"/>
                          </a:solidFill>
                          <a:latin typeface="Arial" charset="0"/>
                        </a:defRPr>
                      </a:lvl4pPr>
                      <a:lvl5pPr algn="l">
                        <a:spcBef>
                          <a:spcPct val="20000"/>
                        </a:spcBef>
                        <a:buClr>
                          <a:schemeClr val="tx2"/>
                        </a:buClr>
                        <a:buSzPct val="100000"/>
                        <a:defRPr>
                          <a:solidFill>
                            <a:schemeClr val="tx1"/>
                          </a:solidFill>
                          <a:latin typeface="Arial" charset="0"/>
                        </a:defRPr>
                      </a:lvl5pPr>
                      <a:lvl6pPr eaLnBrk="0" fontAlgn="base" hangingPunct="0">
                        <a:spcBef>
                          <a:spcPct val="20000"/>
                        </a:spcBef>
                        <a:spcAft>
                          <a:spcPct val="0"/>
                        </a:spcAft>
                        <a:buClr>
                          <a:schemeClr val="tx2"/>
                        </a:buClr>
                        <a:buSzPct val="100000"/>
                        <a:defRPr>
                          <a:solidFill>
                            <a:schemeClr val="tx1"/>
                          </a:solidFill>
                          <a:latin typeface="Arial" charset="0"/>
                        </a:defRPr>
                      </a:lvl6pPr>
                      <a:lvl7pPr eaLnBrk="0" fontAlgn="base" hangingPunct="0">
                        <a:spcBef>
                          <a:spcPct val="20000"/>
                        </a:spcBef>
                        <a:spcAft>
                          <a:spcPct val="0"/>
                        </a:spcAft>
                        <a:buClr>
                          <a:schemeClr val="tx2"/>
                        </a:buClr>
                        <a:buSzPct val="100000"/>
                        <a:defRPr>
                          <a:solidFill>
                            <a:schemeClr val="tx1"/>
                          </a:solidFill>
                          <a:latin typeface="Arial" charset="0"/>
                        </a:defRPr>
                      </a:lvl7pPr>
                      <a:lvl8pPr eaLnBrk="0" fontAlgn="base" hangingPunct="0">
                        <a:spcBef>
                          <a:spcPct val="20000"/>
                        </a:spcBef>
                        <a:spcAft>
                          <a:spcPct val="0"/>
                        </a:spcAft>
                        <a:buClr>
                          <a:schemeClr val="tx2"/>
                        </a:buClr>
                        <a:buSzPct val="100000"/>
                        <a:defRPr>
                          <a:solidFill>
                            <a:schemeClr val="tx1"/>
                          </a:solidFill>
                          <a:latin typeface="Arial" charset="0"/>
                        </a:defRPr>
                      </a:lvl8pPr>
                      <a:lvl9pPr eaLnBrk="0" fontAlgn="base" hangingPunct="0">
                        <a:spcBef>
                          <a:spcPct val="20000"/>
                        </a:spcBef>
                        <a:spcAft>
                          <a:spcPct val="0"/>
                        </a:spcAft>
                        <a:buClr>
                          <a:schemeClr val="tx2"/>
                        </a:buClr>
                        <a:buSzPct val="100000"/>
                        <a:defRPr>
                          <a:solidFill>
                            <a:schemeClr val="tx1"/>
                          </a:solidFill>
                          <a:latin typeface="Arial" charset="0"/>
                        </a:defRPr>
                      </a:lvl9pPr>
                    </a:lstStyle>
                    <a:p>
                      <a:pPr marL="0" marR="0" lvl="0" indent="0" algn="ctr"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1600" u="none" strike="noStrike" cap="none" normalizeH="0" baseline="0" smtClean="0">
                          <a:ln>
                            <a:noFill/>
                          </a:ln>
                          <a:effectLst/>
                        </a:rPr>
                        <a:t>I</a:t>
                      </a:r>
                      <a:endParaRPr kumimoji="0" lang="en-US" altLang="en-US" sz="1600" b="1" i="0" u="none" strike="noStrike" cap="none" normalizeH="0" baseline="0" smtClean="0">
                        <a:ln>
                          <a:noFill/>
                        </a:ln>
                        <a:solidFill>
                          <a:schemeClr val="bg2"/>
                        </a:solidFill>
                        <a:effectLst/>
                        <a:latin typeface="Arial" charset="0"/>
                      </a:endParaRPr>
                    </a:p>
                  </a:txBody>
                  <a:tcPr marT="45717" marB="45717" anchor="ctr" horzOverflow="overflow"/>
                </a:tc>
                <a:tc>
                  <a:txBody>
                    <a:bodyPr/>
                    <a:lstStyle>
                      <a:lvl1pPr algn="l">
                        <a:spcBef>
                          <a:spcPct val="20000"/>
                        </a:spcBef>
                        <a:buClr>
                          <a:schemeClr val="tx2"/>
                        </a:buClr>
                        <a:buSzPct val="150000"/>
                        <a:defRPr sz="2400" b="1">
                          <a:solidFill>
                            <a:schemeClr val="tx1"/>
                          </a:solidFill>
                          <a:latin typeface="Arial" charset="0"/>
                        </a:defRPr>
                      </a:lvl1pPr>
                      <a:lvl2pPr algn="l">
                        <a:spcBef>
                          <a:spcPct val="20000"/>
                        </a:spcBef>
                        <a:buClr>
                          <a:schemeClr val="tx2"/>
                        </a:buClr>
                        <a:buSzPct val="100000"/>
                        <a:defRPr sz="2400" b="1">
                          <a:solidFill>
                            <a:schemeClr val="tx1"/>
                          </a:solidFill>
                          <a:latin typeface="Arial" charset="0"/>
                        </a:defRPr>
                      </a:lvl2pPr>
                      <a:lvl3pPr algn="l">
                        <a:spcBef>
                          <a:spcPct val="20000"/>
                        </a:spcBef>
                        <a:buClr>
                          <a:schemeClr val="tx2"/>
                        </a:buClr>
                        <a:buSzPct val="100000"/>
                        <a:defRPr sz="2000">
                          <a:solidFill>
                            <a:schemeClr val="tx1"/>
                          </a:solidFill>
                          <a:latin typeface="Arial" charset="0"/>
                        </a:defRPr>
                      </a:lvl3pPr>
                      <a:lvl4pPr algn="l">
                        <a:spcBef>
                          <a:spcPct val="20000"/>
                        </a:spcBef>
                        <a:buClr>
                          <a:schemeClr val="tx2"/>
                        </a:buClr>
                        <a:buSzPct val="100000"/>
                        <a:defRPr>
                          <a:solidFill>
                            <a:schemeClr val="tx1"/>
                          </a:solidFill>
                          <a:latin typeface="Arial" charset="0"/>
                        </a:defRPr>
                      </a:lvl4pPr>
                      <a:lvl5pPr algn="l">
                        <a:spcBef>
                          <a:spcPct val="20000"/>
                        </a:spcBef>
                        <a:buClr>
                          <a:schemeClr val="tx2"/>
                        </a:buClr>
                        <a:buSzPct val="100000"/>
                        <a:defRPr>
                          <a:solidFill>
                            <a:schemeClr val="tx1"/>
                          </a:solidFill>
                          <a:latin typeface="Arial" charset="0"/>
                        </a:defRPr>
                      </a:lvl5pPr>
                      <a:lvl6pPr eaLnBrk="0" fontAlgn="base" hangingPunct="0">
                        <a:spcBef>
                          <a:spcPct val="20000"/>
                        </a:spcBef>
                        <a:spcAft>
                          <a:spcPct val="0"/>
                        </a:spcAft>
                        <a:buClr>
                          <a:schemeClr val="tx2"/>
                        </a:buClr>
                        <a:buSzPct val="100000"/>
                        <a:defRPr>
                          <a:solidFill>
                            <a:schemeClr val="tx1"/>
                          </a:solidFill>
                          <a:latin typeface="Arial" charset="0"/>
                        </a:defRPr>
                      </a:lvl6pPr>
                      <a:lvl7pPr eaLnBrk="0" fontAlgn="base" hangingPunct="0">
                        <a:spcBef>
                          <a:spcPct val="20000"/>
                        </a:spcBef>
                        <a:spcAft>
                          <a:spcPct val="0"/>
                        </a:spcAft>
                        <a:buClr>
                          <a:schemeClr val="tx2"/>
                        </a:buClr>
                        <a:buSzPct val="100000"/>
                        <a:defRPr>
                          <a:solidFill>
                            <a:schemeClr val="tx1"/>
                          </a:solidFill>
                          <a:latin typeface="Arial" charset="0"/>
                        </a:defRPr>
                      </a:lvl7pPr>
                      <a:lvl8pPr eaLnBrk="0" fontAlgn="base" hangingPunct="0">
                        <a:spcBef>
                          <a:spcPct val="20000"/>
                        </a:spcBef>
                        <a:spcAft>
                          <a:spcPct val="0"/>
                        </a:spcAft>
                        <a:buClr>
                          <a:schemeClr val="tx2"/>
                        </a:buClr>
                        <a:buSzPct val="100000"/>
                        <a:defRPr>
                          <a:solidFill>
                            <a:schemeClr val="tx1"/>
                          </a:solidFill>
                          <a:latin typeface="Arial" charset="0"/>
                        </a:defRPr>
                      </a:lvl8pPr>
                      <a:lvl9pPr eaLnBrk="0" fontAlgn="base" hangingPunct="0">
                        <a:spcBef>
                          <a:spcPct val="20000"/>
                        </a:spcBef>
                        <a:spcAft>
                          <a:spcPct val="0"/>
                        </a:spcAft>
                        <a:buClr>
                          <a:schemeClr val="tx2"/>
                        </a:buClr>
                        <a:buSzPct val="100000"/>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1400" u="none" strike="noStrike" cap="none" normalizeH="0" baseline="0" dirty="0" smtClean="0">
                          <a:ln>
                            <a:noFill/>
                          </a:ln>
                          <a:effectLst/>
                        </a:rPr>
                        <a:t>Buildings that represent a low hazard to human life in the event of failure</a:t>
                      </a:r>
                      <a:br>
                        <a:rPr kumimoji="0" lang="en-US" altLang="en-US" sz="1400" u="none" strike="noStrike" cap="none" normalizeH="0" baseline="0" dirty="0" smtClean="0">
                          <a:ln>
                            <a:noFill/>
                          </a:ln>
                          <a:effectLst/>
                        </a:rPr>
                      </a:br>
                      <a:r>
                        <a:rPr kumimoji="0" lang="en-US" altLang="en-US" sz="1400" b="0" u="none" strike="noStrike" cap="none" normalizeH="0" baseline="0" dirty="0" smtClean="0">
                          <a:ln>
                            <a:noFill/>
                          </a:ln>
                          <a:effectLst/>
                        </a:rPr>
                        <a:t>(agricultural facilities, temporary facilities, minor storage facilities)</a:t>
                      </a:r>
                      <a:endParaRPr kumimoji="0" lang="en-US" altLang="en-US" sz="1400" b="0" i="0" u="none" strike="noStrike" cap="none" normalizeH="0" baseline="0" dirty="0" smtClean="0">
                        <a:ln>
                          <a:noFill/>
                        </a:ln>
                        <a:solidFill>
                          <a:schemeClr val="bg2"/>
                        </a:solidFill>
                        <a:effectLst/>
                        <a:latin typeface="Arial" charset="0"/>
                      </a:endParaRPr>
                    </a:p>
                  </a:txBody>
                  <a:tcPr marT="45717" marB="45717" anchor="ctr" horzOverflow="overflow"/>
                </a:tc>
                <a:tc>
                  <a:txBody>
                    <a:bodyPr/>
                    <a:lstStyle>
                      <a:lvl1pPr algn="l">
                        <a:spcBef>
                          <a:spcPct val="20000"/>
                        </a:spcBef>
                        <a:buClr>
                          <a:schemeClr val="tx2"/>
                        </a:buClr>
                        <a:buSzPct val="150000"/>
                        <a:defRPr sz="2400" b="1">
                          <a:solidFill>
                            <a:schemeClr val="tx1"/>
                          </a:solidFill>
                          <a:latin typeface="Arial" charset="0"/>
                        </a:defRPr>
                      </a:lvl1pPr>
                      <a:lvl2pPr algn="l">
                        <a:spcBef>
                          <a:spcPct val="20000"/>
                        </a:spcBef>
                        <a:buClr>
                          <a:schemeClr val="tx2"/>
                        </a:buClr>
                        <a:buSzPct val="100000"/>
                        <a:defRPr sz="2400" b="1">
                          <a:solidFill>
                            <a:schemeClr val="tx1"/>
                          </a:solidFill>
                          <a:latin typeface="Arial" charset="0"/>
                        </a:defRPr>
                      </a:lvl2pPr>
                      <a:lvl3pPr algn="l">
                        <a:spcBef>
                          <a:spcPct val="20000"/>
                        </a:spcBef>
                        <a:buClr>
                          <a:schemeClr val="tx2"/>
                        </a:buClr>
                        <a:buSzPct val="100000"/>
                        <a:defRPr sz="2000">
                          <a:solidFill>
                            <a:schemeClr val="tx1"/>
                          </a:solidFill>
                          <a:latin typeface="Arial" charset="0"/>
                        </a:defRPr>
                      </a:lvl3pPr>
                      <a:lvl4pPr algn="l">
                        <a:spcBef>
                          <a:spcPct val="20000"/>
                        </a:spcBef>
                        <a:buClr>
                          <a:schemeClr val="tx2"/>
                        </a:buClr>
                        <a:buSzPct val="100000"/>
                        <a:defRPr>
                          <a:solidFill>
                            <a:schemeClr val="tx1"/>
                          </a:solidFill>
                          <a:latin typeface="Arial" charset="0"/>
                        </a:defRPr>
                      </a:lvl4pPr>
                      <a:lvl5pPr algn="l">
                        <a:spcBef>
                          <a:spcPct val="20000"/>
                        </a:spcBef>
                        <a:buClr>
                          <a:schemeClr val="tx2"/>
                        </a:buClr>
                        <a:buSzPct val="100000"/>
                        <a:defRPr>
                          <a:solidFill>
                            <a:schemeClr val="tx1"/>
                          </a:solidFill>
                          <a:latin typeface="Arial" charset="0"/>
                        </a:defRPr>
                      </a:lvl5pPr>
                      <a:lvl6pPr eaLnBrk="0" fontAlgn="base" hangingPunct="0">
                        <a:spcBef>
                          <a:spcPct val="20000"/>
                        </a:spcBef>
                        <a:spcAft>
                          <a:spcPct val="0"/>
                        </a:spcAft>
                        <a:buClr>
                          <a:schemeClr val="tx2"/>
                        </a:buClr>
                        <a:buSzPct val="100000"/>
                        <a:defRPr>
                          <a:solidFill>
                            <a:schemeClr val="tx1"/>
                          </a:solidFill>
                          <a:latin typeface="Arial" charset="0"/>
                        </a:defRPr>
                      </a:lvl6pPr>
                      <a:lvl7pPr eaLnBrk="0" fontAlgn="base" hangingPunct="0">
                        <a:spcBef>
                          <a:spcPct val="20000"/>
                        </a:spcBef>
                        <a:spcAft>
                          <a:spcPct val="0"/>
                        </a:spcAft>
                        <a:buClr>
                          <a:schemeClr val="tx2"/>
                        </a:buClr>
                        <a:buSzPct val="100000"/>
                        <a:defRPr>
                          <a:solidFill>
                            <a:schemeClr val="tx1"/>
                          </a:solidFill>
                          <a:latin typeface="Arial" charset="0"/>
                        </a:defRPr>
                      </a:lvl7pPr>
                      <a:lvl8pPr eaLnBrk="0" fontAlgn="base" hangingPunct="0">
                        <a:spcBef>
                          <a:spcPct val="20000"/>
                        </a:spcBef>
                        <a:spcAft>
                          <a:spcPct val="0"/>
                        </a:spcAft>
                        <a:buClr>
                          <a:schemeClr val="tx2"/>
                        </a:buClr>
                        <a:buSzPct val="100000"/>
                        <a:defRPr>
                          <a:solidFill>
                            <a:schemeClr val="tx1"/>
                          </a:solidFill>
                          <a:latin typeface="Arial" charset="0"/>
                        </a:defRPr>
                      </a:lvl8pPr>
                      <a:lvl9pPr eaLnBrk="0" fontAlgn="base" hangingPunct="0">
                        <a:spcBef>
                          <a:spcPct val="20000"/>
                        </a:spcBef>
                        <a:spcAft>
                          <a:spcPct val="0"/>
                        </a:spcAft>
                        <a:buClr>
                          <a:schemeClr val="tx2"/>
                        </a:buClr>
                        <a:buSzPct val="100000"/>
                        <a:defRPr>
                          <a:solidFill>
                            <a:schemeClr val="tx1"/>
                          </a:solidFill>
                          <a:latin typeface="Arial" charset="0"/>
                        </a:defRPr>
                      </a:lvl9pPr>
                    </a:lstStyle>
                    <a:p>
                      <a:pPr marL="0" marR="0" lvl="0" indent="0" algn="ctr"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1600" u="none" strike="noStrike" cap="none" normalizeH="0" baseline="0" dirty="0" smtClean="0">
                          <a:ln>
                            <a:noFill/>
                          </a:ln>
                          <a:effectLst/>
                        </a:rPr>
                        <a:t>1.0</a:t>
                      </a:r>
                      <a:endParaRPr kumimoji="0" lang="en-US" altLang="en-US" sz="1600" b="1" i="0" u="none" strike="noStrike" cap="none" normalizeH="0" baseline="0" dirty="0" smtClean="0">
                        <a:ln>
                          <a:noFill/>
                        </a:ln>
                        <a:solidFill>
                          <a:schemeClr val="bg2"/>
                        </a:solidFill>
                        <a:effectLst/>
                        <a:latin typeface="Arial" charset="0"/>
                      </a:endParaRPr>
                    </a:p>
                  </a:txBody>
                  <a:tcPr marT="45717" marB="45717" anchor="ctr" horzOverflow="overflow"/>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220911087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38"/>
          </p:nvPr>
        </p:nvSpPr>
        <p:spPr/>
        <p:txBody>
          <a:bodyPr/>
          <a:lstStyle/>
          <a:p>
            <a:r>
              <a:rPr lang="en-US" dirty="0" smtClean="0"/>
              <a:t>Glossary – Selected Terms</a:t>
            </a:r>
            <a:endParaRPr lang="en-US" dirty="0"/>
          </a:p>
        </p:txBody>
      </p:sp>
      <p:sp>
        <p:nvSpPr>
          <p:cNvPr id="7" name="Text Placeholder 6"/>
          <p:cNvSpPr>
            <a:spLocks noGrp="1"/>
          </p:cNvSpPr>
          <p:nvPr>
            <p:ph type="body" sz="quarter" idx="39"/>
          </p:nvPr>
        </p:nvSpPr>
        <p:spPr/>
        <p:txBody>
          <a:bodyPr/>
          <a:lstStyle/>
          <a:p>
            <a:r>
              <a:rPr lang="en-US" dirty="0" smtClean="0"/>
              <a:t>AISC Seismic Provisions</a:t>
            </a:r>
            <a:endParaRPr lang="en-US" dirty="0"/>
          </a:p>
        </p:txBody>
      </p:sp>
      <p:sp>
        <p:nvSpPr>
          <p:cNvPr id="5" name="Slide Number Placeholder 4"/>
          <p:cNvSpPr>
            <a:spLocks noGrp="1"/>
          </p:cNvSpPr>
          <p:nvPr>
            <p:ph type="sldNum" sz="quarter" idx="12"/>
          </p:nvPr>
        </p:nvSpPr>
        <p:spPr/>
        <p:txBody>
          <a:bodyPr/>
          <a:lstStyle/>
          <a:p>
            <a:pPr>
              <a:defRPr/>
            </a:pPr>
            <a:fld id="{46425072-6E52-45A8-8A7E-A5B11BCA4176}" type="slidenum">
              <a:rPr lang="en-US" altLang="en-US" smtClean="0"/>
              <a:pPr>
                <a:defRPr/>
              </a:pPr>
              <a:t>35</a:t>
            </a:fld>
            <a:endParaRPr lang="en-US" altLang="en-US" dirty="0"/>
          </a:p>
        </p:txBody>
      </p:sp>
      <p:sp>
        <p:nvSpPr>
          <p:cNvPr id="8" name="Text Box 5"/>
          <p:cNvSpPr txBox="1">
            <a:spLocks noChangeArrowheads="1"/>
          </p:cNvSpPr>
          <p:nvPr/>
        </p:nvSpPr>
        <p:spPr bwMode="auto">
          <a:xfrm>
            <a:off x="1066800" y="1940818"/>
            <a:ext cx="724961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b="0" dirty="0"/>
              <a:t>Classification assigned to a structure based on its Risk Category and the severity of the design earthquake ground motion at the site</a:t>
            </a:r>
          </a:p>
        </p:txBody>
      </p:sp>
      <p:sp>
        <p:nvSpPr>
          <p:cNvPr id="9" name="Text Box 2"/>
          <p:cNvSpPr txBox="1">
            <a:spLocks noChangeArrowheads="1"/>
          </p:cNvSpPr>
          <p:nvPr/>
        </p:nvSpPr>
        <p:spPr bwMode="auto">
          <a:xfrm>
            <a:off x="539552" y="1268760"/>
            <a:ext cx="627697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None/>
            </a:pPr>
            <a:r>
              <a:rPr lang="en-US" altLang="en-US" sz="2200" u="sng" dirty="0" smtClean="0">
                <a:latin typeface="+mn-lt"/>
              </a:rPr>
              <a:t>Seismic Design Category (SDC)</a:t>
            </a:r>
            <a:endParaRPr lang="en-US" altLang="en-US" sz="2200" b="0" dirty="0">
              <a:latin typeface="+mn-lt"/>
            </a:endParaRPr>
          </a:p>
        </p:txBody>
      </p:sp>
      <p:sp>
        <p:nvSpPr>
          <p:cNvPr id="2" name="TextBox 1"/>
          <p:cNvSpPr txBox="1"/>
          <p:nvPr/>
        </p:nvSpPr>
        <p:spPr>
          <a:xfrm>
            <a:off x="2195736" y="3429000"/>
            <a:ext cx="2418407" cy="2805320"/>
          </a:xfrm>
          <a:prstGeom prst="rect">
            <a:avLst/>
          </a:prstGeom>
          <a:noFill/>
        </p:spPr>
        <p:txBody>
          <a:bodyPr wrap="square" rtlCol="0">
            <a:spAutoFit/>
          </a:bodyPr>
          <a:lstStyle/>
          <a:p>
            <a:pPr>
              <a:lnSpc>
                <a:spcPct val="150000"/>
              </a:lnSpc>
            </a:pPr>
            <a:r>
              <a:rPr lang="en-US" sz="2000" dirty="0" smtClean="0"/>
              <a:t>SDCs:		</a:t>
            </a:r>
            <a:r>
              <a:rPr lang="en-US" sz="2000" b="1" dirty="0" smtClean="0"/>
              <a:t>A</a:t>
            </a:r>
          </a:p>
          <a:p>
            <a:pPr>
              <a:lnSpc>
                <a:spcPct val="150000"/>
              </a:lnSpc>
            </a:pPr>
            <a:r>
              <a:rPr lang="en-US" sz="2000" b="1" dirty="0"/>
              <a:t>	</a:t>
            </a:r>
            <a:r>
              <a:rPr lang="en-US" sz="2000" b="1" dirty="0" smtClean="0"/>
              <a:t>	B</a:t>
            </a:r>
          </a:p>
          <a:p>
            <a:pPr>
              <a:lnSpc>
                <a:spcPct val="150000"/>
              </a:lnSpc>
            </a:pPr>
            <a:r>
              <a:rPr lang="en-US" sz="2000" b="1" dirty="0"/>
              <a:t>	</a:t>
            </a:r>
            <a:r>
              <a:rPr lang="en-US" sz="2000" b="1" dirty="0" smtClean="0"/>
              <a:t>	C</a:t>
            </a:r>
          </a:p>
          <a:p>
            <a:pPr>
              <a:lnSpc>
                <a:spcPct val="150000"/>
              </a:lnSpc>
            </a:pPr>
            <a:r>
              <a:rPr lang="en-US" sz="2000" b="1" dirty="0"/>
              <a:t>	</a:t>
            </a:r>
            <a:r>
              <a:rPr lang="en-US" sz="2000" b="1" dirty="0" smtClean="0"/>
              <a:t>	D</a:t>
            </a:r>
          </a:p>
          <a:p>
            <a:pPr>
              <a:lnSpc>
                <a:spcPct val="150000"/>
              </a:lnSpc>
            </a:pPr>
            <a:r>
              <a:rPr lang="en-US" sz="2000" b="1" dirty="0"/>
              <a:t>	</a:t>
            </a:r>
            <a:r>
              <a:rPr lang="en-US" sz="2000" b="1" dirty="0" smtClean="0"/>
              <a:t>	E</a:t>
            </a:r>
          </a:p>
          <a:p>
            <a:pPr>
              <a:lnSpc>
                <a:spcPct val="150000"/>
              </a:lnSpc>
            </a:pPr>
            <a:r>
              <a:rPr lang="en-US" sz="2000" b="1" dirty="0"/>
              <a:t>	</a:t>
            </a:r>
            <a:r>
              <a:rPr lang="en-US" sz="2000" b="1" dirty="0" smtClean="0"/>
              <a:t>	F</a:t>
            </a:r>
            <a:endParaRPr lang="en-US" sz="2000" b="1" dirty="0"/>
          </a:p>
        </p:txBody>
      </p:sp>
      <p:sp>
        <p:nvSpPr>
          <p:cNvPr id="3" name="Down Arrow 2"/>
          <p:cNvSpPr/>
          <p:nvPr/>
        </p:nvSpPr>
        <p:spPr>
          <a:xfrm>
            <a:off x="4860032" y="3573016"/>
            <a:ext cx="288032" cy="2592288"/>
          </a:xfrm>
          <a:prstGeom prst="downArrow">
            <a:avLst>
              <a:gd name="adj1" fmla="val 22544"/>
              <a:gd name="adj2" fmla="val 92990"/>
            </a:avLst>
          </a:prstGeom>
          <a:solidFill>
            <a:schemeClr val="tx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 Box 6"/>
          <p:cNvSpPr txBox="1">
            <a:spLocks noChangeArrowheads="1"/>
          </p:cNvSpPr>
          <p:nvPr/>
        </p:nvSpPr>
        <p:spPr bwMode="auto">
          <a:xfrm>
            <a:off x="5436096" y="3815997"/>
            <a:ext cx="252028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1800" dirty="0"/>
              <a:t>Increasing seismic </a:t>
            </a:r>
            <a:r>
              <a:rPr lang="en-US" altLang="en-US" sz="1800" dirty="0" smtClean="0"/>
              <a:t>risk</a:t>
            </a:r>
          </a:p>
          <a:p>
            <a:pPr algn="l"/>
            <a:endParaRPr lang="en-US" altLang="en-US" sz="1800" dirty="0"/>
          </a:p>
          <a:p>
            <a:pPr algn="l"/>
            <a:r>
              <a:rPr lang="en-US" altLang="en-US" sz="1800" dirty="0" smtClean="0"/>
              <a:t>- and -</a:t>
            </a:r>
          </a:p>
          <a:p>
            <a:pPr algn="l"/>
            <a:endParaRPr lang="en-US" altLang="en-US" sz="1800" dirty="0"/>
          </a:p>
          <a:p>
            <a:pPr algn="l"/>
            <a:r>
              <a:rPr lang="en-US" altLang="en-US" sz="1800" dirty="0"/>
              <a:t>Increasingly stringent seismic design and detailing requirements</a:t>
            </a:r>
          </a:p>
        </p:txBody>
      </p:sp>
    </p:spTree>
    <p:extLst>
      <p:ext uri="{BB962C8B-B14F-4D97-AF65-F5344CB8AC3E}">
        <p14:creationId xmlns:p14="http://schemas.microsoft.com/office/powerpoint/2010/main" val="323273450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38"/>
          </p:nvPr>
        </p:nvSpPr>
        <p:spPr>
          <a:xfrm>
            <a:off x="519828" y="431870"/>
            <a:ext cx="8300643" cy="620866"/>
          </a:xfrm>
        </p:spPr>
        <p:txBody>
          <a:bodyPr/>
          <a:lstStyle/>
          <a:p>
            <a:r>
              <a:rPr lang="en-US" sz="2400" dirty="0" smtClean="0"/>
              <a:t>To Determine the Seismic Design Category (ASCE 7-16)</a:t>
            </a:r>
            <a:endParaRPr lang="en-US" sz="2400" dirty="0"/>
          </a:p>
        </p:txBody>
      </p:sp>
      <p:sp>
        <p:nvSpPr>
          <p:cNvPr id="45" name="TextBox 44"/>
          <p:cNvSpPr txBox="1"/>
          <p:nvPr/>
        </p:nvSpPr>
        <p:spPr>
          <a:xfrm>
            <a:off x="1048548" y="1043628"/>
            <a:ext cx="7183456" cy="461665"/>
          </a:xfrm>
          <a:prstGeom prst="rect">
            <a:avLst/>
          </a:prstGeom>
        </p:spPr>
        <p:style>
          <a:lnRef idx="0">
            <a:schemeClr val="accent6"/>
          </a:lnRef>
          <a:fillRef idx="3">
            <a:schemeClr val="accent6"/>
          </a:fillRef>
          <a:effectRef idx="3">
            <a:schemeClr val="accent6"/>
          </a:effectRef>
          <a:fontRef idx="minor">
            <a:schemeClr val="lt1"/>
          </a:fontRef>
        </p:style>
        <p:txBody>
          <a:bodyPr wrap="square" tIns="91440" bIns="91440" rtlCol="0">
            <a:spAutoFit/>
          </a:bodyPr>
          <a:lstStyle>
            <a:defPPr>
              <a:defRPr lang="fr-FR"/>
            </a:defPPr>
            <a:lvl1pPr algn="ctr">
              <a:defRPr b="1">
                <a:solidFill>
                  <a:schemeClr val="tx1"/>
                </a:solidFill>
              </a:defRPr>
            </a:lvl1pPr>
          </a:lstStyle>
          <a:p>
            <a:r>
              <a:rPr lang="en-US" dirty="0"/>
              <a:t>Determine Risk Category</a:t>
            </a:r>
          </a:p>
        </p:txBody>
      </p:sp>
      <p:sp>
        <p:nvSpPr>
          <p:cNvPr id="46" name="TextBox 45"/>
          <p:cNvSpPr txBox="1"/>
          <p:nvPr/>
        </p:nvSpPr>
        <p:spPr>
          <a:xfrm>
            <a:off x="1023740" y="1788840"/>
            <a:ext cx="7208264" cy="1107996"/>
          </a:xfrm>
          <a:prstGeom prst="rect">
            <a:avLst/>
          </a:prstGeom>
        </p:spPr>
        <p:style>
          <a:lnRef idx="0">
            <a:schemeClr val="accent6"/>
          </a:lnRef>
          <a:fillRef idx="3">
            <a:schemeClr val="accent6"/>
          </a:fillRef>
          <a:effectRef idx="3">
            <a:schemeClr val="accent6"/>
          </a:effectRef>
          <a:fontRef idx="minor">
            <a:schemeClr val="lt1"/>
          </a:fontRef>
        </p:style>
        <p:txBody>
          <a:bodyPr wrap="square" tIns="91440" bIns="91440" rtlCol="0">
            <a:spAutoFit/>
          </a:bodyPr>
          <a:lstStyle>
            <a:defPPr>
              <a:defRPr lang="fr-FR"/>
            </a:defPPr>
            <a:lvl1pPr algn="ctr">
              <a:defRPr b="1">
                <a:solidFill>
                  <a:schemeClr val="tx1"/>
                </a:solidFill>
              </a:defRPr>
            </a:lvl1pPr>
          </a:lstStyle>
          <a:p>
            <a:r>
              <a:rPr lang="en-US" dirty="0"/>
              <a:t>Determine </a:t>
            </a:r>
            <a:r>
              <a:rPr lang="en-US" i="1" dirty="0"/>
              <a:t>S</a:t>
            </a:r>
            <a:r>
              <a:rPr lang="en-US" i="1" baseline="-25000" dirty="0"/>
              <a:t>S</a:t>
            </a:r>
            <a:r>
              <a:rPr lang="en-US" dirty="0"/>
              <a:t> and </a:t>
            </a:r>
            <a:r>
              <a:rPr lang="en-US" i="1" dirty="0"/>
              <a:t>S</a:t>
            </a:r>
            <a:r>
              <a:rPr lang="en-US" i="1" baseline="-25000" dirty="0"/>
              <a:t>1</a:t>
            </a:r>
          </a:p>
          <a:p>
            <a:r>
              <a:rPr lang="en-US" altLang="en-US" sz="1400" b="0" i="1" dirty="0"/>
              <a:t>S</a:t>
            </a:r>
            <a:r>
              <a:rPr lang="en-US" altLang="en-US" sz="1400" b="0" i="1" baseline="-25000" dirty="0"/>
              <a:t>S</a:t>
            </a:r>
            <a:r>
              <a:rPr lang="en-US" altLang="en-US" sz="1400" b="0" i="1" dirty="0"/>
              <a:t> </a:t>
            </a:r>
            <a:r>
              <a:rPr lang="en-US" altLang="en-US" sz="1400" b="0" dirty="0"/>
              <a:t>=  spectral response acceleration for MCE</a:t>
            </a:r>
            <a:r>
              <a:rPr lang="en-US" altLang="en-US" sz="1400" b="0" baseline="-25000" dirty="0"/>
              <a:t>R</a:t>
            </a:r>
            <a:r>
              <a:rPr lang="en-US" altLang="en-US" sz="1400" b="0" dirty="0"/>
              <a:t> at short periods </a:t>
            </a:r>
          </a:p>
          <a:p>
            <a:r>
              <a:rPr lang="en-US" altLang="en-US" sz="1400" b="0" i="1" dirty="0"/>
              <a:t>S</a:t>
            </a:r>
            <a:r>
              <a:rPr lang="en-US" altLang="en-US" sz="1400" b="0" i="1" baseline="-25000" dirty="0"/>
              <a:t>1</a:t>
            </a:r>
            <a:r>
              <a:rPr lang="en-US" altLang="en-US" sz="1400" b="0" i="1" dirty="0"/>
              <a:t> </a:t>
            </a:r>
            <a:r>
              <a:rPr lang="en-US" altLang="en-US" sz="1400" b="0" dirty="0"/>
              <a:t>=  spectral response acceleration for MCE</a:t>
            </a:r>
            <a:r>
              <a:rPr lang="en-US" altLang="en-US" sz="1400" b="0" baseline="-25000" dirty="0"/>
              <a:t>R</a:t>
            </a:r>
            <a:r>
              <a:rPr lang="en-US" altLang="en-US" sz="1400" b="0" dirty="0"/>
              <a:t> at 1-sec period </a:t>
            </a:r>
          </a:p>
          <a:p>
            <a:r>
              <a:rPr lang="en-US" altLang="en-US" sz="1400" b="0" i="1" dirty="0"/>
              <a:t>S</a:t>
            </a:r>
            <a:r>
              <a:rPr lang="en-US" altLang="en-US" sz="1400" b="0" i="1" baseline="-25000" dirty="0"/>
              <a:t>s</a:t>
            </a:r>
            <a:r>
              <a:rPr lang="en-US" altLang="en-US" sz="1400" b="0" dirty="0"/>
              <a:t> and </a:t>
            </a:r>
            <a:r>
              <a:rPr lang="en-US" altLang="en-US" sz="1400" b="0" i="1" dirty="0"/>
              <a:t>S</a:t>
            </a:r>
            <a:r>
              <a:rPr lang="en-US" altLang="en-US" sz="1400" b="0" i="1" baseline="-25000" dirty="0"/>
              <a:t>1</a:t>
            </a:r>
            <a:r>
              <a:rPr lang="en-US" altLang="en-US" sz="1400" b="0" dirty="0"/>
              <a:t> are read from maps (or from USGS website)</a:t>
            </a:r>
            <a:endParaRPr lang="en-US" sz="1400" b="0" dirty="0"/>
          </a:p>
        </p:txBody>
      </p:sp>
      <p:sp>
        <p:nvSpPr>
          <p:cNvPr id="47" name="TextBox 46"/>
          <p:cNvSpPr txBox="1"/>
          <p:nvPr/>
        </p:nvSpPr>
        <p:spPr>
          <a:xfrm>
            <a:off x="1036144" y="3186053"/>
            <a:ext cx="7208264" cy="892552"/>
          </a:xfrm>
          <a:prstGeom prst="rect">
            <a:avLst/>
          </a:prstGeom>
        </p:spPr>
        <p:style>
          <a:lnRef idx="0">
            <a:schemeClr val="accent6"/>
          </a:lnRef>
          <a:fillRef idx="3">
            <a:schemeClr val="accent6"/>
          </a:fillRef>
          <a:effectRef idx="3">
            <a:schemeClr val="accent6"/>
          </a:effectRef>
          <a:fontRef idx="minor">
            <a:schemeClr val="lt1"/>
          </a:fontRef>
        </p:style>
        <p:txBody>
          <a:bodyPr wrap="square" tIns="91440" bIns="91440" rtlCol="0">
            <a:spAutoFit/>
          </a:bodyPr>
          <a:lstStyle>
            <a:defPPr>
              <a:defRPr lang="fr-FR"/>
            </a:defPPr>
            <a:lvl1pPr algn="ctr">
              <a:defRPr b="1">
                <a:solidFill>
                  <a:schemeClr val="tx1"/>
                </a:solidFill>
              </a:defRPr>
            </a:lvl1pPr>
          </a:lstStyle>
          <a:p>
            <a:r>
              <a:rPr lang="en-US" dirty="0"/>
              <a:t>Determine Site Class</a:t>
            </a:r>
          </a:p>
          <a:p>
            <a:r>
              <a:rPr lang="en-US" altLang="en-US" sz="1400" b="0" dirty="0"/>
              <a:t>Site Class depends on soils conditions - classified according to shear wave velocity, standard penetration tests, or undrained shear strength</a:t>
            </a:r>
          </a:p>
        </p:txBody>
      </p:sp>
      <p:sp>
        <p:nvSpPr>
          <p:cNvPr id="48" name="TextBox 47"/>
          <p:cNvSpPr txBox="1"/>
          <p:nvPr/>
        </p:nvSpPr>
        <p:spPr>
          <a:xfrm>
            <a:off x="1036144" y="4346127"/>
            <a:ext cx="7208264" cy="1107996"/>
          </a:xfrm>
          <a:prstGeom prst="rect">
            <a:avLst/>
          </a:prstGeom>
        </p:spPr>
        <p:style>
          <a:lnRef idx="0">
            <a:schemeClr val="accent6"/>
          </a:lnRef>
          <a:fillRef idx="3">
            <a:schemeClr val="accent6"/>
          </a:fillRef>
          <a:effectRef idx="3">
            <a:schemeClr val="accent6"/>
          </a:effectRef>
          <a:fontRef idx="minor">
            <a:schemeClr val="lt1"/>
          </a:fontRef>
        </p:style>
        <p:txBody>
          <a:bodyPr wrap="square" tIns="91440" bIns="91440" rtlCol="0">
            <a:spAutoFit/>
          </a:bodyPr>
          <a:lstStyle/>
          <a:p>
            <a:pPr algn="ctr"/>
            <a:r>
              <a:rPr lang="en-US" b="1" dirty="0" smtClean="0">
                <a:solidFill>
                  <a:schemeClr val="tx1"/>
                </a:solidFill>
              </a:rPr>
              <a:t>Determine </a:t>
            </a:r>
            <a:r>
              <a:rPr lang="en-US" b="1" i="1" dirty="0" smtClean="0">
                <a:solidFill>
                  <a:schemeClr val="tx1"/>
                </a:solidFill>
              </a:rPr>
              <a:t>S</a:t>
            </a:r>
            <a:r>
              <a:rPr lang="en-US" b="1" i="1" baseline="-25000" dirty="0" smtClean="0">
                <a:solidFill>
                  <a:schemeClr val="tx1"/>
                </a:solidFill>
              </a:rPr>
              <a:t>MS</a:t>
            </a:r>
            <a:r>
              <a:rPr lang="en-US" b="1" dirty="0" smtClean="0">
                <a:solidFill>
                  <a:schemeClr val="tx1"/>
                </a:solidFill>
              </a:rPr>
              <a:t> and </a:t>
            </a:r>
            <a:r>
              <a:rPr lang="en-US" b="1" i="1" dirty="0" smtClean="0">
                <a:solidFill>
                  <a:schemeClr val="tx1"/>
                </a:solidFill>
              </a:rPr>
              <a:t>S</a:t>
            </a:r>
            <a:r>
              <a:rPr lang="en-US" b="1" i="1" baseline="-25000" dirty="0" smtClean="0">
                <a:solidFill>
                  <a:schemeClr val="tx1"/>
                </a:solidFill>
              </a:rPr>
              <a:t>M1</a:t>
            </a:r>
            <a:endParaRPr lang="en-US" sz="600" b="1" i="1" baseline="-25000" dirty="0" smtClean="0">
              <a:solidFill>
                <a:schemeClr val="tx1"/>
              </a:solidFill>
            </a:endParaRPr>
          </a:p>
          <a:p>
            <a:pPr algn="ctr">
              <a:spcBef>
                <a:spcPct val="0"/>
              </a:spcBef>
            </a:pPr>
            <a:r>
              <a:rPr lang="en-US" altLang="en-US" sz="1400" dirty="0">
                <a:solidFill>
                  <a:schemeClr val="tx1"/>
                </a:solidFill>
              </a:rPr>
              <a:t>Spectral response accelerations for </a:t>
            </a:r>
            <a:r>
              <a:rPr lang="en-US" altLang="en-US" sz="1400" dirty="0" smtClean="0">
                <a:solidFill>
                  <a:schemeClr val="tx1"/>
                </a:solidFill>
              </a:rPr>
              <a:t>MCE</a:t>
            </a:r>
            <a:r>
              <a:rPr lang="en-US" altLang="en-US" sz="1400" baseline="-25000" dirty="0" smtClean="0">
                <a:solidFill>
                  <a:schemeClr val="tx1"/>
                </a:solidFill>
              </a:rPr>
              <a:t>R</a:t>
            </a:r>
            <a:r>
              <a:rPr lang="en-US" altLang="en-US" sz="1400" dirty="0" smtClean="0">
                <a:solidFill>
                  <a:schemeClr val="tx1"/>
                </a:solidFill>
              </a:rPr>
              <a:t> adjusted </a:t>
            </a:r>
            <a:r>
              <a:rPr lang="en-US" altLang="en-US" sz="1400" dirty="0">
                <a:solidFill>
                  <a:schemeClr val="tx1"/>
                </a:solidFill>
              </a:rPr>
              <a:t>for the Site Class;</a:t>
            </a:r>
          </a:p>
          <a:p>
            <a:pPr algn="ctr">
              <a:spcBef>
                <a:spcPct val="0"/>
              </a:spcBef>
            </a:pPr>
            <a:r>
              <a:rPr lang="en-US" altLang="en-US" sz="1400" i="1" dirty="0">
                <a:solidFill>
                  <a:schemeClr val="tx1"/>
                </a:solidFill>
              </a:rPr>
              <a:t>S</a:t>
            </a:r>
            <a:r>
              <a:rPr lang="en-US" altLang="en-US" sz="1400" i="1" baseline="-25000" dirty="0">
                <a:solidFill>
                  <a:schemeClr val="tx1"/>
                </a:solidFill>
              </a:rPr>
              <a:t>MS</a:t>
            </a:r>
            <a:r>
              <a:rPr lang="en-US" altLang="en-US" sz="1400" i="1" dirty="0">
                <a:solidFill>
                  <a:schemeClr val="tx1"/>
                </a:solidFill>
              </a:rPr>
              <a:t> = F</a:t>
            </a:r>
            <a:r>
              <a:rPr lang="en-US" altLang="en-US" sz="1400" i="1" baseline="-25000" dirty="0">
                <a:solidFill>
                  <a:schemeClr val="tx1"/>
                </a:solidFill>
              </a:rPr>
              <a:t>a</a:t>
            </a:r>
            <a:r>
              <a:rPr lang="en-US" altLang="en-US" sz="1400" i="1" dirty="0">
                <a:solidFill>
                  <a:schemeClr val="tx1"/>
                </a:solidFill>
              </a:rPr>
              <a:t> S</a:t>
            </a:r>
            <a:r>
              <a:rPr lang="en-US" altLang="en-US" sz="1400" i="1" baseline="-25000" dirty="0">
                <a:solidFill>
                  <a:schemeClr val="tx1"/>
                </a:solidFill>
              </a:rPr>
              <a:t>s</a:t>
            </a:r>
            <a:r>
              <a:rPr lang="en-US" altLang="en-US" sz="1400" i="1" dirty="0">
                <a:solidFill>
                  <a:schemeClr val="tx1"/>
                </a:solidFill>
              </a:rPr>
              <a:t>        S</a:t>
            </a:r>
            <a:r>
              <a:rPr lang="en-US" altLang="en-US" sz="1400" i="1" baseline="-25000" dirty="0">
                <a:solidFill>
                  <a:schemeClr val="tx1"/>
                </a:solidFill>
              </a:rPr>
              <a:t>M1</a:t>
            </a:r>
            <a:r>
              <a:rPr lang="en-US" altLang="en-US" sz="1400" i="1" dirty="0">
                <a:solidFill>
                  <a:schemeClr val="tx1"/>
                </a:solidFill>
              </a:rPr>
              <a:t> = </a:t>
            </a:r>
            <a:r>
              <a:rPr lang="en-US" altLang="en-US" sz="1400" i="1" dirty="0" err="1">
                <a:solidFill>
                  <a:schemeClr val="tx1"/>
                </a:solidFill>
              </a:rPr>
              <a:t>F</a:t>
            </a:r>
            <a:r>
              <a:rPr lang="en-US" altLang="en-US" sz="1400" i="1" baseline="-25000" dirty="0" err="1">
                <a:solidFill>
                  <a:schemeClr val="tx1"/>
                </a:solidFill>
              </a:rPr>
              <a:t>v</a:t>
            </a:r>
            <a:r>
              <a:rPr lang="en-US" altLang="en-US" sz="1400" i="1" dirty="0">
                <a:solidFill>
                  <a:schemeClr val="tx1"/>
                </a:solidFill>
              </a:rPr>
              <a:t> S</a:t>
            </a:r>
            <a:r>
              <a:rPr lang="en-US" altLang="en-US" sz="1400" i="1" baseline="-25000" dirty="0">
                <a:solidFill>
                  <a:schemeClr val="tx1"/>
                </a:solidFill>
              </a:rPr>
              <a:t>1</a:t>
            </a:r>
            <a:endParaRPr lang="en-US" altLang="en-US" sz="1400" i="1" dirty="0">
              <a:solidFill>
                <a:schemeClr val="tx1"/>
              </a:solidFill>
            </a:endParaRPr>
          </a:p>
          <a:p>
            <a:pPr algn="ctr">
              <a:spcBef>
                <a:spcPct val="0"/>
              </a:spcBef>
            </a:pPr>
            <a:r>
              <a:rPr lang="en-US" altLang="en-US" sz="1400" i="1" dirty="0">
                <a:solidFill>
                  <a:schemeClr val="tx1"/>
                </a:solidFill>
              </a:rPr>
              <a:t>F</a:t>
            </a:r>
            <a:r>
              <a:rPr lang="en-US" altLang="en-US" sz="1400" i="1" baseline="-25000" dirty="0">
                <a:solidFill>
                  <a:schemeClr val="tx1"/>
                </a:solidFill>
              </a:rPr>
              <a:t>a</a:t>
            </a:r>
            <a:r>
              <a:rPr lang="en-US" altLang="en-US" sz="1400" i="1" dirty="0">
                <a:solidFill>
                  <a:schemeClr val="tx1"/>
                </a:solidFill>
              </a:rPr>
              <a:t> </a:t>
            </a:r>
            <a:r>
              <a:rPr lang="en-US" altLang="en-US" sz="1400" dirty="0">
                <a:solidFill>
                  <a:schemeClr val="tx1"/>
                </a:solidFill>
              </a:rPr>
              <a:t>and </a:t>
            </a:r>
            <a:r>
              <a:rPr lang="en-US" altLang="en-US" sz="1400" i="1" dirty="0" err="1">
                <a:solidFill>
                  <a:schemeClr val="tx1"/>
                </a:solidFill>
              </a:rPr>
              <a:t>F</a:t>
            </a:r>
            <a:r>
              <a:rPr lang="en-US" altLang="en-US" sz="1400" i="1" baseline="-25000" dirty="0" err="1">
                <a:solidFill>
                  <a:schemeClr val="tx1"/>
                </a:solidFill>
              </a:rPr>
              <a:t>v</a:t>
            </a:r>
            <a:r>
              <a:rPr lang="en-US" altLang="en-US" sz="1400" dirty="0">
                <a:solidFill>
                  <a:schemeClr val="tx1"/>
                </a:solidFill>
              </a:rPr>
              <a:t> depend on Site Class and on </a:t>
            </a:r>
            <a:r>
              <a:rPr lang="en-US" altLang="en-US" sz="1400" i="1" dirty="0">
                <a:solidFill>
                  <a:schemeClr val="tx1"/>
                </a:solidFill>
              </a:rPr>
              <a:t>S</a:t>
            </a:r>
            <a:r>
              <a:rPr lang="en-US" altLang="en-US" sz="1400" i="1" baseline="-25000" dirty="0">
                <a:solidFill>
                  <a:schemeClr val="tx1"/>
                </a:solidFill>
              </a:rPr>
              <a:t>s</a:t>
            </a:r>
            <a:r>
              <a:rPr lang="en-US" altLang="en-US" sz="1400" i="1" dirty="0">
                <a:solidFill>
                  <a:schemeClr val="tx1"/>
                </a:solidFill>
              </a:rPr>
              <a:t> </a:t>
            </a:r>
            <a:r>
              <a:rPr lang="en-US" altLang="en-US" sz="1400" dirty="0">
                <a:solidFill>
                  <a:schemeClr val="tx1"/>
                </a:solidFill>
              </a:rPr>
              <a:t>and </a:t>
            </a:r>
            <a:r>
              <a:rPr lang="en-US" altLang="en-US" sz="1400" i="1" dirty="0">
                <a:solidFill>
                  <a:schemeClr val="tx1"/>
                </a:solidFill>
              </a:rPr>
              <a:t>S</a:t>
            </a:r>
            <a:r>
              <a:rPr lang="en-US" altLang="en-US" sz="1400" i="1" baseline="-25000" dirty="0">
                <a:solidFill>
                  <a:schemeClr val="tx1"/>
                </a:solidFill>
              </a:rPr>
              <a:t>1</a:t>
            </a:r>
            <a:endParaRPr lang="en-US" altLang="en-US" sz="1600" dirty="0">
              <a:solidFill>
                <a:schemeClr val="tx1"/>
              </a:solidFill>
            </a:endParaRPr>
          </a:p>
        </p:txBody>
      </p:sp>
      <p:sp>
        <p:nvSpPr>
          <p:cNvPr id="49" name="TextBox 48"/>
          <p:cNvSpPr txBox="1"/>
          <p:nvPr/>
        </p:nvSpPr>
        <p:spPr>
          <a:xfrm>
            <a:off x="1036144" y="5723001"/>
            <a:ext cx="7208264" cy="892552"/>
          </a:xfrm>
          <a:prstGeom prst="rect">
            <a:avLst/>
          </a:prstGeom>
        </p:spPr>
        <p:style>
          <a:lnRef idx="0">
            <a:schemeClr val="accent6"/>
          </a:lnRef>
          <a:fillRef idx="3">
            <a:schemeClr val="accent6"/>
          </a:fillRef>
          <a:effectRef idx="3">
            <a:schemeClr val="accent6"/>
          </a:effectRef>
          <a:fontRef idx="minor">
            <a:schemeClr val="lt1"/>
          </a:fontRef>
        </p:style>
        <p:txBody>
          <a:bodyPr wrap="square" tIns="91440" bIns="91440" rtlCol="0">
            <a:spAutoFit/>
          </a:bodyPr>
          <a:lstStyle>
            <a:defPPr>
              <a:defRPr lang="fr-FR"/>
            </a:defPPr>
            <a:lvl1pPr algn="ctr">
              <a:defRPr b="1">
                <a:solidFill>
                  <a:schemeClr val="tx1"/>
                </a:solidFill>
              </a:defRPr>
            </a:lvl1pPr>
          </a:lstStyle>
          <a:p>
            <a:r>
              <a:rPr lang="en-US" dirty="0"/>
              <a:t>Determine </a:t>
            </a:r>
            <a:r>
              <a:rPr lang="en-US" i="1" dirty="0" smtClean="0"/>
              <a:t>S</a:t>
            </a:r>
            <a:r>
              <a:rPr lang="en-US" i="1" baseline="-25000" dirty="0" smtClean="0"/>
              <a:t>DS</a:t>
            </a:r>
            <a:r>
              <a:rPr lang="en-US" dirty="0" smtClean="0"/>
              <a:t> and </a:t>
            </a:r>
            <a:r>
              <a:rPr lang="en-US" i="1" dirty="0" smtClean="0"/>
              <a:t>S</a:t>
            </a:r>
            <a:r>
              <a:rPr lang="en-US" i="1" baseline="-25000" dirty="0" smtClean="0"/>
              <a:t>D1</a:t>
            </a:r>
          </a:p>
          <a:p>
            <a:pPr>
              <a:spcBef>
                <a:spcPct val="0"/>
              </a:spcBef>
            </a:pPr>
            <a:r>
              <a:rPr lang="en-US" altLang="en-US" sz="1400" b="0" dirty="0"/>
              <a:t>Design spectral response accelerations</a:t>
            </a:r>
          </a:p>
          <a:p>
            <a:pPr>
              <a:spcBef>
                <a:spcPct val="0"/>
              </a:spcBef>
            </a:pPr>
            <a:r>
              <a:rPr lang="en-US" altLang="en-US" sz="1400" b="0" i="1" dirty="0"/>
              <a:t>S</a:t>
            </a:r>
            <a:r>
              <a:rPr lang="en-US" altLang="en-US" sz="1400" b="0" i="1" baseline="-25000" dirty="0"/>
              <a:t>DS</a:t>
            </a:r>
            <a:r>
              <a:rPr lang="en-US" altLang="en-US" sz="1400" b="0" i="1" dirty="0"/>
              <a:t> = 2/3 x S</a:t>
            </a:r>
            <a:r>
              <a:rPr lang="en-US" altLang="en-US" sz="1400" b="0" i="1" baseline="-25000" dirty="0"/>
              <a:t>MS</a:t>
            </a:r>
            <a:r>
              <a:rPr lang="en-US" altLang="en-US" sz="1400" b="0" i="1" dirty="0"/>
              <a:t>        S</a:t>
            </a:r>
            <a:r>
              <a:rPr lang="en-US" altLang="en-US" sz="1400" b="0" i="1" baseline="-25000" dirty="0"/>
              <a:t>D1</a:t>
            </a:r>
            <a:r>
              <a:rPr lang="en-US" altLang="en-US" sz="1400" b="0" i="1" dirty="0"/>
              <a:t> = 2/3 x </a:t>
            </a:r>
            <a:r>
              <a:rPr lang="en-US" altLang="en-US" sz="1400" b="0" i="1" dirty="0" smtClean="0"/>
              <a:t>S</a:t>
            </a:r>
            <a:r>
              <a:rPr lang="en-US" altLang="en-US" sz="1400" b="0" i="1" baseline="-25000" dirty="0" smtClean="0"/>
              <a:t>M1</a:t>
            </a:r>
            <a:endParaRPr lang="en-US" dirty="0"/>
          </a:p>
        </p:txBody>
      </p:sp>
      <p:sp>
        <p:nvSpPr>
          <p:cNvPr id="50" name="Down Arrow 49"/>
          <p:cNvSpPr/>
          <p:nvPr/>
        </p:nvSpPr>
        <p:spPr>
          <a:xfrm>
            <a:off x="4586270" y="1521318"/>
            <a:ext cx="108012" cy="267522"/>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1" name="Down Arrow 50"/>
          <p:cNvSpPr/>
          <p:nvPr/>
        </p:nvSpPr>
        <p:spPr>
          <a:xfrm>
            <a:off x="4586270" y="2901763"/>
            <a:ext cx="108012" cy="267522"/>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2" name="Down Arrow 51"/>
          <p:cNvSpPr/>
          <p:nvPr/>
        </p:nvSpPr>
        <p:spPr>
          <a:xfrm>
            <a:off x="4586270" y="4078605"/>
            <a:ext cx="108012" cy="267522"/>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3" name="Down Arrow 52"/>
          <p:cNvSpPr/>
          <p:nvPr/>
        </p:nvSpPr>
        <p:spPr>
          <a:xfrm>
            <a:off x="4586270" y="5455479"/>
            <a:ext cx="108012" cy="267522"/>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0" name="Slide Number Placeholder 4"/>
          <p:cNvSpPr>
            <a:spLocks noGrp="1"/>
          </p:cNvSpPr>
          <p:nvPr>
            <p:ph type="sldNum" sz="quarter" idx="12"/>
          </p:nvPr>
        </p:nvSpPr>
        <p:spPr>
          <a:xfrm>
            <a:off x="6553200" y="6356350"/>
            <a:ext cx="2133600" cy="365125"/>
          </a:xfrm>
          <a:ln/>
        </p:spPr>
        <p:txBody>
          <a:bodyPr vert="horz" lIns="91440" tIns="45720" rIns="91440" bIns="45720" rtlCol="0" anchor="ctr"/>
          <a:lstStyle/>
          <a:p>
            <a:pPr algn="r" defTabSz="914400"/>
            <a:fld id="{46425072-6E52-45A8-8A7E-A5B11BCA4176}" type="slidenum">
              <a:rPr lang="en-US" altLang="en-US" sz="1200">
                <a:solidFill>
                  <a:schemeClr val="tx1">
                    <a:tint val="75000"/>
                  </a:schemeClr>
                </a:solidFill>
                <a:latin typeface="+mn-lt"/>
                <a:cs typeface="+mn-cs"/>
              </a:rPr>
              <a:pPr algn="r" defTabSz="914400"/>
              <a:t>36</a:t>
            </a:fld>
            <a:endParaRPr lang="en-US" altLang="en-US" sz="1200" dirty="0">
              <a:solidFill>
                <a:schemeClr val="tx1">
                  <a:tint val="75000"/>
                </a:schemeClr>
              </a:solidFill>
              <a:latin typeface="+mn-lt"/>
              <a:cs typeface="+mn-cs"/>
            </a:endParaRPr>
          </a:p>
        </p:txBody>
      </p:sp>
    </p:spTree>
    <p:extLst>
      <p:ext uri="{BB962C8B-B14F-4D97-AF65-F5344CB8AC3E}">
        <p14:creationId xmlns:p14="http://schemas.microsoft.com/office/powerpoint/2010/main" val="270362369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0"/>
          </p:nvPr>
        </p:nvSpPr>
        <p:spPr/>
        <p:txBody>
          <a:bodyPr/>
          <a:lstStyle/>
          <a:p>
            <a:pPr>
              <a:defRPr/>
            </a:pPr>
            <a:fld id="{46425072-6E52-45A8-8A7E-A5B11BCA4176}" type="slidenum">
              <a:rPr lang="en-US" altLang="en-US" smtClean="0"/>
              <a:pPr>
                <a:defRPr/>
              </a:pPr>
              <a:t>37</a:t>
            </a:fld>
            <a:endParaRPr lang="en-US" alt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740936" cy="6135329"/>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03064" y="0"/>
            <a:ext cx="4740936" cy="6135329"/>
          </a:xfrm>
          <a:prstGeom prst="rect">
            <a:avLst/>
          </a:prstGeom>
        </p:spPr>
      </p:pic>
      <p:sp>
        <p:nvSpPr>
          <p:cNvPr id="8" name="Text Box 5"/>
          <p:cNvSpPr txBox="1">
            <a:spLocks noChangeArrowheads="1"/>
          </p:cNvSpPr>
          <p:nvPr/>
        </p:nvSpPr>
        <p:spPr bwMode="auto">
          <a:xfrm>
            <a:off x="1173163" y="6272213"/>
            <a:ext cx="6430962"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b="1" dirty="0"/>
              <a:t>Map for </a:t>
            </a:r>
            <a:r>
              <a:rPr lang="en-US" altLang="en-US" b="1" i="1" dirty="0"/>
              <a:t>S</a:t>
            </a:r>
            <a:r>
              <a:rPr lang="en-US" altLang="en-US" b="1" i="1" baseline="-25000" dirty="0"/>
              <a:t>S</a:t>
            </a:r>
            <a:r>
              <a:rPr lang="en-US" altLang="en-US" b="1" dirty="0"/>
              <a:t> </a:t>
            </a:r>
          </a:p>
        </p:txBody>
      </p:sp>
    </p:spTree>
    <p:extLst>
      <p:ext uri="{BB962C8B-B14F-4D97-AF65-F5344CB8AC3E}">
        <p14:creationId xmlns:p14="http://schemas.microsoft.com/office/powerpoint/2010/main" val="339939187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0"/>
          </p:nvPr>
        </p:nvSpPr>
        <p:spPr/>
        <p:txBody>
          <a:bodyPr/>
          <a:lstStyle/>
          <a:p>
            <a:fld id="{46425072-6E52-45A8-8A7E-A5B11BCA4176}" type="slidenum">
              <a:rPr lang="en-US" altLang="en-US" smtClean="0"/>
              <a:pPr/>
              <a:t>38</a:t>
            </a:fld>
            <a:endParaRPr lang="en-US" altLang="en-US"/>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741164" cy="6135624"/>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02836" y="0"/>
            <a:ext cx="4741164" cy="6135624"/>
          </a:xfrm>
          <a:prstGeom prst="rect">
            <a:avLst/>
          </a:prstGeom>
        </p:spPr>
      </p:pic>
      <p:sp>
        <p:nvSpPr>
          <p:cNvPr id="12" name="Text Box 3"/>
          <p:cNvSpPr txBox="1">
            <a:spLocks noChangeArrowheads="1"/>
          </p:cNvSpPr>
          <p:nvPr/>
        </p:nvSpPr>
        <p:spPr bwMode="auto">
          <a:xfrm>
            <a:off x="1173163" y="6272213"/>
            <a:ext cx="6430962"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b="1" dirty="0"/>
              <a:t>Map for </a:t>
            </a:r>
            <a:r>
              <a:rPr lang="en-US" altLang="en-US" b="1" i="1" dirty="0"/>
              <a:t>S</a:t>
            </a:r>
            <a:r>
              <a:rPr lang="en-US" altLang="en-US" b="1" i="1" baseline="-25000" dirty="0"/>
              <a:t>1</a:t>
            </a:r>
            <a:endParaRPr lang="en-US" altLang="en-US" b="1" dirty="0"/>
          </a:p>
        </p:txBody>
      </p:sp>
    </p:spTree>
    <p:extLst>
      <p:ext uri="{BB962C8B-B14F-4D97-AF65-F5344CB8AC3E}">
        <p14:creationId xmlns:p14="http://schemas.microsoft.com/office/powerpoint/2010/main" val="419417018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38"/>
          </p:nvPr>
        </p:nvSpPr>
        <p:spPr/>
        <p:txBody>
          <a:bodyPr/>
          <a:lstStyle/>
          <a:p>
            <a:r>
              <a:rPr lang="en-US" dirty="0" smtClean="0"/>
              <a:t>Seismic Hazard Maps</a:t>
            </a:r>
            <a:endParaRPr lang="en-US" dirty="0"/>
          </a:p>
        </p:txBody>
      </p:sp>
      <p:sp>
        <p:nvSpPr>
          <p:cNvPr id="7" name="Text Placeholder 6"/>
          <p:cNvSpPr>
            <a:spLocks noGrp="1"/>
          </p:cNvSpPr>
          <p:nvPr>
            <p:ph type="body" sz="quarter" idx="39"/>
          </p:nvPr>
        </p:nvSpPr>
        <p:spPr/>
        <p:txBody>
          <a:bodyPr/>
          <a:lstStyle/>
          <a:p>
            <a:r>
              <a:rPr lang="en-US" sz="2400" dirty="0" smtClean="0"/>
              <a:t>Use interactive </a:t>
            </a:r>
            <a:r>
              <a:rPr lang="en-US" sz="2400" dirty="0"/>
              <a:t>programs linked from USGS </a:t>
            </a:r>
            <a:r>
              <a:rPr lang="en-US" sz="2400" dirty="0" smtClean="0"/>
              <a:t>website below.</a:t>
            </a:r>
            <a:endParaRPr lang="en-US" sz="2400" dirty="0"/>
          </a:p>
          <a:p>
            <a:pPr marL="914346" lvl="1" indent="-457200">
              <a:buFont typeface="Wingdings" panose="05000000000000000000" pitchFamily="2" charset="2"/>
              <a:buChar char="§"/>
            </a:pPr>
            <a:r>
              <a:rPr lang="en-US" dirty="0" smtClean="0">
                <a:solidFill>
                  <a:schemeClr val="tx1"/>
                </a:solidFill>
              </a:rPr>
              <a:t>Get seismic </a:t>
            </a:r>
            <a:r>
              <a:rPr lang="en-US" dirty="0">
                <a:solidFill>
                  <a:schemeClr val="tx1"/>
                </a:solidFill>
              </a:rPr>
              <a:t>design values for buildings</a:t>
            </a:r>
          </a:p>
          <a:p>
            <a:pPr marL="914346" lvl="1" indent="-457200">
              <a:buFont typeface="Wingdings" panose="05000000000000000000" pitchFamily="2" charset="2"/>
              <a:buChar char="§"/>
            </a:pPr>
            <a:r>
              <a:rPr lang="en-US" dirty="0">
                <a:solidFill>
                  <a:schemeClr val="tx1"/>
                </a:solidFill>
              </a:rPr>
              <a:t>Input longitude and latitude at site, or zip code</a:t>
            </a:r>
          </a:p>
          <a:p>
            <a:pPr marL="914346" lvl="1" indent="-457200">
              <a:buFont typeface="Wingdings" panose="05000000000000000000" pitchFamily="2" charset="2"/>
              <a:buChar char="§"/>
            </a:pPr>
            <a:r>
              <a:rPr lang="en-US" dirty="0">
                <a:solidFill>
                  <a:schemeClr val="tx1"/>
                </a:solidFill>
              </a:rPr>
              <a:t>Output </a:t>
            </a:r>
            <a:r>
              <a:rPr lang="en-US" i="1" dirty="0">
                <a:solidFill>
                  <a:schemeClr val="tx1"/>
                </a:solidFill>
              </a:rPr>
              <a:t>S</a:t>
            </a:r>
            <a:r>
              <a:rPr lang="en-US" i="1" baseline="-25000" dirty="0">
                <a:solidFill>
                  <a:schemeClr val="tx1"/>
                </a:solidFill>
              </a:rPr>
              <a:t>S</a:t>
            </a:r>
            <a:r>
              <a:rPr lang="en-US" dirty="0">
                <a:solidFill>
                  <a:schemeClr val="tx1"/>
                </a:solidFill>
              </a:rPr>
              <a:t> and </a:t>
            </a:r>
            <a:r>
              <a:rPr lang="en-US" i="1" dirty="0" smtClean="0">
                <a:solidFill>
                  <a:schemeClr val="tx1"/>
                </a:solidFill>
              </a:rPr>
              <a:t>S</a:t>
            </a:r>
            <a:r>
              <a:rPr lang="en-US" i="1" baseline="-25000" dirty="0" smtClean="0">
                <a:solidFill>
                  <a:schemeClr val="tx1"/>
                </a:solidFill>
              </a:rPr>
              <a:t>1</a:t>
            </a:r>
          </a:p>
          <a:p>
            <a:pPr algn="ctr"/>
            <a:endParaRPr lang="en-US" dirty="0">
              <a:hlinkClick r:id="rId3"/>
            </a:endParaRPr>
          </a:p>
          <a:p>
            <a:pPr defTabSz="914400">
              <a:spcBef>
                <a:spcPts val="0"/>
              </a:spcBef>
              <a:defRPr/>
            </a:pPr>
            <a:r>
              <a:rPr lang="en-US" sz="1600" dirty="0">
                <a:hlinkClick r:id="rId3"/>
              </a:rPr>
              <a:t>https://www.usgs.gov/natural-hazards/earthquake-hazards/design-ground-motions</a:t>
            </a:r>
            <a:endParaRPr lang="en-US" sz="1600" dirty="0"/>
          </a:p>
        </p:txBody>
      </p:sp>
      <p:sp>
        <p:nvSpPr>
          <p:cNvPr id="5" name="Slide Number Placeholder 4"/>
          <p:cNvSpPr>
            <a:spLocks noGrp="1"/>
          </p:cNvSpPr>
          <p:nvPr>
            <p:ph type="sldNum" sz="quarter" idx="40"/>
          </p:nvPr>
        </p:nvSpPr>
        <p:spPr/>
        <p:txBody>
          <a:bodyPr/>
          <a:lstStyle/>
          <a:p>
            <a:pPr>
              <a:defRPr/>
            </a:pPr>
            <a:fld id="{46425072-6E52-45A8-8A7E-A5B11BCA4176}" type="slidenum">
              <a:rPr lang="en-US" altLang="en-US" smtClean="0"/>
              <a:pPr>
                <a:defRPr/>
              </a:pPr>
              <a:t>39</a:t>
            </a:fld>
            <a:endParaRPr lang="en-US" altLang="en-US"/>
          </a:p>
        </p:txBody>
      </p:sp>
    </p:spTree>
    <p:extLst>
      <p:ext uri="{BB962C8B-B14F-4D97-AF65-F5344CB8AC3E}">
        <p14:creationId xmlns:p14="http://schemas.microsoft.com/office/powerpoint/2010/main" val="79552988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8"/>
          </p:nvPr>
        </p:nvSpPr>
        <p:spPr/>
        <p:txBody>
          <a:bodyPr/>
          <a:lstStyle/>
          <a:p>
            <a:r>
              <a:rPr lang="en-US" dirty="0"/>
              <a:t>1  -  Introduction and Basic Principles</a:t>
            </a:r>
          </a:p>
        </p:txBody>
      </p:sp>
      <p:sp>
        <p:nvSpPr>
          <p:cNvPr id="3" name="Text Placeholder 2"/>
          <p:cNvSpPr>
            <a:spLocks noGrp="1"/>
          </p:cNvSpPr>
          <p:nvPr>
            <p:ph type="body" sz="quarter" idx="39"/>
          </p:nvPr>
        </p:nvSpPr>
        <p:spPr/>
        <p:txBody>
          <a:bodyPr/>
          <a:lstStyle/>
          <a:p>
            <a:pPr marL="457200" indent="-457200">
              <a:buFont typeface="Arial" panose="020B0604020202020204" pitchFamily="34" charset="0"/>
              <a:buChar char="•"/>
            </a:pPr>
            <a:r>
              <a:rPr lang="en-US" b="1" dirty="0">
                <a:latin typeface="Calibri Light" panose="020F0302020204030204" pitchFamily="34" charset="0"/>
                <a:cs typeface="Calibri Light" panose="020F0302020204030204" pitchFamily="34" charset="0"/>
              </a:rPr>
              <a:t>Performance of Steel Buildings in Past Earthquakes</a:t>
            </a:r>
          </a:p>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Codes for Seismic Resistant Steel Buildings</a:t>
            </a:r>
          </a:p>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Building Code Philosophy and Approach</a:t>
            </a:r>
          </a:p>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Overview of AISC Seismic Provisions</a:t>
            </a:r>
          </a:p>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AISC Seismic Provisions - General Requirements Applicable to All Steel Systems</a:t>
            </a:r>
          </a:p>
          <a:p>
            <a:endParaRPr lang="en-US" dirty="0">
              <a:latin typeface="Calibri Light" panose="020F0302020204030204" pitchFamily="34" charset="0"/>
              <a:cs typeface="Calibri Light" panose="020F0302020204030204" pitchFamily="34" charset="0"/>
            </a:endParaRPr>
          </a:p>
        </p:txBody>
      </p:sp>
      <p:sp>
        <p:nvSpPr>
          <p:cNvPr id="4" name="Slide Number Placeholder 3"/>
          <p:cNvSpPr>
            <a:spLocks noGrp="1"/>
          </p:cNvSpPr>
          <p:nvPr>
            <p:ph type="sldNum" sz="quarter" idx="40"/>
          </p:nvPr>
        </p:nvSpPr>
        <p:spPr/>
        <p:txBody>
          <a:bodyPr/>
          <a:lstStyle/>
          <a:p>
            <a:pPr>
              <a:defRPr/>
            </a:pPr>
            <a:fld id="{46425072-6E52-45A8-8A7E-A5B11BCA4176}" type="slidenum">
              <a:rPr lang="en-US" altLang="en-US" smtClean="0"/>
              <a:pPr>
                <a:defRPr/>
              </a:pPr>
              <a:t>4</a:t>
            </a:fld>
            <a:endParaRPr lang="en-US" altLang="en-US"/>
          </a:p>
        </p:txBody>
      </p:sp>
      <p:sp>
        <p:nvSpPr>
          <p:cNvPr id="5" name="Rectangle 5"/>
          <p:cNvSpPr>
            <a:spLocks noChangeArrowheads="1"/>
          </p:cNvSpPr>
          <p:nvPr/>
        </p:nvSpPr>
        <p:spPr bwMode="auto">
          <a:xfrm>
            <a:off x="467544" y="1894252"/>
            <a:ext cx="8064896" cy="576064"/>
          </a:xfrm>
          <a:prstGeom prst="rect">
            <a:avLst/>
          </a:prstGeom>
          <a:noFill/>
          <a:ln w="28575" algn="ctr">
            <a:solidFill>
              <a:schemeClr val="tx2"/>
            </a:solidFill>
            <a:miter lim="800000"/>
            <a:headEnd/>
            <a:tailEnd/>
          </a:ln>
          <a:effectLst/>
          <a:extLst>
            <a:ext uri="{909E8E84-426E-40DD-AFC4-6F175D3DCCD1}">
              <a14:hiddenFill xmlns:a14="http://schemas.microsoft.com/office/drawing/2010/main">
                <a:blipFill dpi="0" rotWithShape="0">
                  <a:blip r:embed="rId3"/>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Tree>
    <p:extLst>
      <p:ext uri="{BB962C8B-B14F-4D97-AF65-F5344CB8AC3E}">
        <p14:creationId xmlns:p14="http://schemas.microsoft.com/office/powerpoint/2010/main" val="165583539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38"/>
          </p:nvPr>
        </p:nvSpPr>
        <p:spPr>
          <a:xfrm>
            <a:off x="519828" y="431870"/>
            <a:ext cx="8300643" cy="620866"/>
          </a:xfrm>
        </p:spPr>
        <p:txBody>
          <a:bodyPr/>
          <a:lstStyle/>
          <a:p>
            <a:r>
              <a:rPr lang="en-US" sz="2400" dirty="0" smtClean="0"/>
              <a:t>To Determine the Seismic Design Category (ASCE 7-16)</a:t>
            </a:r>
            <a:endParaRPr lang="en-US" sz="2400" dirty="0"/>
          </a:p>
        </p:txBody>
      </p:sp>
      <p:sp>
        <p:nvSpPr>
          <p:cNvPr id="60" name="Slide Number Placeholder 4"/>
          <p:cNvSpPr>
            <a:spLocks noGrp="1"/>
          </p:cNvSpPr>
          <p:nvPr>
            <p:ph type="sldNum" sz="quarter" idx="12"/>
          </p:nvPr>
        </p:nvSpPr>
        <p:spPr>
          <a:xfrm>
            <a:off x="6553200" y="6356350"/>
            <a:ext cx="2133600" cy="365125"/>
          </a:xfrm>
          <a:ln/>
        </p:spPr>
        <p:txBody>
          <a:bodyPr vert="horz" lIns="91440" tIns="45720" rIns="91440" bIns="45720" rtlCol="0" anchor="ctr"/>
          <a:lstStyle/>
          <a:p>
            <a:pPr algn="r" defTabSz="914400"/>
            <a:fld id="{46425072-6E52-45A8-8A7E-A5B11BCA4176}" type="slidenum">
              <a:rPr lang="en-US" altLang="en-US" sz="1200">
                <a:solidFill>
                  <a:schemeClr val="tx1">
                    <a:tint val="75000"/>
                  </a:schemeClr>
                </a:solidFill>
                <a:latin typeface="+mn-lt"/>
                <a:cs typeface="+mn-cs"/>
              </a:rPr>
              <a:pPr algn="r" defTabSz="914400"/>
              <a:t>40</a:t>
            </a:fld>
            <a:endParaRPr lang="en-US" altLang="en-US" sz="1200" dirty="0">
              <a:solidFill>
                <a:schemeClr val="tx1">
                  <a:tint val="75000"/>
                </a:schemeClr>
              </a:solidFill>
              <a:latin typeface="+mn-lt"/>
              <a:cs typeface="+mn-cs"/>
            </a:endParaRPr>
          </a:p>
        </p:txBody>
      </p:sp>
      <p:sp>
        <p:nvSpPr>
          <p:cNvPr id="13" name="Text Box 4"/>
          <p:cNvSpPr txBox="1">
            <a:spLocks noChangeArrowheads="1"/>
          </p:cNvSpPr>
          <p:nvPr/>
        </p:nvSpPr>
        <p:spPr bwMode="auto">
          <a:xfrm>
            <a:off x="503238" y="1124744"/>
            <a:ext cx="84645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r>
              <a:rPr lang="en-US" altLang="en-US" sz="1800" dirty="0"/>
              <a:t>Evaluate </a:t>
            </a:r>
            <a:r>
              <a:rPr lang="en-US" altLang="en-US" sz="1800" b="1" i="1" dirty="0">
                <a:solidFill>
                  <a:schemeClr val="tx2"/>
                </a:solidFill>
                <a:cs typeface="Calibri Light"/>
              </a:rPr>
              <a:t>Seismic Design Category </a:t>
            </a:r>
            <a:r>
              <a:rPr lang="en-US" altLang="en-US" sz="1800" b="1" i="1" dirty="0" smtClean="0">
                <a:solidFill>
                  <a:schemeClr val="tx2"/>
                </a:solidFill>
                <a:cs typeface="Calibri Light"/>
              </a:rPr>
              <a:t> </a:t>
            </a:r>
            <a:r>
              <a:rPr lang="en-US" altLang="en-US" sz="1800" dirty="0" smtClean="0"/>
              <a:t>according </a:t>
            </a:r>
            <a:r>
              <a:rPr lang="en-US" altLang="en-US" sz="1800" dirty="0"/>
              <a:t>to Tables 11.6-1 and </a:t>
            </a:r>
            <a:r>
              <a:rPr lang="en-US" altLang="en-US" sz="1800" dirty="0" smtClean="0"/>
              <a:t>11.6-2</a:t>
            </a:r>
          </a:p>
          <a:p>
            <a:pPr algn="l"/>
            <a:endParaRPr lang="en-US" altLang="en-US" sz="1800" dirty="0"/>
          </a:p>
          <a:p>
            <a:pPr algn="l"/>
            <a:r>
              <a:rPr lang="en-US" altLang="en-US" sz="1800" dirty="0"/>
              <a:t>The </a:t>
            </a:r>
            <a:r>
              <a:rPr lang="en-US" altLang="en-US" sz="1800" b="1" i="1" dirty="0">
                <a:solidFill>
                  <a:schemeClr val="tx2"/>
                </a:solidFill>
                <a:latin typeface="+mn-lt"/>
                <a:cs typeface="Calibri Light"/>
              </a:rPr>
              <a:t>Seismic Design Category </a:t>
            </a:r>
            <a:r>
              <a:rPr lang="en-US" altLang="en-US" sz="1800" b="1" i="1" dirty="0" smtClean="0">
                <a:solidFill>
                  <a:schemeClr val="tx2"/>
                </a:solidFill>
                <a:latin typeface="+mn-lt"/>
                <a:cs typeface="Calibri Light"/>
              </a:rPr>
              <a:t> </a:t>
            </a:r>
            <a:r>
              <a:rPr lang="en-US" altLang="en-US" sz="1800" dirty="0" smtClean="0"/>
              <a:t>is </a:t>
            </a:r>
            <a:r>
              <a:rPr lang="en-US" altLang="en-US" sz="1800" dirty="0"/>
              <a:t>the most severe value based on both Tables.</a:t>
            </a:r>
          </a:p>
        </p:txBody>
      </p:sp>
      <p:sp>
        <p:nvSpPr>
          <p:cNvPr id="14" name="Text Box 2"/>
          <p:cNvSpPr txBox="1">
            <a:spLocks noChangeArrowheads="1"/>
          </p:cNvSpPr>
          <p:nvPr/>
        </p:nvSpPr>
        <p:spPr bwMode="auto">
          <a:xfrm>
            <a:off x="927657" y="2276872"/>
            <a:ext cx="7488832" cy="584775"/>
          </a:xfrm>
          <a:prstGeom prst="rect">
            <a:avLst/>
          </a:prstGeom>
          <a:solidFill>
            <a:schemeClr val="bg1"/>
          </a:solidFill>
          <a:ln w="19050">
            <a:solidFill>
              <a:schemeClr val="bg1"/>
            </a:solidFill>
            <a:miter lim="800000"/>
            <a:headEnd/>
            <a:tailEnd/>
          </a:ln>
          <a:effectLst/>
          <a:extLst/>
        </p:spPr>
        <p:txBody>
          <a:bodyPr wrap="square">
            <a:spAutoFit/>
          </a:bodyPr>
          <a:lstStyle>
            <a:lvl1pPr algn="l">
              <a:spcBef>
                <a:spcPct val="20000"/>
              </a:spcBef>
              <a:buClr>
                <a:schemeClr val="tx2"/>
              </a:buClr>
              <a:buSzPct val="150000"/>
              <a:buChar char="•"/>
              <a:defRPr sz="2800" b="1">
                <a:solidFill>
                  <a:schemeClr val="tx1"/>
                </a:solidFill>
                <a:latin typeface="Arial" charset="0"/>
              </a:defRPr>
            </a:lvl1pPr>
            <a:lvl2pPr marL="969963" indent="-457200" algn="l">
              <a:spcBef>
                <a:spcPct val="20000"/>
              </a:spcBef>
              <a:buClr>
                <a:schemeClr val="tx2"/>
              </a:buClr>
              <a:buSzPct val="100000"/>
              <a:buChar char="–"/>
              <a:defRPr sz="2800" b="1">
                <a:solidFill>
                  <a:schemeClr val="tx1"/>
                </a:solidFill>
                <a:latin typeface="Arial" charset="0"/>
              </a:defRPr>
            </a:lvl2pPr>
            <a:lvl3pPr marL="2225675" indent="-1141413" algn="l">
              <a:spcBef>
                <a:spcPct val="20000"/>
              </a:spcBef>
              <a:buClr>
                <a:schemeClr val="tx2"/>
              </a:buClr>
              <a:buSzPct val="100000"/>
              <a:buChar char="•"/>
              <a:defRPr sz="2400">
                <a:solidFill>
                  <a:schemeClr val="tx1"/>
                </a:solidFill>
                <a:latin typeface="Arial" charset="0"/>
              </a:defRPr>
            </a:lvl3pPr>
            <a:lvl4pPr marL="2797175" indent="-457200" algn="l">
              <a:spcBef>
                <a:spcPct val="20000"/>
              </a:spcBef>
              <a:buClr>
                <a:schemeClr val="tx2"/>
              </a:buClr>
              <a:buSzPct val="100000"/>
              <a:buChar char="–"/>
              <a:defRPr sz="2000">
                <a:solidFill>
                  <a:schemeClr val="tx1"/>
                </a:solidFill>
                <a:latin typeface="Arial" charset="0"/>
              </a:defRPr>
            </a:lvl4pPr>
            <a:lvl5pPr marL="3368675" indent="-457200" algn="l">
              <a:spcBef>
                <a:spcPct val="20000"/>
              </a:spcBef>
              <a:buClr>
                <a:schemeClr val="tx2"/>
              </a:buClr>
              <a:buSzPct val="100000"/>
              <a:buChar char="•"/>
              <a:defRPr sz="2000">
                <a:solidFill>
                  <a:schemeClr val="tx1"/>
                </a:solidFill>
                <a:latin typeface="Arial" charset="0"/>
              </a:defRPr>
            </a:lvl5pPr>
            <a:lvl6pPr marL="3825875" indent="-4572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4283075" indent="-4572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4740275" indent="-4572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5197475" indent="-4572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eaLnBrk="1" hangingPunct="1">
              <a:spcBef>
                <a:spcPct val="0"/>
              </a:spcBef>
              <a:buClrTx/>
              <a:buSzTx/>
              <a:buFontTx/>
              <a:buNone/>
            </a:pPr>
            <a:r>
              <a:rPr lang="en-US" altLang="en-US" sz="1600" i="1" dirty="0">
                <a:latin typeface="+mn-lt"/>
              </a:rPr>
              <a:t>Table 11.6-1</a:t>
            </a:r>
          </a:p>
          <a:p>
            <a:pPr algn="ctr" eaLnBrk="1" hangingPunct="1">
              <a:spcBef>
                <a:spcPct val="0"/>
              </a:spcBef>
              <a:buClrTx/>
              <a:buSzTx/>
              <a:buFontTx/>
              <a:buNone/>
            </a:pPr>
            <a:r>
              <a:rPr lang="en-US" altLang="en-US" sz="1600" i="1" dirty="0">
                <a:latin typeface="+mn-lt"/>
              </a:rPr>
              <a:t> </a:t>
            </a:r>
            <a:r>
              <a:rPr lang="en-US" altLang="en-US" sz="1400" dirty="0">
                <a:latin typeface="+mn-lt"/>
              </a:rPr>
              <a:t>Seismic Design Category Based on Short Period Response </a:t>
            </a:r>
            <a:r>
              <a:rPr lang="en-US" altLang="en-US" sz="1400" dirty="0" smtClean="0">
                <a:latin typeface="+mn-lt"/>
              </a:rPr>
              <a:t>Acceleration Parameter</a:t>
            </a:r>
            <a:endParaRPr lang="en-US" altLang="en-US" sz="1400" dirty="0">
              <a:latin typeface="+mn-lt"/>
            </a:endParaRPr>
          </a:p>
        </p:txBody>
      </p:sp>
      <p:graphicFrame>
        <p:nvGraphicFramePr>
          <p:cNvPr id="15" name="Group 5"/>
          <p:cNvGraphicFramePr>
            <a:graphicFrameLocks noGrp="1"/>
          </p:cNvGraphicFramePr>
          <p:nvPr>
            <p:extLst>
              <p:ext uri="{D42A27DB-BD31-4B8C-83A1-F6EECF244321}">
                <p14:modId xmlns:p14="http://schemas.microsoft.com/office/powerpoint/2010/main" val="2969632825"/>
              </p:ext>
            </p:extLst>
          </p:nvPr>
        </p:nvGraphicFramePr>
        <p:xfrm>
          <a:off x="1862992" y="2996952"/>
          <a:ext cx="5618162" cy="2660650"/>
        </p:xfrm>
        <a:graphic>
          <a:graphicData uri="http://schemas.openxmlformats.org/drawingml/2006/table">
            <a:tbl>
              <a:tblPr>
                <a:tableStyleId>{0505E3EF-67EA-436B-97B2-0124C06EBD24}</a:tableStyleId>
              </a:tblPr>
              <a:tblGrid>
                <a:gridCol w="2857887">
                  <a:extLst>
                    <a:ext uri="{9D8B030D-6E8A-4147-A177-3AD203B41FA5}">
                      <a16:colId xmlns:a16="http://schemas.microsoft.com/office/drawing/2014/main" xmlns="" val="20000"/>
                    </a:ext>
                  </a:extLst>
                </a:gridCol>
                <a:gridCol w="1301505">
                  <a:extLst>
                    <a:ext uri="{9D8B030D-6E8A-4147-A177-3AD203B41FA5}">
                      <a16:colId xmlns:a16="http://schemas.microsoft.com/office/drawing/2014/main" xmlns="" val="20001"/>
                    </a:ext>
                  </a:extLst>
                </a:gridCol>
                <a:gridCol w="1458770">
                  <a:extLst>
                    <a:ext uri="{9D8B030D-6E8A-4147-A177-3AD203B41FA5}">
                      <a16:colId xmlns:a16="http://schemas.microsoft.com/office/drawing/2014/main" xmlns="" val="20002"/>
                    </a:ext>
                  </a:extLst>
                </a:gridCol>
              </a:tblGrid>
              <a:tr h="422275">
                <a:tc rowSpan="2">
                  <a:txBody>
                    <a:bodyPr/>
                    <a:lstStyle>
                      <a:lvl1pPr algn="l">
                        <a:spcBef>
                          <a:spcPct val="20000"/>
                        </a:spcBef>
                        <a:buClr>
                          <a:schemeClr val="tx2"/>
                        </a:buClr>
                        <a:buSzPct val="150000"/>
                        <a:defRPr sz="2400" b="1">
                          <a:solidFill>
                            <a:schemeClr val="tx1"/>
                          </a:solidFill>
                          <a:latin typeface="Arial" charset="0"/>
                        </a:defRPr>
                      </a:lvl1pPr>
                      <a:lvl2pPr algn="l">
                        <a:spcBef>
                          <a:spcPct val="20000"/>
                        </a:spcBef>
                        <a:buClr>
                          <a:schemeClr val="tx2"/>
                        </a:buClr>
                        <a:buSzPct val="100000"/>
                        <a:defRPr sz="2400" b="1">
                          <a:solidFill>
                            <a:schemeClr val="tx1"/>
                          </a:solidFill>
                          <a:latin typeface="Arial" charset="0"/>
                        </a:defRPr>
                      </a:lvl2pPr>
                      <a:lvl3pPr algn="l">
                        <a:spcBef>
                          <a:spcPct val="20000"/>
                        </a:spcBef>
                        <a:buClr>
                          <a:schemeClr val="tx2"/>
                        </a:buClr>
                        <a:buSzPct val="100000"/>
                        <a:defRPr sz="2000">
                          <a:solidFill>
                            <a:schemeClr val="tx1"/>
                          </a:solidFill>
                          <a:latin typeface="Arial" charset="0"/>
                        </a:defRPr>
                      </a:lvl3pPr>
                      <a:lvl4pPr algn="l">
                        <a:spcBef>
                          <a:spcPct val="20000"/>
                        </a:spcBef>
                        <a:buClr>
                          <a:schemeClr val="tx2"/>
                        </a:buClr>
                        <a:buSzPct val="100000"/>
                        <a:defRPr>
                          <a:solidFill>
                            <a:schemeClr val="tx1"/>
                          </a:solidFill>
                          <a:latin typeface="Arial" charset="0"/>
                        </a:defRPr>
                      </a:lvl4pPr>
                      <a:lvl5pPr algn="l">
                        <a:spcBef>
                          <a:spcPct val="20000"/>
                        </a:spcBef>
                        <a:buClr>
                          <a:schemeClr val="tx2"/>
                        </a:buClr>
                        <a:buSzPct val="100000"/>
                        <a:defRPr>
                          <a:solidFill>
                            <a:schemeClr val="tx1"/>
                          </a:solidFill>
                          <a:latin typeface="Arial" charset="0"/>
                        </a:defRPr>
                      </a:lvl5pPr>
                      <a:lvl6pPr eaLnBrk="0" fontAlgn="base" hangingPunct="0">
                        <a:spcBef>
                          <a:spcPct val="20000"/>
                        </a:spcBef>
                        <a:spcAft>
                          <a:spcPct val="0"/>
                        </a:spcAft>
                        <a:buClr>
                          <a:schemeClr val="tx2"/>
                        </a:buClr>
                        <a:buSzPct val="100000"/>
                        <a:defRPr>
                          <a:solidFill>
                            <a:schemeClr val="tx1"/>
                          </a:solidFill>
                          <a:latin typeface="Arial" charset="0"/>
                        </a:defRPr>
                      </a:lvl6pPr>
                      <a:lvl7pPr eaLnBrk="0" fontAlgn="base" hangingPunct="0">
                        <a:spcBef>
                          <a:spcPct val="20000"/>
                        </a:spcBef>
                        <a:spcAft>
                          <a:spcPct val="0"/>
                        </a:spcAft>
                        <a:buClr>
                          <a:schemeClr val="tx2"/>
                        </a:buClr>
                        <a:buSzPct val="100000"/>
                        <a:defRPr>
                          <a:solidFill>
                            <a:schemeClr val="tx1"/>
                          </a:solidFill>
                          <a:latin typeface="Arial" charset="0"/>
                        </a:defRPr>
                      </a:lvl7pPr>
                      <a:lvl8pPr eaLnBrk="0" fontAlgn="base" hangingPunct="0">
                        <a:spcBef>
                          <a:spcPct val="20000"/>
                        </a:spcBef>
                        <a:spcAft>
                          <a:spcPct val="0"/>
                        </a:spcAft>
                        <a:buClr>
                          <a:schemeClr val="tx2"/>
                        </a:buClr>
                        <a:buSzPct val="100000"/>
                        <a:defRPr>
                          <a:solidFill>
                            <a:schemeClr val="tx1"/>
                          </a:solidFill>
                          <a:latin typeface="Arial" charset="0"/>
                        </a:defRPr>
                      </a:lvl8pPr>
                      <a:lvl9pPr eaLnBrk="0" fontAlgn="base" hangingPunct="0">
                        <a:spcBef>
                          <a:spcPct val="20000"/>
                        </a:spcBef>
                        <a:spcAft>
                          <a:spcPct val="0"/>
                        </a:spcAft>
                        <a:buClr>
                          <a:schemeClr val="tx2"/>
                        </a:buClr>
                        <a:buSzPct val="100000"/>
                        <a:defRPr>
                          <a:solidFill>
                            <a:schemeClr val="tx1"/>
                          </a:solidFill>
                          <a:latin typeface="Arial" charset="0"/>
                        </a:defRPr>
                      </a:lvl9pPr>
                    </a:lstStyle>
                    <a:p>
                      <a:pPr marL="0" marR="0" lvl="0" indent="0" algn="ctr"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1800" u="none" strike="noStrike" cap="none" normalizeH="0" baseline="0" dirty="0" smtClean="0">
                          <a:ln>
                            <a:noFill/>
                          </a:ln>
                          <a:effectLst/>
                        </a:rPr>
                        <a:t>Value of</a:t>
                      </a:r>
                      <a:br>
                        <a:rPr kumimoji="0" lang="en-US" altLang="en-US" sz="1800" u="none" strike="noStrike" cap="none" normalizeH="0" baseline="0" dirty="0" smtClean="0">
                          <a:ln>
                            <a:noFill/>
                          </a:ln>
                          <a:effectLst/>
                        </a:rPr>
                      </a:br>
                      <a:r>
                        <a:rPr kumimoji="0" lang="en-US" altLang="en-US" sz="1800" u="none" strike="noStrike" cap="none" normalizeH="0" baseline="0" dirty="0" smtClean="0">
                          <a:ln>
                            <a:noFill/>
                          </a:ln>
                          <a:effectLst/>
                        </a:rPr>
                        <a:t>S</a:t>
                      </a:r>
                      <a:r>
                        <a:rPr kumimoji="0" lang="en-US" altLang="en-US" sz="1800" u="none" strike="noStrike" cap="none" normalizeH="0" baseline="-25000" dirty="0" smtClean="0">
                          <a:ln>
                            <a:noFill/>
                          </a:ln>
                          <a:effectLst/>
                        </a:rPr>
                        <a:t>DS</a:t>
                      </a:r>
                      <a:endParaRPr kumimoji="0" lang="en-US" altLang="en-US" sz="1800" b="1" i="0" u="none" strike="noStrike" cap="none" normalizeH="0" baseline="0" dirty="0" smtClean="0">
                        <a:ln>
                          <a:noFill/>
                        </a:ln>
                        <a:solidFill>
                          <a:schemeClr val="bg2"/>
                        </a:solidFill>
                        <a:effectLst/>
                        <a:latin typeface="Arial" charset="0"/>
                      </a:endParaRPr>
                    </a:p>
                  </a:txBody>
                  <a:tcPr anchor="ctr" anchorCtr="1" horzOverflow="overflow"/>
                </a:tc>
                <a:tc gridSpan="2">
                  <a:txBody>
                    <a:bodyPr/>
                    <a:lstStyle>
                      <a:lvl1pPr algn="l">
                        <a:spcBef>
                          <a:spcPct val="20000"/>
                        </a:spcBef>
                        <a:buClr>
                          <a:schemeClr val="tx2"/>
                        </a:buClr>
                        <a:buSzPct val="150000"/>
                        <a:defRPr sz="2400" b="1">
                          <a:solidFill>
                            <a:schemeClr val="tx1"/>
                          </a:solidFill>
                          <a:latin typeface="Arial" charset="0"/>
                        </a:defRPr>
                      </a:lvl1pPr>
                      <a:lvl2pPr algn="l">
                        <a:spcBef>
                          <a:spcPct val="20000"/>
                        </a:spcBef>
                        <a:buClr>
                          <a:schemeClr val="tx2"/>
                        </a:buClr>
                        <a:buSzPct val="100000"/>
                        <a:defRPr sz="2400" b="1">
                          <a:solidFill>
                            <a:schemeClr val="tx1"/>
                          </a:solidFill>
                          <a:latin typeface="Arial" charset="0"/>
                        </a:defRPr>
                      </a:lvl2pPr>
                      <a:lvl3pPr algn="l">
                        <a:spcBef>
                          <a:spcPct val="20000"/>
                        </a:spcBef>
                        <a:buClr>
                          <a:schemeClr val="tx2"/>
                        </a:buClr>
                        <a:buSzPct val="100000"/>
                        <a:defRPr sz="2000">
                          <a:solidFill>
                            <a:schemeClr val="tx1"/>
                          </a:solidFill>
                          <a:latin typeface="Arial" charset="0"/>
                        </a:defRPr>
                      </a:lvl3pPr>
                      <a:lvl4pPr algn="l">
                        <a:spcBef>
                          <a:spcPct val="20000"/>
                        </a:spcBef>
                        <a:buClr>
                          <a:schemeClr val="tx2"/>
                        </a:buClr>
                        <a:buSzPct val="100000"/>
                        <a:defRPr>
                          <a:solidFill>
                            <a:schemeClr val="tx1"/>
                          </a:solidFill>
                          <a:latin typeface="Arial" charset="0"/>
                        </a:defRPr>
                      </a:lvl4pPr>
                      <a:lvl5pPr algn="l">
                        <a:spcBef>
                          <a:spcPct val="20000"/>
                        </a:spcBef>
                        <a:buClr>
                          <a:schemeClr val="tx2"/>
                        </a:buClr>
                        <a:buSzPct val="100000"/>
                        <a:defRPr>
                          <a:solidFill>
                            <a:schemeClr val="tx1"/>
                          </a:solidFill>
                          <a:latin typeface="Arial" charset="0"/>
                        </a:defRPr>
                      </a:lvl5pPr>
                      <a:lvl6pPr eaLnBrk="0" fontAlgn="base" hangingPunct="0">
                        <a:spcBef>
                          <a:spcPct val="20000"/>
                        </a:spcBef>
                        <a:spcAft>
                          <a:spcPct val="0"/>
                        </a:spcAft>
                        <a:buClr>
                          <a:schemeClr val="tx2"/>
                        </a:buClr>
                        <a:buSzPct val="100000"/>
                        <a:defRPr>
                          <a:solidFill>
                            <a:schemeClr val="tx1"/>
                          </a:solidFill>
                          <a:latin typeface="Arial" charset="0"/>
                        </a:defRPr>
                      </a:lvl6pPr>
                      <a:lvl7pPr eaLnBrk="0" fontAlgn="base" hangingPunct="0">
                        <a:spcBef>
                          <a:spcPct val="20000"/>
                        </a:spcBef>
                        <a:spcAft>
                          <a:spcPct val="0"/>
                        </a:spcAft>
                        <a:buClr>
                          <a:schemeClr val="tx2"/>
                        </a:buClr>
                        <a:buSzPct val="100000"/>
                        <a:defRPr>
                          <a:solidFill>
                            <a:schemeClr val="tx1"/>
                          </a:solidFill>
                          <a:latin typeface="Arial" charset="0"/>
                        </a:defRPr>
                      </a:lvl7pPr>
                      <a:lvl8pPr eaLnBrk="0" fontAlgn="base" hangingPunct="0">
                        <a:spcBef>
                          <a:spcPct val="20000"/>
                        </a:spcBef>
                        <a:spcAft>
                          <a:spcPct val="0"/>
                        </a:spcAft>
                        <a:buClr>
                          <a:schemeClr val="tx2"/>
                        </a:buClr>
                        <a:buSzPct val="100000"/>
                        <a:defRPr>
                          <a:solidFill>
                            <a:schemeClr val="tx1"/>
                          </a:solidFill>
                          <a:latin typeface="Arial" charset="0"/>
                        </a:defRPr>
                      </a:lvl8pPr>
                      <a:lvl9pPr eaLnBrk="0" fontAlgn="base" hangingPunct="0">
                        <a:spcBef>
                          <a:spcPct val="20000"/>
                        </a:spcBef>
                        <a:spcAft>
                          <a:spcPct val="0"/>
                        </a:spcAft>
                        <a:buClr>
                          <a:schemeClr val="tx2"/>
                        </a:buClr>
                        <a:buSzPct val="100000"/>
                        <a:defRPr>
                          <a:solidFill>
                            <a:schemeClr val="tx1"/>
                          </a:solidFill>
                          <a:latin typeface="Arial" charset="0"/>
                        </a:defRPr>
                      </a:lvl9pPr>
                    </a:lstStyle>
                    <a:p>
                      <a:pPr marL="0" marR="0" lvl="0" indent="0" algn="ctr"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1800" u="none" strike="noStrike" cap="none" normalizeH="0" baseline="0" dirty="0" smtClean="0">
                          <a:ln>
                            <a:noFill/>
                          </a:ln>
                          <a:effectLst/>
                        </a:rPr>
                        <a:t>Risk Category</a:t>
                      </a:r>
                      <a:endParaRPr kumimoji="0" lang="en-US" altLang="en-US" sz="1800" b="1" i="1" u="none" strike="noStrike" cap="none" normalizeH="0" baseline="0" dirty="0" smtClean="0">
                        <a:ln>
                          <a:noFill/>
                        </a:ln>
                        <a:solidFill>
                          <a:schemeClr val="bg2"/>
                        </a:solidFill>
                        <a:effectLst/>
                        <a:latin typeface="Arial" charset="0"/>
                      </a:endParaRPr>
                    </a:p>
                  </a:txBody>
                  <a:tcPr horzOverflow="overflow"/>
                </a:tc>
                <a:tc hMerge="1">
                  <a:txBody>
                    <a:bodyPr/>
                    <a:lstStyle/>
                    <a:p>
                      <a:endParaRPr lang="en-US"/>
                    </a:p>
                  </a:txBody>
                  <a:tcPr/>
                </a:tc>
                <a:extLst>
                  <a:ext uri="{0D108BD9-81ED-4DB2-BD59-A6C34878D82A}">
                    <a16:rowId xmlns:a16="http://schemas.microsoft.com/office/drawing/2014/main" xmlns="" val="10000"/>
                  </a:ext>
                </a:extLst>
              </a:tr>
              <a:tr h="498475">
                <a:tc vMerge="1">
                  <a:txBody>
                    <a:bodyPr/>
                    <a:lstStyle/>
                    <a:p>
                      <a:endParaRPr lang="en-US"/>
                    </a:p>
                  </a:txBody>
                  <a:tcPr/>
                </a:tc>
                <a:tc>
                  <a:txBody>
                    <a:bodyPr/>
                    <a:lstStyle>
                      <a:lvl1pPr algn="l">
                        <a:spcBef>
                          <a:spcPct val="20000"/>
                        </a:spcBef>
                        <a:buClr>
                          <a:schemeClr val="tx2"/>
                        </a:buClr>
                        <a:buSzPct val="150000"/>
                        <a:defRPr sz="2400" b="1">
                          <a:solidFill>
                            <a:schemeClr val="tx1"/>
                          </a:solidFill>
                          <a:latin typeface="Arial" charset="0"/>
                        </a:defRPr>
                      </a:lvl1pPr>
                      <a:lvl2pPr algn="l">
                        <a:spcBef>
                          <a:spcPct val="20000"/>
                        </a:spcBef>
                        <a:buClr>
                          <a:schemeClr val="tx2"/>
                        </a:buClr>
                        <a:buSzPct val="100000"/>
                        <a:defRPr sz="2400" b="1">
                          <a:solidFill>
                            <a:schemeClr val="tx1"/>
                          </a:solidFill>
                          <a:latin typeface="Arial" charset="0"/>
                        </a:defRPr>
                      </a:lvl2pPr>
                      <a:lvl3pPr algn="l">
                        <a:spcBef>
                          <a:spcPct val="20000"/>
                        </a:spcBef>
                        <a:buClr>
                          <a:schemeClr val="tx2"/>
                        </a:buClr>
                        <a:buSzPct val="100000"/>
                        <a:defRPr sz="2000">
                          <a:solidFill>
                            <a:schemeClr val="tx1"/>
                          </a:solidFill>
                          <a:latin typeface="Arial" charset="0"/>
                        </a:defRPr>
                      </a:lvl3pPr>
                      <a:lvl4pPr algn="l">
                        <a:spcBef>
                          <a:spcPct val="20000"/>
                        </a:spcBef>
                        <a:buClr>
                          <a:schemeClr val="tx2"/>
                        </a:buClr>
                        <a:buSzPct val="100000"/>
                        <a:defRPr>
                          <a:solidFill>
                            <a:schemeClr val="tx1"/>
                          </a:solidFill>
                          <a:latin typeface="Arial" charset="0"/>
                        </a:defRPr>
                      </a:lvl4pPr>
                      <a:lvl5pPr algn="l">
                        <a:spcBef>
                          <a:spcPct val="20000"/>
                        </a:spcBef>
                        <a:buClr>
                          <a:schemeClr val="tx2"/>
                        </a:buClr>
                        <a:buSzPct val="100000"/>
                        <a:defRPr>
                          <a:solidFill>
                            <a:schemeClr val="tx1"/>
                          </a:solidFill>
                          <a:latin typeface="Arial" charset="0"/>
                        </a:defRPr>
                      </a:lvl5pPr>
                      <a:lvl6pPr eaLnBrk="0" fontAlgn="base" hangingPunct="0">
                        <a:spcBef>
                          <a:spcPct val="20000"/>
                        </a:spcBef>
                        <a:spcAft>
                          <a:spcPct val="0"/>
                        </a:spcAft>
                        <a:buClr>
                          <a:schemeClr val="tx2"/>
                        </a:buClr>
                        <a:buSzPct val="100000"/>
                        <a:defRPr>
                          <a:solidFill>
                            <a:schemeClr val="tx1"/>
                          </a:solidFill>
                          <a:latin typeface="Arial" charset="0"/>
                        </a:defRPr>
                      </a:lvl6pPr>
                      <a:lvl7pPr eaLnBrk="0" fontAlgn="base" hangingPunct="0">
                        <a:spcBef>
                          <a:spcPct val="20000"/>
                        </a:spcBef>
                        <a:spcAft>
                          <a:spcPct val="0"/>
                        </a:spcAft>
                        <a:buClr>
                          <a:schemeClr val="tx2"/>
                        </a:buClr>
                        <a:buSzPct val="100000"/>
                        <a:defRPr>
                          <a:solidFill>
                            <a:schemeClr val="tx1"/>
                          </a:solidFill>
                          <a:latin typeface="Arial" charset="0"/>
                        </a:defRPr>
                      </a:lvl7pPr>
                      <a:lvl8pPr eaLnBrk="0" fontAlgn="base" hangingPunct="0">
                        <a:spcBef>
                          <a:spcPct val="20000"/>
                        </a:spcBef>
                        <a:spcAft>
                          <a:spcPct val="0"/>
                        </a:spcAft>
                        <a:buClr>
                          <a:schemeClr val="tx2"/>
                        </a:buClr>
                        <a:buSzPct val="100000"/>
                        <a:defRPr>
                          <a:solidFill>
                            <a:schemeClr val="tx1"/>
                          </a:solidFill>
                          <a:latin typeface="Arial" charset="0"/>
                        </a:defRPr>
                      </a:lvl8pPr>
                      <a:lvl9pPr eaLnBrk="0" fontAlgn="base" hangingPunct="0">
                        <a:spcBef>
                          <a:spcPct val="20000"/>
                        </a:spcBef>
                        <a:spcAft>
                          <a:spcPct val="0"/>
                        </a:spcAft>
                        <a:buClr>
                          <a:schemeClr val="tx2"/>
                        </a:buClr>
                        <a:buSzPct val="100000"/>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1800" u="none" strike="noStrike" cap="none" normalizeH="0" baseline="0" dirty="0" smtClean="0">
                          <a:ln>
                            <a:noFill/>
                          </a:ln>
                          <a:effectLst/>
                        </a:rPr>
                        <a:t>I or II or III</a:t>
                      </a:r>
                      <a:endParaRPr kumimoji="0" lang="en-US" altLang="en-US" sz="1800" b="1" i="0" u="none" strike="noStrike" cap="none" normalizeH="0" baseline="0" dirty="0" smtClean="0">
                        <a:ln>
                          <a:noFill/>
                        </a:ln>
                        <a:solidFill>
                          <a:schemeClr val="bg2"/>
                        </a:solidFill>
                        <a:effectLst/>
                        <a:latin typeface="Arial" charset="0"/>
                      </a:endParaRPr>
                    </a:p>
                  </a:txBody>
                  <a:tcPr anchor="ctr" anchorCtr="1" horzOverflow="overflow"/>
                </a:tc>
                <a:tc>
                  <a:txBody>
                    <a:bodyPr/>
                    <a:lstStyle>
                      <a:lvl1pPr algn="l">
                        <a:spcBef>
                          <a:spcPct val="20000"/>
                        </a:spcBef>
                        <a:buClr>
                          <a:schemeClr val="tx2"/>
                        </a:buClr>
                        <a:buSzPct val="150000"/>
                        <a:defRPr sz="2400" b="1">
                          <a:solidFill>
                            <a:schemeClr val="tx1"/>
                          </a:solidFill>
                          <a:latin typeface="Arial" charset="0"/>
                        </a:defRPr>
                      </a:lvl1pPr>
                      <a:lvl2pPr algn="l">
                        <a:spcBef>
                          <a:spcPct val="20000"/>
                        </a:spcBef>
                        <a:buClr>
                          <a:schemeClr val="tx2"/>
                        </a:buClr>
                        <a:buSzPct val="100000"/>
                        <a:defRPr sz="2400" b="1">
                          <a:solidFill>
                            <a:schemeClr val="tx1"/>
                          </a:solidFill>
                          <a:latin typeface="Arial" charset="0"/>
                        </a:defRPr>
                      </a:lvl2pPr>
                      <a:lvl3pPr algn="l">
                        <a:spcBef>
                          <a:spcPct val="20000"/>
                        </a:spcBef>
                        <a:buClr>
                          <a:schemeClr val="tx2"/>
                        </a:buClr>
                        <a:buSzPct val="100000"/>
                        <a:defRPr sz="2000">
                          <a:solidFill>
                            <a:schemeClr val="tx1"/>
                          </a:solidFill>
                          <a:latin typeface="Arial" charset="0"/>
                        </a:defRPr>
                      </a:lvl3pPr>
                      <a:lvl4pPr algn="l">
                        <a:spcBef>
                          <a:spcPct val="20000"/>
                        </a:spcBef>
                        <a:buClr>
                          <a:schemeClr val="tx2"/>
                        </a:buClr>
                        <a:buSzPct val="100000"/>
                        <a:defRPr>
                          <a:solidFill>
                            <a:schemeClr val="tx1"/>
                          </a:solidFill>
                          <a:latin typeface="Arial" charset="0"/>
                        </a:defRPr>
                      </a:lvl4pPr>
                      <a:lvl5pPr algn="l">
                        <a:spcBef>
                          <a:spcPct val="20000"/>
                        </a:spcBef>
                        <a:buClr>
                          <a:schemeClr val="tx2"/>
                        </a:buClr>
                        <a:buSzPct val="100000"/>
                        <a:defRPr>
                          <a:solidFill>
                            <a:schemeClr val="tx1"/>
                          </a:solidFill>
                          <a:latin typeface="Arial" charset="0"/>
                        </a:defRPr>
                      </a:lvl5pPr>
                      <a:lvl6pPr eaLnBrk="0" fontAlgn="base" hangingPunct="0">
                        <a:spcBef>
                          <a:spcPct val="20000"/>
                        </a:spcBef>
                        <a:spcAft>
                          <a:spcPct val="0"/>
                        </a:spcAft>
                        <a:buClr>
                          <a:schemeClr val="tx2"/>
                        </a:buClr>
                        <a:buSzPct val="100000"/>
                        <a:defRPr>
                          <a:solidFill>
                            <a:schemeClr val="tx1"/>
                          </a:solidFill>
                          <a:latin typeface="Arial" charset="0"/>
                        </a:defRPr>
                      </a:lvl6pPr>
                      <a:lvl7pPr eaLnBrk="0" fontAlgn="base" hangingPunct="0">
                        <a:spcBef>
                          <a:spcPct val="20000"/>
                        </a:spcBef>
                        <a:spcAft>
                          <a:spcPct val="0"/>
                        </a:spcAft>
                        <a:buClr>
                          <a:schemeClr val="tx2"/>
                        </a:buClr>
                        <a:buSzPct val="100000"/>
                        <a:defRPr>
                          <a:solidFill>
                            <a:schemeClr val="tx1"/>
                          </a:solidFill>
                          <a:latin typeface="Arial" charset="0"/>
                        </a:defRPr>
                      </a:lvl7pPr>
                      <a:lvl8pPr eaLnBrk="0" fontAlgn="base" hangingPunct="0">
                        <a:spcBef>
                          <a:spcPct val="20000"/>
                        </a:spcBef>
                        <a:spcAft>
                          <a:spcPct val="0"/>
                        </a:spcAft>
                        <a:buClr>
                          <a:schemeClr val="tx2"/>
                        </a:buClr>
                        <a:buSzPct val="100000"/>
                        <a:defRPr>
                          <a:solidFill>
                            <a:schemeClr val="tx1"/>
                          </a:solidFill>
                          <a:latin typeface="Arial" charset="0"/>
                        </a:defRPr>
                      </a:lvl8pPr>
                      <a:lvl9pPr eaLnBrk="0" fontAlgn="base" hangingPunct="0">
                        <a:spcBef>
                          <a:spcPct val="20000"/>
                        </a:spcBef>
                        <a:spcAft>
                          <a:spcPct val="0"/>
                        </a:spcAft>
                        <a:buClr>
                          <a:schemeClr val="tx2"/>
                        </a:buClr>
                        <a:buSzPct val="100000"/>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1800" u="none" strike="noStrike" cap="none" normalizeH="0" baseline="0" smtClean="0">
                          <a:ln>
                            <a:noFill/>
                          </a:ln>
                          <a:effectLst/>
                        </a:rPr>
                        <a:t>IV</a:t>
                      </a:r>
                      <a:endParaRPr kumimoji="0" lang="en-US" altLang="en-US" sz="1800" b="1" i="0" u="none" strike="noStrike" cap="none" normalizeH="0" baseline="0" smtClean="0">
                        <a:ln>
                          <a:noFill/>
                        </a:ln>
                        <a:solidFill>
                          <a:schemeClr val="bg2"/>
                        </a:solidFill>
                        <a:effectLst/>
                        <a:latin typeface="Arial" charset="0"/>
                      </a:endParaRPr>
                    </a:p>
                  </a:txBody>
                  <a:tcPr anchor="ctr" anchorCtr="1" horzOverflow="overflow"/>
                </a:tc>
                <a:extLst>
                  <a:ext uri="{0D108BD9-81ED-4DB2-BD59-A6C34878D82A}">
                    <a16:rowId xmlns:a16="http://schemas.microsoft.com/office/drawing/2014/main" xmlns="" val="10001"/>
                  </a:ext>
                </a:extLst>
              </a:tr>
              <a:tr h="434975">
                <a:tc>
                  <a:txBody>
                    <a:bodyPr/>
                    <a:lstStyle>
                      <a:lvl1pPr algn="l">
                        <a:spcBef>
                          <a:spcPct val="20000"/>
                        </a:spcBef>
                        <a:buClr>
                          <a:schemeClr val="tx2"/>
                        </a:buClr>
                        <a:buSzPct val="150000"/>
                        <a:defRPr sz="2400" b="1">
                          <a:solidFill>
                            <a:schemeClr val="tx1"/>
                          </a:solidFill>
                          <a:latin typeface="Arial" charset="0"/>
                        </a:defRPr>
                      </a:lvl1pPr>
                      <a:lvl2pPr algn="l">
                        <a:spcBef>
                          <a:spcPct val="20000"/>
                        </a:spcBef>
                        <a:buClr>
                          <a:schemeClr val="tx2"/>
                        </a:buClr>
                        <a:buSzPct val="100000"/>
                        <a:defRPr sz="2400" b="1">
                          <a:solidFill>
                            <a:schemeClr val="tx1"/>
                          </a:solidFill>
                          <a:latin typeface="Arial" charset="0"/>
                        </a:defRPr>
                      </a:lvl2pPr>
                      <a:lvl3pPr algn="l">
                        <a:spcBef>
                          <a:spcPct val="20000"/>
                        </a:spcBef>
                        <a:buClr>
                          <a:schemeClr val="tx2"/>
                        </a:buClr>
                        <a:buSzPct val="100000"/>
                        <a:defRPr sz="2000">
                          <a:solidFill>
                            <a:schemeClr val="tx1"/>
                          </a:solidFill>
                          <a:latin typeface="Arial" charset="0"/>
                        </a:defRPr>
                      </a:lvl3pPr>
                      <a:lvl4pPr algn="l">
                        <a:spcBef>
                          <a:spcPct val="20000"/>
                        </a:spcBef>
                        <a:buClr>
                          <a:schemeClr val="tx2"/>
                        </a:buClr>
                        <a:buSzPct val="100000"/>
                        <a:defRPr>
                          <a:solidFill>
                            <a:schemeClr val="tx1"/>
                          </a:solidFill>
                          <a:latin typeface="Arial" charset="0"/>
                        </a:defRPr>
                      </a:lvl4pPr>
                      <a:lvl5pPr algn="l">
                        <a:spcBef>
                          <a:spcPct val="20000"/>
                        </a:spcBef>
                        <a:buClr>
                          <a:schemeClr val="tx2"/>
                        </a:buClr>
                        <a:buSzPct val="100000"/>
                        <a:defRPr>
                          <a:solidFill>
                            <a:schemeClr val="tx1"/>
                          </a:solidFill>
                          <a:latin typeface="Arial" charset="0"/>
                        </a:defRPr>
                      </a:lvl5pPr>
                      <a:lvl6pPr eaLnBrk="0" fontAlgn="base" hangingPunct="0">
                        <a:spcBef>
                          <a:spcPct val="20000"/>
                        </a:spcBef>
                        <a:spcAft>
                          <a:spcPct val="0"/>
                        </a:spcAft>
                        <a:buClr>
                          <a:schemeClr val="tx2"/>
                        </a:buClr>
                        <a:buSzPct val="100000"/>
                        <a:defRPr>
                          <a:solidFill>
                            <a:schemeClr val="tx1"/>
                          </a:solidFill>
                          <a:latin typeface="Arial" charset="0"/>
                        </a:defRPr>
                      </a:lvl6pPr>
                      <a:lvl7pPr eaLnBrk="0" fontAlgn="base" hangingPunct="0">
                        <a:spcBef>
                          <a:spcPct val="20000"/>
                        </a:spcBef>
                        <a:spcAft>
                          <a:spcPct val="0"/>
                        </a:spcAft>
                        <a:buClr>
                          <a:schemeClr val="tx2"/>
                        </a:buClr>
                        <a:buSzPct val="100000"/>
                        <a:defRPr>
                          <a:solidFill>
                            <a:schemeClr val="tx1"/>
                          </a:solidFill>
                          <a:latin typeface="Arial" charset="0"/>
                        </a:defRPr>
                      </a:lvl7pPr>
                      <a:lvl8pPr eaLnBrk="0" fontAlgn="base" hangingPunct="0">
                        <a:spcBef>
                          <a:spcPct val="20000"/>
                        </a:spcBef>
                        <a:spcAft>
                          <a:spcPct val="0"/>
                        </a:spcAft>
                        <a:buClr>
                          <a:schemeClr val="tx2"/>
                        </a:buClr>
                        <a:buSzPct val="100000"/>
                        <a:defRPr>
                          <a:solidFill>
                            <a:schemeClr val="tx1"/>
                          </a:solidFill>
                          <a:latin typeface="Arial" charset="0"/>
                        </a:defRPr>
                      </a:lvl8pPr>
                      <a:lvl9pPr eaLnBrk="0" fontAlgn="base" hangingPunct="0">
                        <a:spcBef>
                          <a:spcPct val="20000"/>
                        </a:spcBef>
                        <a:spcAft>
                          <a:spcPct val="0"/>
                        </a:spcAft>
                        <a:buClr>
                          <a:schemeClr val="tx2"/>
                        </a:buClr>
                        <a:buSzPct val="100000"/>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1800" u="none" strike="noStrike" cap="none" normalizeH="0" baseline="0" dirty="0" smtClean="0">
                          <a:ln>
                            <a:noFill/>
                          </a:ln>
                          <a:effectLst/>
                        </a:rPr>
                        <a:t>S</a:t>
                      </a:r>
                      <a:r>
                        <a:rPr kumimoji="0" lang="en-US" altLang="en-US" sz="1800" u="none" strike="noStrike" cap="none" normalizeH="0" baseline="-25000" dirty="0" smtClean="0">
                          <a:ln>
                            <a:noFill/>
                          </a:ln>
                          <a:effectLst/>
                        </a:rPr>
                        <a:t>DS</a:t>
                      </a:r>
                      <a:r>
                        <a:rPr kumimoji="0" lang="en-US" altLang="en-US" sz="1800" u="none" strike="noStrike" cap="none" normalizeH="0" baseline="0" dirty="0" smtClean="0">
                          <a:ln>
                            <a:noFill/>
                          </a:ln>
                          <a:effectLst/>
                        </a:rPr>
                        <a:t>&lt; 0.167</a:t>
                      </a:r>
                      <a:endParaRPr kumimoji="0" lang="en-US" altLang="en-US" sz="1800" b="1" i="1" u="none" strike="noStrike" cap="none" normalizeH="0" baseline="0" dirty="0" smtClean="0">
                        <a:ln>
                          <a:noFill/>
                        </a:ln>
                        <a:solidFill>
                          <a:schemeClr val="bg2"/>
                        </a:solidFill>
                        <a:effectLst/>
                        <a:latin typeface="Arial" charset="0"/>
                      </a:endParaRPr>
                    </a:p>
                  </a:txBody>
                  <a:tcPr anchor="ctr" anchorCtr="1" horzOverflow="overflow"/>
                </a:tc>
                <a:tc>
                  <a:txBody>
                    <a:bodyPr/>
                    <a:lstStyle>
                      <a:lvl1pPr algn="l">
                        <a:spcBef>
                          <a:spcPct val="20000"/>
                        </a:spcBef>
                        <a:buClr>
                          <a:schemeClr val="tx2"/>
                        </a:buClr>
                        <a:buSzPct val="150000"/>
                        <a:defRPr sz="2400" b="1">
                          <a:solidFill>
                            <a:schemeClr val="tx1"/>
                          </a:solidFill>
                          <a:latin typeface="Arial" charset="0"/>
                        </a:defRPr>
                      </a:lvl1pPr>
                      <a:lvl2pPr algn="l">
                        <a:spcBef>
                          <a:spcPct val="20000"/>
                        </a:spcBef>
                        <a:buClr>
                          <a:schemeClr val="tx2"/>
                        </a:buClr>
                        <a:buSzPct val="100000"/>
                        <a:defRPr sz="2400" b="1">
                          <a:solidFill>
                            <a:schemeClr val="tx1"/>
                          </a:solidFill>
                          <a:latin typeface="Arial" charset="0"/>
                        </a:defRPr>
                      </a:lvl2pPr>
                      <a:lvl3pPr algn="l">
                        <a:spcBef>
                          <a:spcPct val="20000"/>
                        </a:spcBef>
                        <a:buClr>
                          <a:schemeClr val="tx2"/>
                        </a:buClr>
                        <a:buSzPct val="100000"/>
                        <a:defRPr sz="2000">
                          <a:solidFill>
                            <a:schemeClr val="tx1"/>
                          </a:solidFill>
                          <a:latin typeface="Arial" charset="0"/>
                        </a:defRPr>
                      </a:lvl3pPr>
                      <a:lvl4pPr algn="l">
                        <a:spcBef>
                          <a:spcPct val="20000"/>
                        </a:spcBef>
                        <a:buClr>
                          <a:schemeClr val="tx2"/>
                        </a:buClr>
                        <a:buSzPct val="100000"/>
                        <a:defRPr>
                          <a:solidFill>
                            <a:schemeClr val="tx1"/>
                          </a:solidFill>
                          <a:latin typeface="Arial" charset="0"/>
                        </a:defRPr>
                      </a:lvl4pPr>
                      <a:lvl5pPr algn="l">
                        <a:spcBef>
                          <a:spcPct val="20000"/>
                        </a:spcBef>
                        <a:buClr>
                          <a:schemeClr val="tx2"/>
                        </a:buClr>
                        <a:buSzPct val="100000"/>
                        <a:defRPr>
                          <a:solidFill>
                            <a:schemeClr val="tx1"/>
                          </a:solidFill>
                          <a:latin typeface="Arial" charset="0"/>
                        </a:defRPr>
                      </a:lvl5pPr>
                      <a:lvl6pPr eaLnBrk="0" fontAlgn="base" hangingPunct="0">
                        <a:spcBef>
                          <a:spcPct val="20000"/>
                        </a:spcBef>
                        <a:spcAft>
                          <a:spcPct val="0"/>
                        </a:spcAft>
                        <a:buClr>
                          <a:schemeClr val="tx2"/>
                        </a:buClr>
                        <a:buSzPct val="100000"/>
                        <a:defRPr>
                          <a:solidFill>
                            <a:schemeClr val="tx1"/>
                          </a:solidFill>
                          <a:latin typeface="Arial" charset="0"/>
                        </a:defRPr>
                      </a:lvl6pPr>
                      <a:lvl7pPr eaLnBrk="0" fontAlgn="base" hangingPunct="0">
                        <a:spcBef>
                          <a:spcPct val="20000"/>
                        </a:spcBef>
                        <a:spcAft>
                          <a:spcPct val="0"/>
                        </a:spcAft>
                        <a:buClr>
                          <a:schemeClr val="tx2"/>
                        </a:buClr>
                        <a:buSzPct val="100000"/>
                        <a:defRPr>
                          <a:solidFill>
                            <a:schemeClr val="tx1"/>
                          </a:solidFill>
                          <a:latin typeface="Arial" charset="0"/>
                        </a:defRPr>
                      </a:lvl7pPr>
                      <a:lvl8pPr eaLnBrk="0" fontAlgn="base" hangingPunct="0">
                        <a:spcBef>
                          <a:spcPct val="20000"/>
                        </a:spcBef>
                        <a:spcAft>
                          <a:spcPct val="0"/>
                        </a:spcAft>
                        <a:buClr>
                          <a:schemeClr val="tx2"/>
                        </a:buClr>
                        <a:buSzPct val="100000"/>
                        <a:defRPr>
                          <a:solidFill>
                            <a:schemeClr val="tx1"/>
                          </a:solidFill>
                          <a:latin typeface="Arial" charset="0"/>
                        </a:defRPr>
                      </a:lvl8pPr>
                      <a:lvl9pPr eaLnBrk="0" fontAlgn="base" hangingPunct="0">
                        <a:spcBef>
                          <a:spcPct val="20000"/>
                        </a:spcBef>
                        <a:spcAft>
                          <a:spcPct val="0"/>
                        </a:spcAft>
                        <a:buClr>
                          <a:schemeClr val="tx2"/>
                        </a:buClr>
                        <a:buSzPct val="100000"/>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1800" u="none" strike="noStrike" cap="none" normalizeH="0" baseline="0" smtClean="0">
                          <a:ln>
                            <a:noFill/>
                          </a:ln>
                          <a:effectLst/>
                        </a:rPr>
                        <a:t>A</a:t>
                      </a:r>
                      <a:endParaRPr kumimoji="0" lang="en-US" altLang="en-US" sz="1800" b="1" i="0" u="none" strike="noStrike" cap="none" normalizeH="0" baseline="0" smtClean="0">
                        <a:ln>
                          <a:noFill/>
                        </a:ln>
                        <a:solidFill>
                          <a:schemeClr val="bg2"/>
                        </a:solidFill>
                        <a:effectLst/>
                        <a:latin typeface="Arial" charset="0"/>
                      </a:endParaRPr>
                    </a:p>
                  </a:txBody>
                  <a:tcPr anchor="ctr" anchorCtr="1" horzOverflow="overflow"/>
                </a:tc>
                <a:tc>
                  <a:txBody>
                    <a:bodyPr/>
                    <a:lstStyle>
                      <a:lvl1pPr algn="l">
                        <a:spcBef>
                          <a:spcPct val="20000"/>
                        </a:spcBef>
                        <a:buClr>
                          <a:schemeClr val="tx2"/>
                        </a:buClr>
                        <a:buSzPct val="150000"/>
                        <a:defRPr sz="2400" b="1">
                          <a:solidFill>
                            <a:schemeClr val="tx1"/>
                          </a:solidFill>
                          <a:latin typeface="Arial" charset="0"/>
                        </a:defRPr>
                      </a:lvl1pPr>
                      <a:lvl2pPr algn="l">
                        <a:spcBef>
                          <a:spcPct val="20000"/>
                        </a:spcBef>
                        <a:buClr>
                          <a:schemeClr val="tx2"/>
                        </a:buClr>
                        <a:buSzPct val="100000"/>
                        <a:defRPr sz="2400" b="1">
                          <a:solidFill>
                            <a:schemeClr val="tx1"/>
                          </a:solidFill>
                          <a:latin typeface="Arial" charset="0"/>
                        </a:defRPr>
                      </a:lvl2pPr>
                      <a:lvl3pPr algn="l">
                        <a:spcBef>
                          <a:spcPct val="20000"/>
                        </a:spcBef>
                        <a:buClr>
                          <a:schemeClr val="tx2"/>
                        </a:buClr>
                        <a:buSzPct val="100000"/>
                        <a:defRPr sz="2000">
                          <a:solidFill>
                            <a:schemeClr val="tx1"/>
                          </a:solidFill>
                          <a:latin typeface="Arial" charset="0"/>
                        </a:defRPr>
                      </a:lvl3pPr>
                      <a:lvl4pPr algn="l">
                        <a:spcBef>
                          <a:spcPct val="20000"/>
                        </a:spcBef>
                        <a:buClr>
                          <a:schemeClr val="tx2"/>
                        </a:buClr>
                        <a:buSzPct val="100000"/>
                        <a:defRPr>
                          <a:solidFill>
                            <a:schemeClr val="tx1"/>
                          </a:solidFill>
                          <a:latin typeface="Arial" charset="0"/>
                        </a:defRPr>
                      </a:lvl4pPr>
                      <a:lvl5pPr algn="l">
                        <a:spcBef>
                          <a:spcPct val="20000"/>
                        </a:spcBef>
                        <a:buClr>
                          <a:schemeClr val="tx2"/>
                        </a:buClr>
                        <a:buSzPct val="100000"/>
                        <a:defRPr>
                          <a:solidFill>
                            <a:schemeClr val="tx1"/>
                          </a:solidFill>
                          <a:latin typeface="Arial" charset="0"/>
                        </a:defRPr>
                      </a:lvl5pPr>
                      <a:lvl6pPr eaLnBrk="0" fontAlgn="base" hangingPunct="0">
                        <a:spcBef>
                          <a:spcPct val="20000"/>
                        </a:spcBef>
                        <a:spcAft>
                          <a:spcPct val="0"/>
                        </a:spcAft>
                        <a:buClr>
                          <a:schemeClr val="tx2"/>
                        </a:buClr>
                        <a:buSzPct val="100000"/>
                        <a:defRPr>
                          <a:solidFill>
                            <a:schemeClr val="tx1"/>
                          </a:solidFill>
                          <a:latin typeface="Arial" charset="0"/>
                        </a:defRPr>
                      </a:lvl6pPr>
                      <a:lvl7pPr eaLnBrk="0" fontAlgn="base" hangingPunct="0">
                        <a:spcBef>
                          <a:spcPct val="20000"/>
                        </a:spcBef>
                        <a:spcAft>
                          <a:spcPct val="0"/>
                        </a:spcAft>
                        <a:buClr>
                          <a:schemeClr val="tx2"/>
                        </a:buClr>
                        <a:buSzPct val="100000"/>
                        <a:defRPr>
                          <a:solidFill>
                            <a:schemeClr val="tx1"/>
                          </a:solidFill>
                          <a:latin typeface="Arial" charset="0"/>
                        </a:defRPr>
                      </a:lvl7pPr>
                      <a:lvl8pPr eaLnBrk="0" fontAlgn="base" hangingPunct="0">
                        <a:spcBef>
                          <a:spcPct val="20000"/>
                        </a:spcBef>
                        <a:spcAft>
                          <a:spcPct val="0"/>
                        </a:spcAft>
                        <a:buClr>
                          <a:schemeClr val="tx2"/>
                        </a:buClr>
                        <a:buSzPct val="100000"/>
                        <a:defRPr>
                          <a:solidFill>
                            <a:schemeClr val="tx1"/>
                          </a:solidFill>
                          <a:latin typeface="Arial" charset="0"/>
                        </a:defRPr>
                      </a:lvl8pPr>
                      <a:lvl9pPr eaLnBrk="0" fontAlgn="base" hangingPunct="0">
                        <a:spcBef>
                          <a:spcPct val="20000"/>
                        </a:spcBef>
                        <a:spcAft>
                          <a:spcPct val="0"/>
                        </a:spcAft>
                        <a:buClr>
                          <a:schemeClr val="tx2"/>
                        </a:buClr>
                        <a:buSzPct val="100000"/>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1800" u="none" strike="noStrike" cap="none" normalizeH="0" baseline="0" smtClean="0">
                          <a:ln>
                            <a:noFill/>
                          </a:ln>
                          <a:effectLst/>
                        </a:rPr>
                        <a:t>A</a:t>
                      </a:r>
                      <a:endParaRPr kumimoji="0" lang="en-US" altLang="en-US" sz="1800" b="1" i="0" u="none" strike="noStrike" cap="none" normalizeH="0" baseline="0" smtClean="0">
                        <a:ln>
                          <a:noFill/>
                        </a:ln>
                        <a:solidFill>
                          <a:schemeClr val="bg2"/>
                        </a:solidFill>
                        <a:effectLst/>
                        <a:latin typeface="Arial" charset="0"/>
                      </a:endParaRPr>
                    </a:p>
                  </a:txBody>
                  <a:tcPr anchor="ctr" anchorCtr="1" horzOverflow="overflow"/>
                </a:tc>
                <a:extLst>
                  <a:ext uri="{0D108BD9-81ED-4DB2-BD59-A6C34878D82A}">
                    <a16:rowId xmlns:a16="http://schemas.microsoft.com/office/drawing/2014/main" xmlns="" val="10002"/>
                  </a:ext>
                </a:extLst>
              </a:tr>
              <a:tr h="434975">
                <a:tc>
                  <a:txBody>
                    <a:bodyPr/>
                    <a:lstStyle>
                      <a:lvl1pPr algn="l">
                        <a:spcBef>
                          <a:spcPct val="20000"/>
                        </a:spcBef>
                        <a:buClr>
                          <a:schemeClr val="tx2"/>
                        </a:buClr>
                        <a:buSzPct val="150000"/>
                        <a:defRPr sz="2400" b="1">
                          <a:solidFill>
                            <a:schemeClr val="tx1"/>
                          </a:solidFill>
                          <a:latin typeface="Arial" charset="0"/>
                        </a:defRPr>
                      </a:lvl1pPr>
                      <a:lvl2pPr algn="l">
                        <a:spcBef>
                          <a:spcPct val="20000"/>
                        </a:spcBef>
                        <a:buClr>
                          <a:schemeClr val="tx2"/>
                        </a:buClr>
                        <a:buSzPct val="100000"/>
                        <a:defRPr sz="2400" b="1">
                          <a:solidFill>
                            <a:schemeClr val="tx1"/>
                          </a:solidFill>
                          <a:latin typeface="Arial" charset="0"/>
                        </a:defRPr>
                      </a:lvl2pPr>
                      <a:lvl3pPr algn="l">
                        <a:spcBef>
                          <a:spcPct val="20000"/>
                        </a:spcBef>
                        <a:buClr>
                          <a:schemeClr val="tx2"/>
                        </a:buClr>
                        <a:buSzPct val="100000"/>
                        <a:defRPr sz="2000">
                          <a:solidFill>
                            <a:schemeClr val="tx1"/>
                          </a:solidFill>
                          <a:latin typeface="Arial" charset="0"/>
                        </a:defRPr>
                      </a:lvl3pPr>
                      <a:lvl4pPr algn="l">
                        <a:spcBef>
                          <a:spcPct val="20000"/>
                        </a:spcBef>
                        <a:buClr>
                          <a:schemeClr val="tx2"/>
                        </a:buClr>
                        <a:buSzPct val="100000"/>
                        <a:defRPr>
                          <a:solidFill>
                            <a:schemeClr val="tx1"/>
                          </a:solidFill>
                          <a:latin typeface="Arial" charset="0"/>
                        </a:defRPr>
                      </a:lvl4pPr>
                      <a:lvl5pPr algn="l">
                        <a:spcBef>
                          <a:spcPct val="20000"/>
                        </a:spcBef>
                        <a:buClr>
                          <a:schemeClr val="tx2"/>
                        </a:buClr>
                        <a:buSzPct val="100000"/>
                        <a:defRPr>
                          <a:solidFill>
                            <a:schemeClr val="tx1"/>
                          </a:solidFill>
                          <a:latin typeface="Arial" charset="0"/>
                        </a:defRPr>
                      </a:lvl5pPr>
                      <a:lvl6pPr eaLnBrk="0" fontAlgn="base" hangingPunct="0">
                        <a:spcBef>
                          <a:spcPct val="20000"/>
                        </a:spcBef>
                        <a:spcAft>
                          <a:spcPct val="0"/>
                        </a:spcAft>
                        <a:buClr>
                          <a:schemeClr val="tx2"/>
                        </a:buClr>
                        <a:buSzPct val="100000"/>
                        <a:defRPr>
                          <a:solidFill>
                            <a:schemeClr val="tx1"/>
                          </a:solidFill>
                          <a:latin typeface="Arial" charset="0"/>
                        </a:defRPr>
                      </a:lvl6pPr>
                      <a:lvl7pPr eaLnBrk="0" fontAlgn="base" hangingPunct="0">
                        <a:spcBef>
                          <a:spcPct val="20000"/>
                        </a:spcBef>
                        <a:spcAft>
                          <a:spcPct val="0"/>
                        </a:spcAft>
                        <a:buClr>
                          <a:schemeClr val="tx2"/>
                        </a:buClr>
                        <a:buSzPct val="100000"/>
                        <a:defRPr>
                          <a:solidFill>
                            <a:schemeClr val="tx1"/>
                          </a:solidFill>
                          <a:latin typeface="Arial" charset="0"/>
                        </a:defRPr>
                      </a:lvl7pPr>
                      <a:lvl8pPr eaLnBrk="0" fontAlgn="base" hangingPunct="0">
                        <a:spcBef>
                          <a:spcPct val="20000"/>
                        </a:spcBef>
                        <a:spcAft>
                          <a:spcPct val="0"/>
                        </a:spcAft>
                        <a:buClr>
                          <a:schemeClr val="tx2"/>
                        </a:buClr>
                        <a:buSzPct val="100000"/>
                        <a:defRPr>
                          <a:solidFill>
                            <a:schemeClr val="tx1"/>
                          </a:solidFill>
                          <a:latin typeface="Arial" charset="0"/>
                        </a:defRPr>
                      </a:lvl8pPr>
                      <a:lvl9pPr eaLnBrk="0" fontAlgn="base" hangingPunct="0">
                        <a:spcBef>
                          <a:spcPct val="20000"/>
                        </a:spcBef>
                        <a:spcAft>
                          <a:spcPct val="0"/>
                        </a:spcAft>
                        <a:buClr>
                          <a:schemeClr val="tx2"/>
                        </a:buClr>
                        <a:buSzPct val="100000"/>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1800" u="none" strike="noStrike" cap="none" normalizeH="0" baseline="0" dirty="0" smtClean="0">
                          <a:ln>
                            <a:noFill/>
                          </a:ln>
                          <a:effectLst/>
                        </a:rPr>
                        <a:t>0.167 ≤ S</a:t>
                      </a:r>
                      <a:r>
                        <a:rPr kumimoji="0" lang="en-US" altLang="en-US" sz="1800" u="none" strike="noStrike" cap="none" normalizeH="0" baseline="-25000" dirty="0" smtClean="0">
                          <a:ln>
                            <a:noFill/>
                          </a:ln>
                          <a:effectLst/>
                        </a:rPr>
                        <a:t>DS</a:t>
                      </a:r>
                      <a:r>
                        <a:rPr kumimoji="0" lang="en-US" altLang="en-US" sz="1800" u="none" strike="noStrike" cap="none" normalizeH="0" baseline="0" dirty="0" smtClean="0">
                          <a:ln>
                            <a:noFill/>
                          </a:ln>
                          <a:effectLst/>
                        </a:rPr>
                        <a:t> &lt; 0.33</a:t>
                      </a:r>
                      <a:endParaRPr kumimoji="0" lang="en-US" altLang="en-US" sz="1800" b="1" i="0" u="none" strike="noStrike" cap="none" normalizeH="0" baseline="0" dirty="0" smtClean="0">
                        <a:ln>
                          <a:noFill/>
                        </a:ln>
                        <a:solidFill>
                          <a:schemeClr val="bg2"/>
                        </a:solidFill>
                        <a:effectLst/>
                        <a:latin typeface="Arial" charset="0"/>
                        <a:cs typeface="Arial" charset="0"/>
                      </a:endParaRPr>
                    </a:p>
                  </a:txBody>
                  <a:tcPr anchor="ctr" anchorCtr="1" horzOverflow="overflow"/>
                </a:tc>
                <a:tc>
                  <a:txBody>
                    <a:bodyPr/>
                    <a:lstStyle>
                      <a:lvl1pPr algn="l">
                        <a:spcBef>
                          <a:spcPct val="20000"/>
                        </a:spcBef>
                        <a:buClr>
                          <a:schemeClr val="tx2"/>
                        </a:buClr>
                        <a:buSzPct val="150000"/>
                        <a:defRPr sz="2400" b="1">
                          <a:solidFill>
                            <a:schemeClr val="tx1"/>
                          </a:solidFill>
                          <a:latin typeface="Arial" charset="0"/>
                        </a:defRPr>
                      </a:lvl1pPr>
                      <a:lvl2pPr algn="l">
                        <a:spcBef>
                          <a:spcPct val="20000"/>
                        </a:spcBef>
                        <a:buClr>
                          <a:schemeClr val="tx2"/>
                        </a:buClr>
                        <a:buSzPct val="100000"/>
                        <a:defRPr sz="2400" b="1">
                          <a:solidFill>
                            <a:schemeClr val="tx1"/>
                          </a:solidFill>
                          <a:latin typeface="Arial" charset="0"/>
                        </a:defRPr>
                      </a:lvl2pPr>
                      <a:lvl3pPr algn="l">
                        <a:spcBef>
                          <a:spcPct val="20000"/>
                        </a:spcBef>
                        <a:buClr>
                          <a:schemeClr val="tx2"/>
                        </a:buClr>
                        <a:buSzPct val="100000"/>
                        <a:defRPr sz="2000">
                          <a:solidFill>
                            <a:schemeClr val="tx1"/>
                          </a:solidFill>
                          <a:latin typeface="Arial" charset="0"/>
                        </a:defRPr>
                      </a:lvl3pPr>
                      <a:lvl4pPr algn="l">
                        <a:spcBef>
                          <a:spcPct val="20000"/>
                        </a:spcBef>
                        <a:buClr>
                          <a:schemeClr val="tx2"/>
                        </a:buClr>
                        <a:buSzPct val="100000"/>
                        <a:defRPr>
                          <a:solidFill>
                            <a:schemeClr val="tx1"/>
                          </a:solidFill>
                          <a:latin typeface="Arial" charset="0"/>
                        </a:defRPr>
                      </a:lvl4pPr>
                      <a:lvl5pPr algn="l">
                        <a:spcBef>
                          <a:spcPct val="20000"/>
                        </a:spcBef>
                        <a:buClr>
                          <a:schemeClr val="tx2"/>
                        </a:buClr>
                        <a:buSzPct val="100000"/>
                        <a:defRPr>
                          <a:solidFill>
                            <a:schemeClr val="tx1"/>
                          </a:solidFill>
                          <a:latin typeface="Arial" charset="0"/>
                        </a:defRPr>
                      </a:lvl5pPr>
                      <a:lvl6pPr eaLnBrk="0" fontAlgn="base" hangingPunct="0">
                        <a:spcBef>
                          <a:spcPct val="20000"/>
                        </a:spcBef>
                        <a:spcAft>
                          <a:spcPct val="0"/>
                        </a:spcAft>
                        <a:buClr>
                          <a:schemeClr val="tx2"/>
                        </a:buClr>
                        <a:buSzPct val="100000"/>
                        <a:defRPr>
                          <a:solidFill>
                            <a:schemeClr val="tx1"/>
                          </a:solidFill>
                          <a:latin typeface="Arial" charset="0"/>
                        </a:defRPr>
                      </a:lvl6pPr>
                      <a:lvl7pPr eaLnBrk="0" fontAlgn="base" hangingPunct="0">
                        <a:spcBef>
                          <a:spcPct val="20000"/>
                        </a:spcBef>
                        <a:spcAft>
                          <a:spcPct val="0"/>
                        </a:spcAft>
                        <a:buClr>
                          <a:schemeClr val="tx2"/>
                        </a:buClr>
                        <a:buSzPct val="100000"/>
                        <a:defRPr>
                          <a:solidFill>
                            <a:schemeClr val="tx1"/>
                          </a:solidFill>
                          <a:latin typeface="Arial" charset="0"/>
                        </a:defRPr>
                      </a:lvl7pPr>
                      <a:lvl8pPr eaLnBrk="0" fontAlgn="base" hangingPunct="0">
                        <a:spcBef>
                          <a:spcPct val="20000"/>
                        </a:spcBef>
                        <a:spcAft>
                          <a:spcPct val="0"/>
                        </a:spcAft>
                        <a:buClr>
                          <a:schemeClr val="tx2"/>
                        </a:buClr>
                        <a:buSzPct val="100000"/>
                        <a:defRPr>
                          <a:solidFill>
                            <a:schemeClr val="tx1"/>
                          </a:solidFill>
                          <a:latin typeface="Arial" charset="0"/>
                        </a:defRPr>
                      </a:lvl8pPr>
                      <a:lvl9pPr eaLnBrk="0" fontAlgn="base" hangingPunct="0">
                        <a:spcBef>
                          <a:spcPct val="20000"/>
                        </a:spcBef>
                        <a:spcAft>
                          <a:spcPct val="0"/>
                        </a:spcAft>
                        <a:buClr>
                          <a:schemeClr val="tx2"/>
                        </a:buClr>
                        <a:buSzPct val="100000"/>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1800" u="none" strike="noStrike" cap="none" normalizeH="0" baseline="0" smtClean="0">
                          <a:ln>
                            <a:noFill/>
                          </a:ln>
                          <a:effectLst/>
                        </a:rPr>
                        <a:t>B</a:t>
                      </a:r>
                      <a:endParaRPr kumimoji="0" lang="en-US" altLang="en-US" sz="1800" b="1" i="0" u="none" strike="noStrike" cap="none" normalizeH="0" baseline="0" smtClean="0">
                        <a:ln>
                          <a:noFill/>
                        </a:ln>
                        <a:solidFill>
                          <a:schemeClr val="bg2"/>
                        </a:solidFill>
                        <a:effectLst/>
                        <a:latin typeface="Arial" charset="0"/>
                      </a:endParaRPr>
                    </a:p>
                  </a:txBody>
                  <a:tcPr anchor="ctr" anchorCtr="1" horzOverflow="overflow"/>
                </a:tc>
                <a:tc>
                  <a:txBody>
                    <a:bodyPr/>
                    <a:lstStyle>
                      <a:lvl1pPr algn="l">
                        <a:spcBef>
                          <a:spcPct val="20000"/>
                        </a:spcBef>
                        <a:buClr>
                          <a:schemeClr val="tx2"/>
                        </a:buClr>
                        <a:buSzPct val="150000"/>
                        <a:defRPr sz="2400" b="1">
                          <a:solidFill>
                            <a:schemeClr val="tx1"/>
                          </a:solidFill>
                          <a:latin typeface="Arial" charset="0"/>
                        </a:defRPr>
                      </a:lvl1pPr>
                      <a:lvl2pPr algn="l">
                        <a:spcBef>
                          <a:spcPct val="20000"/>
                        </a:spcBef>
                        <a:buClr>
                          <a:schemeClr val="tx2"/>
                        </a:buClr>
                        <a:buSzPct val="100000"/>
                        <a:defRPr sz="2400" b="1">
                          <a:solidFill>
                            <a:schemeClr val="tx1"/>
                          </a:solidFill>
                          <a:latin typeface="Arial" charset="0"/>
                        </a:defRPr>
                      </a:lvl2pPr>
                      <a:lvl3pPr algn="l">
                        <a:spcBef>
                          <a:spcPct val="20000"/>
                        </a:spcBef>
                        <a:buClr>
                          <a:schemeClr val="tx2"/>
                        </a:buClr>
                        <a:buSzPct val="100000"/>
                        <a:defRPr sz="2000">
                          <a:solidFill>
                            <a:schemeClr val="tx1"/>
                          </a:solidFill>
                          <a:latin typeface="Arial" charset="0"/>
                        </a:defRPr>
                      </a:lvl3pPr>
                      <a:lvl4pPr algn="l">
                        <a:spcBef>
                          <a:spcPct val="20000"/>
                        </a:spcBef>
                        <a:buClr>
                          <a:schemeClr val="tx2"/>
                        </a:buClr>
                        <a:buSzPct val="100000"/>
                        <a:defRPr>
                          <a:solidFill>
                            <a:schemeClr val="tx1"/>
                          </a:solidFill>
                          <a:latin typeface="Arial" charset="0"/>
                        </a:defRPr>
                      </a:lvl4pPr>
                      <a:lvl5pPr algn="l">
                        <a:spcBef>
                          <a:spcPct val="20000"/>
                        </a:spcBef>
                        <a:buClr>
                          <a:schemeClr val="tx2"/>
                        </a:buClr>
                        <a:buSzPct val="100000"/>
                        <a:defRPr>
                          <a:solidFill>
                            <a:schemeClr val="tx1"/>
                          </a:solidFill>
                          <a:latin typeface="Arial" charset="0"/>
                        </a:defRPr>
                      </a:lvl5pPr>
                      <a:lvl6pPr eaLnBrk="0" fontAlgn="base" hangingPunct="0">
                        <a:spcBef>
                          <a:spcPct val="20000"/>
                        </a:spcBef>
                        <a:spcAft>
                          <a:spcPct val="0"/>
                        </a:spcAft>
                        <a:buClr>
                          <a:schemeClr val="tx2"/>
                        </a:buClr>
                        <a:buSzPct val="100000"/>
                        <a:defRPr>
                          <a:solidFill>
                            <a:schemeClr val="tx1"/>
                          </a:solidFill>
                          <a:latin typeface="Arial" charset="0"/>
                        </a:defRPr>
                      </a:lvl6pPr>
                      <a:lvl7pPr eaLnBrk="0" fontAlgn="base" hangingPunct="0">
                        <a:spcBef>
                          <a:spcPct val="20000"/>
                        </a:spcBef>
                        <a:spcAft>
                          <a:spcPct val="0"/>
                        </a:spcAft>
                        <a:buClr>
                          <a:schemeClr val="tx2"/>
                        </a:buClr>
                        <a:buSzPct val="100000"/>
                        <a:defRPr>
                          <a:solidFill>
                            <a:schemeClr val="tx1"/>
                          </a:solidFill>
                          <a:latin typeface="Arial" charset="0"/>
                        </a:defRPr>
                      </a:lvl7pPr>
                      <a:lvl8pPr eaLnBrk="0" fontAlgn="base" hangingPunct="0">
                        <a:spcBef>
                          <a:spcPct val="20000"/>
                        </a:spcBef>
                        <a:spcAft>
                          <a:spcPct val="0"/>
                        </a:spcAft>
                        <a:buClr>
                          <a:schemeClr val="tx2"/>
                        </a:buClr>
                        <a:buSzPct val="100000"/>
                        <a:defRPr>
                          <a:solidFill>
                            <a:schemeClr val="tx1"/>
                          </a:solidFill>
                          <a:latin typeface="Arial" charset="0"/>
                        </a:defRPr>
                      </a:lvl8pPr>
                      <a:lvl9pPr eaLnBrk="0" fontAlgn="base" hangingPunct="0">
                        <a:spcBef>
                          <a:spcPct val="20000"/>
                        </a:spcBef>
                        <a:spcAft>
                          <a:spcPct val="0"/>
                        </a:spcAft>
                        <a:buClr>
                          <a:schemeClr val="tx2"/>
                        </a:buClr>
                        <a:buSzPct val="100000"/>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1800" u="none" strike="noStrike" cap="none" normalizeH="0" baseline="0" smtClean="0">
                          <a:ln>
                            <a:noFill/>
                          </a:ln>
                          <a:effectLst/>
                        </a:rPr>
                        <a:t>C</a:t>
                      </a:r>
                      <a:endParaRPr kumimoji="0" lang="en-US" altLang="en-US" sz="1800" b="1" i="0" u="none" strike="noStrike" cap="none" normalizeH="0" baseline="0" smtClean="0">
                        <a:ln>
                          <a:noFill/>
                        </a:ln>
                        <a:solidFill>
                          <a:schemeClr val="bg2"/>
                        </a:solidFill>
                        <a:effectLst/>
                        <a:latin typeface="Arial" charset="0"/>
                      </a:endParaRPr>
                    </a:p>
                  </a:txBody>
                  <a:tcPr anchor="ctr" anchorCtr="1" horzOverflow="overflow"/>
                </a:tc>
                <a:extLst>
                  <a:ext uri="{0D108BD9-81ED-4DB2-BD59-A6C34878D82A}">
                    <a16:rowId xmlns:a16="http://schemas.microsoft.com/office/drawing/2014/main" xmlns="" val="10003"/>
                  </a:ext>
                </a:extLst>
              </a:tr>
              <a:tr h="434975">
                <a:tc>
                  <a:txBody>
                    <a:bodyPr/>
                    <a:lstStyle>
                      <a:lvl1pPr algn="l">
                        <a:spcBef>
                          <a:spcPct val="20000"/>
                        </a:spcBef>
                        <a:buClr>
                          <a:schemeClr val="tx2"/>
                        </a:buClr>
                        <a:buSzPct val="150000"/>
                        <a:defRPr sz="2400" b="1">
                          <a:solidFill>
                            <a:schemeClr val="tx1"/>
                          </a:solidFill>
                          <a:latin typeface="Arial" charset="0"/>
                        </a:defRPr>
                      </a:lvl1pPr>
                      <a:lvl2pPr algn="l">
                        <a:spcBef>
                          <a:spcPct val="20000"/>
                        </a:spcBef>
                        <a:buClr>
                          <a:schemeClr val="tx2"/>
                        </a:buClr>
                        <a:buSzPct val="100000"/>
                        <a:defRPr sz="2400" b="1">
                          <a:solidFill>
                            <a:schemeClr val="tx1"/>
                          </a:solidFill>
                          <a:latin typeface="Arial" charset="0"/>
                        </a:defRPr>
                      </a:lvl2pPr>
                      <a:lvl3pPr algn="l">
                        <a:spcBef>
                          <a:spcPct val="20000"/>
                        </a:spcBef>
                        <a:buClr>
                          <a:schemeClr val="tx2"/>
                        </a:buClr>
                        <a:buSzPct val="100000"/>
                        <a:defRPr sz="2000">
                          <a:solidFill>
                            <a:schemeClr val="tx1"/>
                          </a:solidFill>
                          <a:latin typeface="Arial" charset="0"/>
                        </a:defRPr>
                      </a:lvl3pPr>
                      <a:lvl4pPr algn="l">
                        <a:spcBef>
                          <a:spcPct val="20000"/>
                        </a:spcBef>
                        <a:buClr>
                          <a:schemeClr val="tx2"/>
                        </a:buClr>
                        <a:buSzPct val="100000"/>
                        <a:defRPr>
                          <a:solidFill>
                            <a:schemeClr val="tx1"/>
                          </a:solidFill>
                          <a:latin typeface="Arial" charset="0"/>
                        </a:defRPr>
                      </a:lvl4pPr>
                      <a:lvl5pPr algn="l">
                        <a:spcBef>
                          <a:spcPct val="20000"/>
                        </a:spcBef>
                        <a:buClr>
                          <a:schemeClr val="tx2"/>
                        </a:buClr>
                        <a:buSzPct val="100000"/>
                        <a:defRPr>
                          <a:solidFill>
                            <a:schemeClr val="tx1"/>
                          </a:solidFill>
                          <a:latin typeface="Arial" charset="0"/>
                        </a:defRPr>
                      </a:lvl5pPr>
                      <a:lvl6pPr eaLnBrk="0" fontAlgn="base" hangingPunct="0">
                        <a:spcBef>
                          <a:spcPct val="20000"/>
                        </a:spcBef>
                        <a:spcAft>
                          <a:spcPct val="0"/>
                        </a:spcAft>
                        <a:buClr>
                          <a:schemeClr val="tx2"/>
                        </a:buClr>
                        <a:buSzPct val="100000"/>
                        <a:defRPr>
                          <a:solidFill>
                            <a:schemeClr val="tx1"/>
                          </a:solidFill>
                          <a:latin typeface="Arial" charset="0"/>
                        </a:defRPr>
                      </a:lvl6pPr>
                      <a:lvl7pPr eaLnBrk="0" fontAlgn="base" hangingPunct="0">
                        <a:spcBef>
                          <a:spcPct val="20000"/>
                        </a:spcBef>
                        <a:spcAft>
                          <a:spcPct val="0"/>
                        </a:spcAft>
                        <a:buClr>
                          <a:schemeClr val="tx2"/>
                        </a:buClr>
                        <a:buSzPct val="100000"/>
                        <a:defRPr>
                          <a:solidFill>
                            <a:schemeClr val="tx1"/>
                          </a:solidFill>
                          <a:latin typeface="Arial" charset="0"/>
                        </a:defRPr>
                      </a:lvl7pPr>
                      <a:lvl8pPr eaLnBrk="0" fontAlgn="base" hangingPunct="0">
                        <a:spcBef>
                          <a:spcPct val="20000"/>
                        </a:spcBef>
                        <a:spcAft>
                          <a:spcPct val="0"/>
                        </a:spcAft>
                        <a:buClr>
                          <a:schemeClr val="tx2"/>
                        </a:buClr>
                        <a:buSzPct val="100000"/>
                        <a:defRPr>
                          <a:solidFill>
                            <a:schemeClr val="tx1"/>
                          </a:solidFill>
                          <a:latin typeface="Arial" charset="0"/>
                        </a:defRPr>
                      </a:lvl8pPr>
                      <a:lvl9pPr eaLnBrk="0" fontAlgn="base" hangingPunct="0">
                        <a:spcBef>
                          <a:spcPct val="20000"/>
                        </a:spcBef>
                        <a:spcAft>
                          <a:spcPct val="0"/>
                        </a:spcAft>
                        <a:buClr>
                          <a:schemeClr val="tx2"/>
                        </a:buClr>
                        <a:buSzPct val="100000"/>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1800" u="none" strike="noStrike" cap="none" normalizeH="0" baseline="0" dirty="0" smtClean="0">
                          <a:ln>
                            <a:noFill/>
                          </a:ln>
                          <a:effectLst/>
                        </a:rPr>
                        <a:t>0.33 ≤ S</a:t>
                      </a:r>
                      <a:r>
                        <a:rPr kumimoji="0" lang="en-US" altLang="en-US" sz="1800" u="none" strike="noStrike" cap="none" normalizeH="0" baseline="-25000" dirty="0" smtClean="0">
                          <a:ln>
                            <a:noFill/>
                          </a:ln>
                          <a:effectLst/>
                        </a:rPr>
                        <a:t>DS</a:t>
                      </a:r>
                      <a:r>
                        <a:rPr kumimoji="0" lang="en-US" altLang="en-US" sz="1800" u="none" strike="noStrike" cap="none" normalizeH="0" baseline="0" dirty="0" smtClean="0">
                          <a:ln>
                            <a:noFill/>
                          </a:ln>
                          <a:effectLst/>
                        </a:rPr>
                        <a:t> &lt; 0.50</a:t>
                      </a:r>
                      <a:endParaRPr kumimoji="0" lang="en-US" altLang="en-US" sz="1800" b="1" i="0" u="none" strike="noStrike" cap="none" normalizeH="0" baseline="0" dirty="0" smtClean="0">
                        <a:ln>
                          <a:noFill/>
                        </a:ln>
                        <a:solidFill>
                          <a:schemeClr val="bg2"/>
                        </a:solidFill>
                        <a:effectLst/>
                        <a:latin typeface="Arial" charset="0"/>
                        <a:cs typeface="Arial" charset="0"/>
                      </a:endParaRPr>
                    </a:p>
                  </a:txBody>
                  <a:tcPr anchor="ctr" anchorCtr="1" horzOverflow="overflow"/>
                </a:tc>
                <a:tc>
                  <a:txBody>
                    <a:bodyPr/>
                    <a:lstStyle>
                      <a:lvl1pPr algn="l">
                        <a:spcBef>
                          <a:spcPct val="20000"/>
                        </a:spcBef>
                        <a:buClr>
                          <a:schemeClr val="tx2"/>
                        </a:buClr>
                        <a:buSzPct val="150000"/>
                        <a:defRPr sz="2400" b="1">
                          <a:solidFill>
                            <a:schemeClr val="tx1"/>
                          </a:solidFill>
                          <a:latin typeface="Arial" charset="0"/>
                        </a:defRPr>
                      </a:lvl1pPr>
                      <a:lvl2pPr algn="l">
                        <a:spcBef>
                          <a:spcPct val="20000"/>
                        </a:spcBef>
                        <a:buClr>
                          <a:schemeClr val="tx2"/>
                        </a:buClr>
                        <a:buSzPct val="100000"/>
                        <a:defRPr sz="2400" b="1">
                          <a:solidFill>
                            <a:schemeClr val="tx1"/>
                          </a:solidFill>
                          <a:latin typeface="Arial" charset="0"/>
                        </a:defRPr>
                      </a:lvl2pPr>
                      <a:lvl3pPr algn="l">
                        <a:spcBef>
                          <a:spcPct val="20000"/>
                        </a:spcBef>
                        <a:buClr>
                          <a:schemeClr val="tx2"/>
                        </a:buClr>
                        <a:buSzPct val="100000"/>
                        <a:defRPr sz="2000">
                          <a:solidFill>
                            <a:schemeClr val="tx1"/>
                          </a:solidFill>
                          <a:latin typeface="Arial" charset="0"/>
                        </a:defRPr>
                      </a:lvl3pPr>
                      <a:lvl4pPr algn="l">
                        <a:spcBef>
                          <a:spcPct val="20000"/>
                        </a:spcBef>
                        <a:buClr>
                          <a:schemeClr val="tx2"/>
                        </a:buClr>
                        <a:buSzPct val="100000"/>
                        <a:defRPr>
                          <a:solidFill>
                            <a:schemeClr val="tx1"/>
                          </a:solidFill>
                          <a:latin typeface="Arial" charset="0"/>
                        </a:defRPr>
                      </a:lvl4pPr>
                      <a:lvl5pPr algn="l">
                        <a:spcBef>
                          <a:spcPct val="20000"/>
                        </a:spcBef>
                        <a:buClr>
                          <a:schemeClr val="tx2"/>
                        </a:buClr>
                        <a:buSzPct val="100000"/>
                        <a:defRPr>
                          <a:solidFill>
                            <a:schemeClr val="tx1"/>
                          </a:solidFill>
                          <a:latin typeface="Arial" charset="0"/>
                        </a:defRPr>
                      </a:lvl5pPr>
                      <a:lvl6pPr eaLnBrk="0" fontAlgn="base" hangingPunct="0">
                        <a:spcBef>
                          <a:spcPct val="20000"/>
                        </a:spcBef>
                        <a:spcAft>
                          <a:spcPct val="0"/>
                        </a:spcAft>
                        <a:buClr>
                          <a:schemeClr val="tx2"/>
                        </a:buClr>
                        <a:buSzPct val="100000"/>
                        <a:defRPr>
                          <a:solidFill>
                            <a:schemeClr val="tx1"/>
                          </a:solidFill>
                          <a:latin typeface="Arial" charset="0"/>
                        </a:defRPr>
                      </a:lvl6pPr>
                      <a:lvl7pPr eaLnBrk="0" fontAlgn="base" hangingPunct="0">
                        <a:spcBef>
                          <a:spcPct val="20000"/>
                        </a:spcBef>
                        <a:spcAft>
                          <a:spcPct val="0"/>
                        </a:spcAft>
                        <a:buClr>
                          <a:schemeClr val="tx2"/>
                        </a:buClr>
                        <a:buSzPct val="100000"/>
                        <a:defRPr>
                          <a:solidFill>
                            <a:schemeClr val="tx1"/>
                          </a:solidFill>
                          <a:latin typeface="Arial" charset="0"/>
                        </a:defRPr>
                      </a:lvl7pPr>
                      <a:lvl8pPr eaLnBrk="0" fontAlgn="base" hangingPunct="0">
                        <a:spcBef>
                          <a:spcPct val="20000"/>
                        </a:spcBef>
                        <a:spcAft>
                          <a:spcPct val="0"/>
                        </a:spcAft>
                        <a:buClr>
                          <a:schemeClr val="tx2"/>
                        </a:buClr>
                        <a:buSzPct val="100000"/>
                        <a:defRPr>
                          <a:solidFill>
                            <a:schemeClr val="tx1"/>
                          </a:solidFill>
                          <a:latin typeface="Arial" charset="0"/>
                        </a:defRPr>
                      </a:lvl8pPr>
                      <a:lvl9pPr eaLnBrk="0" fontAlgn="base" hangingPunct="0">
                        <a:spcBef>
                          <a:spcPct val="20000"/>
                        </a:spcBef>
                        <a:spcAft>
                          <a:spcPct val="0"/>
                        </a:spcAft>
                        <a:buClr>
                          <a:schemeClr val="tx2"/>
                        </a:buClr>
                        <a:buSzPct val="100000"/>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1800" u="none" strike="noStrike" cap="none" normalizeH="0" baseline="0" smtClean="0">
                          <a:ln>
                            <a:noFill/>
                          </a:ln>
                          <a:effectLst/>
                        </a:rPr>
                        <a:t>C</a:t>
                      </a:r>
                      <a:endParaRPr kumimoji="0" lang="en-US" altLang="en-US" sz="1800" b="1" i="0" u="none" strike="noStrike" cap="none" normalizeH="0" baseline="0" smtClean="0">
                        <a:ln>
                          <a:noFill/>
                        </a:ln>
                        <a:solidFill>
                          <a:schemeClr val="bg2"/>
                        </a:solidFill>
                        <a:effectLst/>
                        <a:latin typeface="Arial" charset="0"/>
                      </a:endParaRPr>
                    </a:p>
                  </a:txBody>
                  <a:tcPr anchor="ctr" anchorCtr="1" horzOverflow="overflow"/>
                </a:tc>
                <a:tc>
                  <a:txBody>
                    <a:bodyPr/>
                    <a:lstStyle>
                      <a:lvl1pPr algn="l">
                        <a:spcBef>
                          <a:spcPct val="20000"/>
                        </a:spcBef>
                        <a:buClr>
                          <a:schemeClr val="tx2"/>
                        </a:buClr>
                        <a:buSzPct val="150000"/>
                        <a:defRPr sz="2400" b="1">
                          <a:solidFill>
                            <a:schemeClr val="tx1"/>
                          </a:solidFill>
                          <a:latin typeface="Arial" charset="0"/>
                        </a:defRPr>
                      </a:lvl1pPr>
                      <a:lvl2pPr algn="l">
                        <a:spcBef>
                          <a:spcPct val="20000"/>
                        </a:spcBef>
                        <a:buClr>
                          <a:schemeClr val="tx2"/>
                        </a:buClr>
                        <a:buSzPct val="100000"/>
                        <a:defRPr sz="2400" b="1">
                          <a:solidFill>
                            <a:schemeClr val="tx1"/>
                          </a:solidFill>
                          <a:latin typeface="Arial" charset="0"/>
                        </a:defRPr>
                      </a:lvl2pPr>
                      <a:lvl3pPr algn="l">
                        <a:spcBef>
                          <a:spcPct val="20000"/>
                        </a:spcBef>
                        <a:buClr>
                          <a:schemeClr val="tx2"/>
                        </a:buClr>
                        <a:buSzPct val="100000"/>
                        <a:defRPr sz="2000">
                          <a:solidFill>
                            <a:schemeClr val="tx1"/>
                          </a:solidFill>
                          <a:latin typeface="Arial" charset="0"/>
                        </a:defRPr>
                      </a:lvl3pPr>
                      <a:lvl4pPr algn="l">
                        <a:spcBef>
                          <a:spcPct val="20000"/>
                        </a:spcBef>
                        <a:buClr>
                          <a:schemeClr val="tx2"/>
                        </a:buClr>
                        <a:buSzPct val="100000"/>
                        <a:defRPr>
                          <a:solidFill>
                            <a:schemeClr val="tx1"/>
                          </a:solidFill>
                          <a:latin typeface="Arial" charset="0"/>
                        </a:defRPr>
                      </a:lvl4pPr>
                      <a:lvl5pPr algn="l">
                        <a:spcBef>
                          <a:spcPct val="20000"/>
                        </a:spcBef>
                        <a:buClr>
                          <a:schemeClr val="tx2"/>
                        </a:buClr>
                        <a:buSzPct val="100000"/>
                        <a:defRPr>
                          <a:solidFill>
                            <a:schemeClr val="tx1"/>
                          </a:solidFill>
                          <a:latin typeface="Arial" charset="0"/>
                        </a:defRPr>
                      </a:lvl5pPr>
                      <a:lvl6pPr eaLnBrk="0" fontAlgn="base" hangingPunct="0">
                        <a:spcBef>
                          <a:spcPct val="20000"/>
                        </a:spcBef>
                        <a:spcAft>
                          <a:spcPct val="0"/>
                        </a:spcAft>
                        <a:buClr>
                          <a:schemeClr val="tx2"/>
                        </a:buClr>
                        <a:buSzPct val="100000"/>
                        <a:defRPr>
                          <a:solidFill>
                            <a:schemeClr val="tx1"/>
                          </a:solidFill>
                          <a:latin typeface="Arial" charset="0"/>
                        </a:defRPr>
                      </a:lvl6pPr>
                      <a:lvl7pPr eaLnBrk="0" fontAlgn="base" hangingPunct="0">
                        <a:spcBef>
                          <a:spcPct val="20000"/>
                        </a:spcBef>
                        <a:spcAft>
                          <a:spcPct val="0"/>
                        </a:spcAft>
                        <a:buClr>
                          <a:schemeClr val="tx2"/>
                        </a:buClr>
                        <a:buSzPct val="100000"/>
                        <a:defRPr>
                          <a:solidFill>
                            <a:schemeClr val="tx1"/>
                          </a:solidFill>
                          <a:latin typeface="Arial" charset="0"/>
                        </a:defRPr>
                      </a:lvl7pPr>
                      <a:lvl8pPr eaLnBrk="0" fontAlgn="base" hangingPunct="0">
                        <a:spcBef>
                          <a:spcPct val="20000"/>
                        </a:spcBef>
                        <a:spcAft>
                          <a:spcPct val="0"/>
                        </a:spcAft>
                        <a:buClr>
                          <a:schemeClr val="tx2"/>
                        </a:buClr>
                        <a:buSzPct val="100000"/>
                        <a:defRPr>
                          <a:solidFill>
                            <a:schemeClr val="tx1"/>
                          </a:solidFill>
                          <a:latin typeface="Arial" charset="0"/>
                        </a:defRPr>
                      </a:lvl8pPr>
                      <a:lvl9pPr eaLnBrk="0" fontAlgn="base" hangingPunct="0">
                        <a:spcBef>
                          <a:spcPct val="20000"/>
                        </a:spcBef>
                        <a:spcAft>
                          <a:spcPct val="0"/>
                        </a:spcAft>
                        <a:buClr>
                          <a:schemeClr val="tx2"/>
                        </a:buClr>
                        <a:buSzPct val="100000"/>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1800" u="none" strike="noStrike" cap="none" normalizeH="0" baseline="0" smtClean="0">
                          <a:ln>
                            <a:noFill/>
                          </a:ln>
                          <a:effectLst/>
                        </a:rPr>
                        <a:t>D</a:t>
                      </a:r>
                      <a:endParaRPr kumimoji="0" lang="en-US" altLang="en-US" sz="1800" b="1" i="0" u="none" strike="noStrike" cap="none" normalizeH="0" baseline="0" smtClean="0">
                        <a:ln>
                          <a:noFill/>
                        </a:ln>
                        <a:solidFill>
                          <a:schemeClr val="bg2"/>
                        </a:solidFill>
                        <a:effectLst/>
                        <a:latin typeface="Arial" charset="0"/>
                      </a:endParaRPr>
                    </a:p>
                  </a:txBody>
                  <a:tcPr anchor="ctr" anchorCtr="1" horzOverflow="overflow"/>
                </a:tc>
                <a:extLst>
                  <a:ext uri="{0D108BD9-81ED-4DB2-BD59-A6C34878D82A}">
                    <a16:rowId xmlns:a16="http://schemas.microsoft.com/office/drawing/2014/main" xmlns="" val="10004"/>
                  </a:ext>
                </a:extLst>
              </a:tr>
              <a:tr h="434975">
                <a:tc>
                  <a:txBody>
                    <a:bodyPr/>
                    <a:lstStyle>
                      <a:lvl1pPr algn="l">
                        <a:spcBef>
                          <a:spcPct val="20000"/>
                        </a:spcBef>
                        <a:buClr>
                          <a:schemeClr val="tx2"/>
                        </a:buClr>
                        <a:buSzPct val="150000"/>
                        <a:defRPr sz="2400" b="1">
                          <a:solidFill>
                            <a:schemeClr val="tx1"/>
                          </a:solidFill>
                          <a:latin typeface="Arial" charset="0"/>
                        </a:defRPr>
                      </a:lvl1pPr>
                      <a:lvl2pPr algn="l">
                        <a:spcBef>
                          <a:spcPct val="20000"/>
                        </a:spcBef>
                        <a:buClr>
                          <a:schemeClr val="tx2"/>
                        </a:buClr>
                        <a:buSzPct val="100000"/>
                        <a:defRPr sz="2400" b="1">
                          <a:solidFill>
                            <a:schemeClr val="tx1"/>
                          </a:solidFill>
                          <a:latin typeface="Arial" charset="0"/>
                        </a:defRPr>
                      </a:lvl2pPr>
                      <a:lvl3pPr algn="l">
                        <a:spcBef>
                          <a:spcPct val="20000"/>
                        </a:spcBef>
                        <a:buClr>
                          <a:schemeClr val="tx2"/>
                        </a:buClr>
                        <a:buSzPct val="100000"/>
                        <a:defRPr sz="2000">
                          <a:solidFill>
                            <a:schemeClr val="tx1"/>
                          </a:solidFill>
                          <a:latin typeface="Arial" charset="0"/>
                        </a:defRPr>
                      </a:lvl3pPr>
                      <a:lvl4pPr algn="l">
                        <a:spcBef>
                          <a:spcPct val="20000"/>
                        </a:spcBef>
                        <a:buClr>
                          <a:schemeClr val="tx2"/>
                        </a:buClr>
                        <a:buSzPct val="100000"/>
                        <a:defRPr>
                          <a:solidFill>
                            <a:schemeClr val="tx1"/>
                          </a:solidFill>
                          <a:latin typeface="Arial" charset="0"/>
                        </a:defRPr>
                      </a:lvl4pPr>
                      <a:lvl5pPr algn="l">
                        <a:spcBef>
                          <a:spcPct val="20000"/>
                        </a:spcBef>
                        <a:buClr>
                          <a:schemeClr val="tx2"/>
                        </a:buClr>
                        <a:buSzPct val="100000"/>
                        <a:defRPr>
                          <a:solidFill>
                            <a:schemeClr val="tx1"/>
                          </a:solidFill>
                          <a:latin typeface="Arial" charset="0"/>
                        </a:defRPr>
                      </a:lvl5pPr>
                      <a:lvl6pPr eaLnBrk="0" fontAlgn="base" hangingPunct="0">
                        <a:spcBef>
                          <a:spcPct val="20000"/>
                        </a:spcBef>
                        <a:spcAft>
                          <a:spcPct val="0"/>
                        </a:spcAft>
                        <a:buClr>
                          <a:schemeClr val="tx2"/>
                        </a:buClr>
                        <a:buSzPct val="100000"/>
                        <a:defRPr>
                          <a:solidFill>
                            <a:schemeClr val="tx1"/>
                          </a:solidFill>
                          <a:latin typeface="Arial" charset="0"/>
                        </a:defRPr>
                      </a:lvl6pPr>
                      <a:lvl7pPr eaLnBrk="0" fontAlgn="base" hangingPunct="0">
                        <a:spcBef>
                          <a:spcPct val="20000"/>
                        </a:spcBef>
                        <a:spcAft>
                          <a:spcPct val="0"/>
                        </a:spcAft>
                        <a:buClr>
                          <a:schemeClr val="tx2"/>
                        </a:buClr>
                        <a:buSzPct val="100000"/>
                        <a:defRPr>
                          <a:solidFill>
                            <a:schemeClr val="tx1"/>
                          </a:solidFill>
                          <a:latin typeface="Arial" charset="0"/>
                        </a:defRPr>
                      </a:lvl7pPr>
                      <a:lvl8pPr eaLnBrk="0" fontAlgn="base" hangingPunct="0">
                        <a:spcBef>
                          <a:spcPct val="20000"/>
                        </a:spcBef>
                        <a:spcAft>
                          <a:spcPct val="0"/>
                        </a:spcAft>
                        <a:buClr>
                          <a:schemeClr val="tx2"/>
                        </a:buClr>
                        <a:buSzPct val="100000"/>
                        <a:defRPr>
                          <a:solidFill>
                            <a:schemeClr val="tx1"/>
                          </a:solidFill>
                          <a:latin typeface="Arial" charset="0"/>
                        </a:defRPr>
                      </a:lvl8pPr>
                      <a:lvl9pPr eaLnBrk="0" fontAlgn="base" hangingPunct="0">
                        <a:spcBef>
                          <a:spcPct val="20000"/>
                        </a:spcBef>
                        <a:spcAft>
                          <a:spcPct val="0"/>
                        </a:spcAft>
                        <a:buClr>
                          <a:schemeClr val="tx2"/>
                        </a:buClr>
                        <a:buSzPct val="100000"/>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1800" u="none" strike="noStrike" cap="none" normalizeH="0" baseline="0" dirty="0" smtClean="0">
                          <a:ln>
                            <a:noFill/>
                          </a:ln>
                          <a:effectLst/>
                        </a:rPr>
                        <a:t>0.50 ≤ S</a:t>
                      </a:r>
                      <a:r>
                        <a:rPr kumimoji="0" lang="en-US" altLang="en-US" sz="1800" u="none" strike="noStrike" cap="none" normalizeH="0" baseline="-25000" dirty="0" smtClean="0">
                          <a:ln>
                            <a:noFill/>
                          </a:ln>
                          <a:effectLst/>
                        </a:rPr>
                        <a:t>DS</a:t>
                      </a:r>
                      <a:endParaRPr kumimoji="0" lang="en-US" altLang="en-US" sz="1800" b="1" i="0" u="none" strike="noStrike" cap="none" normalizeH="0" baseline="0" dirty="0" smtClean="0">
                        <a:ln>
                          <a:noFill/>
                        </a:ln>
                        <a:solidFill>
                          <a:schemeClr val="bg2"/>
                        </a:solidFill>
                        <a:effectLst/>
                        <a:latin typeface="Arial" charset="0"/>
                        <a:cs typeface="Arial" charset="0"/>
                      </a:endParaRPr>
                    </a:p>
                  </a:txBody>
                  <a:tcPr anchor="ctr" anchorCtr="1" horzOverflow="overflow"/>
                </a:tc>
                <a:tc>
                  <a:txBody>
                    <a:bodyPr/>
                    <a:lstStyle>
                      <a:lvl1pPr algn="l">
                        <a:spcBef>
                          <a:spcPct val="20000"/>
                        </a:spcBef>
                        <a:buClr>
                          <a:schemeClr val="tx2"/>
                        </a:buClr>
                        <a:buSzPct val="150000"/>
                        <a:defRPr sz="2400" b="1">
                          <a:solidFill>
                            <a:schemeClr val="tx1"/>
                          </a:solidFill>
                          <a:latin typeface="Arial" charset="0"/>
                        </a:defRPr>
                      </a:lvl1pPr>
                      <a:lvl2pPr algn="l">
                        <a:spcBef>
                          <a:spcPct val="20000"/>
                        </a:spcBef>
                        <a:buClr>
                          <a:schemeClr val="tx2"/>
                        </a:buClr>
                        <a:buSzPct val="100000"/>
                        <a:defRPr sz="2400" b="1">
                          <a:solidFill>
                            <a:schemeClr val="tx1"/>
                          </a:solidFill>
                          <a:latin typeface="Arial" charset="0"/>
                        </a:defRPr>
                      </a:lvl2pPr>
                      <a:lvl3pPr algn="l">
                        <a:spcBef>
                          <a:spcPct val="20000"/>
                        </a:spcBef>
                        <a:buClr>
                          <a:schemeClr val="tx2"/>
                        </a:buClr>
                        <a:buSzPct val="100000"/>
                        <a:defRPr sz="2000">
                          <a:solidFill>
                            <a:schemeClr val="tx1"/>
                          </a:solidFill>
                          <a:latin typeface="Arial" charset="0"/>
                        </a:defRPr>
                      </a:lvl3pPr>
                      <a:lvl4pPr algn="l">
                        <a:spcBef>
                          <a:spcPct val="20000"/>
                        </a:spcBef>
                        <a:buClr>
                          <a:schemeClr val="tx2"/>
                        </a:buClr>
                        <a:buSzPct val="100000"/>
                        <a:defRPr>
                          <a:solidFill>
                            <a:schemeClr val="tx1"/>
                          </a:solidFill>
                          <a:latin typeface="Arial" charset="0"/>
                        </a:defRPr>
                      </a:lvl4pPr>
                      <a:lvl5pPr algn="l">
                        <a:spcBef>
                          <a:spcPct val="20000"/>
                        </a:spcBef>
                        <a:buClr>
                          <a:schemeClr val="tx2"/>
                        </a:buClr>
                        <a:buSzPct val="100000"/>
                        <a:defRPr>
                          <a:solidFill>
                            <a:schemeClr val="tx1"/>
                          </a:solidFill>
                          <a:latin typeface="Arial" charset="0"/>
                        </a:defRPr>
                      </a:lvl5pPr>
                      <a:lvl6pPr eaLnBrk="0" fontAlgn="base" hangingPunct="0">
                        <a:spcBef>
                          <a:spcPct val="20000"/>
                        </a:spcBef>
                        <a:spcAft>
                          <a:spcPct val="0"/>
                        </a:spcAft>
                        <a:buClr>
                          <a:schemeClr val="tx2"/>
                        </a:buClr>
                        <a:buSzPct val="100000"/>
                        <a:defRPr>
                          <a:solidFill>
                            <a:schemeClr val="tx1"/>
                          </a:solidFill>
                          <a:latin typeface="Arial" charset="0"/>
                        </a:defRPr>
                      </a:lvl6pPr>
                      <a:lvl7pPr eaLnBrk="0" fontAlgn="base" hangingPunct="0">
                        <a:spcBef>
                          <a:spcPct val="20000"/>
                        </a:spcBef>
                        <a:spcAft>
                          <a:spcPct val="0"/>
                        </a:spcAft>
                        <a:buClr>
                          <a:schemeClr val="tx2"/>
                        </a:buClr>
                        <a:buSzPct val="100000"/>
                        <a:defRPr>
                          <a:solidFill>
                            <a:schemeClr val="tx1"/>
                          </a:solidFill>
                          <a:latin typeface="Arial" charset="0"/>
                        </a:defRPr>
                      </a:lvl7pPr>
                      <a:lvl8pPr eaLnBrk="0" fontAlgn="base" hangingPunct="0">
                        <a:spcBef>
                          <a:spcPct val="20000"/>
                        </a:spcBef>
                        <a:spcAft>
                          <a:spcPct val="0"/>
                        </a:spcAft>
                        <a:buClr>
                          <a:schemeClr val="tx2"/>
                        </a:buClr>
                        <a:buSzPct val="100000"/>
                        <a:defRPr>
                          <a:solidFill>
                            <a:schemeClr val="tx1"/>
                          </a:solidFill>
                          <a:latin typeface="Arial" charset="0"/>
                        </a:defRPr>
                      </a:lvl8pPr>
                      <a:lvl9pPr eaLnBrk="0" fontAlgn="base" hangingPunct="0">
                        <a:spcBef>
                          <a:spcPct val="20000"/>
                        </a:spcBef>
                        <a:spcAft>
                          <a:spcPct val="0"/>
                        </a:spcAft>
                        <a:buClr>
                          <a:schemeClr val="tx2"/>
                        </a:buClr>
                        <a:buSzPct val="100000"/>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1800" u="none" strike="noStrike" cap="none" normalizeH="0" baseline="0" dirty="0" smtClean="0">
                          <a:ln>
                            <a:noFill/>
                          </a:ln>
                          <a:effectLst/>
                        </a:rPr>
                        <a:t>D</a:t>
                      </a:r>
                      <a:endParaRPr kumimoji="0" lang="en-US" altLang="en-US" sz="1800" b="1" i="0" u="none" strike="noStrike" cap="none" normalizeH="0" baseline="0" dirty="0" smtClean="0">
                        <a:ln>
                          <a:noFill/>
                        </a:ln>
                        <a:solidFill>
                          <a:schemeClr val="bg2"/>
                        </a:solidFill>
                        <a:effectLst/>
                        <a:latin typeface="Arial" charset="0"/>
                      </a:endParaRPr>
                    </a:p>
                  </a:txBody>
                  <a:tcPr anchor="ctr" anchorCtr="1" horzOverflow="overflow"/>
                </a:tc>
                <a:tc>
                  <a:txBody>
                    <a:bodyPr/>
                    <a:lstStyle>
                      <a:lvl1pPr algn="l">
                        <a:spcBef>
                          <a:spcPct val="20000"/>
                        </a:spcBef>
                        <a:buClr>
                          <a:schemeClr val="tx2"/>
                        </a:buClr>
                        <a:buSzPct val="150000"/>
                        <a:defRPr sz="2400" b="1">
                          <a:solidFill>
                            <a:schemeClr val="tx1"/>
                          </a:solidFill>
                          <a:latin typeface="Arial" charset="0"/>
                        </a:defRPr>
                      </a:lvl1pPr>
                      <a:lvl2pPr algn="l">
                        <a:spcBef>
                          <a:spcPct val="20000"/>
                        </a:spcBef>
                        <a:buClr>
                          <a:schemeClr val="tx2"/>
                        </a:buClr>
                        <a:buSzPct val="100000"/>
                        <a:defRPr sz="2400" b="1">
                          <a:solidFill>
                            <a:schemeClr val="tx1"/>
                          </a:solidFill>
                          <a:latin typeface="Arial" charset="0"/>
                        </a:defRPr>
                      </a:lvl2pPr>
                      <a:lvl3pPr algn="l">
                        <a:spcBef>
                          <a:spcPct val="20000"/>
                        </a:spcBef>
                        <a:buClr>
                          <a:schemeClr val="tx2"/>
                        </a:buClr>
                        <a:buSzPct val="100000"/>
                        <a:defRPr sz="2000">
                          <a:solidFill>
                            <a:schemeClr val="tx1"/>
                          </a:solidFill>
                          <a:latin typeface="Arial" charset="0"/>
                        </a:defRPr>
                      </a:lvl3pPr>
                      <a:lvl4pPr algn="l">
                        <a:spcBef>
                          <a:spcPct val="20000"/>
                        </a:spcBef>
                        <a:buClr>
                          <a:schemeClr val="tx2"/>
                        </a:buClr>
                        <a:buSzPct val="100000"/>
                        <a:defRPr>
                          <a:solidFill>
                            <a:schemeClr val="tx1"/>
                          </a:solidFill>
                          <a:latin typeface="Arial" charset="0"/>
                        </a:defRPr>
                      </a:lvl4pPr>
                      <a:lvl5pPr algn="l">
                        <a:spcBef>
                          <a:spcPct val="20000"/>
                        </a:spcBef>
                        <a:buClr>
                          <a:schemeClr val="tx2"/>
                        </a:buClr>
                        <a:buSzPct val="100000"/>
                        <a:defRPr>
                          <a:solidFill>
                            <a:schemeClr val="tx1"/>
                          </a:solidFill>
                          <a:latin typeface="Arial" charset="0"/>
                        </a:defRPr>
                      </a:lvl5pPr>
                      <a:lvl6pPr eaLnBrk="0" fontAlgn="base" hangingPunct="0">
                        <a:spcBef>
                          <a:spcPct val="20000"/>
                        </a:spcBef>
                        <a:spcAft>
                          <a:spcPct val="0"/>
                        </a:spcAft>
                        <a:buClr>
                          <a:schemeClr val="tx2"/>
                        </a:buClr>
                        <a:buSzPct val="100000"/>
                        <a:defRPr>
                          <a:solidFill>
                            <a:schemeClr val="tx1"/>
                          </a:solidFill>
                          <a:latin typeface="Arial" charset="0"/>
                        </a:defRPr>
                      </a:lvl6pPr>
                      <a:lvl7pPr eaLnBrk="0" fontAlgn="base" hangingPunct="0">
                        <a:spcBef>
                          <a:spcPct val="20000"/>
                        </a:spcBef>
                        <a:spcAft>
                          <a:spcPct val="0"/>
                        </a:spcAft>
                        <a:buClr>
                          <a:schemeClr val="tx2"/>
                        </a:buClr>
                        <a:buSzPct val="100000"/>
                        <a:defRPr>
                          <a:solidFill>
                            <a:schemeClr val="tx1"/>
                          </a:solidFill>
                          <a:latin typeface="Arial" charset="0"/>
                        </a:defRPr>
                      </a:lvl7pPr>
                      <a:lvl8pPr eaLnBrk="0" fontAlgn="base" hangingPunct="0">
                        <a:spcBef>
                          <a:spcPct val="20000"/>
                        </a:spcBef>
                        <a:spcAft>
                          <a:spcPct val="0"/>
                        </a:spcAft>
                        <a:buClr>
                          <a:schemeClr val="tx2"/>
                        </a:buClr>
                        <a:buSzPct val="100000"/>
                        <a:defRPr>
                          <a:solidFill>
                            <a:schemeClr val="tx1"/>
                          </a:solidFill>
                          <a:latin typeface="Arial" charset="0"/>
                        </a:defRPr>
                      </a:lvl8pPr>
                      <a:lvl9pPr eaLnBrk="0" fontAlgn="base" hangingPunct="0">
                        <a:spcBef>
                          <a:spcPct val="20000"/>
                        </a:spcBef>
                        <a:spcAft>
                          <a:spcPct val="0"/>
                        </a:spcAft>
                        <a:buClr>
                          <a:schemeClr val="tx2"/>
                        </a:buClr>
                        <a:buSzPct val="100000"/>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1800" u="none" strike="noStrike" cap="none" normalizeH="0" baseline="0" dirty="0" smtClean="0">
                          <a:ln>
                            <a:noFill/>
                          </a:ln>
                          <a:effectLst/>
                        </a:rPr>
                        <a:t>D</a:t>
                      </a:r>
                      <a:endParaRPr kumimoji="0" lang="en-US" altLang="en-US" sz="1800" b="1" i="0" u="none" strike="noStrike" cap="none" normalizeH="0" baseline="0" dirty="0" smtClean="0">
                        <a:ln>
                          <a:noFill/>
                        </a:ln>
                        <a:solidFill>
                          <a:schemeClr val="bg2"/>
                        </a:solidFill>
                        <a:effectLst/>
                        <a:latin typeface="Arial" charset="0"/>
                      </a:endParaRPr>
                    </a:p>
                  </a:txBody>
                  <a:tcPr anchor="ctr" anchorCtr="1" horzOverflow="overflow"/>
                </a:tc>
                <a:extLst>
                  <a:ext uri="{0D108BD9-81ED-4DB2-BD59-A6C34878D82A}">
                    <a16:rowId xmlns:a16="http://schemas.microsoft.com/office/drawing/2014/main" xmlns="" val="10005"/>
                  </a:ext>
                </a:extLst>
              </a:tr>
            </a:tbl>
          </a:graphicData>
        </a:graphic>
      </p:graphicFrame>
      <p:sp>
        <p:nvSpPr>
          <p:cNvPr id="17" name="Text Box 39"/>
          <p:cNvSpPr txBox="1">
            <a:spLocks noChangeArrowheads="1"/>
          </p:cNvSpPr>
          <p:nvPr/>
        </p:nvSpPr>
        <p:spPr bwMode="auto">
          <a:xfrm>
            <a:off x="653005" y="5877272"/>
            <a:ext cx="831723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1600" dirty="0" smtClean="0"/>
              <a:t>For </a:t>
            </a:r>
            <a:r>
              <a:rPr lang="en-US" altLang="en-US" sz="1600" dirty="0"/>
              <a:t>sites with </a:t>
            </a:r>
            <a:r>
              <a:rPr lang="en-US" altLang="en-US" sz="1600" i="1" dirty="0"/>
              <a:t>S</a:t>
            </a:r>
            <a:r>
              <a:rPr lang="en-US" altLang="en-US" sz="1600" i="1" baseline="-25000" dirty="0"/>
              <a:t>1</a:t>
            </a:r>
            <a:r>
              <a:rPr lang="en-US" altLang="en-US" sz="1600" i="1" dirty="0"/>
              <a:t> </a:t>
            </a:r>
            <a:r>
              <a:rPr lang="en-US" altLang="en-US" sz="1600" dirty="0">
                <a:cs typeface="Arial" charset="0"/>
              </a:rPr>
              <a:t>≥ 0.75g:</a:t>
            </a:r>
            <a:r>
              <a:rPr lang="en-US" altLang="en-US" sz="1600" i="1" dirty="0">
                <a:cs typeface="Arial" charset="0"/>
              </a:rPr>
              <a:t>	Seismic Design Category = E</a:t>
            </a:r>
            <a:r>
              <a:rPr lang="en-US" altLang="en-US" sz="1600" dirty="0">
                <a:cs typeface="Arial" charset="0"/>
              </a:rPr>
              <a:t>   for </a:t>
            </a:r>
            <a:r>
              <a:rPr lang="en-US" altLang="en-US" sz="1600" dirty="0" smtClean="0">
                <a:cs typeface="Arial" charset="0"/>
              </a:rPr>
              <a:t>Risk Category </a:t>
            </a:r>
            <a:r>
              <a:rPr lang="en-US" altLang="en-US" sz="1600" dirty="0">
                <a:cs typeface="Arial" charset="0"/>
              </a:rPr>
              <a:t>I, II, or III</a:t>
            </a:r>
          </a:p>
          <a:p>
            <a:pPr algn="l"/>
            <a:r>
              <a:rPr lang="en-US" altLang="en-US" sz="1600" dirty="0">
                <a:cs typeface="Arial" charset="0"/>
              </a:rPr>
              <a:t>			</a:t>
            </a:r>
            <a:r>
              <a:rPr lang="en-US" altLang="en-US" sz="1600" i="1" dirty="0">
                <a:cs typeface="Arial" charset="0"/>
              </a:rPr>
              <a:t>Seismic Design Category = F</a:t>
            </a:r>
            <a:r>
              <a:rPr lang="en-US" altLang="en-US" sz="1600" dirty="0">
                <a:cs typeface="Arial" charset="0"/>
              </a:rPr>
              <a:t>   for </a:t>
            </a:r>
            <a:r>
              <a:rPr lang="en-US" altLang="en-US" sz="1600" dirty="0" smtClean="0">
                <a:cs typeface="Arial" charset="0"/>
              </a:rPr>
              <a:t>Risk Category IV</a:t>
            </a:r>
            <a:endParaRPr lang="en-US" altLang="en-US" sz="1600" baseline="30000" dirty="0">
              <a:cs typeface="Arial" charset="0"/>
            </a:endParaRPr>
          </a:p>
        </p:txBody>
      </p:sp>
    </p:spTree>
    <p:extLst>
      <p:ext uri="{BB962C8B-B14F-4D97-AF65-F5344CB8AC3E}">
        <p14:creationId xmlns:p14="http://schemas.microsoft.com/office/powerpoint/2010/main" val="357472021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38"/>
          </p:nvPr>
        </p:nvSpPr>
        <p:spPr>
          <a:xfrm>
            <a:off x="519828" y="431870"/>
            <a:ext cx="8300643" cy="620866"/>
          </a:xfrm>
        </p:spPr>
        <p:txBody>
          <a:bodyPr/>
          <a:lstStyle/>
          <a:p>
            <a:r>
              <a:rPr lang="en-US" sz="2400" dirty="0" smtClean="0"/>
              <a:t>To Determine the Seismic Design Category (ASCE 7-16)</a:t>
            </a:r>
            <a:endParaRPr lang="en-US" sz="2400" dirty="0"/>
          </a:p>
        </p:txBody>
      </p:sp>
      <p:sp>
        <p:nvSpPr>
          <p:cNvPr id="60" name="Slide Number Placeholder 4"/>
          <p:cNvSpPr>
            <a:spLocks noGrp="1"/>
          </p:cNvSpPr>
          <p:nvPr>
            <p:ph type="sldNum" sz="quarter" idx="12"/>
          </p:nvPr>
        </p:nvSpPr>
        <p:spPr>
          <a:xfrm>
            <a:off x="6553200" y="6356350"/>
            <a:ext cx="2133600" cy="365125"/>
          </a:xfrm>
          <a:ln/>
        </p:spPr>
        <p:txBody>
          <a:bodyPr vert="horz" lIns="91440" tIns="45720" rIns="91440" bIns="45720" rtlCol="0" anchor="ctr"/>
          <a:lstStyle/>
          <a:p>
            <a:pPr algn="r" defTabSz="914400"/>
            <a:fld id="{46425072-6E52-45A8-8A7E-A5B11BCA4176}" type="slidenum">
              <a:rPr lang="en-US" altLang="en-US" sz="1200">
                <a:solidFill>
                  <a:schemeClr val="tx1">
                    <a:tint val="75000"/>
                  </a:schemeClr>
                </a:solidFill>
                <a:latin typeface="+mn-lt"/>
                <a:cs typeface="+mn-cs"/>
              </a:rPr>
              <a:pPr algn="r" defTabSz="914400"/>
              <a:t>41</a:t>
            </a:fld>
            <a:endParaRPr lang="en-US" altLang="en-US" sz="1200" dirty="0">
              <a:solidFill>
                <a:schemeClr val="tx1">
                  <a:tint val="75000"/>
                </a:schemeClr>
              </a:solidFill>
              <a:latin typeface="+mn-lt"/>
              <a:cs typeface="+mn-cs"/>
            </a:endParaRPr>
          </a:p>
        </p:txBody>
      </p:sp>
      <p:sp>
        <p:nvSpPr>
          <p:cNvPr id="14" name="Text Box 2"/>
          <p:cNvSpPr txBox="1">
            <a:spLocks noChangeArrowheads="1"/>
          </p:cNvSpPr>
          <p:nvPr/>
        </p:nvSpPr>
        <p:spPr bwMode="auto">
          <a:xfrm>
            <a:off x="323528" y="1556792"/>
            <a:ext cx="8646711" cy="584775"/>
          </a:xfrm>
          <a:prstGeom prst="rect">
            <a:avLst/>
          </a:prstGeom>
          <a:solidFill>
            <a:schemeClr val="bg1"/>
          </a:solidFill>
          <a:ln w="19050">
            <a:solidFill>
              <a:schemeClr val="bg1"/>
            </a:solidFill>
            <a:miter lim="800000"/>
            <a:headEnd/>
            <a:tailEnd/>
          </a:ln>
          <a:effectLst/>
          <a:extLst/>
        </p:spPr>
        <p:txBody>
          <a:bodyPr wrap="square">
            <a:spAutoFit/>
          </a:bodyPr>
          <a:lstStyle>
            <a:lvl1pPr algn="l">
              <a:spcBef>
                <a:spcPct val="20000"/>
              </a:spcBef>
              <a:buClr>
                <a:schemeClr val="tx2"/>
              </a:buClr>
              <a:buSzPct val="150000"/>
              <a:buChar char="•"/>
              <a:defRPr sz="2800" b="1">
                <a:solidFill>
                  <a:schemeClr val="tx1"/>
                </a:solidFill>
                <a:latin typeface="Arial" charset="0"/>
              </a:defRPr>
            </a:lvl1pPr>
            <a:lvl2pPr marL="969963" indent="-457200" algn="l">
              <a:spcBef>
                <a:spcPct val="20000"/>
              </a:spcBef>
              <a:buClr>
                <a:schemeClr val="tx2"/>
              </a:buClr>
              <a:buSzPct val="100000"/>
              <a:buChar char="–"/>
              <a:defRPr sz="2800" b="1">
                <a:solidFill>
                  <a:schemeClr val="tx1"/>
                </a:solidFill>
                <a:latin typeface="Arial" charset="0"/>
              </a:defRPr>
            </a:lvl2pPr>
            <a:lvl3pPr marL="2225675" indent="-1141413" algn="l">
              <a:spcBef>
                <a:spcPct val="20000"/>
              </a:spcBef>
              <a:buClr>
                <a:schemeClr val="tx2"/>
              </a:buClr>
              <a:buSzPct val="100000"/>
              <a:buChar char="•"/>
              <a:defRPr sz="2400">
                <a:solidFill>
                  <a:schemeClr val="tx1"/>
                </a:solidFill>
                <a:latin typeface="Arial" charset="0"/>
              </a:defRPr>
            </a:lvl3pPr>
            <a:lvl4pPr marL="2797175" indent="-457200" algn="l">
              <a:spcBef>
                <a:spcPct val="20000"/>
              </a:spcBef>
              <a:buClr>
                <a:schemeClr val="tx2"/>
              </a:buClr>
              <a:buSzPct val="100000"/>
              <a:buChar char="–"/>
              <a:defRPr sz="2000">
                <a:solidFill>
                  <a:schemeClr val="tx1"/>
                </a:solidFill>
                <a:latin typeface="Arial" charset="0"/>
              </a:defRPr>
            </a:lvl4pPr>
            <a:lvl5pPr marL="3368675" indent="-457200" algn="l">
              <a:spcBef>
                <a:spcPct val="20000"/>
              </a:spcBef>
              <a:buClr>
                <a:schemeClr val="tx2"/>
              </a:buClr>
              <a:buSzPct val="100000"/>
              <a:buChar char="•"/>
              <a:defRPr sz="2000">
                <a:solidFill>
                  <a:schemeClr val="tx1"/>
                </a:solidFill>
                <a:latin typeface="Arial" charset="0"/>
              </a:defRPr>
            </a:lvl5pPr>
            <a:lvl6pPr marL="3825875" indent="-4572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4283075" indent="-4572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4740275" indent="-4572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5197475" indent="-4572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eaLnBrk="1" hangingPunct="1">
              <a:spcBef>
                <a:spcPct val="0"/>
              </a:spcBef>
              <a:buClrTx/>
              <a:buSzTx/>
              <a:buFontTx/>
              <a:buNone/>
            </a:pPr>
            <a:r>
              <a:rPr lang="en-US" altLang="en-US" sz="1600" i="1" dirty="0">
                <a:latin typeface="+mn-lt"/>
              </a:rPr>
              <a:t>Table </a:t>
            </a:r>
            <a:r>
              <a:rPr lang="en-US" altLang="en-US" sz="1600" i="1" dirty="0" smtClean="0">
                <a:latin typeface="+mn-lt"/>
              </a:rPr>
              <a:t>11.6-2</a:t>
            </a:r>
            <a:endParaRPr lang="en-US" altLang="en-US" sz="1600" i="1" dirty="0">
              <a:latin typeface="+mn-lt"/>
            </a:endParaRPr>
          </a:p>
          <a:p>
            <a:pPr algn="ctr">
              <a:spcBef>
                <a:spcPct val="0"/>
              </a:spcBef>
              <a:buClrTx/>
              <a:buSzTx/>
              <a:buNone/>
            </a:pPr>
            <a:r>
              <a:rPr lang="en-US" altLang="en-US" sz="1600" i="1" dirty="0">
                <a:latin typeface="+mn-lt"/>
              </a:rPr>
              <a:t>Seismic Design Category Based on 1-Second Period Response Acceleration Parameter</a:t>
            </a:r>
          </a:p>
        </p:txBody>
      </p:sp>
      <p:sp>
        <p:nvSpPr>
          <p:cNvPr id="17" name="Text Box 39"/>
          <p:cNvSpPr txBox="1">
            <a:spLocks noChangeArrowheads="1"/>
          </p:cNvSpPr>
          <p:nvPr/>
        </p:nvSpPr>
        <p:spPr bwMode="auto">
          <a:xfrm>
            <a:off x="653005" y="5157192"/>
            <a:ext cx="831723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1600" dirty="0" smtClean="0"/>
              <a:t>For </a:t>
            </a:r>
            <a:r>
              <a:rPr lang="en-US" altLang="en-US" sz="1600" dirty="0"/>
              <a:t>sites with </a:t>
            </a:r>
            <a:r>
              <a:rPr lang="en-US" altLang="en-US" sz="1600" i="1" dirty="0"/>
              <a:t>S</a:t>
            </a:r>
            <a:r>
              <a:rPr lang="en-US" altLang="en-US" sz="1600" i="1" baseline="-25000" dirty="0"/>
              <a:t>1</a:t>
            </a:r>
            <a:r>
              <a:rPr lang="en-US" altLang="en-US" sz="1600" i="1" dirty="0"/>
              <a:t> </a:t>
            </a:r>
            <a:r>
              <a:rPr lang="en-US" altLang="en-US" sz="1600" dirty="0">
                <a:cs typeface="Arial" charset="0"/>
              </a:rPr>
              <a:t>≥ 0.75g:</a:t>
            </a:r>
            <a:r>
              <a:rPr lang="en-US" altLang="en-US" sz="1600" i="1" dirty="0">
                <a:cs typeface="Arial" charset="0"/>
              </a:rPr>
              <a:t>	Seismic Design Category = E</a:t>
            </a:r>
            <a:r>
              <a:rPr lang="en-US" altLang="en-US" sz="1600" dirty="0">
                <a:cs typeface="Arial" charset="0"/>
              </a:rPr>
              <a:t>   for </a:t>
            </a:r>
            <a:r>
              <a:rPr lang="en-US" altLang="en-US" sz="1600" dirty="0" smtClean="0">
                <a:cs typeface="Arial" charset="0"/>
              </a:rPr>
              <a:t>Risk Category </a:t>
            </a:r>
            <a:r>
              <a:rPr lang="en-US" altLang="en-US" sz="1600" dirty="0">
                <a:cs typeface="Arial" charset="0"/>
              </a:rPr>
              <a:t>I, II, or III</a:t>
            </a:r>
          </a:p>
          <a:p>
            <a:pPr algn="l"/>
            <a:r>
              <a:rPr lang="en-US" altLang="en-US" sz="1600" dirty="0">
                <a:cs typeface="Arial" charset="0"/>
              </a:rPr>
              <a:t>			</a:t>
            </a:r>
            <a:r>
              <a:rPr lang="en-US" altLang="en-US" sz="1600" i="1" dirty="0">
                <a:cs typeface="Arial" charset="0"/>
              </a:rPr>
              <a:t>Seismic Design Category = F</a:t>
            </a:r>
            <a:r>
              <a:rPr lang="en-US" altLang="en-US" sz="1600" dirty="0">
                <a:cs typeface="Arial" charset="0"/>
              </a:rPr>
              <a:t>   for </a:t>
            </a:r>
            <a:r>
              <a:rPr lang="en-US" altLang="en-US" sz="1600" dirty="0" smtClean="0">
                <a:cs typeface="Arial" charset="0"/>
              </a:rPr>
              <a:t>Risk Category IV</a:t>
            </a:r>
            <a:endParaRPr lang="en-US" altLang="en-US" sz="1600" baseline="30000" dirty="0">
              <a:cs typeface="Arial" charset="0"/>
            </a:endParaRPr>
          </a:p>
        </p:txBody>
      </p:sp>
      <p:graphicFrame>
        <p:nvGraphicFramePr>
          <p:cNvPr id="18" name="Group 40"/>
          <p:cNvGraphicFramePr>
            <a:graphicFrameLocks noGrp="1"/>
          </p:cNvGraphicFramePr>
          <p:nvPr>
            <p:extLst>
              <p:ext uri="{D42A27DB-BD31-4B8C-83A1-F6EECF244321}">
                <p14:modId xmlns:p14="http://schemas.microsoft.com/office/powerpoint/2010/main" val="323187495"/>
              </p:ext>
            </p:extLst>
          </p:nvPr>
        </p:nvGraphicFramePr>
        <p:xfrm>
          <a:off x="1858275" y="2280518"/>
          <a:ext cx="5616625" cy="2660650"/>
        </p:xfrm>
        <a:graphic>
          <a:graphicData uri="http://schemas.openxmlformats.org/drawingml/2006/table">
            <a:tbl>
              <a:tblPr>
                <a:tableStyleId>{0505E3EF-67EA-436B-97B2-0124C06EBD24}</a:tableStyleId>
              </a:tblPr>
              <a:tblGrid>
                <a:gridCol w="2880321">
                  <a:extLst>
                    <a:ext uri="{9D8B030D-6E8A-4147-A177-3AD203B41FA5}">
                      <a16:colId xmlns:a16="http://schemas.microsoft.com/office/drawing/2014/main" xmlns="" val="20000"/>
                    </a:ext>
                  </a:extLst>
                </a:gridCol>
                <a:gridCol w="1296144">
                  <a:extLst>
                    <a:ext uri="{9D8B030D-6E8A-4147-A177-3AD203B41FA5}">
                      <a16:colId xmlns:a16="http://schemas.microsoft.com/office/drawing/2014/main" xmlns="" val="20001"/>
                    </a:ext>
                  </a:extLst>
                </a:gridCol>
                <a:gridCol w="1440160">
                  <a:extLst>
                    <a:ext uri="{9D8B030D-6E8A-4147-A177-3AD203B41FA5}">
                      <a16:colId xmlns:a16="http://schemas.microsoft.com/office/drawing/2014/main" xmlns="" val="20002"/>
                    </a:ext>
                  </a:extLst>
                </a:gridCol>
              </a:tblGrid>
              <a:tr h="422275">
                <a:tc rowSpan="2">
                  <a:txBody>
                    <a:bodyPr/>
                    <a:lstStyle>
                      <a:lvl1pPr algn="l">
                        <a:spcBef>
                          <a:spcPct val="20000"/>
                        </a:spcBef>
                        <a:buClr>
                          <a:schemeClr val="tx2"/>
                        </a:buClr>
                        <a:buSzPct val="150000"/>
                        <a:defRPr sz="2400" b="1">
                          <a:solidFill>
                            <a:schemeClr val="tx1"/>
                          </a:solidFill>
                          <a:latin typeface="Arial" charset="0"/>
                        </a:defRPr>
                      </a:lvl1pPr>
                      <a:lvl2pPr algn="l">
                        <a:spcBef>
                          <a:spcPct val="20000"/>
                        </a:spcBef>
                        <a:buClr>
                          <a:schemeClr val="tx2"/>
                        </a:buClr>
                        <a:buSzPct val="100000"/>
                        <a:defRPr sz="2400" b="1">
                          <a:solidFill>
                            <a:schemeClr val="tx1"/>
                          </a:solidFill>
                          <a:latin typeface="Arial" charset="0"/>
                        </a:defRPr>
                      </a:lvl2pPr>
                      <a:lvl3pPr algn="l">
                        <a:spcBef>
                          <a:spcPct val="20000"/>
                        </a:spcBef>
                        <a:buClr>
                          <a:schemeClr val="tx2"/>
                        </a:buClr>
                        <a:buSzPct val="100000"/>
                        <a:defRPr sz="2000">
                          <a:solidFill>
                            <a:schemeClr val="tx1"/>
                          </a:solidFill>
                          <a:latin typeface="Arial" charset="0"/>
                        </a:defRPr>
                      </a:lvl3pPr>
                      <a:lvl4pPr algn="l">
                        <a:spcBef>
                          <a:spcPct val="20000"/>
                        </a:spcBef>
                        <a:buClr>
                          <a:schemeClr val="tx2"/>
                        </a:buClr>
                        <a:buSzPct val="100000"/>
                        <a:defRPr>
                          <a:solidFill>
                            <a:schemeClr val="tx1"/>
                          </a:solidFill>
                          <a:latin typeface="Arial" charset="0"/>
                        </a:defRPr>
                      </a:lvl4pPr>
                      <a:lvl5pPr algn="l">
                        <a:spcBef>
                          <a:spcPct val="20000"/>
                        </a:spcBef>
                        <a:buClr>
                          <a:schemeClr val="tx2"/>
                        </a:buClr>
                        <a:buSzPct val="100000"/>
                        <a:defRPr>
                          <a:solidFill>
                            <a:schemeClr val="tx1"/>
                          </a:solidFill>
                          <a:latin typeface="Arial" charset="0"/>
                        </a:defRPr>
                      </a:lvl5pPr>
                      <a:lvl6pPr eaLnBrk="0" fontAlgn="base" hangingPunct="0">
                        <a:spcBef>
                          <a:spcPct val="20000"/>
                        </a:spcBef>
                        <a:spcAft>
                          <a:spcPct val="0"/>
                        </a:spcAft>
                        <a:buClr>
                          <a:schemeClr val="tx2"/>
                        </a:buClr>
                        <a:buSzPct val="100000"/>
                        <a:defRPr>
                          <a:solidFill>
                            <a:schemeClr val="tx1"/>
                          </a:solidFill>
                          <a:latin typeface="Arial" charset="0"/>
                        </a:defRPr>
                      </a:lvl6pPr>
                      <a:lvl7pPr eaLnBrk="0" fontAlgn="base" hangingPunct="0">
                        <a:spcBef>
                          <a:spcPct val="20000"/>
                        </a:spcBef>
                        <a:spcAft>
                          <a:spcPct val="0"/>
                        </a:spcAft>
                        <a:buClr>
                          <a:schemeClr val="tx2"/>
                        </a:buClr>
                        <a:buSzPct val="100000"/>
                        <a:defRPr>
                          <a:solidFill>
                            <a:schemeClr val="tx1"/>
                          </a:solidFill>
                          <a:latin typeface="Arial" charset="0"/>
                        </a:defRPr>
                      </a:lvl7pPr>
                      <a:lvl8pPr eaLnBrk="0" fontAlgn="base" hangingPunct="0">
                        <a:spcBef>
                          <a:spcPct val="20000"/>
                        </a:spcBef>
                        <a:spcAft>
                          <a:spcPct val="0"/>
                        </a:spcAft>
                        <a:buClr>
                          <a:schemeClr val="tx2"/>
                        </a:buClr>
                        <a:buSzPct val="100000"/>
                        <a:defRPr>
                          <a:solidFill>
                            <a:schemeClr val="tx1"/>
                          </a:solidFill>
                          <a:latin typeface="Arial" charset="0"/>
                        </a:defRPr>
                      </a:lvl8pPr>
                      <a:lvl9pPr eaLnBrk="0" fontAlgn="base" hangingPunct="0">
                        <a:spcBef>
                          <a:spcPct val="20000"/>
                        </a:spcBef>
                        <a:spcAft>
                          <a:spcPct val="0"/>
                        </a:spcAft>
                        <a:buClr>
                          <a:schemeClr val="tx2"/>
                        </a:buClr>
                        <a:buSzPct val="100000"/>
                        <a:defRPr>
                          <a:solidFill>
                            <a:schemeClr val="tx1"/>
                          </a:solidFill>
                          <a:latin typeface="Arial" charset="0"/>
                        </a:defRPr>
                      </a:lvl9pPr>
                    </a:lstStyle>
                    <a:p>
                      <a:pPr marL="0" marR="0" lvl="0" indent="0" algn="ctr"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1800" u="none" strike="noStrike" cap="none" normalizeH="0" baseline="0" dirty="0" smtClean="0">
                          <a:ln>
                            <a:noFill/>
                          </a:ln>
                          <a:effectLst/>
                        </a:rPr>
                        <a:t>Value of</a:t>
                      </a:r>
                      <a:br>
                        <a:rPr kumimoji="0" lang="en-US" altLang="en-US" sz="1800" u="none" strike="noStrike" cap="none" normalizeH="0" baseline="0" dirty="0" smtClean="0">
                          <a:ln>
                            <a:noFill/>
                          </a:ln>
                          <a:effectLst/>
                        </a:rPr>
                      </a:br>
                      <a:r>
                        <a:rPr kumimoji="0" lang="en-US" altLang="en-US" sz="1800" u="none" strike="noStrike" cap="none" normalizeH="0" baseline="0" dirty="0" smtClean="0">
                          <a:ln>
                            <a:noFill/>
                          </a:ln>
                          <a:effectLst/>
                        </a:rPr>
                        <a:t>S</a:t>
                      </a:r>
                      <a:r>
                        <a:rPr kumimoji="0" lang="en-US" altLang="en-US" sz="1800" u="none" strike="noStrike" cap="none" normalizeH="0" baseline="-25000" dirty="0" smtClean="0">
                          <a:ln>
                            <a:noFill/>
                          </a:ln>
                          <a:effectLst/>
                        </a:rPr>
                        <a:t>D1</a:t>
                      </a:r>
                      <a:endParaRPr kumimoji="0" lang="en-US" altLang="en-US" sz="1800" b="1" i="0" u="none" strike="noStrike" cap="none" normalizeH="0" baseline="0" dirty="0" smtClean="0">
                        <a:ln>
                          <a:noFill/>
                        </a:ln>
                        <a:solidFill>
                          <a:schemeClr val="bg2"/>
                        </a:solidFill>
                        <a:effectLst/>
                        <a:latin typeface="Arial" charset="0"/>
                      </a:endParaRPr>
                    </a:p>
                  </a:txBody>
                  <a:tcPr anchor="ctr" anchorCtr="1" horzOverflow="overflow"/>
                </a:tc>
                <a:tc gridSpan="2">
                  <a:txBody>
                    <a:bodyPr/>
                    <a:lstStyle>
                      <a:lvl1pPr algn="l">
                        <a:spcBef>
                          <a:spcPct val="20000"/>
                        </a:spcBef>
                        <a:buClr>
                          <a:schemeClr val="tx2"/>
                        </a:buClr>
                        <a:buSzPct val="150000"/>
                        <a:defRPr sz="2400" b="1">
                          <a:solidFill>
                            <a:schemeClr val="tx1"/>
                          </a:solidFill>
                          <a:latin typeface="Arial" charset="0"/>
                        </a:defRPr>
                      </a:lvl1pPr>
                      <a:lvl2pPr algn="l">
                        <a:spcBef>
                          <a:spcPct val="20000"/>
                        </a:spcBef>
                        <a:buClr>
                          <a:schemeClr val="tx2"/>
                        </a:buClr>
                        <a:buSzPct val="100000"/>
                        <a:defRPr sz="2400" b="1">
                          <a:solidFill>
                            <a:schemeClr val="tx1"/>
                          </a:solidFill>
                          <a:latin typeface="Arial" charset="0"/>
                        </a:defRPr>
                      </a:lvl2pPr>
                      <a:lvl3pPr algn="l">
                        <a:spcBef>
                          <a:spcPct val="20000"/>
                        </a:spcBef>
                        <a:buClr>
                          <a:schemeClr val="tx2"/>
                        </a:buClr>
                        <a:buSzPct val="100000"/>
                        <a:defRPr sz="2000">
                          <a:solidFill>
                            <a:schemeClr val="tx1"/>
                          </a:solidFill>
                          <a:latin typeface="Arial" charset="0"/>
                        </a:defRPr>
                      </a:lvl3pPr>
                      <a:lvl4pPr algn="l">
                        <a:spcBef>
                          <a:spcPct val="20000"/>
                        </a:spcBef>
                        <a:buClr>
                          <a:schemeClr val="tx2"/>
                        </a:buClr>
                        <a:buSzPct val="100000"/>
                        <a:defRPr>
                          <a:solidFill>
                            <a:schemeClr val="tx1"/>
                          </a:solidFill>
                          <a:latin typeface="Arial" charset="0"/>
                        </a:defRPr>
                      </a:lvl4pPr>
                      <a:lvl5pPr algn="l">
                        <a:spcBef>
                          <a:spcPct val="20000"/>
                        </a:spcBef>
                        <a:buClr>
                          <a:schemeClr val="tx2"/>
                        </a:buClr>
                        <a:buSzPct val="100000"/>
                        <a:defRPr>
                          <a:solidFill>
                            <a:schemeClr val="tx1"/>
                          </a:solidFill>
                          <a:latin typeface="Arial" charset="0"/>
                        </a:defRPr>
                      </a:lvl5pPr>
                      <a:lvl6pPr eaLnBrk="0" fontAlgn="base" hangingPunct="0">
                        <a:spcBef>
                          <a:spcPct val="20000"/>
                        </a:spcBef>
                        <a:spcAft>
                          <a:spcPct val="0"/>
                        </a:spcAft>
                        <a:buClr>
                          <a:schemeClr val="tx2"/>
                        </a:buClr>
                        <a:buSzPct val="100000"/>
                        <a:defRPr>
                          <a:solidFill>
                            <a:schemeClr val="tx1"/>
                          </a:solidFill>
                          <a:latin typeface="Arial" charset="0"/>
                        </a:defRPr>
                      </a:lvl6pPr>
                      <a:lvl7pPr eaLnBrk="0" fontAlgn="base" hangingPunct="0">
                        <a:spcBef>
                          <a:spcPct val="20000"/>
                        </a:spcBef>
                        <a:spcAft>
                          <a:spcPct val="0"/>
                        </a:spcAft>
                        <a:buClr>
                          <a:schemeClr val="tx2"/>
                        </a:buClr>
                        <a:buSzPct val="100000"/>
                        <a:defRPr>
                          <a:solidFill>
                            <a:schemeClr val="tx1"/>
                          </a:solidFill>
                          <a:latin typeface="Arial" charset="0"/>
                        </a:defRPr>
                      </a:lvl7pPr>
                      <a:lvl8pPr eaLnBrk="0" fontAlgn="base" hangingPunct="0">
                        <a:spcBef>
                          <a:spcPct val="20000"/>
                        </a:spcBef>
                        <a:spcAft>
                          <a:spcPct val="0"/>
                        </a:spcAft>
                        <a:buClr>
                          <a:schemeClr val="tx2"/>
                        </a:buClr>
                        <a:buSzPct val="100000"/>
                        <a:defRPr>
                          <a:solidFill>
                            <a:schemeClr val="tx1"/>
                          </a:solidFill>
                          <a:latin typeface="Arial" charset="0"/>
                        </a:defRPr>
                      </a:lvl8pPr>
                      <a:lvl9pPr eaLnBrk="0" fontAlgn="base" hangingPunct="0">
                        <a:spcBef>
                          <a:spcPct val="20000"/>
                        </a:spcBef>
                        <a:spcAft>
                          <a:spcPct val="0"/>
                        </a:spcAft>
                        <a:buClr>
                          <a:schemeClr val="tx2"/>
                        </a:buClr>
                        <a:buSzPct val="100000"/>
                        <a:defRPr>
                          <a:solidFill>
                            <a:schemeClr val="tx1"/>
                          </a:solidFill>
                          <a:latin typeface="Arial" charset="0"/>
                        </a:defRPr>
                      </a:lvl9pPr>
                    </a:lstStyle>
                    <a:p>
                      <a:pPr marL="0" marR="0" lvl="0" indent="0" algn="ctr"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1800" u="none" strike="noStrike" cap="none" normalizeH="0" baseline="0" dirty="0" smtClean="0">
                          <a:ln>
                            <a:noFill/>
                          </a:ln>
                          <a:effectLst/>
                        </a:rPr>
                        <a:t>Risk Category</a:t>
                      </a:r>
                      <a:endParaRPr kumimoji="0" lang="en-US" altLang="en-US" sz="1800" b="1" i="1" u="none" strike="noStrike" cap="none" normalizeH="0" baseline="0" dirty="0" smtClean="0">
                        <a:ln>
                          <a:noFill/>
                        </a:ln>
                        <a:solidFill>
                          <a:schemeClr val="bg2"/>
                        </a:solidFill>
                        <a:effectLst/>
                        <a:latin typeface="Arial" charset="0"/>
                      </a:endParaRPr>
                    </a:p>
                  </a:txBody>
                  <a:tcPr horzOverflow="overflow"/>
                </a:tc>
                <a:tc hMerge="1">
                  <a:txBody>
                    <a:bodyPr/>
                    <a:lstStyle/>
                    <a:p>
                      <a:endParaRPr lang="en-US"/>
                    </a:p>
                  </a:txBody>
                  <a:tcPr/>
                </a:tc>
                <a:extLst>
                  <a:ext uri="{0D108BD9-81ED-4DB2-BD59-A6C34878D82A}">
                    <a16:rowId xmlns:a16="http://schemas.microsoft.com/office/drawing/2014/main" xmlns="" val="10000"/>
                  </a:ext>
                </a:extLst>
              </a:tr>
              <a:tr h="498475">
                <a:tc vMerge="1">
                  <a:txBody>
                    <a:bodyPr/>
                    <a:lstStyle/>
                    <a:p>
                      <a:endParaRPr lang="en-US"/>
                    </a:p>
                  </a:txBody>
                  <a:tcPr/>
                </a:tc>
                <a:tc>
                  <a:txBody>
                    <a:bodyPr/>
                    <a:lstStyle>
                      <a:lvl1pPr algn="l">
                        <a:spcBef>
                          <a:spcPct val="20000"/>
                        </a:spcBef>
                        <a:buClr>
                          <a:schemeClr val="tx2"/>
                        </a:buClr>
                        <a:buSzPct val="150000"/>
                        <a:defRPr sz="2400" b="1">
                          <a:solidFill>
                            <a:schemeClr val="tx1"/>
                          </a:solidFill>
                          <a:latin typeface="Arial" charset="0"/>
                        </a:defRPr>
                      </a:lvl1pPr>
                      <a:lvl2pPr algn="l">
                        <a:spcBef>
                          <a:spcPct val="20000"/>
                        </a:spcBef>
                        <a:buClr>
                          <a:schemeClr val="tx2"/>
                        </a:buClr>
                        <a:buSzPct val="100000"/>
                        <a:defRPr sz="2400" b="1">
                          <a:solidFill>
                            <a:schemeClr val="tx1"/>
                          </a:solidFill>
                          <a:latin typeface="Arial" charset="0"/>
                        </a:defRPr>
                      </a:lvl2pPr>
                      <a:lvl3pPr algn="l">
                        <a:spcBef>
                          <a:spcPct val="20000"/>
                        </a:spcBef>
                        <a:buClr>
                          <a:schemeClr val="tx2"/>
                        </a:buClr>
                        <a:buSzPct val="100000"/>
                        <a:defRPr sz="2000">
                          <a:solidFill>
                            <a:schemeClr val="tx1"/>
                          </a:solidFill>
                          <a:latin typeface="Arial" charset="0"/>
                        </a:defRPr>
                      </a:lvl3pPr>
                      <a:lvl4pPr algn="l">
                        <a:spcBef>
                          <a:spcPct val="20000"/>
                        </a:spcBef>
                        <a:buClr>
                          <a:schemeClr val="tx2"/>
                        </a:buClr>
                        <a:buSzPct val="100000"/>
                        <a:defRPr>
                          <a:solidFill>
                            <a:schemeClr val="tx1"/>
                          </a:solidFill>
                          <a:latin typeface="Arial" charset="0"/>
                        </a:defRPr>
                      </a:lvl4pPr>
                      <a:lvl5pPr algn="l">
                        <a:spcBef>
                          <a:spcPct val="20000"/>
                        </a:spcBef>
                        <a:buClr>
                          <a:schemeClr val="tx2"/>
                        </a:buClr>
                        <a:buSzPct val="100000"/>
                        <a:defRPr>
                          <a:solidFill>
                            <a:schemeClr val="tx1"/>
                          </a:solidFill>
                          <a:latin typeface="Arial" charset="0"/>
                        </a:defRPr>
                      </a:lvl5pPr>
                      <a:lvl6pPr eaLnBrk="0" fontAlgn="base" hangingPunct="0">
                        <a:spcBef>
                          <a:spcPct val="20000"/>
                        </a:spcBef>
                        <a:spcAft>
                          <a:spcPct val="0"/>
                        </a:spcAft>
                        <a:buClr>
                          <a:schemeClr val="tx2"/>
                        </a:buClr>
                        <a:buSzPct val="100000"/>
                        <a:defRPr>
                          <a:solidFill>
                            <a:schemeClr val="tx1"/>
                          </a:solidFill>
                          <a:latin typeface="Arial" charset="0"/>
                        </a:defRPr>
                      </a:lvl6pPr>
                      <a:lvl7pPr eaLnBrk="0" fontAlgn="base" hangingPunct="0">
                        <a:spcBef>
                          <a:spcPct val="20000"/>
                        </a:spcBef>
                        <a:spcAft>
                          <a:spcPct val="0"/>
                        </a:spcAft>
                        <a:buClr>
                          <a:schemeClr val="tx2"/>
                        </a:buClr>
                        <a:buSzPct val="100000"/>
                        <a:defRPr>
                          <a:solidFill>
                            <a:schemeClr val="tx1"/>
                          </a:solidFill>
                          <a:latin typeface="Arial" charset="0"/>
                        </a:defRPr>
                      </a:lvl7pPr>
                      <a:lvl8pPr eaLnBrk="0" fontAlgn="base" hangingPunct="0">
                        <a:spcBef>
                          <a:spcPct val="20000"/>
                        </a:spcBef>
                        <a:spcAft>
                          <a:spcPct val="0"/>
                        </a:spcAft>
                        <a:buClr>
                          <a:schemeClr val="tx2"/>
                        </a:buClr>
                        <a:buSzPct val="100000"/>
                        <a:defRPr>
                          <a:solidFill>
                            <a:schemeClr val="tx1"/>
                          </a:solidFill>
                          <a:latin typeface="Arial" charset="0"/>
                        </a:defRPr>
                      </a:lvl8pPr>
                      <a:lvl9pPr eaLnBrk="0" fontAlgn="base" hangingPunct="0">
                        <a:spcBef>
                          <a:spcPct val="20000"/>
                        </a:spcBef>
                        <a:spcAft>
                          <a:spcPct val="0"/>
                        </a:spcAft>
                        <a:buClr>
                          <a:schemeClr val="tx2"/>
                        </a:buClr>
                        <a:buSzPct val="100000"/>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1800" u="none" strike="noStrike" cap="none" normalizeH="0" baseline="0" dirty="0" smtClean="0">
                          <a:ln>
                            <a:noFill/>
                          </a:ln>
                          <a:effectLst/>
                        </a:rPr>
                        <a:t>I or II or III</a:t>
                      </a:r>
                      <a:endParaRPr kumimoji="0" lang="en-US" altLang="en-US" sz="1800" b="1" i="0" u="none" strike="noStrike" cap="none" normalizeH="0" baseline="0" dirty="0" smtClean="0">
                        <a:ln>
                          <a:noFill/>
                        </a:ln>
                        <a:solidFill>
                          <a:schemeClr val="bg2"/>
                        </a:solidFill>
                        <a:effectLst/>
                        <a:latin typeface="Arial" charset="0"/>
                      </a:endParaRPr>
                    </a:p>
                  </a:txBody>
                  <a:tcPr anchor="ctr" anchorCtr="1" horzOverflow="overflow"/>
                </a:tc>
                <a:tc>
                  <a:txBody>
                    <a:bodyPr/>
                    <a:lstStyle>
                      <a:lvl1pPr algn="l">
                        <a:spcBef>
                          <a:spcPct val="20000"/>
                        </a:spcBef>
                        <a:buClr>
                          <a:schemeClr val="tx2"/>
                        </a:buClr>
                        <a:buSzPct val="150000"/>
                        <a:defRPr sz="2400" b="1">
                          <a:solidFill>
                            <a:schemeClr val="tx1"/>
                          </a:solidFill>
                          <a:latin typeface="Arial" charset="0"/>
                        </a:defRPr>
                      </a:lvl1pPr>
                      <a:lvl2pPr algn="l">
                        <a:spcBef>
                          <a:spcPct val="20000"/>
                        </a:spcBef>
                        <a:buClr>
                          <a:schemeClr val="tx2"/>
                        </a:buClr>
                        <a:buSzPct val="100000"/>
                        <a:defRPr sz="2400" b="1">
                          <a:solidFill>
                            <a:schemeClr val="tx1"/>
                          </a:solidFill>
                          <a:latin typeface="Arial" charset="0"/>
                        </a:defRPr>
                      </a:lvl2pPr>
                      <a:lvl3pPr algn="l">
                        <a:spcBef>
                          <a:spcPct val="20000"/>
                        </a:spcBef>
                        <a:buClr>
                          <a:schemeClr val="tx2"/>
                        </a:buClr>
                        <a:buSzPct val="100000"/>
                        <a:defRPr sz="2000">
                          <a:solidFill>
                            <a:schemeClr val="tx1"/>
                          </a:solidFill>
                          <a:latin typeface="Arial" charset="0"/>
                        </a:defRPr>
                      </a:lvl3pPr>
                      <a:lvl4pPr algn="l">
                        <a:spcBef>
                          <a:spcPct val="20000"/>
                        </a:spcBef>
                        <a:buClr>
                          <a:schemeClr val="tx2"/>
                        </a:buClr>
                        <a:buSzPct val="100000"/>
                        <a:defRPr>
                          <a:solidFill>
                            <a:schemeClr val="tx1"/>
                          </a:solidFill>
                          <a:latin typeface="Arial" charset="0"/>
                        </a:defRPr>
                      </a:lvl4pPr>
                      <a:lvl5pPr algn="l">
                        <a:spcBef>
                          <a:spcPct val="20000"/>
                        </a:spcBef>
                        <a:buClr>
                          <a:schemeClr val="tx2"/>
                        </a:buClr>
                        <a:buSzPct val="100000"/>
                        <a:defRPr>
                          <a:solidFill>
                            <a:schemeClr val="tx1"/>
                          </a:solidFill>
                          <a:latin typeface="Arial" charset="0"/>
                        </a:defRPr>
                      </a:lvl5pPr>
                      <a:lvl6pPr eaLnBrk="0" fontAlgn="base" hangingPunct="0">
                        <a:spcBef>
                          <a:spcPct val="20000"/>
                        </a:spcBef>
                        <a:spcAft>
                          <a:spcPct val="0"/>
                        </a:spcAft>
                        <a:buClr>
                          <a:schemeClr val="tx2"/>
                        </a:buClr>
                        <a:buSzPct val="100000"/>
                        <a:defRPr>
                          <a:solidFill>
                            <a:schemeClr val="tx1"/>
                          </a:solidFill>
                          <a:latin typeface="Arial" charset="0"/>
                        </a:defRPr>
                      </a:lvl6pPr>
                      <a:lvl7pPr eaLnBrk="0" fontAlgn="base" hangingPunct="0">
                        <a:spcBef>
                          <a:spcPct val="20000"/>
                        </a:spcBef>
                        <a:spcAft>
                          <a:spcPct val="0"/>
                        </a:spcAft>
                        <a:buClr>
                          <a:schemeClr val="tx2"/>
                        </a:buClr>
                        <a:buSzPct val="100000"/>
                        <a:defRPr>
                          <a:solidFill>
                            <a:schemeClr val="tx1"/>
                          </a:solidFill>
                          <a:latin typeface="Arial" charset="0"/>
                        </a:defRPr>
                      </a:lvl7pPr>
                      <a:lvl8pPr eaLnBrk="0" fontAlgn="base" hangingPunct="0">
                        <a:spcBef>
                          <a:spcPct val="20000"/>
                        </a:spcBef>
                        <a:spcAft>
                          <a:spcPct val="0"/>
                        </a:spcAft>
                        <a:buClr>
                          <a:schemeClr val="tx2"/>
                        </a:buClr>
                        <a:buSzPct val="100000"/>
                        <a:defRPr>
                          <a:solidFill>
                            <a:schemeClr val="tx1"/>
                          </a:solidFill>
                          <a:latin typeface="Arial" charset="0"/>
                        </a:defRPr>
                      </a:lvl8pPr>
                      <a:lvl9pPr eaLnBrk="0" fontAlgn="base" hangingPunct="0">
                        <a:spcBef>
                          <a:spcPct val="20000"/>
                        </a:spcBef>
                        <a:spcAft>
                          <a:spcPct val="0"/>
                        </a:spcAft>
                        <a:buClr>
                          <a:schemeClr val="tx2"/>
                        </a:buClr>
                        <a:buSzPct val="100000"/>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1800" u="none" strike="noStrike" cap="none" normalizeH="0" baseline="0" smtClean="0">
                          <a:ln>
                            <a:noFill/>
                          </a:ln>
                          <a:effectLst/>
                        </a:rPr>
                        <a:t>IV</a:t>
                      </a:r>
                      <a:endParaRPr kumimoji="0" lang="en-US" altLang="en-US" sz="1800" b="1" i="0" u="none" strike="noStrike" cap="none" normalizeH="0" baseline="0" smtClean="0">
                        <a:ln>
                          <a:noFill/>
                        </a:ln>
                        <a:solidFill>
                          <a:schemeClr val="bg2"/>
                        </a:solidFill>
                        <a:effectLst/>
                        <a:latin typeface="Arial" charset="0"/>
                      </a:endParaRPr>
                    </a:p>
                  </a:txBody>
                  <a:tcPr anchor="ctr" anchorCtr="1" horzOverflow="overflow"/>
                </a:tc>
                <a:extLst>
                  <a:ext uri="{0D108BD9-81ED-4DB2-BD59-A6C34878D82A}">
                    <a16:rowId xmlns:a16="http://schemas.microsoft.com/office/drawing/2014/main" xmlns="" val="10001"/>
                  </a:ext>
                </a:extLst>
              </a:tr>
              <a:tr h="434975">
                <a:tc>
                  <a:txBody>
                    <a:bodyPr/>
                    <a:lstStyle>
                      <a:lvl1pPr algn="l">
                        <a:spcBef>
                          <a:spcPct val="20000"/>
                        </a:spcBef>
                        <a:buClr>
                          <a:schemeClr val="tx2"/>
                        </a:buClr>
                        <a:buSzPct val="150000"/>
                        <a:defRPr sz="2400" b="1">
                          <a:solidFill>
                            <a:schemeClr val="tx1"/>
                          </a:solidFill>
                          <a:latin typeface="Arial" charset="0"/>
                        </a:defRPr>
                      </a:lvl1pPr>
                      <a:lvl2pPr algn="l">
                        <a:spcBef>
                          <a:spcPct val="20000"/>
                        </a:spcBef>
                        <a:buClr>
                          <a:schemeClr val="tx2"/>
                        </a:buClr>
                        <a:buSzPct val="100000"/>
                        <a:defRPr sz="2400" b="1">
                          <a:solidFill>
                            <a:schemeClr val="tx1"/>
                          </a:solidFill>
                          <a:latin typeface="Arial" charset="0"/>
                        </a:defRPr>
                      </a:lvl2pPr>
                      <a:lvl3pPr algn="l">
                        <a:spcBef>
                          <a:spcPct val="20000"/>
                        </a:spcBef>
                        <a:buClr>
                          <a:schemeClr val="tx2"/>
                        </a:buClr>
                        <a:buSzPct val="100000"/>
                        <a:defRPr sz="2000">
                          <a:solidFill>
                            <a:schemeClr val="tx1"/>
                          </a:solidFill>
                          <a:latin typeface="Arial" charset="0"/>
                        </a:defRPr>
                      </a:lvl3pPr>
                      <a:lvl4pPr algn="l">
                        <a:spcBef>
                          <a:spcPct val="20000"/>
                        </a:spcBef>
                        <a:buClr>
                          <a:schemeClr val="tx2"/>
                        </a:buClr>
                        <a:buSzPct val="100000"/>
                        <a:defRPr>
                          <a:solidFill>
                            <a:schemeClr val="tx1"/>
                          </a:solidFill>
                          <a:latin typeface="Arial" charset="0"/>
                        </a:defRPr>
                      </a:lvl4pPr>
                      <a:lvl5pPr algn="l">
                        <a:spcBef>
                          <a:spcPct val="20000"/>
                        </a:spcBef>
                        <a:buClr>
                          <a:schemeClr val="tx2"/>
                        </a:buClr>
                        <a:buSzPct val="100000"/>
                        <a:defRPr>
                          <a:solidFill>
                            <a:schemeClr val="tx1"/>
                          </a:solidFill>
                          <a:latin typeface="Arial" charset="0"/>
                        </a:defRPr>
                      </a:lvl5pPr>
                      <a:lvl6pPr eaLnBrk="0" fontAlgn="base" hangingPunct="0">
                        <a:spcBef>
                          <a:spcPct val="20000"/>
                        </a:spcBef>
                        <a:spcAft>
                          <a:spcPct val="0"/>
                        </a:spcAft>
                        <a:buClr>
                          <a:schemeClr val="tx2"/>
                        </a:buClr>
                        <a:buSzPct val="100000"/>
                        <a:defRPr>
                          <a:solidFill>
                            <a:schemeClr val="tx1"/>
                          </a:solidFill>
                          <a:latin typeface="Arial" charset="0"/>
                        </a:defRPr>
                      </a:lvl6pPr>
                      <a:lvl7pPr eaLnBrk="0" fontAlgn="base" hangingPunct="0">
                        <a:spcBef>
                          <a:spcPct val="20000"/>
                        </a:spcBef>
                        <a:spcAft>
                          <a:spcPct val="0"/>
                        </a:spcAft>
                        <a:buClr>
                          <a:schemeClr val="tx2"/>
                        </a:buClr>
                        <a:buSzPct val="100000"/>
                        <a:defRPr>
                          <a:solidFill>
                            <a:schemeClr val="tx1"/>
                          </a:solidFill>
                          <a:latin typeface="Arial" charset="0"/>
                        </a:defRPr>
                      </a:lvl7pPr>
                      <a:lvl8pPr eaLnBrk="0" fontAlgn="base" hangingPunct="0">
                        <a:spcBef>
                          <a:spcPct val="20000"/>
                        </a:spcBef>
                        <a:spcAft>
                          <a:spcPct val="0"/>
                        </a:spcAft>
                        <a:buClr>
                          <a:schemeClr val="tx2"/>
                        </a:buClr>
                        <a:buSzPct val="100000"/>
                        <a:defRPr>
                          <a:solidFill>
                            <a:schemeClr val="tx1"/>
                          </a:solidFill>
                          <a:latin typeface="Arial" charset="0"/>
                        </a:defRPr>
                      </a:lvl8pPr>
                      <a:lvl9pPr eaLnBrk="0" fontAlgn="base" hangingPunct="0">
                        <a:spcBef>
                          <a:spcPct val="20000"/>
                        </a:spcBef>
                        <a:spcAft>
                          <a:spcPct val="0"/>
                        </a:spcAft>
                        <a:buClr>
                          <a:schemeClr val="tx2"/>
                        </a:buClr>
                        <a:buSzPct val="100000"/>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1800" u="none" strike="noStrike" cap="none" normalizeH="0" baseline="0" dirty="0" smtClean="0">
                          <a:ln>
                            <a:noFill/>
                          </a:ln>
                          <a:effectLst/>
                        </a:rPr>
                        <a:t>S</a:t>
                      </a:r>
                      <a:r>
                        <a:rPr kumimoji="0" lang="en-US" altLang="en-US" sz="1800" u="none" strike="noStrike" cap="none" normalizeH="0" baseline="-25000" dirty="0" smtClean="0">
                          <a:ln>
                            <a:noFill/>
                          </a:ln>
                          <a:effectLst/>
                        </a:rPr>
                        <a:t>D1</a:t>
                      </a:r>
                      <a:r>
                        <a:rPr kumimoji="0" lang="en-US" altLang="en-US" sz="1800" u="none" strike="noStrike" cap="none" normalizeH="0" baseline="0" dirty="0" smtClean="0">
                          <a:ln>
                            <a:noFill/>
                          </a:ln>
                          <a:effectLst/>
                        </a:rPr>
                        <a:t>&lt; 0.067g</a:t>
                      </a:r>
                      <a:endParaRPr kumimoji="0" lang="en-US" altLang="en-US" sz="1800" b="1" i="1" u="none" strike="noStrike" cap="none" normalizeH="0" baseline="0" dirty="0" smtClean="0">
                        <a:ln>
                          <a:noFill/>
                        </a:ln>
                        <a:solidFill>
                          <a:schemeClr val="bg2"/>
                        </a:solidFill>
                        <a:effectLst/>
                        <a:latin typeface="Arial" charset="0"/>
                      </a:endParaRPr>
                    </a:p>
                  </a:txBody>
                  <a:tcPr anchor="ctr" anchorCtr="1" horzOverflow="overflow"/>
                </a:tc>
                <a:tc>
                  <a:txBody>
                    <a:bodyPr/>
                    <a:lstStyle>
                      <a:lvl1pPr algn="l">
                        <a:spcBef>
                          <a:spcPct val="20000"/>
                        </a:spcBef>
                        <a:buClr>
                          <a:schemeClr val="tx2"/>
                        </a:buClr>
                        <a:buSzPct val="150000"/>
                        <a:defRPr sz="2400" b="1">
                          <a:solidFill>
                            <a:schemeClr val="tx1"/>
                          </a:solidFill>
                          <a:latin typeface="Arial" charset="0"/>
                        </a:defRPr>
                      </a:lvl1pPr>
                      <a:lvl2pPr algn="l">
                        <a:spcBef>
                          <a:spcPct val="20000"/>
                        </a:spcBef>
                        <a:buClr>
                          <a:schemeClr val="tx2"/>
                        </a:buClr>
                        <a:buSzPct val="100000"/>
                        <a:defRPr sz="2400" b="1">
                          <a:solidFill>
                            <a:schemeClr val="tx1"/>
                          </a:solidFill>
                          <a:latin typeface="Arial" charset="0"/>
                        </a:defRPr>
                      </a:lvl2pPr>
                      <a:lvl3pPr algn="l">
                        <a:spcBef>
                          <a:spcPct val="20000"/>
                        </a:spcBef>
                        <a:buClr>
                          <a:schemeClr val="tx2"/>
                        </a:buClr>
                        <a:buSzPct val="100000"/>
                        <a:defRPr sz="2000">
                          <a:solidFill>
                            <a:schemeClr val="tx1"/>
                          </a:solidFill>
                          <a:latin typeface="Arial" charset="0"/>
                        </a:defRPr>
                      </a:lvl3pPr>
                      <a:lvl4pPr algn="l">
                        <a:spcBef>
                          <a:spcPct val="20000"/>
                        </a:spcBef>
                        <a:buClr>
                          <a:schemeClr val="tx2"/>
                        </a:buClr>
                        <a:buSzPct val="100000"/>
                        <a:defRPr>
                          <a:solidFill>
                            <a:schemeClr val="tx1"/>
                          </a:solidFill>
                          <a:latin typeface="Arial" charset="0"/>
                        </a:defRPr>
                      </a:lvl4pPr>
                      <a:lvl5pPr algn="l">
                        <a:spcBef>
                          <a:spcPct val="20000"/>
                        </a:spcBef>
                        <a:buClr>
                          <a:schemeClr val="tx2"/>
                        </a:buClr>
                        <a:buSzPct val="100000"/>
                        <a:defRPr>
                          <a:solidFill>
                            <a:schemeClr val="tx1"/>
                          </a:solidFill>
                          <a:latin typeface="Arial" charset="0"/>
                        </a:defRPr>
                      </a:lvl5pPr>
                      <a:lvl6pPr eaLnBrk="0" fontAlgn="base" hangingPunct="0">
                        <a:spcBef>
                          <a:spcPct val="20000"/>
                        </a:spcBef>
                        <a:spcAft>
                          <a:spcPct val="0"/>
                        </a:spcAft>
                        <a:buClr>
                          <a:schemeClr val="tx2"/>
                        </a:buClr>
                        <a:buSzPct val="100000"/>
                        <a:defRPr>
                          <a:solidFill>
                            <a:schemeClr val="tx1"/>
                          </a:solidFill>
                          <a:latin typeface="Arial" charset="0"/>
                        </a:defRPr>
                      </a:lvl6pPr>
                      <a:lvl7pPr eaLnBrk="0" fontAlgn="base" hangingPunct="0">
                        <a:spcBef>
                          <a:spcPct val="20000"/>
                        </a:spcBef>
                        <a:spcAft>
                          <a:spcPct val="0"/>
                        </a:spcAft>
                        <a:buClr>
                          <a:schemeClr val="tx2"/>
                        </a:buClr>
                        <a:buSzPct val="100000"/>
                        <a:defRPr>
                          <a:solidFill>
                            <a:schemeClr val="tx1"/>
                          </a:solidFill>
                          <a:latin typeface="Arial" charset="0"/>
                        </a:defRPr>
                      </a:lvl7pPr>
                      <a:lvl8pPr eaLnBrk="0" fontAlgn="base" hangingPunct="0">
                        <a:spcBef>
                          <a:spcPct val="20000"/>
                        </a:spcBef>
                        <a:spcAft>
                          <a:spcPct val="0"/>
                        </a:spcAft>
                        <a:buClr>
                          <a:schemeClr val="tx2"/>
                        </a:buClr>
                        <a:buSzPct val="100000"/>
                        <a:defRPr>
                          <a:solidFill>
                            <a:schemeClr val="tx1"/>
                          </a:solidFill>
                          <a:latin typeface="Arial" charset="0"/>
                        </a:defRPr>
                      </a:lvl8pPr>
                      <a:lvl9pPr eaLnBrk="0" fontAlgn="base" hangingPunct="0">
                        <a:spcBef>
                          <a:spcPct val="20000"/>
                        </a:spcBef>
                        <a:spcAft>
                          <a:spcPct val="0"/>
                        </a:spcAft>
                        <a:buClr>
                          <a:schemeClr val="tx2"/>
                        </a:buClr>
                        <a:buSzPct val="100000"/>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1800" u="none" strike="noStrike" cap="none" normalizeH="0" baseline="0" smtClean="0">
                          <a:ln>
                            <a:noFill/>
                          </a:ln>
                          <a:effectLst/>
                        </a:rPr>
                        <a:t>A</a:t>
                      </a:r>
                      <a:endParaRPr kumimoji="0" lang="en-US" altLang="en-US" sz="1800" b="1" i="0" u="none" strike="noStrike" cap="none" normalizeH="0" baseline="0" smtClean="0">
                        <a:ln>
                          <a:noFill/>
                        </a:ln>
                        <a:solidFill>
                          <a:schemeClr val="bg2"/>
                        </a:solidFill>
                        <a:effectLst/>
                        <a:latin typeface="Arial" charset="0"/>
                      </a:endParaRPr>
                    </a:p>
                  </a:txBody>
                  <a:tcPr anchor="ctr" anchorCtr="1" horzOverflow="overflow"/>
                </a:tc>
                <a:tc>
                  <a:txBody>
                    <a:bodyPr/>
                    <a:lstStyle>
                      <a:lvl1pPr algn="l">
                        <a:spcBef>
                          <a:spcPct val="20000"/>
                        </a:spcBef>
                        <a:buClr>
                          <a:schemeClr val="tx2"/>
                        </a:buClr>
                        <a:buSzPct val="150000"/>
                        <a:defRPr sz="2400" b="1">
                          <a:solidFill>
                            <a:schemeClr val="tx1"/>
                          </a:solidFill>
                          <a:latin typeface="Arial" charset="0"/>
                        </a:defRPr>
                      </a:lvl1pPr>
                      <a:lvl2pPr algn="l">
                        <a:spcBef>
                          <a:spcPct val="20000"/>
                        </a:spcBef>
                        <a:buClr>
                          <a:schemeClr val="tx2"/>
                        </a:buClr>
                        <a:buSzPct val="100000"/>
                        <a:defRPr sz="2400" b="1">
                          <a:solidFill>
                            <a:schemeClr val="tx1"/>
                          </a:solidFill>
                          <a:latin typeface="Arial" charset="0"/>
                        </a:defRPr>
                      </a:lvl2pPr>
                      <a:lvl3pPr algn="l">
                        <a:spcBef>
                          <a:spcPct val="20000"/>
                        </a:spcBef>
                        <a:buClr>
                          <a:schemeClr val="tx2"/>
                        </a:buClr>
                        <a:buSzPct val="100000"/>
                        <a:defRPr sz="2000">
                          <a:solidFill>
                            <a:schemeClr val="tx1"/>
                          </a:solidFill>
                          <a:latin typeface="Arial" charset="0"/>
                        </a:defRPr>
                      </a:lvl3pPr>
                      <a:lvl4pPr algn="l">
                        <a:spcBef>
                          <a:spcPct val="20000"/>
                        </a:spcBef>
                        <a:buClr>
                          <a:schemeClr val="tx2"/>
                        </a:buClr>
                        <a:buSzPct val="100000"/>
                        <a:defRPr>
                          <a:solidFill>
                            <a:schemeClr val="tx1"/>
                          </a:solidFill>
                          <a:latin typeface="Arial" charset="0"/>
                        </a:defRPr>
                      </a:lvl4pPr>
                      <a:lvl5pPr algn="l">
                        <a:spcBef>
                          <a:spcPct val="20000"/>
                        </a:spcBef>
                        <a:buClr>
                          <a:schemeClr val="tx2"/>
                        </a:buClr>
                        <a:buSzPct val="100000"/>
                        <a:defRPr>
                          <a:solidFill>
                            <a:schemeClr val="tx1"/>
                          </a:solidFill>
                          <a:latin typeface="Arial" charset="0"/>
                        </a:defRPr>
                      </a:lvl5pPr>
                      <a:lvl6pPr eaLnBrk="0" fontAlgn="base" hangingPunct="0">
                        <a:spcBef>
                          <a:spcPct val="20000"/>
                        </a:spcBef>
                        <a:spcAft>
                          <a:spcPct val="0"/>
                        </a:spcAft>
                        <a:buClr>
                          <a:schemeClr val="tx2"/>
                        </a:buClr>
                        <a:buSzPct val="100000"/>
                        <a:defRPr>
                          <a:solidFill>
                            <a:schemeClr val="tx1"/>
                          </a:solidFill>
                          <a:latin typeface="Arial" charset="0"/>
                        </a:defRPr>
                      </a:lvl6pPr>
                      <a:lvl7pPr eaLnBrk="0" fontAlgn="base" hangingPunct="0">
                        <a:spcBef>
                          <a:spcPct val="20000"/>
                        </a:spcBef>
                        <a:spcAft>
                          <a:spcPct val="0"/>
                        </a:spcAft>
                        <a:buClr>
                          <a:schemeClr val="tx2"/>
                        </a:buClr>
                        <a:buSzPct val="100000"/>
                        <a:defRPr>
                          <a:solidFill>
                            <a:schemeClr val="tx1"/>
                          </a:solidFill>
                          <a:latin typeface="Arial" charset="0"/>
                        </a:defRPr>
                      </a:lvl7pPr>
                      <a:lvl8pPr eaLnBrk="0" fontAlgn="base" hangingPunct="0">
                        <a:spcBef>
                          <a:spcPct val="20000"/>
                        </a:spcBef>
                        <a:spcAft>
                          <a:spcPct val="0"/>
                        </a:spcAft>
                        <a:buClr>
                          <a:schemeClr val="tx2"/>
                        </a:buClr>
                        <a:buSzPct val="100000"/>
                        <a:defRPr>
                          <a:solidFill>
                            <a:schemeClr val="tx1"/>
                          </a:solidFill>
                          <a:latin typeface="Arial" charset="0"/>
                        </a:defRPr>
                      </a:lvl8pPr>
                      <a:lvl9pPr eaLnBrk="0" fontAlgn="base" hangingPunct="0">
                        <a:spcBef>
                          <a:spcPct val="20000"/>
                        </a:spcBef>
                        <a:spcAft>
                          <a:spcPct val="0"/>
                        </a:spcAft>
                        <a:buClr>
                          <a:schemeClr val="tx2"/>
                        </a:buClr>
                        <a:buSzPct val="100000"/>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1800" u="none" strike="noStrike" cap="none" normalizeH="0" baseline="0" smtClean="0">
                          <a:ln>
                            <a:noFill/>
                          </a:ln>
                          <a:effectLst/>
                        </a:rPr>
                        <a:t>A</a:t>
                      </a:r>
                      <a:endParaRPr kumimoji="0" lang="en-US" altLang="en-US" sz="1800" b="1" i="0" u="none" strike="noStrike" cap="none" normalizeH="0" baseline="0" smtClean="0">
                        <a:ln>
                          <a:noFill/>
                        </a:ln>
                        <a:solidFill>
                          <a:schemeClr val="bg2"/>
                        </a:solidFill>
                        <a:effectLst/>
                        <a:latin typeface="Arial" charset="0"/>
                      </a:endParaRPr>
                    </a:p>
                  </a:txBody>
                  <a:tcPr anchor="ctr" anchorCtr="1" horzOverflow="overflow"/>
                </a:tc>
                <a:extLst>
                  <a:ext uri="{0D108BD9-81ED-4DB2-BD59-A6C34878D82A}">
                    <a16:rowId xmlns:a16="http://schemas.microsoft.com/office/drawing/2014/main" xmlns="" val="10002"/>
                  </a:ext>
                </a:extLst>
              </a:tr>
              <a:tr h="434975">
                <a:tc>
                  <a:txBody>
                    <a:bodyPr/>
                    <a:lstStyle>
                      <a:lvl1pPr algn="l">
                        <a:spcBef>
                          <a:spcPct val="20000"/>
                        </a:spcBef>
                        <a:buClr>
                          <a:schemeClr val="tx2"/>
                        </a:buClr>
                        <a:buSzPct val="150000"/>
                        <a:defRPr sz="2400" b="1">
                          <a:solidFill>
                            <a:schemeClr val="tx1"/>
                          </a:solidFill>
                          <a:latin typeface="Arial" charset="0"/>
                        </a:defRPr>
                      </a:lvl1pPr>
                      <a:lvl2pPr algn="l">
                        <a:spcBef>
                          <a:spcPct val="20000"/>
                        </a:spcBef>
                        <a:buClr>
                          <a:schemeClr val="tx2"/>
                        </a:buClr>
                        <a:buSzPct val="100000"/>
                        <a:defRPr sz="2400" b="1">
                          <a:solidFill>
                            <a:schemeClr val="tx1"/>
                          </a:solidFill>
                          <a:latin typeface="Arial" charset="0"/>
                        </a:defRPr>
                      </a:lvl2pPr>
                      <a:lvl3pPr algn="l">
                        <a:spcBef>
                          <a:spcPct val="20000"/>
                        </a:spcBef>
                        <a:buClr>
                          <a:schemeClr val="tx2"/>
                        </a:buClr>
                        <a:buSzPct val="100000"/>
                        <a:defRPr sz="2000">
                          <a:solidFill>
                            <a:schemeClr val="tx1"/>
                          </a:solidFill>
                          <a:latin typeface="Arial" charset="0"/>
                        </a:defRPr>
                      </a:lvl3pPr>
                      <a:lvl4pPr algn="l">
                        <a:spcBef>
                          <a:spcPct val="20000"/>
                        </a:spcBef>
                        <a:buClr>
                          <a:schemeClr val="tx2"/>
                        </a:buClr>
                        <a:buSzPct val="100000"/>
                        <a:defRPr>
                          <a:solidFill>
                            <a:schemeClr val="tx1"/>
                          </a:solidFill>
                          <a:latin typeface="Arial" charset="0"/>
                        </a:defRPr>
                      </a:lvl4pPr>
                      <a:lvl5pPr algn="l">
                        <a:spcBef>
                          <a:spcPct val="20000"/>
                        </a:spcBef>
                        <a:buClr>
                          <a:schemeClr val="tx2"/>
                        </a:buClr>
                        <a:buSzPct val="100000"/>
                        <a:defRPr>
                          <a:solidFill>
                            <a:schemeClr val="tx1"/>
                          </a:solidFill>
                          <a:latin typeface="Arial" charset="0"/>
                        </a:defRPr>
                      </a:lvl5pPr>
                      <a:lvl6pPr eaLnBrk="0" fontAlgn="base" hangingPunct="0">
                        <a:spcBef>
                          <a:spcPct val="20000"/>
                        </a:spcBef>
                        <a:spcAft>
                          <a:spcPct val="0"/>
                        </a:spcAft>
                        <a:buClr>
                          <a:schemeClr val="tx2"/>
                        </a:buClr>
                        <a:buSzPct val="100000"/>
                        <a:defRPr>
                          <a:solidFill>
                            <a:schemeClr val="tx1"/>
                          </a:solidFill>
                          <a:latin typeface="Arial" charset="0"/>
                        </a:defRPr>
                      </a:lvl6pPr>
                      <a:lvl7pPr eaLnBrk="0" fontAlgn="base" hangingPunct="0">
                        <a:spcBef>
                          <a:spcPct val="20000"/>
                        </a:spcBef>
                        <a:spcAft>
                          <a:spcPct val="0"/>
                        </a:spcAft>
                        <a:buClr>
                          <a:schemeClr val="tx2"/>
                        </a:buClr>
                        <a:buSzPct val="100000"/>
                        <a:defRPr>
                          <a:solidFill>
                            <a:schemeClr val="tx1"/>
                          </a:solidFill>
                          <a:latin typeface="Arial" charset="0"/>
                        </a:defRPr>
                      </a:lvl7pPr>
                      <a:lvl8pPr eaLnBrk="0" fontAlgn="base" hangingPunct="0">
                        <a:spcBef>
                          <a:spcPct val="20000"/>
                        </a:spcBef>
                        <a:spcAft>
                          <a:spcPct val="0"/>
                        </a:spcAft>
                        <a:buClr>
                          <a:schemeClr val="tx2"/>
                        </a:buClr>
                        <a:buSzPct val="100000"/>
                        <a:defRPr>
                          <a:solidFill>
                            <a:schemeClr val="tx1"/>
                          </a:solidFill>
                          <a:latin typeface="Arial" charset="0"/>
                        </a:defRPr>
                      </a:lvl8pPr>
                      <a:lvl9pPr eaLnBrk="0" fontAlgn="base" hangingPunct="0">
                        <a:spcBef>
                          <a:spcPct val="20000"/>
                        </a:spcBef>
                        <a:spcAft>
                          <a:spcPct val="0"/>
                        </a:spcAft>
                        <a:buClr>
                          <a:schemeClr val="tx2"/>
                        </a:buClr>
                        <a:buSzPct val="100000"/>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1800" u="none" strike="noStrike" cap="none" normalizeH="0" baseline="0" smtClean="0">
                          <a:ln>
                            <a:noFill/>
                          </a:ln>
                          <a:effectLst/>
                        </a:rPr>
                        <a:t>0.067g ≤ S</a:t>
                      </a:r>
                      <a:r>
                        <a:rPr kumimoji="0" lang="en-US" altLang="en-US" sz="1800" u="none" strike="noStrike" cap="none" normalizeH="0" baseline="-25000" smtClean="0">
                          <a:ln>
                            <a:noFill/>
                          </a:ln>
                          <a:effectLst/>
                        </a:rPr>
                        <a:t>D1</a:t>
                      </a:r>
                      <a:r>
                        <a:rPr kumimoji="0" lang="en-US" altLang="en-US" sz="1800" u="none" strike="noStrike" cap="none" normalizeH="0" baseline="0" smtClean="0">
                          <a:ln>
                            <a:noFill/>
                          </a:ln>
                          <a:effectLst/>
                        </a:rPr>
                        <a:t> &lt; 0.133g</a:t>
                      </a:r>
                      <a:endParaRPr kumimoji="0" lang="en-US" altLang="en-US" sz="1800" b="1" i="0" u="none" strike="noStrike" cap="none" normalizeH="0" baseline="0" smtClean="0">
                        <a:ln>
                          <a:noFill/>
                        </a:ln>
                        <a:solidFill>
                          <a:schemeClr val="bg2"/>
                        </a:solidFill>
                        <a:effectLst/>
                        <a:latin typeface="Arial" charset="0"/>
                        <a:cs typeface="Arial" charset="0"/>
                      </a:endParaRPr>
                    </a:p>
                  </a:txBody>
                  <a:tcPr anchor="ctr" anchorCtr="1" horzOverflow="overflow"/>
                </a:tc>
                <a:tc>
                  <a:txBody>
                    <a:bodyPr/>
                    <a:lstStyle>
                      <a:lvl1pPr algn="l">
                        <a:spcBef>
                          <a:spcPct val="20000"/>
                        </a:spcBef>
                        <a:buClr>
                          <a:schemeClr val="tx2"/>
                        </a:buClr>
                        <a:buSzPct val="150000"/>
                        <a:defRPr sz="2400" b="1">
                          <a:solidFill>
                            <a:schemeClr val="tx1"/>
                          </a:solidFill>
                          <a:latin typeface="Arial" charset="0"/>
                        </a:defRPr>
                      </a:lvl1pPr>
                      <a:lvl2pPr algn="l">
                        <a:spcBef>
                          <a:spcPct val="20000"/>
                        </a:spcBef>
                        <a:buClr>
                          <a:schemeClr val="tx2"/>
                        </a:buClr>
                        <a:buSzPct val="100000"/>
                        <a:defRPr sz="2400" b="1">
                          <a:solidFill>
                            <a:schemeClr val="tx1"/>
                          </a:solidFill>
                          <a:latin typeface="Arial" charset="0"/>
                        </a:defRPr>
                      </a:lvl2pPr>
                      <a:lvl3pPr algn="l">
                        <a:spcBef>
                          <a:spcPct val="20000"/>
                        </a:spcBef>
                        <a:buClr>
                          <a:schemeClr val="tx2"/>
                        </a:buClr>
                        <a:buSzPct val="100000"/>
                        <a:defRPr sz="2000">
                          <a:solidFill>
                            <a:schemeClr val="tx1"/>
                          </a:solidFill>
                          <a:latin typeface="Arial" charset="0"/>
                        </a:defRPr>
                      </a:lvl3pPr>
                      <a:lvl4pPr algn="l">
                        <a:spcBef>
                          <a:spcPct val="20000"/>
                        </a:spcBef>
                        <a:buClr>
                          <a:schemeClr val="tx2"/>
                        </a:buClr>
                        <a:buSzPct val="100000"/>
                        <a:defRPr>
                          <a:solidFill>
                            <a:schemeClr val="tx1"/>
                          </a:solidFill>
                          <a:latin typeface="Arial" charset="0"/>
                        </a:defRPr>
                      </a:lvl4pPr>
                      <a:lvl5pPr algn="l">
                        <a:spcBef>
                          <a:spcPct val="20000"/>
                        </a:spcBef>
                        <a:buClr>
                          <a:schemeClr val="tx2"/>
                        </a:buClr>
                        <a:buSzPct val="100000"/>
                        <a:defRPr>
                          <a:solidFill>
                            <a:schemeClr val="tx1"/>
                          </a:solidFill>
                          <a:latin typeface="Arial" charset="0"/>
                        </a:defRPr>
                      </a:lvl5pPr>
                      <a:lvl6pPr eaLnBrk="0" fontAlgn="base" hangingPunct="0">
                        <a:spcBef>
                          <a:spcPct val="20000"/>
                        </a:spcBef>
                        <a:spcAft>
                          <a:spcPct val="0"/>
                        </a:spcAft>
                        <a:buClr>
                          <a:schemeClr val="tx2"/>
                        </a:buClr>
                        <a:buSzPct val="100000"/>
                        <a:defRPr>
                          <a:solidFill>
                            <a:schemeClr val="tx1"/>
                          </a:solidFill>
                          <a:latin typeface="Arial" charset="0"/>
                        </a:defRPr>
                      </a:lvl6pPr>
                      <a:lvl7pPr eaLnBrk="0" fontAlgn="base" hangingPunct="0">
                        <a:spcBef>
                          <a:spcPct val="20000"/>
                        </a:spcBef>
                        <a:spcAft>
                          <a:spcPct val="0"/>
                        </a:spcAft>
                        <a:buClr>
                          <a:schemeClr val="tx2"/>
                        </a:buClr>
                        <a:buSzPct val="100000"/>
                        <a:defRPr>
                          <a:solidFill>
                            <a:schemeClr val="tx1"/>
                          </a:solidFill>
                          <a:latin typeface="Arial" charset="0"/>
                        </a:defRPr>
                      </a:lvl7pPr>
                      <a:lvl8pPr eaLnBrk="0" fontAlgn="base" hangingPunct="0">
                        <a:spcBef>
                          <a:spcPct val="20000"/>
                        </a:spcBef>
                        <a:spcAft>
                          <a:spcPct val="0"/>
                        </a:spcAft>
                        <a:buClr>
                          <a:schemeClr val="tx2"/>
                        </a:buClr>
                        <a:buSzPct val="100000"/>
                        <a:defRPr>
                          <a:solidFill>
                            <a:schemeClr val="tx1"/>
                          </a:solidFill>
                          <a:latin typeface="Arial" charset="0"/>
                        </a:defRPr>
                      </a:lvl8pPr>
                      <a:lvl9pPr eaLnBrk="0" fontAlgn="base" hangingPunct="0">
                        <a:spcBef>
                          <a:spcPct val="20000"/>
                        </a:spcBef>
                        <a:spcAft>
                          <a:spcPct val="0"/>
                        </a:spcAft>
                        <a:buClr>
                          <a:schemeClr val="tx2"/>
                        </a:buClr>
                        <a:buSzPct val="100000"/>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1800" u="none" strike="noStrike" cap="none" normalizeH="0" baseline="0" smtClean="0">
                          <a:ln>
                            <a:noFill/>
                          </a:ln>
                          <a:effectLst/>
                        </a:rPr>
                        <a:t>B</a:t>
                      </a:r>
                      <a:endParaRPr kumimoji="0" lang="en-US" altLang="en-US" sz="1800" b="1" i="0" u="none" strike="noStrike" cap="none" normalizeH="0" baseline="0" smtClean="0">
                        <a:ln>
                          <a:noFill/>
                        </a:ln>
                        <a:solidFill>
                          <a:schemeClr val="bg2"/>
                        </a:solidFill>
                        <a:effectLst/>
                        <a:latin typeface="Arial" charset="0"/>
                      </a:endParaRPr>
                    </a:p>
                  </a:txBody>
                  <a:tcPr anchor="ctr" anchorCtr="1" horzOverflow="overflow"/>
                </a:tc>
                <a:tc>
                  <a:txBody>
                    <a:bodyPr/>
                    <a:lstStyle>
                      <a:lvl1pPr algn="l">
                        <a:spcBef>
                          <a:spcPct val="20000"/>
                        </a:spcBef>
                        <a:buClr>
                          <a:schemeClr val="tx2"/>
                        </a:buClr>
                        <a:buSzPct val="150000"/>
                        <a:defRPr sz="2400" b="1">
                          <a:solidFill>
                            <a:schemeClr val="tx1"/>
                          </a:solidFill>
                          <a:latin typeface="Arial" charset="0"/>
                        </a:defRPr>
                      </a:lvl1pPr>
                      <a:lvl2pPr algn="l">
                        <a:spcBef>
                          <a:spcPct val="20000"/>
                        </a:spcBef>
                        <a:buClr>
                          <a:schemeClr val="tx2"/>
                        </a:buClr>
                        <a:buSzPct val="100000"/>
                        <a:defRPr sz="2400" b="1">
                          <a:solidFill>
                            <a:schemeClr val="tx1"/>
                          </a:solidFill>
                          <a:latin typeface="Arial" charset="0"/>
                        </a:defRPr>
                      </a:lvl2pPr>
                      <a:lvl3pPr algn="l">
                        <a:spcBef>
                          <a:spcPct val="20000"/>
                        </a:spcBef>
                        <a:buClr>
                          <a:schemeClr val="tx2"/>
                        </a:buClr>
                        <a:buSzPct val="100000"/>
                        <a:defRPr sz="2000">
                          <a:solidFill>
                            <a:schemeClr val="tx1"/>
                          </a:solidFill>
                          <a:latin typeface="Arial" charset="0"/>
                        </a:defRPr>
                      </a:lvl3pPr>
                      <a:lvl4pPr algn="l">
                        <a:spcBef>
                          <a:spcPct val="20000"/>
                        </a:spcBef>
                        <a:buClr>
                          <a:schemeClr val="tx2"/>
                        </a:buClr>
                        <a:buSzPct val="100000"/>
                        <a:defRPr>
                          <a:solidFill>
                            <a:schemeClr val="tx1"/>
                          </a:solidFill>
                          <a:latin typeface="Arial" charset="0"/>
                        </a:defRPr>
                      </a:lvl4pPr>
                      <a:lvl5pPr algn="l">
                        <a:spcBef>
                          <a:spcPct val="20000"/>
                        </a:spcBef>
                        <a:buClr>
                          <a:schemeClr val="tx2"/>
                        </a:buClr>
                        <a:buSzPct val="100000"/>
                        <a:defRPr>
                          <a:solidFill>
                            <a:schemeClr val="tx1"/>
                          </a:solidFill>
                          <a:latin typeface="Arial" charset="0"/>
                        </a:defRPr>
                      </a:lvl5pPr>
                      <a:lvl6pPr eaLnBrk="0" fontAlgn="base" hangingPunct="0">
                        <a:spcBef>
                          <a:spcPct val="20000"/>
                        </a:spcBef>
                        <a:spcAft>
                          <a:spcPct val="0"/>
                        </a:spcAft>
                        <a:buClr>
                          <a:schemeClr val="tx2"/>
                        </a:buClr>
                        <a:buSzPct val="100000"/>
                        <a:defRPr>
                          <a:solidFill>
                            <a:schemeClr val="tx1"/>
                          </a:solidFill>
                          <a:latin typeface="Arial" charset="0"/>
                        </a:defRPr>
                      </a:lvl6pPr>
                      <a:lvl7pPr eaLnBrk="0" fontAlgn="base" hangingPunct="0">
                        <a:spcBef>
                          <a:spcPct val="20000"/>
                        </a:spcBef>
                        <a:spcAft>
                          <a:spcPct val="0"/>
                        </a:spcAft>
                        <a:buClr>
                          <a:schemeClr val="tx2"/>
                        </a:buClr>
                        <a:buSzPct val="100000"/>
                        <a:defRPr>
                          <a:solidFill>
                            <a:schemeClr val="tx1"/>
                          </a:solidFill>
                          <a:latin typeface="Arial" charset="0"/>
                        </a:defRPr>
                      </a:lvl7pPr>
                      <a:lvl8pPr eaLnBrk="0" fontAlgn="base" hangingPunct="0">
                        <a:spcBef>
                          <a:spcPct val="20000"/>
                        </a:spcBef>
                        <a:spcAft>
                          <a:spcPct val="0"/>
                        </a:spcAft>
                        <a:buClr>
                          <a:schemeClr val="tx2"/>
                        </a:buClr>
                        <a:buSzPct val="100000"/>
                        <a:defRPr>
                          <a:solidFill>
                            <a:schemeClr val="tx1"/>
                          </a:solidFill>
                          <a:latin typeface="Arial" charset="0"/>
                        </a:defRPr>
                      </a:lvl8pPr>
                      <a:lvl9pPr eaLnBrk="0" fontAlgn="base" hangingPunct="0">
                        <a:spcBef>
                          <a:spcPct val="20000"/>
                        </a:spcBef>
                        <a:spcAft>
                          <a:spcPct val="0"/>
                        </a:spcAft>
                        <a:buClr>
                          <a:schemeClr val="tx2"/>
                        </a:buClr>
                        <a:buSzPct val="100000"/>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1800" u="none" strike="noStrike" cap="none" normalizeH="0" baseline="0" smtClean="0">
                          <a:ln>
                            <a:noFill/>
                          </a:ln>
                          <a:effectLst/>
                        </a:rPr>
                        <a:t>C</a:t>
                      </a:r>
                      <a:endParaRPr kumimoji="0" lang="en-US" altLang="en-US" sz="1800" b="1" i="0" u="none" strike="noStrike" cap="none" normalizeH="0" baseline="0" smtClean="0">
                        <a:ln>
                          <a:noFill/>
                        </a:ln>
                        <a:solidFill>
                          <a:schemeClr val="bg2"/>
                        </a:solidFill>
                        <a:effectLst/>
                        <a:latin typeface="Arial" charset="0"/>
                      </a:endParaRPr>
                    </a:p>
                  </a:txBody>
                  <a:tcPr anchor="ctr" anchorCtr="1" horzOverflow="overflow"/>
                </a:tc>
                <a:extLst>
                  <a:ext uri="{0D108BD9-81ED-4DB2-BD59-A6C34878D82A}">
                    <a16:rowId xmlns:a16="http://schemas.microsoft.com/office/drawing/2014/main" xmlns="" val="10003"/>
                  </a:ext>
                </a:extLst>
              </a:tr>
              <a:tr h="434975">
                <a:tc>
                  <a:txBody>
                    <a:bodyPr/>
                    <a:lstStyle>
                      <a:lvl1pPr algn="l">
                        <a:spcBef>
                          <a:spcPct val="20000"/>
                        </a:spcBef>
                        <a:buClr>
                          <a:schemeClr val="tx2"/>
                        </a:buClr>
                        <a:buSzPct val="150000"/>
                        <a:defRPr sz="2400" b="1">
                          <a:solidFill>
                            <a:schemeClr val="tx1"/>
                          </a:solidFill>
                          <a:latin typeface="Arial" charset="0"/>
                        </a:defRPr>
                      </a:lvl1pPr>
                      <a:lvl2pPr algn="l">
                        <a:spcBef>
                          <a:spcPct val="20000"/>
                        </a:spcBef>
                        <a:buClr>
                          <a:schemeClr val="tx2"/>
                        </a:buClr>
                        <a:buSzPct val="100000"/>
                        <a:defRPr sz="2400" b="1">
                          <a:solidFill>
                            <a:schemeClr val="tx1"/>
                          </a:solidFill>
                          <a:latin typeface="Arial" charset="0"/>
                        </a:defRPr>
                      </a:lvl2pPr>
                      <a:lvl3pPr algn="l">
                        <a:spcBef>
                          <a:spcPct val="20000"/>
                        </a:spcBef>
                        <a:buClr>
                          <a:schemeClr val="tx2"/>
                        </a:buClr>
                        <a:buSzPct val="100000"/>
                        <a:defRPr sz="2000">
                          <a:solidFill>
                            <a:schemeClr val="tx1"/>
                          </a:solidFill>
                          <a:latin typeface="Arial" charset="0"/>
                        </a:defRPr>
                      </a:lvl3pPr>
                      <a:lvl4pPr algn="l">
                        <a:spcBef>
                          <a:spcPct val="20000"/>
                        </a:spcBef>
                        <a:buClr>
                          <a:schemeClr val="tx2"/>
                        </a:buClr>
                        <a:buSzPct val="100000"/>
                        <a:defRPr>
                          <a:solidFill>
                            <a:schemeClr val="tx1"/>
                          </a:solidFill>
                          <a:latin typeface="Arial" charset="0"/>
                        </a:defRPr>
                      </a:lvl4pPr>
                      <a:lvl5pPr algn="l">
                        <a:spcBef>
                          <a:spcPct val="20000"/>
                        </a:spcBef>
                        <a:buClr>
                          <a:schemeClr val="tx2"/>
                        </a:buClr>
                        <a:buSzPct val="100000"/>
                        <a:defRPr>
                          <a:solidFill>
                            <a:schemeClr val="tx1"/>
                          </a:solidFill>
                          <a:latin typeface="Arial" charset="0"/>
                        </a:defRPr>
                      </a:lvl5pPr>
                      <a:lvl6pPr eaLnBrk="0" fontAlgn="base" hangingPunct="0">
                        <a:spcBef>
                          <a:spcPct val="20000"/>
                        </a:spcBef>
                        <a:spcAft>
                          <a:spcPct val="0"/>
                        </a:spcAft>
                        <a:buClr>
                          <a:schemeClr val="tx2"/>
                        </a:buClr>
                        <a:buSzPct val="100000"/>
                        <a:defRPr>
                          <a:solidFill>
                            <a:schemeClr val="tx1"/>
                          </a:solidFill>
                          <a:latin typeface="Arial" charset="0"/>
                        </a:defRPr>
                      </a:lvl6pPr>
                      <a:lvl7pPr eaLnBrk="0" fontAlgn="base" hangingPunct="0">
                        <a:spcBef>
                          <a:spcPct val="20000"/>
                        </a:spcBef>
                        <a:spcAft>
                          <a:spcPct val="0"/>
                        </a:spcAft>
                        <a:buClr>
                          <a:schemeClr val="tx2"/>
                        </a:buClr>
                        <a:buSzPct val="100000"/>
                        <a:defRPr>
                          <a:solidFill>
                            <a:schemeClr val="tx1"/>
                          </a:solidFill>
                          <a:latin typeface="Arial" charset="0"/>
                        </a:defRPr>
                      </a:lvl7pPr>
                      <a:lvl8pPr eaLnBrk="0" fontAlgn="base" hangingPunct="0">
                        <a:spcBef>
                          <a:spcPct val="20000"/>
                        </a:spcBef>
                        <a:spcAft>
                          <a:spcPct val="0"/>
                        </a:spcAft>
                        <a:buClr>
                          <a:schemeClr val="tx2"/>
                        </a:buClr>
                        <a:buSzPct val="100000"/>
                        <a:defRPr>
                          <a:solidFill>
                            <a:schemeClr val="tx1"/>
                          </a:solidFill>
                          <a:latin typeface="Arial" charset="0"/>
                        </a:defRPr>
                      </a:lvl8pPr>
                      <a:lvl9pPr eaLnBrk="0" fontAlgn="base" hangingPunct="0">
                        <a:spcBef>
                          <a:spcPct val="20000"/>
                        </a:spcBef>
                        <a:spcAft>
                          <a:spcPct val="0"/>
                        </a:spcAft>
                        <a:buClr>
                          <a:schemeClr val="tx2"/>
                        </a:buClr>
                        <a:buSzPct val="100000"/>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1800" u="none" strike="noStrike" cap="none" normalizeH="0" baseline="0" dirty="0" smtClean="0">
                          <a:ln>
                            <a:noFill/>
                          </a:ln>
                          <a:effectLst/>
                        </a:rPr>
                        <a:t>0.133g ≤ S</a:t>
                      </a:r>
                      <a:r>
                        <a:rPr kumimoji="0" lang="en-US" altLang="en-US" sz="1800" u="none" strike="noStrike" cap="none" normalizeH="0" baseline="-25000" dirty="0" smtClean="0">
                          <a:ln>
                            <a:noFill/>
                          </a:ln>
                          <a:effectLst/>
                        </a:rPr>
                        <a:t>D1</a:t>
                      </a:r>
                      <a:r>
                        <a:rPr kumimoji="0" lang="en-US" altLang="en-US" sz="1800" u="none" strike="noStrike" cap="none" normalizeH="0" baseline="0" dirty="0" smtClean="0">
                          <a:ln>
                            <a:noFill/>
                          </a:ln>
                          <a:effectLst/>
                        </a:rPr>
                        <a:t> &lt; 0.20g</a:t>
                      </a:r>
                      <a:endParaRPr kumimoji="0" lang="en-US" altLang="en-US" sz="1800" b="1" i="0" u="none" strike="noStrike" cap="none" normalizeH="0" baseline="0" dirty="0" smtClean="0">
                        <a:ln>
                          <a:noFill/>
                        </a:ln>
                        <a:solidFill>
                          <a:schemeClr val="bg2"/>
                        </a:solidFill>
                        <a:effectLst/>
                        <a:latin typeface="Arial" charset="0"/>
                        <a:cs typeface="Arial" charset="0"/>
                      </a:endParaRPr>
                    </a:p>
                  </a:txBody>
                  <a:tcPr anchor="ctr" anchorCtr="1" horzOverflow="overflow"/>
                </a:tc>
                <a:tc>
                  <a:txBody>
                    <a:bodyPr/>
                    <a:lstStyle>
                      <a:lvl1pPr algn="l">
                        <a:spcBef>
                          <a:spcPct val="20000"/>
                        </a:spcBef>
                        <a:buClr>
                          <a:schemeClr val="tx2"/>
                        </a:buClr>
                        <a:buSzPct val="150000"/>
                        <a:defRPr sz="2400" b="1">
                          <a:solidFill>
                            <a:schemeClr val="tx1"/>
                          </a:solidFill>
                          <a:latin typeface="Arial" charset="0"/>
                        </a:defRPr>
                      </a:lvl1pPr>
                      <a:lvl2pPr algn="l">
                        <a:spcBef>
                          <a:spcPct val="20000"/>
                        </a:spcBef>
                        <a:buClr>
                          <a:schemeClr val="tx2"/>
                        </a:buClr>
                        <a:buSzPct val="100000"/>
                        <a:defRPr sz="2400" b="1">
                          <a:solidFill>
                            <a:schemeClr val="tx1"/>
                          </a:solidFill>
                          <a:latin typeface="Arial" charset="0"/>
                        </a:defRPr>
                      </a:lvl2pPr>
                      <a:lvl3pPr algn="l">
                        <a:spcBef>
                          <a:spcPct val="20000"/>
                        </a:spcBef>
                        <a:buClr>
                          <a:schemeClr val="tx2"/>
                        </a:buClr>
                        <a:buSzPct val="100000"/>
                        <a:defRPr sz="2000">
                          <a:solidFill>
                            <a:schemeClr val="tx1"/>
                          </a:solidFill>
                          <a:latin typeface="Arial" charset="0"/>
                        </a:defRPr>
                      </a:lvl3pPr>
                      <a:lvl4pPr algn="l">
                        <a:spcBef>
                          <a:spcPct val="20000"/>
                        </a:spcBef>
                        <a:buClr>
                          <a:schemeClr val="tx2"/>
                        </a:buClr>
                        <a:buSzPct val="100000"/>
                        <a:defRPr>
                          <a:solidFill>
                            <a:schemeClr val="tx1"/>
                          </a:solidFill>
                          <a:latin typeface="Arial" charset="0"/>
                        </a:defRPr>
                      </a:lvl4pPr>
                      <a:lvl5pPr algn="l">
                        <a:spcBef>
                          <a:spcPct val="20000"/>
                        </a:spcBef>
                        <a:buClr>
                          <a:schemeClr val="tx2"/>
                        </a:buClr>
                        <a:buSzPct val="100000"/>
                        <a:defRPr>
                          <a:solidFill>
                            <a:schemeClr val="tx1"/>
                          </a:solidFill>
                          <a:latin typeface="Arial" charset="0"/>
                        </a:defRPr>
                      </a:lvl5pPr>
                      <a:lvl6pPr eaLnBrk="0" fontAlgn="base" hangingPunct="0">
                        <a:spcBef>
                          <a:spcPct val="20000"/>
                        </a:spcBef>
                        <a:spcAft>
                          <a:spcPct val="0"/>
                        </a:spcAft>
                        <a:buClr>
                          <a:schemeClr val="tx2"/>
                        </a:buClr>
                        <a:buSzPct val="100000"/>
                        <a:defRPr>
                          <a:solidFill>
                            <a:schemeClr val="tx1"/>
                          </a:solidFill>
                          <a:latin typeface="Arial" charset="0"/>
                        </a:defRPr>
                      </a:lvl6pPr>
                      <a:lvl7pPr eaLnBrk="0" fontAlgn="base" hangingPunct="0">
                        <a:spcBef>
                          <a:spcPct val="20000"/>
                        </a:spcBef>
                        <a:spcAft>
                          <a:spcPct val="0"/>
                        </a:spcAft>
                        <a:buClr>
                          <a:schemeClr val="tx2"/>
                        </a:buClr>
                        <a:buSzPct val="100000"/>
                        <a:defRPr>
                          <a:solidFill>
                            <a:schemeClr val="tx1"/>
                          </a:solidFill>
                          <a:latin typeface="Arial" charset="0"/>
                        </a:defRPr>
                      </a:lvl7pPr>
                      <a:lvl8pPr eaLnBrk="0" fontAlgn="base" hangingPunct="0">
                        <a:spcBef>
                          <a:spcPct val="20000"/>
                        </a:spcBef>
                        <a:spcAft>
                          <a:spcPct val="0"/>
                        </a:spcAft>
                        <a:buClr>
                          <a:schemeClr val="tx2"/>
                        </a:buClr>
                        <a:buSzPct val="100000"/>
                        <a:defRPr>
                          <a:solidFill>
                            <a:schemeClr val="tx1"/>
                          </a:solidFill>
                          <a:latin typeface="Arial" charset="0"/>
                        </a:defRPr>
                      </a:lvl8pPr>
                      <a:lvl9pPr eaLnBrk="0" fontAlgn="base" hangingPunct="0">
                        <a:spcBef>
                          <a:spcPct val="20000"/>
                        </a:spcBef>
                        <a:spcAft>
                          <a:spcPct val="0"/>
                        </a:spcAft>
                        <a:buClr>
                          <a:schemeClr val="tx2"/>
                        </a:buClr>
                        <a:buSzPct val="100000"/>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1800" u="none" strike="noStrike" cap="none" normalizeH="0" baseline="0" dirty="0" smtClean="0">
                          <a:ln>
                            <a:noFill/>
                          </a:ln>
                          <a:effectLst/>
                        </a:rPr>
                        <a:t>C</a:t>
                      </a:r>
                      <a:endParaRPr kumimoji="0" lang="en-US" altLang="en-US" sz="1800" b="1" i="0" u="none" strike="noStrike" cap="none" normalizeH="0" baseline="0" dirty="0" smtClean="0">
                        <a:ln>
                          <a:noFill/>
                        </a:ln>
                        <a:solidFill>
                          <a:schemeClr val="bg2"/>
                        </a:solidFill>
                        <a:effectLst/>
                        <a:latin typeface="Arial" charset="0"/>
                      </a:endParaRPr>
                    </a:p>
                  </a:txBody>
                  <a:tcPr anchor="ctr" anchorCtr="1" horzOverflow="overflow"/>
                </a:tc>
                <a:tc>
                  <a:txBody>
                    <a:bodyPr/>
                    <a:lstStyle>
                      <a:lvl1pPr algn="l">
                        <a:spcBef>
                          <a:spcPct val="20000"/>
                        </a:spcBef>
                        <a:buClr>
                          <a:schemeClr val="tx2"/>
                        </a:buClr>
                        <a:buSzPct val="150000"/>
                        <a:defRPr sz="2400" b="1">
                          <a:solidFill>
                            <a:schemeClr val="tx1"/>
                          </a:solidFill>
                          <a:latin typeface="Arial" charset="0"/>
                        </a:defRPr>
                      </a:lvl1pPr>
                      <a:lvl2pPr algn="l">
                        <a:spcBef>
                          <a:spcPct val="20000"/>
                        </a:spcBef>
                        <a:buClr>
                          <a:schemeClr val="tx2"/>
                        </a:buClr>
                        <a:buSzPct val="100000"/>
                        <a:defRPr sz="2400" b="1">
                          <a:solidFill>
                            <a:schemeClr val="tx1"/>
                          </a:solidFill>
                          <a:latin typeface="Arial" charset="0"/>
                        </a:defRPr>
                      </a:lvl2pPr>
                      <a:lvl3pPr algn="l">
                        <a:spcBef>
                          <a:spcPct val="20000"/>
                        </a:spcBef>
                        <a:buClr>
                          <a:schemeClr val="tx2"/>
                        </a:buClr>
                        <a:buSzPct val="100000"/>
                        <a:defRPr sz="2000">
                          <a:solidFill>
                            <a:schemeClr val="tx1"/>
                          </a:solidFill>
                          <a:latin typeface="Arial" charset="0"/>
                        </a:defRPr>
                      </a:lvl3pPr>
                      <a:lvl4pPr algn="l">
                        <a:spcBef>
                          <a:spcPct val="20000"/>
                        </a:spcBef>
                        <a:buClr>
                          <a:schemeClr val="tx2"/>
                        </a:buClr>
                        <a:buSzPct val="100000"/>
                        <a:defRPr>
                          <a:solidFill>
                            <a:schemeClr val="tx1"/>
                          </a:solidFill>
                          <a:latin typeface="Arial" charset="0"/>
                        </a:defRPr>
                      </a:lvl4pPr>
                      <a:lvl5pPr algn="l">
                        <a:spcBef>
                          <a:spcPct val="20000"/>
                        </a:spcBef>
                        <a:buClr>
                          <a:schemeClr val="tx2"/>
                        </a:buClr>
                        <a:buSzPct val="100000"/>
                        <a:defRPr>
                          <a:solidFill>
                            <a:schemeClr val="tx1"/>
                          </a:solidFill>
                          <a:latin typeface="Arial" charset="0"/>
                        </a:defRPr>
                      </a:lvl5pPr>
                      <a:lvl6pPr eaLnBrk="0" fontAlgn="base" hangingPunct="0">
                        <a:spcBef>
                          <a:spcPct val="20000"/>
                        </a:spcBef>
                        <a:spcAft>
                          <a:spcPct val="0"/>
                        </a:spcAft>
                        <a:buClr>
                          <a:schemeClr val="tx2"/>
                        </a:buClr>
                        <a:buSzPct val="100000"/>
                        <a:defRPr>
                          <a:solidFill>
                            <a:schemeClr val="tx1"/>
                          </a:solidFill>
                          <a:latin typeface="Arial" charset="0"/>
                        </a:defRPr>
                      </a:lvl6pPr>
                      <a:lvl7pPr eaLnBrk="0" fontAlgn="base" hangingPunct="0">
                        <a:spcBef>
                          <a:spcPct val="20000"/>
                        </a:spcBef>
                        <a:spcAft>
                          <a:spcPct val="0"/>
                        </a:spcAft>
                        <a:buClr>
                          <a:schemeClr val="tx2"/>
                        </a:buClr>
                        <a:buSzPct val="100000"/>
                        <a:defRPr>
                          <a:solidFill>
                            <a:schemeClr val="tx1"/>
                          </a:solidFill>
                          <a:latin typeface="Arial" charset="0"/>
                        </a:defRPr>
                      </a:lvl7pPr>
                      <a:lvl8pPr eaLnBrk="0" fontAlgn="base" hangingPunct="0">
                        <a:spcBef>
                          <a:spcPct val="20000"/>
                        </a:spcBef>
                        <a:spcAft>
                          <a:spcPct val="0"/>
                        </a:spcAft>
                        <a:buClr>
                          <a:schemeClr val="tx2"/>
                        </a:buClr>
                        <a:buSzPct val="100000"/>
                        <a:defRPr>
                          <a:solidFill>
                            <a:schemeClr val="tx1"/>
                          </a:solidFill>
                          <a:latin typeface="Arial" charset="0"/>
                        </a:defRPr>
                      </a:lvl8pPr>
                      <a:lvl9pPr eaLnBrk="0" fontAlgn="base" hangingPunct="0">
                        <a:spcBef>
                          <a:spcPct val="20000"/>
                        </a:spcBef>
                        <a:spcAft>
                          <a:spcPct val="0"/>
                        </a:spcAft>
                        <a:buClr>
                          <a:schemeClr val="tx2"/>
                        </a:buClr>
                        <a:buSzPct val="100000"/>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1800" u="none" strike="noStrike" cap="none" normalizeH="0" baseline="0" dirty="0" smtClean="0">
                          <a:ln>
                            <a:noFill/>
                          </a:ln>
                          <a:effectLst/>
                        </a:rPr>
                        <a:t>D</a:t>
                      </a:r>
                      <a:endParaRPr kumimoji="0" lang="en-US" altLang="en-US" sz="1800" b="1" i="0" u="none" strike="noStrike" cap="none" normalizeH="0" baseline="0" dirty="0" smtClean="0">
                        <a:ln>
                          <a:noFill/>
                        </a:ln>
                        <a:solidFill>
                          <a:schemeClr val="bg2"/>
                        </a:solidFill>
                        <a:effectLst/>
                        <a:latin typeface="Arial" charset="0"/>
                      </a:endParaRPr>
                    </a:p>
                  </a:txBody>
                  <a:tcPr anchor="ctr" anchorCtr="1" horzOverflow="overflow"/>
                </a:tc>
                <a:extLst>
                  <a:ext uri="{0D108BD9-81ED-4DB2-BD59-A6C34878D82A}">
                    <a16:rowId xmlns:a16="http://schemas.microsoft.com/office/drawing/2014/main" xmlns="" val="10004"/>
                  </a:ext>
                </a:extLst>
              </a:tr>
              <a:tr h="434975">
                <a:tc>
                  <a:txBody>
                    <a:bodyPr/>
                    <a:lstStyle>
                      <a:lvl1pPr algn="l">
                        <a:spcBef>
                          <a:spcPct val="20000"/>
                        </a:spcBef>
                        <a:buClr>
                          <a:schemeClr val="tx2"/>
                        </a:buClr>
                        <a:buSzPct val="150000"/>
                        <a:defRPr sz="2400" b="1">
                          <a:solidFill>
                            <a:schemeClr val="tx1"/>
                          </a:solidFill>
                          <a:latin typeface="Arial" charset="0"/>
                        </a:defRPr>
                      </a:lvl1pPr>
                      <a:lvl2pPr algn="l">
                        <a:spcBef>
                          <a:spcPct val="20000"/>
                        </a:spcBef>
                        <a:buClr>
                          <a:schemeClr val="tx2"/>
                        </a:buClr>
                        <a:buSzPct val="100000"/>
                        <a:defRPr sz="2400" b="1">
                          <a:solidFill>
                            <a:schemeClr val="tx1"/>
                          </a:solidFill>
                          <a:latin typeface="Arial" charset="0"/>
                        </a:defRPr>
                      </a:lvl2pPr>
                      <a:lvl3pPr algn="l">
                        <a:spcBef>
                          <a:spcPct val="20000"/>
                        </a:spcBef>
                        <a:buClr>
                          <a:schemeClr val="tx2"/>
                        </a:buClr>
                        <a:buSzPct val="100000"/>
                        <a:defRPr sz="2000">
                          <a:solidFill>
                            <a:schemeClr val="tx1"/>
                          </a:solidFill>
                          <a:latin typeface="Arial" charset="0"/>
                        </a:defRPr>
                      </a:lvl3pPr>
                      <a:lvl4pPr algn="l">
                        <a:spcBef>
                          <a:spcPct val="20000"/>
                        </a:spcBef>
                        <a:buClr>
                          <a:schemeClr val="tx2"/>
                        </a:buClr>
                        <a:buSzPct val="100000"/>
                        <a:defRPr>
                          <a:solidFill>
                            <a:schemeClr val="tx1"/>
                          </a:solidFill>
                          <a:latin typeface="Arial" charset="0"/>
                        </a:defRPr>
                      </a:lvl4pPr>
                      <a:lvl5pPr algn="l">
                        <a:spcBef>
                          <a:spcPct val="20000"/>
                        </a:spcBef>
                        <a:buClr>
                          <a:schemeClr val="tx2"/>
                        </a:buClr>
                        <a:buSzPct val="100000"/>
                        <a:defRPr>
                          <a:solidFill>
                            <a:schemeClr val="tx1"/>
                          </a:solidFill>
                          <a:latin typeface="Arial" charset="0"/>
                        </a:defRPr>
                      </a:lvl5pPr>
                      <a:lvl6pPr eaLnBrk="0" fontAlgn="base" hangingPunct="0">
                        <a:spcBef>
                          <a:spcPct val="20000"/>
                        </a:spcBef>
                        <a:spcAft>
                          <a:spcPct val="0"/>
                        </a:spcAft>
                        <a:buClr>
                          <a:schemeClr val="tx2"/>
                        </a:buClr>
                        <a:buSzPct val="100000"/>
                        <a:defRPr>
                          <a:solidFill>
                            <a:schemeClr val="tx1"/>
                          </a:solidFill>
                          <a:latin typeface="Arial" charset="0"/>
                        </a:defRPr>
                      </a:lvl6pPr>
                      <a:lvl7pPr eaLnBrk="0" fontAlgn="base" hangingPunct="0">
                        <a:spcBef>
                          <a:spcPct val="20000"/>
                        </a:spcBef>
                        <a:spcAft>
                          <a:spcPct val="0"/>
                        </a:spcAft>
                        <a:buClr>
                          <a:schemeClr val="tx2"/>
                        </a:buClr>
                        <a:buSzPct val="100000"/>
                        <a:defRPr>
                          <a:solidFill>
                            <a:schemeClr val="tx1"/>
                          </a:solidFill>
                          <a:latin typeface="Arial" charset="0"/>
                        </a:defRPr>
                      </a:lvl7pPr>
                      <a:lvl8pPr eaLnBrk="0" fontAlgn="base" hangingPunct="0">
                        <a:spcBef>
                          <a:spcPct val="20000"/>
                        </a:spcBef>
                        <a:spcAft>
                          <a:spcPct val="0"/>
                        </a:spcAft>
                        <a:buClr>
                          <a:schemeClr val="tx2"/>
                        </a:buClr>
                        <a:buSzPct val="100000"/>
                        <a:defRPr>
                          <a:solidFill>
                            <a:schemeClr val="tx1"/>
                          </a:solidFill>
                          <a:latin typeface="Arial" charset="0"/>
                        </a:defRPr>
                      </a:lvl8pPr>
                      <a:lvl9pPr eaLnBrk="0" fontAlgn="base" hangingPunct="0">
                        <a:spcBef>
                          <a:spcPct val="20000"/>
                        </a:spcBef>
                        <a:spcAft>
                          <a:spcPct val="0"/>
                        </a:spcAft>
                        <a:buClr>
                          <a:schemeClr val="tx2"/>
                        </a:buClr>
                        <a:buSzPct val="100000"/>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1800" u="none" strike="noStrike" cap="none" normalizeH="0" baseline="0" dirty="0" smtClean="0">
                          <a:ln>
                            <a:noFill/>
                          </a:ln>
                          <a:effectLst/>
                        </a:rPr>
                        <a:t>0.20g ≤ S</a:t>
                      </a:r>
                      <a:r>
                        <a:rPr kumimoji="0" lang="en-US" altLang="en-US" sz="1800" u="none" strike="noStrike" cap="none" normalizeH="0" baseline="-25000" dirty="0" smtClean="0">
                          <a:ln>
                            <a:noFill/>
                          </a:ln>
                          <a:effectLst/>
                        </a:rPr>
                        <a:t>D1</a:t>
                      </a:r>
                      <a:endParaRPr kumimoji="0" lang="en-US" altLang="en-US" sz="1800" b="1" i="0" u="none" strike="noStrike" cap="none" normalizeH="0" baseline="0" dirty="0" smtClean="0">
                        <a:ln>
                          <a:noFill/>
                        </a:ln>
                        <a:solidFill>
                          <a:schemeClr val="bg2"/>
                        </a:solidFill>
                        <a:effectLst/>
                        <a:latin typeface="Arial" charset="0"/>
                        <a:cs typeface="Arial" charset="0"/>
                      </a:endParaRPr>
                    </a:p>
                  </a:txBody>
                  <a:tcPr anchor="ctr" anchorCtr="1" horzOverflow="overflow"/>
                </a:tc>
                <a:tc>
                  <a:txBody>
                    <a:bodyPr/>
                    <a:lstStyle>
                      <a:lvl1pPr algn="l">
                        <a:spcBef>
                          <a:spcPct val="20000"/>
                        </a:spcBef>
                        <a:buClr>
                          <a:schemeClr val="tx2"/>
                        </a:buClr>
                        <a:buSzPct val="150000"/>
                        <a:defRPr sz="2400" b="1">
                          <a:solidFill>
                            <a:schemeClr val="tx1"/>
                          </a:solidFill>
                          <a:latin typeface="Arial" charset="0"/>
                        </a:defRPr>
                      </a:lvl1pPr>
                      <a:lvl2pPr algn="l">
                        <a:spcBef>
                          <a:spcPct val="20000"/>
                        </a:spcBef>
                        <a:buClr>
                          <a:schemeClr val="tx2"/>
                        </a:buClr>
                        <a:buSzPct val="100000"/>
                        <a:defRPr sz="2400" b="1">
                          <a:solidFill>
                            <a:schemeClr val="tx1"/>
                          </a:solidFill>
                          <a:latin typeface="Arial" charset="0"/>
                        </a:defRPr>
                      </a:lvl2pPr>
                      <a:lvl3pPr algn="l">
                        <a:spcBef>
                          <a:spcPct val="20000"/>
                        </a:spcBef>
                        <a:buClr>
                          <a:schemeClr val="tx2"/>
                        </a:buClr>
                        <a:buSzPct val="100000"/>
                        <a:defRPr sz="2000">
                          <a:solidFill>
                            <a:schemeClr val="tx1"/>
                          </a:solidFill>
                          <a:latin typeface="Arial" charset="0"/>
                        </a:defRPr>
                      </a:lvl3pPr>
                      <a:lvl4pPr algn="l">
                        <a:spcBef>
                          <a:spcPct val="20000"/>
                        </a:spcBef>
                        <a:buClr>
                          <a:schemeClr val="tx2"/>
                        </a:buClr>
                        <a:buSzPct val="100000"/>
                        <a:defRPr>
                          <a:solidFill>
                            <a:schemeClr val="tx1"/>
                          </a:solidFill>
                          <a:latin typeface="Arial" charset="0"/>
                        </a:defRPr>
                      </a:lvl4pPr>
                      <a:lvl5pPr algn="l">
                        <a:spcBef>
                          <a:spcPct val="20000"/>
                        </a:spcBef>
                        <a:buClr>
                          <a:schemeClr val="tx2"/>
                        </a:buClr>
                        <a:buSzPct val="100000"/>
                        <a:defRPr>
                          <a:solidFill>
                            <a:schemeClr val="tx1"/>
                          </a:solidFill>
                          <a:latin typeface="Arial" charset="0"/>
                        </a:defRPr>
                      </a:lvl5pPr>
                      <a:lvl6pPr eaLnBrk="0" fontAlgn="base" hangingPunct="0">
                        <a:spcBef>
                          <a:spcPct val="20000"/>
                        </a:spcBef>
                        <a:spcAft>
                          <a:spcPct val="0"/>
                        </a:spcAft>
                        <a:buClr>
                          <a:schemeClr val="tx2"/>
                        </a:buClr>
                        <a:buSzPct val="100000"/>
                        <a:defRPr>
                          <a:solidFill>
                            <a:schemeClr val="tx1"/>
                          </a:solidFill>
                          <a:latin typeface="Arial" charset="0"/>
                        </a:defRPr>
                      </a:lvl6pPr>
                      <a:lvl7pPr eaLnBrk="0" fontAlgn="base" hangingPunct="0">
                        <a:spcBef>
                          <a:spcPct val="20000"/>
                        </a:spcBef>
                        <a:spcAft>
                          <a:spcPct val="0"/>
                        </a:spcAft>
                        <a:buClr>
                          <a:schemeClr val="tx2"/>
                        </a:buClr>
                        <a:buSzPct val="100000"/>
                        <a:defRPr>
                          <a:solidFill>
                            <a:schemeClr val="tx1"/>
                          </a:solidFill>
                          <a:latin typeface="Arial" charset="0"/>
                        </a:defRPr>
                      </a:lvl7pPr>
                      <a:lvl8pPr eaLnBrk="0" fontAlgn="base" hangingPunct="0">
                        <a:spcBef>
                          <a:spcPct val="20000"/>
                        </a:spcBef>
                        <a:spcAft>
                          <a:spcPct val="0"/>
                        </a:spcAft>
                        <a:buClr>
                          <a:schemeClr val="tx2"/>
                        </a:buClr>
                        <a:buSzPct val="100000"/>
                        <a:defRPr>
                          <a:solidFill>
                            <a:schemeClr val="tx1"/>
                          </a:solidFill>
                          <a:latin typeface="Arial" charset="0"/>
                        </a:defRPr>
                      </a:lvl8pPr>
                      <a:lvl9pPr eaLnBrk="0" fontAlgn="base" hangingPunct="0">
                        <a:spcBef>
                          <a:spcPct val="20000"/>
                        </a:spcBef>
                        <a:spcAft>
                          <a:spcPct val="0"/>
                        </a:spcAft>
                        <a:buClr>
                          <a:schemeClr val="tx2"/>
                        </a:buClr>
                        <a:buSzPct val="100000"/>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1800" u="none" strike="noStrike" cap="none" normalizeH="0" baseline="0" dirty="0" smtClean="0">
                          <a:ln>
                            <a:noFill/>
                          </a:ln>
                          <a:effectLst/>
                        </a:rPr>
                        <a:t>D</a:t>
                      </a:r>
                      <a:endParaRPr kumimoji="0" lang="en-US" altLang="en-US" sz="1800" b="1" i="0" u="none" strike="noStrike" cap="none" normalizeH="0" baseline="0" dirty="0" smtClean="0">
                        <a:ln>
                          <a:noFill/>
                        </a:ln>
                        <a:solidFill>
                          <a:schemeClr val="bg2"/>
                        </a:solidFill>
                        <a:effectLst/>
                        <a:latin typeface="Arial" charset="0"/>
                      </a:endParaRPr>
                    </a:p>
                  </a:txBody>
                  <a:tcPr anchor="ctr" anchorCtr="1" horzOverflow="overflow"/>
                </a:tc>
                <a:tc>
                  <a:txBody>
                    <a:bodyPr/>
                    <a:lstStyle>
                      <a:lvl1pPr algn="l">
                        <a:spcBef>
                          <a:spcPct val="20000"/>
                        </a:spcBef>
                        <a:buClr>
                          <a:schemeClr val="tx2"/>
                        </a:buClr>
                        <a:buSzPct val="150000"/>
                        <a:defRPr sz="2400" b="1">
                          <a:solidFill>
                            <a:schemeClr val="tx1"/>
                          </a:solidFill>
                          <a:latin typeface="Arial" charset="0"/>
                        </a:defRPr>
                      </a:lvl1pPr>
                      <a:lvl2pPr algn="l">
                        <a:spcBef>
                          <a:spcPct val="20000"/>
                        </a:spcBef>
                        <a:buClr>
                          <a:schemeClr val="tx2"/>
                        </a:buClr>
                        <a:buSzPct val="100000"/>
                        <a:defRPr sz="2400" b="1">
                          <a:solidFill>
                            <a:schemeClr val="tx1"/>
                          </a:solidFill>
                          <a:latin typeface="Arial" charset="0"/>
                        </a:defRPr>
                      </a:lvl2pPr>
                      <a:lvl3pPr algn="l">
                        <a:spcBef>
                          <a:spcPct val="20000"/>
                        </a:spcBef>
                        <a:buClr>
                          <a:schemeClr val="tx2"/>
                        </a:buClr>
                        <a:buSzPct val="100000"/>
                        <a:defRPr sz="2000">
                          <a:solidFill>
                            <a:schemeClr val="tx1"/>
                          </a:solidFill>
                          <a:latin typeface="Arial" charset="0"/>
                        </a:defRPr>
                      </a:lvl3pPr>
                      <a:lvl4pPr algn="l">
                        <a:spcBef>
                          <a:spcPct val="20000"/>
                        </a:spcBef>
                        <a:buClr>
                          <a:schemeClr val="tx2"/>
                        </a:buClr>
                        <a:buSzPct val="100000"/>
                        <a:defRPr>
                          <a:solidFill>
                            <a:schemeClr val="tx1"/>
                          </a:solidFill>
                          <a:latin typeface="Arial" charset="0"/>
                        </a:defRPr>
                      </a:lvl4pPr>
                      <a:lvl5pPr algn="l">
                        <a:spcBef>
                          <a:spcPct val="20000"/>
                        </a:spcBef>
                        <a:buClr>
                          <a:schemeClr val="tx2"/>
                        </a:buClr>
                        <a:buSzPct val="100000"/>
                        <a:defRPr>
                          <a:solidFill>
                            <a:schemeClr val="tx1"/>
                          </a:solidFill>
                          <a:latin typeface="Arial" charset="0"/>
                        </a:defRPr>
                      </a:lvl5pPr>
                      <a:lvl6pPr eaLnBrk="0" fontAlgn="base" hangingPunct="0">
                        <a:spcBef>
                          <a:spcPct val="20000"/>
                        </a:spcBef>
                        <a:spcAft>
                          <a:spcPct val="0"/>
                        </a:spcAft>
                        <a:buClr>
                          <a:schemeClr val="tx2"/>
                        </a:buClr>
                        <a:buSzPct val="100000"/>
                        <a:defRPr>
                          <a:solidFill>
                            <a:schemeClr val="tx1"/>
                          </a:solidFill>
                          <a:latin typeface="Arial" charset="0"/>
                        </a:defRPr>
                      </a:lvl6pPr>
                      <a:lvl7pPr eaLnBrk="0" fontAlgn="base" hangingPunct="0">
                        <a:spcBef>
                          <a:spcPct val="20000"/>
                        </a:spcBef>
                        <a:spcAft>
                          <a:spcPct val="0"/>
                        </a:spcAft>
                        <a:buClr>
                          <a:schemeClr val="tx2"/>
                        </a:buClr>
                        <a:buSzPct val="100000"/>
                        <a:defRPr>
                          <a:solidFill>
                            <a:schemeClr val="tx1"/>
                          </a:solidFill>
                          <a:latin typeface="Arial" charset="0"/>
                        </a:defRPr>
                      </a:lvl7pPr>
                      <a:lvl8pPr eaLnBrk="0" fontAlgn="base" hangingPunct="0">
                        <a:spcBef>
                          <a:spcPct val="20000"/>
                        </a:spcBef>
                        <a:spcAft>
                          <a:spcPct val="0"/>
                        </a:spcAft>
                        <a:buClr>
                          <a:schemeClr val="tx2"/>
                        </a:buClr>
                        <a:buSzPct val="100000"/>
                        <a:defRPr>
                          <a:solidFill>
                            <a:schemeClr val="tx1"/>
                          </a:solidFill>
                          <a:latin typeface="Arial" charset="0"/>
                        </a:defRPr>
                      </a:lvl8pPr>
                      <a:lvl9pPr eaLnBrk="0" fontAlgn="base" hangingPunct="0">
                        <a:spcBef>
                          <a:spcPct val="20000"/>
                        </a:spcBef>
                        <a:spcAft>
                          <a:spcPct val="0"/>
                        </a:spcAft>
                        <a:buClr>
                          <a:schemeClr val="tx2"/>
                        </a:buClr>
                        <a:buSzPct val="100000"/>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
                          <a:schemeClr val="tx2"/>
                        </a:buClr>
                        <a:buSzPct val="150000"/>
                        <a:buFontTx/>
                        <a:buNone/>
                        <a:tabLst/>
                      </a:pPr>
                      <a:r>
                        <a:rPr kumimoji="0" lang="en-US" altLang="en-US" sz="1800" u="none" strike="noStrike" cap="none" normalizeH="0" baseline="0" dirty="0" smtClean="0">
                          <a:ln>
                            <a:noFill/>
                          </a:ln>
                          <a:effectLst/>
                        </a:rPr>
                        <a:t>D</a:t>
                      </a:r>
                      <a:endParaRPr kumimoji="0" lang="en-US" altLang="en-US" sz="1800" b="1" i="0" u="none" strike="noStrike" cap="none" normalizeH="0" baseline="0" dirty="0" smtClean="0">
                        <a:ln>
                          <a:noFill/>
                        </a:ln>
                        <a:solidFill>
                          <a:schemeClr val="bg2"/>
                        </a:solidFill>
                        <a:effectLst/>
                        <a:latin typeface="Arial" charset="0"/>
                      </a:endParaRPr>
                    </a:p>
                  </a:txBody>
                  <a:tcPr anchor="ctr" anchorCtr="1" horzOverflow="overflow"/>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420256842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38"/>
          </p:nvPr>
        </p:nvSpPr>
        <p:spPr/>
        <p:txBody>
          <a:bodyPr/>
          <a:lstStyle/>
          <a:p>
            <a:pPr algn="ctr"/>
            <a:r>
              <a:rPr lang="en-US" dirty="0"/>
              <a:t>2016 AISC Seismic </a:t>
            </a:r>
            <a:r>
              <a:rPr lang="en-US" dirty="0" smtClean="0"/>
              <a:t>Provisions</a:t>
            </a:r>
            <a:endParaRPr lang="en-US" dirty="0"/>
          </a:p>
        </p:txBody>
      </p:sp>
      <p:sp>
        <p:nvSpPr>
          <p:cNvPr id="5" name="Slide Number Placeholder 4"/>
          <p:cNvSpPr>
            <a:spLocks noGrp="1"/>
          </p:cNvSpPr>
          <p:nvPr>
            <p:ph type="sldNum" sz="quarter" idx="40"/>
          </p:nvPr>
        </p:nvSpPr>
        <p:spPr/>
        <p:txBody>
          <a:bodyPr/>
          <a:lstStyle/>
          <a:p>
            <a:pPr>
              <a:defRPr/>
            </a:pPr>
            <a:fld id="{46425072-6E52-45A8-8A7E-A5B11BCA4176}" type="slidenum">
              <a:rPr lang="en-US" altLang="en-US" smtClean="0"/>
              <a:pPr>
                <a:defRPr/>
              </a:pPr>
              <a:t>42</a:t>
            </a:fld>
            <a:endParaRPr lang="en-US" altLang="en-US"/>
          </a:p>
        </p:txBody>
      </p:sp>
      <p:sp>
        <p:nvSpPr>
          <p:cNvPr id="6" name="Text Placeholder 1"/>
          <p:cNvSpPr>
            <a:spLocks noGrp="1"/>
          </p:cNvSpPr>
          <p:nvPr>
            <p:ph type="body" sz="quarter" idx="12"/>
          </p:nvPr>
        </p:nvSpPr>
        <p:spPr>
          <a:xfrm>
            <a:off x="923116" y="1700808"/>
            <a:ext cx="6313180" cy="4680520"/>
          </a:xfrm>
        </p:spPr>
        <p:txBody>
          <a:bodyPr/>
          <a:lstStyle/>
          <a:p>
            <a:pPr marL="457200" indent="-457200">
              <a:spcBef>
                <a:spcPct val="50000"/>
              </a:spcBef>
              <a:buFont typeface="+mj-lt"/>
              <a:buAutoNum type="alphaUcPeriod"/>
            </a:pPr>
            <a:r>
              <a:rPr lang="en-US" altLang="en-US" dirty="0">
                <a:latin typeface="+mn-lt"/>
              </a:rPr>
              <a:t>General Requirements</a:t>
            </a:r>
          </a:p>
          <a:p>
            <a:pPr marL="457200" indent="-457200">
              <a:spcBef>
                <a:spcPct val="50000"/>
              </a:spcBef>
              <a:buFont typeface="+mj-lt"/>
              <a:buAutoNum type="alphaUcPeriod"/>
            </a:pPr>
            <a:r>
              <a:rPr lang="en-US" altLang="en-US" dirty="0">
                <a:latin typeface="+mn-lt"/>
              </a:rPr>
              <a:t>General Design Requirements</a:t>
            </a:r>
          </a:p>
          <a:p>
            <a:pPr marL="457200" indent="-457200">
              <a:spcBef>
                <a:spcPct val="50000"/>
              </a:spcBef>
              <a:buFont typeface="+mj-lt"/>
              <a:buAutoNum type="alphaUcPeriod"/>
            </a:pPr>
            <a:r>
              <a:rPr lang="en-US" altLang="en-US" dirty="0">
                <a:latin typeface="+mn-lt"/>
              </a:rPr>
              <a:t>Analysis</a:t>
            </a:r>
          </a:p>
          <a:p>
            <a:pPr marL="457200" indent="-457200">
              <a:spcBef>
                <a:spcPct val="50000"/>
              </a:spcBef>
              <a:buFont typeface="+mj-lt"/>
              <a:buAutoNum type="alphaUcPeriod"/>
            </a:pPr>
            <a:r>
              <a:rPr lang="en-US" altLang="en-US" dirty="0">
                <a:latin typeface="+mn-lt"/>
              </a:rPr>
              <a:t>General Member and Connection Design Requirements</a:t>
            </a:r>
          </a:p>
          <a:p>
            <a:pPr>
              <a:spcBef>
                <a:spcPct val="50000"/>
              </a:spcBef>
            </a:pPr>
            <a:endParaRPr lang="en-US" altLang="en-US" sz="2400" dirty="0">
              <a:latin typeface="Arial Narrow" pitchFamily="34" charset="0"/>
            </a:endParaRPr>
          </a:p>
          <a:p>
            <a:endParaRPr lang="en-US" dirty="0"/>
          </a:p>
        </p:txBody>
      </p:sp>
      <p:sp>
        <p:nvSpPr>
          <p:cNvPr id="7" name="Text Placeholder 3"/>
          <p:cNvSpPr>
            <a:spLocks noGrp="1"/>
          </p:cNvSpPr>
          <p:nvPr>
            <p:ph type="body" sz="quarter" idx="39"/>
          </p:nvPr>
        </p:nvSpPr>
        <p:spPr>
          <a:xfrm>
            <a:off x="519829" y="1105942"/>
            <a:ext cx="8208912" cy="450850"/>
          </a:xfrm>
        </p:spPr>
        <p:txBody>
          <a:bodyPr>
            <a:normAutofit/>
          </a:bodyPr>
          <a:lstStyle/>
          <a:p>
            <a:r>
              <a:rPr lang="en-US" u="sng" dirty="0" smtClean="0"/>
              <a:t>Section A to D</a:t>
            </a:r>
            <a:endParaRPr lang="en-US" u="sng" dirty="0"/>
          </a:p>
          <a:p>
            <a:endParaRPr lang="en-US" dirty="0"/>
          </a:p>
        </p:txBody>
      </p:sp>
    </p:spTree>
    <p:extLst>
      <p:ext uri="{BB962C8B-B14F-4D97-AF65-F5344CB8AC3E}">
        <p14:creationId xmlns:p14="http://schemas.microsoft.com/office/powerpoint/2010/main" val="249469427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38"/>
          </p:nvPr>
        </p:nvSpPr>
        <p:spPr/>
        <p:txBody>
          <a:bodyPr/>
          <a:lstStyle/>
          <a:p>
            <a:r>
              <a:rPr lang="en-US" dirty="0" smtClean="0"/>
              <a:t>Scope</a:t>
            </a:r>
            <a:endParaRPr lang="en-US" dirty="0"/>
          </a:p>
        </p:txBody>
      </p:sp>
      <p:sp>
        <p:nvSpPr>
          <p:cNvPr id="7" name="Text Placeholder 6"/>
          <p:cNvSpPr>
            <a:spLocks noGrp="1"/>
          </p:cNvSpPr>
          <p:nvPr>
            <p:ph type="body" sz="quarter" idx="39"/>
          </p:nvPr>
        </p:nvSpPr>
        <p:spPr/>
        <p:txBody>
          <a:bodyPr/>
          <a:lstStyle/>
          <a:p>
            <a:r>
              <a:rPr lang="en-US" dirty="0" smtClean="0"/>
              <a:t>AISC Seismic Provisions</a:t>
            </a:r>
            <a:endParaRPr lang="en-US" dirty="0"/>
          </a:p>
        </p:txBody>
      </p:sp>
      <p:sp>
        <p:nvSpPr>
          <p:cNvPr id="5" name="Slide Number Placeholder 4"/>
          <p:cNvSpPr>
            <a:spLocks noGrp="1"/>
          </p:cNvSpPr>
          <p:nvPr>
            <p:ph type="sldNum" sz="quarter" idx="12"/>
          </p:nvPr>
        </p:nvSpPr>
        <p:spPr/>
        <p:txBody>
          <a:bodyPr/>
          <a:lstStyle/>
          <a:p>
            <a:pPr>
              <a:defRPr/>
            </a:pPr>
            <a:fld id="{46425072-6E52-45A8-8A7E-A5B11BCA4176}" type="slidenum">
              <a:rPr lang="en-US" altLang="en-US" smtClean="0"/>
              <a:pPr>
                <a:defRPr/>
              </a:pPr>
              <a:t>43</a:t>
            </a:fld>
            <a:endParaRPr lang="en-US" altLang="en-US"/>
          </a:p>
        </p:txBody>
      </p:sp>
      <p:sp>
        <p:nvSpPr>
          <p:cNvPr id="8" name="Text Box 5"/>
          <p:cNvSpPr txBox="1">
            <a:spLocks noChangeArrowheads="1"/>
          </p:cNvSpPr>
          <p:nvPr/>
        </p:nvSpPr>
        <p:spPr bwMode="auto">
          <a:xfrm>
            <a:off x="1066800" y="1940818"/>
            <a:ext cx="6905625" cy="3600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b="0" dirty="0" smtClean="0"/>
              <a:t>The </a:t>
            </a:r>
            <a:r>
              <a:rPr lang="en-US" altLang="en-US" sz="2400" i="1" dirty="0" smtClean="0">
                <a:solidFill>
                  <a:schemeClr val="tx2"/>
                </a:solidFill>
                <a:latin typeface="+mn-lt"/>
              </a:rPr>
              <a:t>Seismic Provisions</a:t>
            </a:r>
            <a:r>
              <a:rPr lang="en-US" altLang="en-US" sz="2400" dirty="0">
                <a:solidFill>
                  <a:schemeClr val="tx2"/>
                </a:solidFill>
                <a:latin typeface="+mn-lt"/>
              </a:rPr>
              <a:t> </a:t>
            </a:r>
            <a:r>
              <a:rPr lang="en-US" altLang="en-US" sz="2400" b="0" dirty="0">
                <a:latin typeface="+mn-lt"/>
              </a:rPr>
              <a:t>apply to the </a:t>
            </a:r>
            <a:r>
              <a:rPr lang="en-US" altLang="en-US" sz="2400" b="0" i="1" dirty="0">
                <a:latin typeface="+mn-lt"/>
              </a:rPr>
              <a:t>seismic-force resisting system (SFRS) </a:t>
            </a:r>
            <a:r>
              <a:rPr lang="en-US" altLang="en-US" sz="2400" b="0" dirty="0">
                <a:latin typeface="+mn-lt"/>
              </a:rPr>
              <a:t>and to splices and bases of columns not part of the SFRS. </a:t>
            </a:r>
            <a:endParaRPr lang="en-US" altLang="en-US" sz="2400" b="0" dirty="0" smtClean="0">
              <a:latin typeface="+mn-lt"/>
            </a:endParaRPr>
          </a:p>
          <a:p>
            <a:pPr>
              <a:spcBef>
                <a:spcPct val="50000"/>
              </a:spcBef>
              <a:buClrTx/>
              <a:buSzTx/>
              <a:buFontTx/>
              <a:buNone/>
            </a:pPr>
            <a:r>
              <a:rPr lang="en-US" altLang="en-US" sz="2400" b="0" dirty="0">
                <a:latin typeface="+mn-lt"/>
              </a:rPr>
              <a:t>The </a:t>
            </a:r>
            <a:r>
              <a:rPr lang="en-US" altLang="en-US" sz="2400" i="1" dirty="0">
                <a:solidFill>
                  <a:schemeClr val="tx2"/>
                </a:solidFill>
                <a:latin typeface="+mn-lt"/>
              </a:rPr>
              <a:t>Seismic Provisions </a:t>
            </a:r>
            <a:r>
              <a:rPr lang="en-US" altLang="en-US" sz="2400" b="0" dirty="0">
                <a:latin typeface="+mn-lt"/>
              </a:rPr>
              <a:t>are used in conjunction with the </a:t>
            </a:r>
            <a:r>
              <a:rPr lang="en-US" altLang="en-US" sz="2400" i="1" dirty="0">
                <a:solidFill>
                  <a:schemeClr val="tx2"/>
                </a:solidFill>
                <a:latin typeface="+mn-lt"/>
              </a:rPr>
              <a:t>AISC Specification for Structural Steel Buildings</a:t>
            </a:r>
          </a:p>
          <a:p>
            <a:pPr>
              <a:spcBef>
                <a:spcPct val="50000"/>
              </a:spcBef>
              <a:buClrTx/>
              <a:buSzTx/>
              <a:buFontTx/>
              <a:buNone/>
            </a:pPr>
            <a:endParaRPr lang="en-US" altLang="en-US" sz="2400" b="0" dirty="0" smtClean="0">
              <a:latin typeface="+mn-lt"/>
            </a:endParaRPr>
          </a:p>
          <a:p>
            <a:pPr>
              <a:spcBef>
                <a:spcPct val="50000"/>
              </a:spcBef>
              <a:buClrTx/>
              <a:buSzTx/>
              <a:buFontTx/>
              <a:buNone/>
            </a:pPr>
            <a:endParaRPr lang="en-US" altLang="en-US" sz="2400" b="0" dirty="0">
              <a:latin typeface="+mn-lt"/>
            </a:endParaRPr>
          </a:p>
        </p:txBody>
      </p:sp>
      <p:sp>
        <p:nvSpPr>
          <p:cNvPr id="9" name="Text Box 2"/>
          <p:cNvSpPr txBox="1">
            <a:spLocks noChangeArrowheads="1"/>
          </p:cNvSpPr>
          <p:nvPr/>
        </p:nvSpPr>
        <p:spPr bwMode="auto">
          <a:xfrm>
            <a:off x="539552" y="1268760"/>
            <a:ext cx="627697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None/>
            </a:pPr>
            <a:r>
              <a:rPr lang="en-US" altLang="en-US" sz="2200" u="sng" dirty="0" smtClean="0">
                <a:latin typeface="+mn-lt"/>
              </a:rPr>
              <a:t>A1.  </a:t>
            </a:r>
            <a:r>
              <a:rPr lang="en-US" altLang="en-US" sz="2200" u="sng" dirty="0">
                <a:latin typeface="+mn-lt"/>
              </a:rPr>
              <a:t>Scope</a:t>
            </a:r>
          </a:p>
        </p:txBody>
      </p:sp>
    </p:spTree>
    <p:extLst>
      <p:ext uri="{BB962C8B-B14F-4D97-AF65-F5344CB8AC3E}">
        <p14:creationId xmlns:p14="http://schemas.microsoft.com/office/powerpoint/2010/main" val="137597344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38"/>
          </p:nvPr>
        </p:nvSpPr>
        <p:spPr/>
        <p:txBody>
          <a:bodyPr/>
          <a:lstStyle/>
          <a:p>
            <a:r>
              <a:rPr lang="en-US" dirty="0" smtClean="0"/>
              <a:t>Scope</a:t>
            </a:r>
            <a:endParaRPr lang="en-US" dirty="0"/>
          </a:p>
        </p:txBody>
      </p:sp>
      <p:sp>
        <p:nvSpPr>
          <p:cNvPr id="7" name="Text Placeholder 6"/>
          <p:cNvSpPr>
            <a:spLocks noGrp="1"/>
          </p:cNvSpPr>
          <p:nvPr>
            <p:ph type="body" sz="quarter" idx="39"/>
          </p:nvPr>
        </p:nvSpPr>
        <p:spPr/>
        <p:txBody>
          <a:bodyPr/>
          <a:lstStyle/>
          <a:p>
            <a:r>
              <a:rPr lang="en-US" dirty="0" smtClean="0"/>
              <a:t>AISC Seismic Provisions</a:t>
            </a:r>
            <a:endParaRPr lang="en-US" dirty="0"/>
          </a:p>
        </p:txBody>
      </p:sp>
      <p:sp>
        <p:nvSpPr>
          <p:cNvPr id="5" name="Slide Number Placeholder 4"/>
          <p:cNvSpPr>
            <a:spLocks noGrp="1"/>
          </p:cNvSpPr>
          <p:nvPr>
            <p:ph type="sldNum" sz="quarter" idx="12"/>
          </p:nvPr>
        </p:nvSpPr>
        <p:spPr/>
        <p:txBody>
          <a:bodyPr/>
          <a:lstStyle/>
          <a:p>
            <a:pPr>
              <a:defRPr/>
            </a:pPr>
            <a:fld id="{46425072-6E52-45A8-8A7E-A5B11BCA4176}" type="slidenum">
              <a:rPr lang="en-US" altLang="en-US" smtClean="0"/>
              <a:pPr>
                <a:defRPr/>
              </a:pPr>
              <a:t>44</a:t>
            </a:fld>
            <a:endParaRPr lang="en-US" altLang="en-US"/>
          </a:p>
        </p:txBody>
      </p:sp>
      <p:sp>
        <p:nvSpPr>
          <p:cNvPr id="8" name="Text Box 5"/>
          <p:cNvSpPr txBox="1">
            <a:spLocks noChangeArrowheads="1"/>
          </p:cNvSpPr>
          <p:nvPr/>
        </p:nvSpPr>
        <p:spPr bwMode="auto">
          <a:xfrm>
            <a:off x="683568" y="1873205"/>
            <a:ext cx="7861495" cy="4139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000" b="0" dirty="0">
                <a:latin typeface="+mn-lt"/>
              </a:rPr>
              <a:t>Use of </a:t>
            </a:r>
            <a:r>
              <a:rPr lang="en-US" altLang="en-US" sz="2000" i="1" dirty="0">
                <a:solidFill>
                  <a:schemeClr val="tx2"/>
                </a:solidFill>
                <a:latin typeface="+mn-lt"/>
              </a:rPr>
              <a:t>Seismic Provisions </a:t>
            </a:r>
            <a:r>
              <a:rPr lang="en-US" altLang="en-US" sz="2000" b="0" dirty="0">
                <a:latin typeface="+mn-lt"/>
              </a:rPr>
              <a:t>is mandatory as referenced when defining a seismic response modification coefficient, R, per ASCE 7.</a:t>
            </a:r>
          </a:p>
          <a:p>
            <a:pPr marL="1200150" lvl="1" indent="-457200">
              <a:spcBef>
                <a:spcPct val="50000"/>
              </a:spcBef>
              <a:buClrTx/>
              <a:buSzTx/>
              <a:buFont typeface="Wingdings" panose="05000000000000000000" pitchFamily="2" charset="2"/>
              <a:buChar char="Ø"/>
            </a:pPr>
            <a:r>
              <a:rPr lang="en-US" altLang="en-US" sz="2000" b="0" i="1" dirty="0" smtClean="0">
                <a:latin typeface="+mn-lt"/>
              </a:rPr>
              <a:t>Typically </a:t>
            </a:r>
            <a:r>
              <a:rPr lang="en-US" altLang="en-US" sz="2000" b="0" i="1" dirty="0">
                <a:latin typeface="+mn-lt"/>
              </a:rPr>
              <a:t>occurs for Seismic Design Category </a:t>
            </a:r>
            <a:r>
              <a:rPr lang="en-US" altLang="en-US" sz="2000" b="0" i="1" dirty="0" smtClean="0">
                <a:latin typeface="+mn-lt"/>
              </a:rPr>
              <a:t/>
            </a:r>
            <a:br>
              <a:rPr lang="en-US" altLang="en-US" sz="2000" b="0" i="1" dirty="0" smtClean="0">
                <a:latin typeface="+mn-lt"/>
              </a:rPr>
            </a:br>
            <a:r>
              <a:rPr lang="en-US" altLang="en-US" sz="2000" b="0" i="1" dirty="0" smtClean="0">
                <a:latin typeface="+mn-lt"/>
              </a:rPr>
              <a:t>D</a:t>
            </a:r>
            <a:r>
              <a:rPr lang="en-US" altLang="en-US" sz="2000" b="0" i="1" dirty="0">
                <a:latin typeface="+mn-lt"/>
              </a:rPr>
              <a:t>, </a:t>
            </a:r>
            <a:r>
              <a:rPr lang="en-US" altLang="en-US" sz="2000" b="0" i="1" dirty="0" smtClean="0">
                <a:latin typeface="+mn-lt"/>
              </a:rPr>
              <a:t>E</a:t>
            </a:r>
            <a:r>
              <a:rPr lang="en-US" altLang="en-US" sz="2000" b="0" i="1" dirty="0">
                <a:latin typeface="+mn-lt"/>
              </a:rPr>
              <a:t>, and F where R &gt; </a:t>
            </a:r>
            <a:r>
              <a:rPr lang="en-US" altLang="en-US" sz="2000" b="0" i="1" dirty="0" smtClean="0">
                <a:latin typeface="+mn-lt"/>
              </a:rPr>
              <a:t>3</a:t>
            </a:r>
            <a:br>
              <a:rPr lang="en-US" altLang="en-US" sz="2000" b="0" i="1" dirty="0" smtClean="0">
                <a:latin typeface="+mn-lt"/>
              </a:rPr>
            </a:br>
            <a:endParaRPr lang="en-US" altLang="en-US" sz="1800" b="0" i="1" dirty="0" smtClean="0">
              <a:latin typeface="+mn-lt"/>
            </a:endParaRPr>
          </a:p>
          <a:p>
            <a:pPr>
              <a:spcBef>
                <a:spcPct val="50000"/>
              </a:spcBef>
              <a:buClrTx/>
              <a:buSzTx/>
              <a:buFontTx/>
              <a:buNone/>
            </a:pPr>
            <a:r>
              <a:rPr lang="en-US" altLang="en-US" sz="2000" b="0" dirty="0" smtClean="0">
                <a:latin typeface="+mn-lt"/>
              </a:rPr>
              <a:t>For </a:t>
            </a:r>
            <a:r>
              <a:rPr lang="en-US" altLang="en-US" sz="2000" b="0" dirty="0">
                <a:latin typeface="+mn-lt"/>
              </a:rPr>
              <a:t>Seismic Design Categories B or </a:t>
            </a:r>
            <a:r>
              <a:rPr lang="en-US" altLang="en-US" sz="2000" b="0" dirty="0" smtClean="0">
                <a:latin typeface="+mn-lt"/>
              </a:rPr>
              <a:t>C:</a:t>
            </a:r>
          </a:p>
          <a:p>
            <a:pPr marL="1085850" lvl="1" indent="-342900">
              <a:spcBef>
                <a:spcPct val="50000"/>
              </a:spcBef>
              <a:buClrTx/>
              <a:buSzTx/>
              <a:buFont typeface="Wingdings" panose="05000000000000000000" pitchFamily="2" charset="2"/>
              <a:buChar char="Ø"/>
            </a:pPr>
            <a:r>
              <a:rPr lang="en-US" altLang="en-US" sz="2000" b="0" dirty="0">
                <a:latin typeface="+mn-lt"/>
              </a:rPr>
              <a:t>C</a:t>
            </a:r>
            <a:r>
              <a:rPr lang="en-US" altLang="en-US" sz="2000" b="0" dirty="0" smtClean="0">
                <a:latin typeface="+mn-lt"/>
              </a:rPr>
              <a:t>an </a:t>
            </a:r>
            <a:r>
              <a:rPr lang="en-US" altLang="en-US" sz="2000" b="0" dirty="0">
                <a:latin typeface="+mn-lt"/>
              </a:rPr>
              <a:t>design using R=3 and provide no special detailing (just design per main AISC Specification) </a:t>
            </a:r>
            <a:br>
              <a:rPr lang="en-US" altLang="en-US" sz="2000" b="0" dirty="0">
                <a:latin typeface="+mn-lt"/>
              </a:rPr>
            </a:br>
            <a:r>
              <a:rPr lang="en-US" altLang="en-US" sz="1800" b="0" i="1" dirty="0" smtClean="0">
                <a:latin typeface="+mn-lt"/>
              </a:rPr>
              <a:t>Note</a:t>
            </a:r>
            <a:r>
              <a:rPr lang="en-US" altLang="en-US" sz="1800" b="0" i="1" dirty="0">
                <a:latin typeface="+mn-lt"/>
              </a:rPr>
              <a:t>: Composite systems are not covered by this </a:t>
            </a:r>
            <a:r>
              <a:rPr lang="en-US" altLang="en-US" sz="1800" b="0" i="1" dirty="0" smtClean="0">
                <a:latin typeface="+mn-lt"/>
              </a:rPr>
              <a:t>exemption</a:t>
            </a:r>
          </a:p>
          <a:p>
            <a:pPr>
              <a:spcBef>
                <a:spcPct val="50000"/>
              </a:spcBef>
              <a:buClrTx/>
              <a:buSzTx/>
              <a:buFontTx/>
              <a:buNone/>
            </a:pPr>
            <a:endParaRPr lang="en-US" altLang="en-US" sz="1800" b="0" dirty="0">
              <a:latin typeface="+mn-lt"/>
            </a:endParaRPr>
          </a:p>
          <a:p>
            <a:pPr>
              <a:spcBef>
                <a:spcPct val="50000"/>
              </a:spcBef>
              <a:buClrTx/>
              <a:buSzTx/>
              <a:buFontTx/>
              <a:buNone/>
            </a:pPr>
            <a:r>
              <a:rPr lang="en-US" altLang="en-US" sz="2000" b="0" dirty="0" smtClean="0">
                <a:latin typeface="+mn-lt"/>
              </a:rPr>
              <a:t>The </a:t>
            </a:r>
            <a:r>
              <a:rPr lang="en-US" altLang="en-US" sz="2000" b="0" dirty="0">
                <a:latin typeface="+mn-lt"/>
              </a:rPr>
              <a:t>Seismic Provisions do not apply to Seismic Design Category A</a:t>
            </a:r>
            <a:r>
              <a:rPr lang="en-US" altLang="en-US" sz="2000" b="0" dirty="0" smtClean="0">
                <a:latin typeface="+mn-lt"/>
              </a:rPr>
              <a:t>.</a:t>
            </a:r>
            <a:endParaRPr lang="en-US" altLang="en-US" sz="2000" b="0" dirty="0">
              <a:latin typeface="+mn-lt"/>
            </a:endParaRPr>
          </a:p>
        </p:txBody>
      </p:sp>
      <p:sp>
        <p:nvSpPr>
          <p:cNvPr id="9" name="Text Box 2"/>
          <p:cNvSpPr txBox="1">
            <a:spLocks noChangeArrowheads="1"/>
          </p:cNvSpPr>
          <p:nvPr/>
        </p:nvSpPr>
        <p:spPr bwMode="auto">
          <a:xfrm>
            <a:off x="539552" y="1268760"/>
            <a:ext cx="627697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None/>
            </a:pPr>
            <a:r>
              <a:rPr lang="en-US" altLang="en-US" sz="2200" u="sng" dirty="0" smtClean="0">
                <a:latin typeface="+mn-lt"/>
              </a:rPr>
              <a:t>A1.  </a:t>
            </a:r>
            <a:r>
              <a:rPr lang="en-US" altLang="en-US" sz="2200" u="sng" dirty="0">
                <a:latin typeface="+mn-lt"/>
              </a:rPr>
              <a:t>Scope</a:t>
            </a:r>
          </a:p>
        </p:txBody>
      </p:sp>
    </p:spTree>
    <p:extLst>
      <p:ext uri="{BB962C8B-B14F-4D97-AF65-F5344CB8AC3E}">
        <p14:creationId xmlns:p14="http://schemas.microsoft.com/office/powerpoint/2010/main" val="392925112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38"/>
          </p:nvPr>
        </p:nvSpPr>
        <p:spPr/>
        <p:txBody>
          <a:bodyPr/>
          <a:lstStyle/>
          <a:p>
            <a:pPr algn="ctr"/>
            <a:r>
              <a:rPr lang="en-US" dirty="0"/>
              <a:t>2016 AISC Seismic </a:t>
            </a:r>
            <a:r>
              <a:rPr lang="en-US" dirty="0" smtClean="0"/>
              <a:t>Provisions</a:t>
            </a:r>
            <a:endParaRPr lang="en-US" dirty="0"/>
          </a:p>
        </p:txBody>
      </p:sp>
      <p:sp>
        <p:nvSpPr>
          <p:cNvPr id="5" name="Slide Number Placeholder 4"/>
          <p:cNvSpPr>
            <a:spLocks noGrp="1"/>
          </p:cNvSpPr>
          <p:nvPr>
            <p:ph type="sldNum" sz="quarter" idx="40"/>
          </p:nvPr>
        </p:nvSpPr>
        <p:spPr/>
        <p:txBody>
          <a:bodyPr/>
          <a:lstStyle/>
          <a:p>
            <a:pPr>
              <a:defRPr/>
            </a:pPr>
            <a:fld id="{46425072-6E52-45A8-8A7E-A5B11BCA4176}" type="slidenum">
              <a:rPr lang="en-US" altLang="en-US" smtClean="0"/>
              <a:pPr>
                <a:defRPr/>
              </a:pPr>
              <a:t>45</a:t>
            </a:fld>
            <a:endParaRPr lang="en-US" altLang="en-US"/>
          </a:p>
        </p:txBody>
      </p:sp>
      <p:sp>
        <p:nvSpPr>
          <p:cNvPr id="10" name="Text Placeholder 1"/>
          <p:cNvSpPr txBox="1">
            <a:spLocks/>
          </p:cNvSpPr>
          <p:nvPr/>
        </p:nvSpPr>
        <p:spPr>
          <a:xfrm>
            <a:off x="923116" y="1916832"/>
            <a:ext cx="6313180" cy="4320480"/>
          </a:xfrm>
          <a:prstGeom prst="rect">
            <a:avLst/>
          </a:prstGeom>
        </p:spPr>
        <p:txBody>
          <a:bodyPr vert="horz" lIns="91429" tIns="45714" rIns="91429" bIns="45714" rtlCol="0">
            <a:noAutofit/>
          </a:bodyPr>
          <a:lstStyle>
            <a:lvl1pPr marL="0" indent="0" algn="l" defTabSz="457200" rtl="0" eaLnBrk="1" latinLnBrk="0" hangingPunct="1">
              <a:spcBef>
                <a:spcPct val="20000"/>
              </a:spcBef>
              <a:buFontTx/>
              <a:buNone/>
              <a:defRPr sz="2000" b="0" i="0" kern="1200">
                <a:solidFill>
                  <a:schemeClr val="tx1"/>
                </a:solidFill>
                <a:latin typeface="+mj-lt"/>
                <a:ea typeface="+mn-ea"/>
                <a:cs typeface="Calibri Light"/>
              </a:defRPr>
            </a:lvl1pPr>
            <a:lvl2pPr marL="457146" indent="0" algn="l" defTabSz="457200" rtl="0" eaLnBrk="1" latinLnBrk="0" hangingPunct="1">
              <a:spcBef>
                <a:spcPct val="20000"/>
              </a:spcBef>
              <a:buFontTx/>
              <a:buNone/>
              <a:defRPr sz="1400" kern="1200">
                <a:solidFill>
                  <a:srgbClr val="FF0000"/>
                </a:solidFill>
                <a:latin typeface="Akkurat"/>
                <a:ea typeface="+mn-ea"/>
                <a:cs typeface="Akkurat"/>
              </a:defRPr>
            </a:lvl2pPr>
            <a:lvl3pPr marL="914293" indent="0" algn="l" defTabSz="457200" rtl="0" eaLnBrk="1" latinLnBrk="0" hangingPunct="1">
              <a:spcBef>
                <a:spcPct val="20000"/>
              </a:spcBef>
              <a:buFontTx/>
              <a:buNone/>
              <a:defRPr sz="1400" kern="1200">
                <a:solidFill>
                  <a:srgbClr val="FF0000"/>
                </a:solidFill>
                <a:latin typeface="Akkurat"/>
                <a:ea typeface="+mn-ea"/>
                <a:cs typeface="Akkurat"/>
              </a:defRPr>
            </a:lvl3pPr>
            <a:lvl4pPr marL="1371440" indent="0" algn="l" defTabSz="457200" rtl="0" eaLnBrk="1" latinLnBrk="0" hangingPunct="1">
              <a:spcBef>
                <a:spcPct val="20000"/>
              </a:spcBef>
              <a:buFontTx/>
              <a:buNone/>
              <a:defRPr sz="1400" kern="1200">
                <a:solidFill>
                  <a:srgbClr val="FF0000"/>
                </a:solidFill>
                <a:latin typeface="Akkurat"/>
                <a:ea typeface="+mn-ea"/>
                <a:cs typeface="Akkurat"/>
              </a:defRPr>
            </a:lvl4pPr>
            <a:lvl5pPr marL="1828586" indent="0" algn="l" defTabSz="457200" rtl="0" eaLnBrk="1" latinLnBrk="0" hangingPunct="1">
              <a:spcBef>
                <a:spcPct val="20000"/>
              </a:spcBef>
              <a:buFontTx/>
              <a:buNone/>
              <a:defRPr sz="1400" kern="1200">
                <a:solidFill>
                  <a:srgbClr val="FF0000"/>
                </a:solidFill>
                <a:latin typeface="Akkurat"/>
                <a:ea typeface="+mn-ea"/>
                <a:cs typeface="Akkura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ct val="50000"/>
              </a:spcBef>
            </a:pPr>
            <a:r>
              <a:rPr lang="en-US" altLang="en-US" sz="2400" dirty="0" smtClean="0">
                <a:latin typeface="+mn-lt"/>
              </a:rPr>
              <a:t>B1.  General Seismic Design Requirements</a:t>
            </a:r>
          </a:p>
          <a:p>
            <a:pPr>
              <a:spcBef>
                <a:spcPct val="50000"/>
              </a:spcBef>
            </a:pPr>
            <a:r>
              <a:rPr lang="en-US" altLang="en-US" sz="2400" dirty="0" smtClean="0">
                <a:latin typeface="+mn-lt"/>
              </a:rPr>
              <a:t>B2.  Loads and Load Combinations</a:t>
            </a:r>
          </a:p>
          <a:p>
            <a:pPr>
              <a:spcBef>
                <a:spcPct val="50000"/>
              </a:spcBef>
            </a:pPr>
            <a:r>
              <a:rPr lang="en-US" altLang="en-US" sz="2400" dirty="0" smtClean="0">
                <a:latin typeface="+mn-lt"/>
              </a:rPr>
              <a:t>B3.  Design Basis</a:t>
            </a:r>
          </a:p>
          <a:p>
            <a:pPr>
              <a:spcBef>
                <a:spcPct val="50000"/>
              </a:spcBef>
            </a:pPr>
            <a:r>
              <a:rPr lang="en-US" altLang="en-US" sz="2400" dirty="0" smtClean="0">
                <a:latin typeface="+mn-lt"/>
              </a:rPr>
              <a:t>B4.  System Type</a:t>
            </a:r>
          </a:p>
          <a:p>
            <a:pPr>
              <a:spcBef>
                <a:spcPct val="50000"/>
              </a:spcBef>
            </a:pPr>
            <a:r>
              <a:rPr lang="en-US" altLang="en-US" sz="2400" dirty="0" smtClean="0">
                <a:latin typeface="+mn-lt"/>
              </a:rPr>
              <a:t>B5.  Diaphragms, Chords and Collectors</a:t>
            </a:r>
            <a:endParaRPr lang="en-US" altLang="en-US" sz="2000" dirty="0">
              <a:solidFill>
                <a:schemeClr val="tx1"/>
              </a:solidFill>
              <a:latin typeface="+mn-lt"/>
            </a:endParaRPr>
          </a:p>
        </p:txBody>
      </p:sp>
      <p:sp>
        <p:nvSpPr>
          <p:cNvPr id="11" name="Text Placeholder 3"/>
          <p:cNvSpPr txBox="1">
            <a:spLocks/>
          </p:cNvSpPr>
          <p:nvPr/>
        </p:nvSpPr>
        <p:spPr>
          <a:xfrm>
            <a:off x="519828" y="1268760"/>
            <a:ext cx="8516667" cy="450850"/>
          </a:xfrm>
          <a:prstGeom prst="rect">
            <a:avLst/>
          </a:prstGeom>
        </p:spPr>
        <p:txBody>
          <a:bodyPr vert="horz" lIns="91429" tIns="45714" rIns="91429" bIns="45714" rtlCol="0">
            <a:noAutofit/>
          </a:bodyPr>
          <a:lstStyle>
            <a:lvl1pPr marL="0" indent="0" algn="l" defTabSz="457200" rtl="0" eaLnBrk="1" latinLnBrk="0" hangingPunct="1">
              <a:spcBef>
                <a:spcPct val="20000"/>
              </a:spcBef>
              <a:buFontTx/>
              <a:buNone/>
              <a:defRPr sz="2000" b="1" i="0" kern="1200">
                <a:solidFill>
                  <a:srgbClr val="000000"/>
                </a:solidFill>
                <a:latin typeface="Arial"/>
                <a:ea typeface="+mn-ea"/>
                <a:cs typeface="Arial"/>
              </a:defRPr>
            </a:lvl1pPr>
            <a:lvl2pPr marL="457146" indent="0" algn="l" defTabSz="457200" rtl="0" eaLnBrk="1" latinLnBrk="0" hangingPunct="1">
              <a:spcBef>
                <a:spcPct val="20000"/>
              </a:spcBef>
              <a:buFontTx/>
              <a:buNone/>
              <a:defRPr sz="2400" kern="1200">
                <a:solidFill>
                  <a:schemeClr val="bg1"/>
                </a:solidFill>
                <a:latin typeface="Akkurat"/>
                <a:ea typeface="+mn-ea"/>
                <a:cs typeface="Akkurat"/>
              </a:defRPr>
            </a:lvl2pPr>
            <a:lvl3pPr marL="914293" indent="0" algn="l" defTabSz="457200" rtl="0" eaLnBrk="1" latinLnBrk="0" hangingPunct="1">
              <a:spcBef>
                <a:spcPct val="20000"/>
              </a:spcBef>
              <a:buFontTx/>
              <a:buNone/>
              <a:defRPr sz="2400" kern="1200">
                <a:solidFill>
                  <a:schemeClr val="bg1"/>
                </a:solidFill>
                <a:latin typeface="Akkurat"/>
                <a:ea typeface="+mn-ea"/>
                <a:cs typeface="Akkurat"/>
              </a:defRPr>
            </a:lvl3pPr>
            <a:lvl4pPr marL="1371440" indent="0" algn="l" defTabSz="457200" rtl="0" eaLnBrk="1" latinLnBrk="0" hangingPunct="1">
              <a:spcBef>
                <a:spcPct val="20000"/>
              </a:spcBef>
              <a:buFontTx/>
              <a:buNone/>
              <a:defRPr sz="2400" kern="1200">
                <a:solidFill>
                  <a:schemeClr val="bg1"/>
                </a:solidFill>
                <a:latin typeface="Akkurat"/>
                <a:ea typeface="+mn-ea"/>
                <a:cs typeface="Akkurat"/>
              </a:defRPr>
            </a:lvl4pPr>
            <a:lvl5pPr marL="1828586" indent="0" algn="l" defTabSz="457200" rtl="0" eaLnBrk="1" latinLnBrk="0" hangingPunct="1">
              <a:spcBef>
                <a:spcPct val="20000"/>
              </a:spcBef>
              <a:buFontTx/>
              <a:buNone/>
              <a:defRPr sz="2400" kern="1200">
                <a:solidFill>
                  <a:schemeClr val="bg1"/>
                </a:solidFill>
                <a:latin typeface="Akkurat"/>
                <a:ea typeface="+mn-ea"/>
                <a:cs typeface="Akkura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u="sng" dirty="0" smtClean="0"/>
              <a:t>Chapter B.   General Design Requirements</a:t>
            </a:r>
            <a:endParaRPr lang="en-US" dirty="0"/>
          </a:p>
        </p:txBody>
      </p:sp>
    </p:spTree>
    <p:extLst>
      <p:ext uri="{BB962C8B-B14F-4D97-AF65-F5344CB8AC3E}">
        <p14:creationId xmlns:p14="http://schemas.microsoft.com/office/powerpoint/2010/main" val="316621102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38"/>
          </p:nvPr>
        </p:nvSpPr>
        <p:spPr/>
        <p:txBody>
          <a:bodyPr/>
          <a:lstStyle/>
          <a:p>
            <a:r>
              <a:rPr lang="en-US" dirty="0" smtClean="0"/>
              <a:t>General Design Requirements</a:t>
            </a:r>
            <a:endParaRPr lang="en-US" dirty="0"/>
          </a:p>
        </p:txBody>
      </p:sp>
      <p:sp>
        <p:nvSpPr>
          <p:cNvPr id="5" name="Text Placeholder 4"/>
          <p:cNvSpPr>
            <a:spLocks noGrp="1"/>
          </p:cNvSpPr>
          <p:nvPr>
            <p:ph type="body" sz="quarter" idx="39"/>
          </p:nvPr>
        </p:nvSpPr>
        <p:spPr/>
        <p:txBody>
          <a:bodyPr/>
          <a:lstStyle/>
          <a:p>
            <a:r>
              <a:rPr lang="en-US" dirty="0" smtClean="0"/>
              <a:t>AISC Seismic Provisions</a:t>
            </a:r>
            <a:endParaRPr lang="en-US" dirty="0"/>
          </a:p>
        </p:txBody>
      </p:sp>
      <p:sp>
        <p:nvSpPr>
          <p:cNvPr id="6" name="Text Box 2"/>
          <p:cNvSpPr txBox="1">
            <a:spLocks noChangeArrowheads="1"/>
          </p:cNvSpPr>
          <p:nvPr/>
        </p:nvSpPr>
        <p:spPr bwMode="auto">
          <a:xfrm>
            <a:off x="539552" y="1268760"/>
            <a:ext cx="627697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None/>
            </a:pPr>
            <a:r>
              <a:rPr lang="en-US" altLang="en-US" sz="2200" u="sng" dirty="0" smtClean="0">
                <a:latin typeface="+mn-lt"/>
              </a:rPr>
              <a:t>B1.  </a:t>
            </a:r>
            <a:r>
              <a:rPr lang="en-US" altLang="en-US" sz="2200" u="sng" dirty="0">
                <a:latin typeface="+mn-lt"/>
              </a:rPr>
              <a:t>General Seismic Design </a:t>
            </a:r>
            <a:r>
              <a:rPr lang="en-US" altLang="en-US" sz="2200" u="sng" dirty="0" smtClean="0">
                <a:latin typeface="+mn-lt"/>
              </a:rPr>
              <a:t>Requirements</a:t>
            </a:r>
            <a:endParaRPr lang="en-US" altLang="en-US" sz="2200" u="sng" dirty="0">
              <a:latin typeface="+mn-lt"/>
            </a:endParaRPr>
          </a:p>
        </p:txBody>
      </p:sp>
      <p:sp>
        <p:nvSpPr>
          <p:cNvPr id="7" name="TextBox 6"/>
          <p:cNvSpPr txBox="1"/>
          <p:nvPr/>
        </p:nvSpPr>
        <p:spPr>
          <a:xfrm>
            <a:off x="1259632" y="2060848"/>
            <a:ext cx="6768752" cy="3416320"/>
          </a:xfrm>
          <a:prstGeom prst="rect">
            <a:avLst/>
          </a:prstGeom>
          <a:noFill/>
        </p:spPr>
        <p:txBody>
          <a:bodyPr wrap="square" rtlCol="0">
            <a:spAutoFit/>
          </a:bodyPr>
          <a:lstStyle/>
          <a:p>
            <a:pPr>
              <a:lnSpc>
                <a:spcPct val="150000"/>
              </a:lnSpc>
            </a:pPr>
            <a:r>
              <a:rPr lang="en-US" sz="2400" dirty="0"/>
              <a:t>Go to the </a:t>
            </a:r>
            <a:r>
              <a:rPr lang="en-US" sz="2400" b="1" i="1" dirty="0">
                <a:solidFill>
                  <a:schemeClr val="tx2"/>
                </a:solidFill>
              </a:rPr>
              <a:t>Applicable Building Code </a:t>
            </a:r>
            <a:r>
              <a:rPr lang="en-US" sz="2400" dirty="0"/>
              <a:t>for</a:t>
            </a:r>
            <a:r>
              <a:rPr lang="en-US" sz="2400" dirty="0" smtClean="0"/>
              <a:t>:</a:t>
            </a:r>
          </a:p>
          <a:p>
            <a:pPr marL="742950" lvl="1" indent="-285750">
              <a:lnSpc>
                <a:spcPct val="150000"/>
              </a:lnSpc>
              <a:buFont typeface="Arial" panose="020B0604020202020204" pitchFamily="34" charset="0"/>
              <a:buChar char="•"/>
            </a:pPr>
            <a:r>
              <a:rPr lang="en-US" sz="2400" dirty="0"/>
              <a:t>Risk Category</a:t>
            </a:r>
          </a:p>
          <a:p>
            <a:pPr marL="742950" lvl="1" indent="-285750">
              <a:lnSpc>
                <a:spcPct val="150000"/>
              </a:lnSpc>
              <a:buFont typeface="Arial" panose="020B0604020202020204" pitchFamily="34" charset="0"/>
              <a:buChar char="•"/>
            </a:pPr>
            <a:r>
              <a:rPr lang="en-US" sz="2400" dirty="0"/>
              <a:t>Seismic Design Category</a:t>
            </a:r>
          </a:p>
          <a:p>
            <a:pPr marL="742950" lvl="1" indent="-285750">
              <a:lnSpc>
                <a:spcPct val="150000"/>
              </a:lnSpc>
              <a:buFont typeface="Arial" panose="020B0604020202020204" pitchFamily="34" charset="0"/>
              <a:buChar char="•"/>
            </a:pPr>
            <a:r>
              <a:rPr lang="en-US" sz="2400" dirty="0"/>
              <a:t>Limits on Height and Irregularity</a:t>
            </a:r>
          </a:p>
          <a:p>
            <a:pPr marL="742950" lvl="1" indent="-285750">
              <a:lnSpc>
                <a:spcPct val="150000"/>
              </a:lnSpc>
              <a:buFont typeface="Arial" panose="020B0604020202020204" pitchFamily="34" charset="0"/>
              <a:buChar char="•"/>
            </a:pPr>
            <a:r>
              <a:rPr lang="en-US" sz="2400" dirty="0"/>
              <a:t>Design Story Drift and Limitations</a:t>
            </a:r>
          </a:p>
          <a:p>
            <a:pPr>
              <a:lnSpc>
                <a:spcPct val="150000"/>
              </a:lnSpc>
            </a:pPr>
            <a:endParaRPr lang="en-US" sz="2400" dirty="0"/>
          </a:p>
        </p:txBody>
      </p:sp>
    </p:spTree>
    <p:extLst>
      <p:ext uri="{BB962C8B-B14F-4D97-AF65-F5344CB8AC3E}">
        <p14:creationId xmlns:p14="http://schemas.microsoft.com/office/powerpoint/2010/main" val="199260538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38"/>
          </p:nvPr>
        </p:nvSpPr>
        <p:spPr/>
        <p:txBody>
          <a:bodyPr/>
          <a:lstStyle/>
          <a:p>
            <a:r>
              <a:rPr lang="en-US" dirty="0" smtClean="0"/>
              <a:t>General Design Requirements</a:t>
            </a:r>
            <a:endParaRPr lang="en-US" dirty="0"/>
          </a:p>
        </p:txBody>
      </p:sp>
      <p:sp>
        <p:nvSpPr>
          <p:cNvPr id="10" name="Text Placeholder 9"/>
          <p:cNvSpPr>
            <a:spLocks noGrp="1"/>
          </p:cNvSpPr>
          <p:nvPr>
            <p:ph type="body" sz="quarter" idx="39"/>
          </p:nvPr>
        </p:nvSpPr>
        <p:spPr/>
        <p:txBody>
          <a:bodyPr/>
          <a:lstStyle/>
          <a:p>
            <a:r>
              <a:rPr lang="en-US" dirty="0" smtClean="0"/>
              <a:t>AISC Seismic Provisions</a:t>
            </a:r>
            <a:endParaRPr lang="en-US" dirty="0"/>
          </a:p>
        </p:txBody>
      </p:sp>
      <p:sp>
        <p:nvSpPr>
          <p:cNvPr id="5" name="Slide Number Placeholder 4"/>
          <p:cNvSpPr>
            <a:spLocks noGrp="1"/>
          </p:cNvSpPr>
          <p:nvPr>
            <p:ph type="sldNum" sz="quarter" idx="12"/>
          </p:nvPr>
        </p:nvSpPr>
        <p:spPr/>
        <p:txBody>
          <a:bodyPr/>
          <a:lstStyle/>
          <a:p>
            <a:pPr>
              <a:defRPr/>
            </a:pPr>
            <a:fld id="{46425072-6E52-45A8-8A7E-A5B11BCA4176}" type="slidenum">
              <a:rPr lang="en-US" altLang="en-US" smtClean="0"/>
              <a:pPr>
                <a:defRPr/>
              </a:pPr>
              <a:t>47</a:t>
            </a:fld>
            <a:endParaRPr lang="en-US" altLang="en-US"/>
          </a:p>
        </p:txBody>
      </p:sp>
      <p:sp>
        <p:nvSpPr>
          <p:cNvPr id="11" name="Text Box 2"/>
          <p:cNvSpPr txBox="1">
            <a:spLocks noChangeArrowheads="1"/>
          </p:cNvSpPr>
          <p:nvPr/>
        </p:nvSpPr>
        <p:spPr bwMode="auto">
          <a:xfrm>
            <a:off x="539552" y="1268760"/>
            <a:ext cx="627697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None/>
            </a:pPr>
            <a:r>
              <a:rPr lang="en-US" altLang="en-US" sz="2200" u="sng" dirty="0" smtClean="0">
                <a:latin typeface="+mn-lt"/>
              </a:rPr>
              <a:t>B2.  Loads and Load Combinations</a:t>
            </a:r>
            <a:endParaRPr lang="en-US" altLang="en-US" sz="2200" u="sng" dirty="0">
              <a:latin typeface="+mn-lt"/>
            </a:endParaRPr>
          </a:p>
        </p:txBody>
      </p:sp>
      <p:sp>
        <p:nvSpPr>
          <p:cNvPr id="13" name="Text Box 5"/>
          <p:cNvSpPr txBox="1">
            <a:spLocks noChangeArrowheads="1"/>
          </p:cNvSpPr>
          <p:nvPr/>
        </p:nvSpPr>
        <p:spPr bwMode="auto">
          <a:xfrm>
            <a:off x="1066800" y="1940818"/>
            <a:ext cx="6905625" cy="3231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b="0" dirty="0" smtClean="0"/>
              <a:t>Go to the </a:t>
            </a:r>
            <a:r>
              <a:rPr lang="en-US" altLang="en-US" sz="2400" i="1" dirty="0" smtClean="0">
                <a:solidFill>
                  <a:schemeClr val="tx2"/>
                </a:solidFill>
                <a:latin typeface="+mn-lt"/>
              </a:rPr>
              <a:t>Applicable Building Code</a:t>
            </a:r>
            <a:r>
              <a:rPr lang="en-US" altLang="en-US" sz="2400" dirty="0" smtClean="0">
                <a:solidFill>
                  <a:schemeClr val="tx2"/>
                </a:solidFill>
                <a:latin typeface="+mn-lt"/>
              </a:rPr>
              <a:t> </a:t>
            </a:r>
            <a:r>
              <a:rPr lang="en-US" altLang="en-US" sz="2400" b="0" dirty="0" smtClean="0">
                <a:latin typeface="+mn-lt"/>
              </a:rPr>
              <a:t>for Loads and Load Combinations.</a:t>
            </a:r>
          </a:p>
          <a:p>
            <a:pPr>
              <a:spcBef>
                <a:spcPct val="50000"/>
              </a:spcBef>
              <a:buClrTx/>
              <a:buSzTx/>
              <a:buFontTx/>
              <a:buNone/>
            </a:pPr>
            <a:endParaRPr lang="en-US" altLang="en-US" sz="2400" b="0" dirty="0" smtClean="0">
              <a:latin typeface="+mn-lt"/>
            </a:endParaRPr>
          </a:p>
          <a:p>
            <a:pPr>
              <a:spcBef>
                <a:spcPct val="50000"/>
              </a:spcBef>
              <a:buClrTx/>
              <a:buSzTx/>
              <a:buFontTx/>
              <a:buNone/>
            </a:pPr>
            <a:r>
              <a:rPr lang="en-US" altLang="en-US" sz="2400" b="0" dirty="0" smtClean="0">
                <a:latin typeface="+mn-lt"/>
              </a:rPr>
              <a:t>The </a:t>
            </a:r>
            <a:r>
              <a:rPr lang="en-US" altLang="en-US" sz="2400" i="1" dirty="0">
                <a:solidFill>
                  <a:schemeClr val="tx2"/>
                </a:solidFill>
                <a:latin typeface="+mn-lt"/>
              </a:rPr>
              <a:t>Seismic Provisions </a:t>
            </a:r>
            <a:r>
              <a:rPr lang="en-US" altLang="en-US" sz="2400" b="0" dirty="0">
                <a:latin typeface="+mn-lt"/>
              </a:rPr>
              <a:t>give member and element load requirements that supplement those in the applicable building code.</a:t>
            </a:r>
          </a:p>
          <a:p>
            <a:pPr>
              <a:spcBef>
                <a:spcPct val="50000"/>
              </a:spcBef>
              <a:buClrTx/>
              <a:buSzTx/>
              <a:buFontTx/>
              <a:buNone/>
            </a:pPr>
            <a:endParaRPr lang="en-US" altLang="en-US" sz="2400" b="0" dirty="0">
              <a:latin typeface="+mn-lt"/>
            </a:endParaRPr>
          </a:p>
        </p:txBody>
      </p:sp>
    </p:spTree>
    <p:extLst>
      <p:ext uri="{BB962C8B-B14F-4D97-AF65-F5344CB8AC3E}">
        <p14:creationId xmlns:p14="http://schemas.microsoft.com/office/powerpoint/2010/main" val="216389338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38"/>
          </p:nvPr>
        </p:nvSpPr>
        <p:spPr>
          <a:xfrm>
            <a:off x="519828" y="431870"/>
            <a:ext cx="8300643" cy="620866"/>
          </a:xfrm>
        </p:spPr>
        <p:txBody>
          <a:bodyPr/>
          <a:lstStyle/>
          <a:p>
            <a:r>
              <a:rPr lang="en-US" dirty="0" smtClean="0"/>
              <a:t>Basic LRFD Load Combinations (ASCE 7-16)</a:t>
            </a:r>
            <a:endParaRPr lang="en-US" dirty="0"/>
          </a:p>
        </p:txBody>
      </p:sp>
      <p:sp>
        <p:nvSpPr>
          <p:cNvPr id="5" name="Slide Number Placeholder 4"/>
          <p:cNvSpPr>
            <a:spLocks noGrp="1"/>
          </p:cNvSpPr>
          <p:nvPr>
            <p:ph type="sldNum" sz="quarter" idx="40"/>
          </p:nvPr>
        </p:nvSpPr>
        <p:spPr/>
        <p:txBody>
          <a:bodyPr/>
          <a:lstStyle/>
          <a:p>
            <a:pPr>
              <a:defRPr/>
            </a:pPr>
            <a:fld id="{46425072-6E52-45A8-8A7E-A5B11BCA4176}" type="slidenum">
              <a:rPr lang="en-US" altLang="en-US" smtClean="0"/>
              <a:pPr>
                <a:defRPr/>
              </a:pPr>
              <a:t>48</a:t>
            </a:fld>
            <a:endParaRPr lang="en-US" altLang="en-US"/>
          </a:p>
        </p:txBody>
      </p:sp>
      <p:sp>
        <p:nvSpPr>
          <p:cNvPr id="9" name="Text Placeholder 1"/>
          <p:cNvSpPr>
            <a:spLocks noGrp="1"/>
          </p:cNvSpPr>
          <p:nvPr>
            <p:ph type="body" sz="quarter" idx="12"/>
          </p:nvPr>
        </p:nvSpPr>
        <p:spPr>
          <a:xfrm>
            <a:off x="519829" y="1196752"/>
            <a:ext cx="8185388" cy="4854478"/>
          </a:xfrm>
        </p:spPr>
        <p:txBody>
          <a:bodyPr/>
          <a:lstStyle/>
          <a:p>
            <a:pPr marL="514350" indent="-514350">
              <a:lnSpc>
                <a:spcPct val="175000"/>
              </a:lnSpc>
              <a:spcBef>
                <a:spcPct val="0"/>
              </a:spcBef>
              <a:buFont typeface="+mj-lt"/>
              <a:buAutoNum type="arabicParenR"/>
            </a:pPr>
            <a:r>
              <a:rPr lang="en-US" altLang="en-US" sz="2400" b="1" dirty="0">
                <a:latin typeface="+mn-lt"/>
              </a:rPr>
              <a:t>1.4D</a:t>
            </a:r>
          </a:p>
          <a:p>
            <a:pPr marL="514350" indent="-514350">
              <a:lnSpc>
                <a:spcPct val="175000"/>
              </a:lnSpc>
              <a:spcBef>
                <a:spcPct val="0"/>
              </a:spcBef>
              <a:buFont typeface="+mj-lt"/>
              <a:buAutoNum type="arabicParenR"/>
            </a:pPr>
            <a:r>
              <a:rPr lang="en-US" altLang="en-US" sz="2400" b="1" dirty="0">
                <a:latin typeface="+mn-lt"/>
              </a:rPr>
              <a:t>1.2D + 1.6L + 0.5(</a:t>
            </a:r>
            <a:r>
              <a:rPr lang="en-US" altLang="en-US" sz="2400" b="1" dirty="0" err="1">
                <a:latin typeface="+mn-lt"/>
              </a:rPr>
              <a:t>L</a:t>
            </a:r>
            <a:r>
              <a:rPr lang="en-US" altLang="en-US" sz="2400" b="1" baseline="-25000" dirty="0" err="1">
                <a:latin typeface="+mn-lt"/>
              </a:rPr>
              <a:t>r</a:t>
            </a:r>
            <a:r>
              <a:rPr lang="en-US" altLang="en-US" sz="2400" b="1" dirty="0">
                <a:latin typeface="+mn-lt"/>
              </a:rPr>
              <a:t> or S or R)</a:t>
            </a:r>
          </a:p>
          <a:p>
            <a:pPr marL="514350" indent="-514350">
              <a:lnSpc>
                <a:spcPct val="175000"/>
              </a:lnSpc>
              <a:spcBef>
                <a:spcPct val="0"/>
              </a:spcBef>
              <a:buFont typeface="+mj-lt"/>
              <a:buAutoNum type="arabicParenR"/>
            </a:pPr>
            <a:r>
              <a:rPr lang="en-US" altLang="en-US" sz="2400" b="1" dirty="0">
                <a:latin typeface="+mn-lt"/>
              </a:rPr>
              <a:t>1.2D + 1.6(</a:t>
            </a:r>
            <a:r>
              <a:rPr lang="en-US" altLang="en-US" sz="2400" b="1" dirty="0" err="1">
                <a:latin typeface="+mn-lt"/>
              </a:rPr>
              <a:t>L</a:t>
            </a:r>
            <a:r>
              <a:rPr lang="en-US" altLang="en-US" sz="2400" b="1" baseline="-25000" dirty="0" err="1">
                <a:latin typeface="+mn-lt"/>
              </a:rPr>
              <a:t>r</a:t>
            </a:r>
            <a:r>
              <a:rPr lang="en-US" altLang="en-US" sz="2400" b="1" dirty="0">
                <a:latin typeface="+mn-lt"/>
              </a:rPr>
              <a:t> or S or R) + (L or 0.5W)</a:t>
            </a:r>
          </a:p>
          <a:p>
            <a:pPr marL="514350" indent="-514350">
              <a:lnSpc>
                <a:spcPct val="175000"/>
              </a:lnSpc>
              <a:spcBef>
                <a:spcPct val="0"/>
              </a:spcBef>
              <a:buFont typeface="+mj-lt"/>
              <a:buAutoNum type="arabicParenR"/>
            </a:pPr>
            <a:r>
              <a:rPr lang="en-US" altLang="en-US" sz="2400" b="1" dirty="0">
                <a:latin typeface="+mn-lt"/>
              </a:rPr>
              <a:t>1.2D + 1.0W + L + 0.5(</a:t>
            </a:r>
            <a:r>
              <a:rPr lang="en-US" altLang="en-US" sz="2400" b="1" dirty="0" err="1">
                <a:latin typeface="+mn-lt"/>
              </a:rPr>
              <a:t>L</a:t>
            </a:r>
            <a:r>
              <a:rPr lang="en-US" altLang="en-US" sz="2400" b="1" baseline="-25000" dirty="0" err="1">
                <a:latin typeface="+mn-lt"/>
              </a:rPr>
              <a:t>r</a:t>
            </a:r>
            <a:r>
              <a:rPr lang="en-US" altLang="en-US" sz="2400" b="1" dirty="0">
                <a:latin typeface="+mn-lt"/>
              </a:rPr>
              <a:t> or S or R)</a:t>
            </a:r>
          </a:p>
          <a:p>
            <a:pPr marL="514350" indent="-514350">
              <a:lnSpc>
                <a:spcPct val="175000"/>
              </a:lnSpc>
              <a:spcBef>
                <a:spcPct val="0"/>
              </a:spcBef>
              <a:buFont typeface="+mj-lt"/>
              <a:buAutoNum type="arabicParenR"/>
            </a:pPr>
            <a:r>
              <a:rPr lang="en-US" altLang="en-US" sz="2400" b="1" dirty="0">
                <a:latin typeface="+mn-lt"/>
              </a:rPr>
              <a:t>0.9D + 1.0W</a:t>
            </a:r>
          </a:p>
          <a:p>
            <a:pPr marL="514350" indent="-514350">
              <a:lnSpc>
                <a:spcPct val="175000"/>
              </a:lnSpc>
              <a:spcBef>
                <a:spcPct val="0"/>
              </a:spcBef>
              <a:buFont typeface="+mj-lt"/>
              <a:buAutoNum type="arabicParenR"/>
            </a:pPr>
            <a:r>
              <a:rPr lang="en-US" altLang="en-US" sz="2400" b="1" dirty="0">
                <a:solidFill>
                  <a:schemeClr val="tx2"/>
                </a:solidFill>
                <a:latin typeface="+mn-lt"/>
              </a:rPr>
              <a:t>1.2D + E</a:t>
            </a:r>
            <a:r>
              <a:rPr lang="en-US" altLang="en-US" sz="2400" b="1" baseline="-25000" dirty="0">
                <a:solidFill>
                  <a:schemeClr val="tx2"/>
                </a:solidFill>
                <a:latin typeface="+mn-lt"/>
              </a:rPr>
              <a:t>h</a:t>
            </a:r>
            <a:r>
              <a:rPr lang="en-US" altLang="en-US" sz="2400" b="1" dirty="0">
                <a:solidFill>
                  <a:schemeClr val="tx2"/>
                </a:solidFill>
                <a:latin typeface="+mn-lt"/>
              </a:rPr>
              <a:t> + </a:t>
            </a:r>
            <a:r>
              <a:rPr lang="en-US" altLang="en-US" sz="2400" b="1" dirty="0" err="1">
                <a:solidFill>
                  <a:schemeClr val="tx2"/>
                </a:solidFill>
                <a:latin typeface="+mn-lt"/>
              </a:rPr>
              <a:t>E</a:t>
            </a:r>
            <a:r>
              <a:rPr lang="en-US" altLang="en-US" sz="2400" b="1" baseline="-25000" dirty="0" err="1">
                <a:solidFill>
                  <a:schemeClr val="tx2"/>
                </a:solidFill>
                <a:latin typeface="+mn-lt"/>
              </a:rPr>
              <a:t>v</a:t>
            </a:r>
            <a:r>
              <a:rPr lang="en-US" altLang="en-US" sz="2400" b="1" dirty="0">
                <a:solidFill>
                  <a:schemeClr val="tx2"/>
                </a:solidFill>
                <a:latin typeface="+mn-lt"/>
              </a:rPr>
              <a:t> + L + 0.2S</a:t>
            </a:r>
          </a:p>
          <a:p>
            <a:pPr marL="514350" indent="-514350">
              <a:lnSpc>
                <a:spcPct val="175000"/>
              </a:lnSpc>
              <a:spcBef>
                <a:spcPct val="0"/>
              </a:spcBef>
              <a:buFont typeface="+mj-lt"/>
              <a:buAutoNum type="arabicParenR"/>
            </a:pPr>
            <a:r>
              <a:rPr lang="en-US" altLang="en-US" sz="2400" b="1" dirty="0">
                <a:solidFill>
                  <a:schemeClr val="tx2"/>
                </a:solidFill>
                <a:latin typeface="+mn-lt"/>
              </a:rPr>
              <a:t>0.9D + E</a:t>
            </a:r>
            <a:r>
              <a:rPr lang="en-US" altLang="en-US" sz="2400" b="1" baseline="-25000" dirty="0">
                <a:solidFill>
                  <a:schemeClr val="tx2"/>
                </a:solidFill>
                <a:latin typeface="+mn-lt"/>
              </a:rPr>
              <a:t>h </a:t>
            </a:r>
            <a:r>
              <a:rPr lang="en-US" altLang="en-US" sz="2400" b="1" dirty="0">
                <a:solidFill>
                  <a:schemeClr val="tx2"/>
                </a:solidFill>
                <a:latin typeface="+mn-lt"/>
              </a:rPr>
              <a:t>- </a:t>
            </a:r>
            <a:r>
              <a:rPr lang="en-US" altLang="en-US" sz="2400" b="1" dirty="0" err="1">
                <a:solidFill>
                  <a:schemeClr val="tx2"/>
                </a:solidFill>
                <a:latin typeface="+mn-lt"/>
              </a:rPr>
              <a:t>E</a:t>
            </a:r>
            <a:r>
              <a:rPr lang="en-US" altLang="en-US" sz="2400" b="1" baseline="-25000" dirty="0" err="1">
                <a:solidFill>
                  <a:schemeClr val="tx2"/>
                </a:solidFill>
                <a:latin typeface="+mn-lt"/>
              </a:rPr>
              <a:t>v</a:t>
            </a:r>
            <a:r>
              <a:rPr lang="en-US" altLang="en-US" sz="2400" b="1" dirty="0">
                <a:solidFill>
                  <a:schemeClr val="tx2"/>
                </a:solidFill>
                <a:latin typeface="+mn-lt"/>
              </a:rPr>
              <a:t> </a:t>
            </a:r>
          </a:p>
          <a:p>
            <a:pPr>
              <a:lnSpc>
                <a:spcPct val="175000"/>
              </a:lnSpc>
            </a:pPr>
            <a:endParaRPr lang="en-US" sz="2400" dirty="0">
              <a:latin typeface="+mn-lt"/>
            </a:endParaRPr>
          </a:p>
        </p:txBody>
      </p:sp>
      <p:sp>
        <p:nvSpPr>
          <p:cNvPr id="10" name="AutoShape 8"/>
          <p:cNvSpPr>
            <a:spLocks/>
          </p:cNvSpPr>
          <p:nvPr/>
        </p:nvSpPr>
        <p:spPr bwMode="auto">
          <a:xfrm>
            <a:off x="4918542" y="4475356"/>
            <a:ext cx="242888" cy="1371600"/>
          </a:xfrm>
          <a:prstGeom prst="rightBrace">
            <a:avLst>
              <a:gd name="adj1" fmla="val 36492"/>
              <a:gd name="adj2" fmla="val 50000"/>
            </a:avLst>
          </a:prstGeom>
          <a:noFill/>
          <a:ln w="3810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1" name="Text Box 9"/>
          <p:cNvSpPr txBox="1">
            <a:spLocks noChangeArrowheads="1"/>
          </p:cNvSpPr>
          <p:nvPr/>
        </p:nvSpPr>
        <p:spPr bwMode="auto">
          <a:xfrm>
            <a:off x="5292080" y="4837990"/>
            <a:ext cx="338772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1800" b="1" dirty="0">
                <a:solidFill>
                  <a:schemeClr val="tx2"/>
                </a:solidFill>
              </a:rPr>
              <a:t>Load Combinations Including </a:t>
            </a:r>
            <a:r>
              <a:rPr lang="en-US" altLang="en-US" sz="1800" b="1" i="1" dirty="0">
                <a:solidFill>
                  <a:schemeClr val="tx2"/>
                </a:solidFill>
              </a:rPr>
              <a:t>E</a:t>
            </a:r>
            <a:endParaRPr lang="en-US" altLang="en-US" sz="1800" b="1" dirty="0">
              <a:solidFill>
                <a:schemeClr val="tx2"/>
              </a:solidFill>
            </a:endParaRPr>
          </a:p>
        </p:txBody>
      </p:sp>
    </p:spTree>
    <p:extLst>
      <p:ext uri="{BB962C8B-B14F-4D97-AF65-F5344CB8AC3E}">
        <p14:creationId xmlns:p14="http://schemas.microsoft.com/office/powerpoint/2010/main" val="200625370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0"/>
          </p:nvPr>
        </p:nvSpPr>
        <p:spPr/>
        <p:txBody>
          <a:bodyPr/>
          <a:lstStyle/>
          <a:p>
            <a:pPr>
              <a:defRPr/>
            </a:pPr>
            <a:fld id="{46425072-6E52-45A8-8A7E-A5B11BCA4176}" type="slidenum">
              <a:rPr lang="en-US" altLang="en-US" smtClean="0"/>
              <a:pPr>
                <a:defRPr/>
              </a:pPr>
              <a:t>49</a:t>
            </a:fld>
            <a:endParaRPr lang="en-US" altLang="en-US"/>
          </a:p>
        </p:txBody>
      </p:sp>
      <p:sp>
        <p:nvSpPr>
          <p:cNvPr id="6" name="Text Box 4"/>
          <p:cNvSpPr txBox="1">
            <a:spLocks noChangeArrowheads="1"/>
          </p:cNvSpPr>
          <p:nvPr/>
        </p:nvSpPr>
        <p:spPr bwMode="auto">
          <a:xfrm>
            <a:off x="2168847" y="1046014"/>
            <a:ext cx="482123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3600" b="1" dirty="0">
                <a:solidFill>
                  <a:schemeClr val="tx2"/>
                </a:solidFill>
              </a:rPr>
              <a:t>E = </a:t>
            </a:r>
            <a:r>
              <a:rPr lang="el-GR" altLang="en-US" sz="3600" b="1" dirty="0">
                <a:solidFill>
                  <a:schemeClr val="tx2"/>
                </a:solidFill>
                <a:cs typeface="Arial" charset="0"/>
              </a:rPr>
              <a:t>ρ</a:t>
            </a:r>
            <a:r>
              <a:rPr lang="en-US" altLang="en-US" sz="3600" b="1" dirty="0">
                <a:solidFill>
                  <a:schemeClr val="tx2"/>
                </a:solidFill>
                <a:cs typeface="Arial" charset="0"/>
              </a:rPr>
              <a:t> Q</a:t>
            </a:r>
            <a:r>
              <a:rPr lang="en-US" altLang="en-US" sz="3600" b="1" baseline="-25000" dirty="0">
                <a:solidFill>
                  <a:schemeClr val="tx2"/>
                </a:solidFill>
                <a:cs typeface="Arial" charset="0"/>
              </a:rPr>
              <a:t>E</a:t>
            </a:r>
            <a:r>
              <a:rPr lang="en-US" altLang="en-US" sz="3600" b="1" dirty="0">
                <a:solidFill>
                  <a:schemeClr val="tx2"/>
                </a:solidFill>
                <a:cs typeface="Arial" charset="0"/>
              </a:rPr>
              <a:t> </a:t>
            </a:r>
            <a:r>
              <a:rPr lang="en-US" altLang="en-US" sz="3600" b="1" dirty="0">
                <a:solidFill>
                  <a:schemeClr val="tx2"/>
                </a:solidFill>
                <a:cs typeface="Arial" charset="0"/>
                <a:sym typeface="Symbol" pitchFamily="18" charset="2"/>
              </a:rPr>
              <a:t></a:t>
            </a:r>
            <a:r>
              <a:rPr lang="en-US" altLang="en-US" sz="3600" b="1" dirty="0">
                <a:solidFill>
                  <a:schemeClr val="tx2"/>
                </a:solidFill>
                <a:cs typeface="Arial" charset="0"/>
              </a:rPr>
              <a:t> 0.2 S</a:t>
            </a:r>
            <a:r>
              <a:rPr lang="en-US" altLang="en-US" sz="3600" b="1" baseline="-25000" dirty="0">
                <a:solidFill>
                  <a:schemeClr val="tx2"/>
                </a:solidFill>
                <a:cs typeface="Arial" charset="0"/>
              </a:rPr>
              <a:t>DS</a:t>
            </a:r>
            <a:r>
              <a:rPr lang="en-US" altLang="en-US" sz="3600" b="1" dirty="0">
                <a:solidFill>
                  <a:schemeClr val="tx2"/>
                </a:solidFill>
                <a:cs typeface="Arial" charset="0"/>
              </a:rPr>
              <a:t> D</a:t>
            </a:r>
            <a:endParaRPr lang="el-GR" altLang="en-US" sz="3600" b="1" dirty="0">
              <a:solidFill>
                <a:schemeClr val="tx2"/>
              </a:solidFill>
              <a:cs typeface="Arial" charset="0"/>
            </a:endParaRPr>
          </a:p>
        </p:txBody>
      </p:sp>
      <p:sp>
        <p:nvSpPr>
          <p:cNvPr id="7" name="AutoShape 7"/>
          <p:cNvSpPr>
            <a:spLocks/>
          </p:cNvSpPr>
          <p:nvPr/>
        </p:nvSpPr>
        <p:spPr bwMode="auto">
          <a:xfrm rot="5400000">
            <a:off x="3676178" y="1624658"/>
            <a:ext cx="219075" cy="566738"/>
          </a:xfrm>
          <a:prstGeom prst="rightBrace">
            <a:avLst>
              <a:gd name="adj1" fmla="val 21558"/>
              <a:gd name="adj2" fmla="val 50000"/>
            </a:avLst>
          </a:prstGeom>
          <a:noFill/>
          <a:ln w="3810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8" name="AutoShape 8"/>
          <p:cNvSpPr>
            <a:spLocks/>
          </p:cNvSpPr>
          <p:nvPr/>
        </p:nvSpPr>
        <p:spPr bwMode="auto">
          <a:xfrm rot="5400000">
            <a:off x="5449416" y="1032520"/>
            <a:ext cx="257175" cy="1846263"/>
          </a:xfrm>
          <a:prstGeom prst="rightBrace">
            <a:avLst>
              <a:gd name="adj1" fmla="val 59825"/>
              <a:gd name="adj2" fmla="val 50000"/>
            </a:avLst>
          </a:prstGeom>
          <a:noFill/>
          <a:ln w="3810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9" name="Text Box 9"/>
          <p:cNvSpPr txBox="1">
            <a:spLocks noChangeArrowheads="1"/>
          </p:cNvSpPr>
          <p:nvPr/>
        </p:nvSpPr>
        <p:spPr bwMode="auto">
          <a:xfrm>
            <a:off x="-126678" y="2468414"/>
            <a:ext cx="36258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r"/>
            <a:r>
              <a:rPr lang="en-US" altLang="en-US" sz="2000" b="1"/>
              <a:t>effect of horizontal forces</a:t>
            </a:r>
          </a:p>
        </p:txBody>
      </p:sp>
      <p:sp>
        <p:nvSpPr>
          <p:cNvPr id="10" name="Text Box 10"/>
          <p:cNvSpPr txBox="1">
            <a:spLocks noChangeArrowheads="1"/>
          </p:cNvSpPr>
          <p:nvPr/>
        </p:nvSpPr>
        <p:spPr bwMode="auto">
          <a:xfrm>
            <a:off x="5194622" y="2428727"/>
            <a:ext cx="36258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r"/>
            <a:r>
              <a:rPr lang="en-US" altLang="en-US" sz="2000" b="1" dirty="0"/>
              <a:t>effect of vertical forces</a:t>
            </a:r>
          </a:p>
        </p:txBody>
      </p:sp>
      <p:grpSp>
        <p:nvGrpSpPr>
          <p:cNvPr id="11" name="Group 14"/>
          <p:cNvGrpSpPr>
            <a:grpSpLocks/>
          </p:cNvGrpSpPr>
          <p:nvPr/>
        </p:nvGrpSpPr>
        <p:grpSpPr bwMode="auto">
          <a:xfrm>
            <a:off x="3489649" y="2125514"/>
            <a:ext cx="292100" cy="546100"/>
            <a:chOff x="2180" y="2254"/>
            <a:chExt cx="184" cy="344"/>
          </a:xfrm>
        </p:grpSpPr>
        <p:sp>
          <p:nvSpPr>
            <p:cNvPr id="12" name="Line 12"/>
            <p:cNvSpPr>
              <a:spLocks noChangeShapeType="1"/>
            </p:cNvSpPr>
            <p:nvPr/>
          </p:nvSpPr>
          <p:spPr bwMode="auto">
            <a:xfrm>
              <a:off x="2354" y="2254"/>
              <a:ext cx="0" cy="344"/>
            </a:xfrm>
            <a:prstGeom prst="line">
              <a:avLst/>
            </a:prstGeom>
            <a:noFill/>
            <a:ln w="31750">
              <a:solidFill>
                <a:schemeClr val="tx1"/>
              </a:solidFill>
              <a:round/>
              <a:headEnd type="triangl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 name="Line 13"/>
            <p:cNvSpPr>
              <a:spLocks noChangeShapeType="1"/>
            </p:cNvSpPr>
            <p:nvPr/>
          </p:nvSpPr>
          <p:spPr bwMode="auto">
            <a:xfrm flipH="1">
              <a:off x="2180" y="2590"/>
              <a:ext cx="184"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14" name="Group 15"/>
          <p:cNvGrpSpPr>
            <a:grpSpLocks/>
          </p:cNvGrpSpPr>
          <p:nvPr/>
        </p:nvGrpSpPr>
        <p:grpSpPr bwMode="auto">
          <a:xfrm flipH="1">
            <a:off x="5556572" y="2176314"/>
            <a:ext cx="292100" cy="546100"/>
            <a:chOff x="2180" y="2254"/>
            <a:chExt cx="184" cy="344"/>
          </a:xfrm>
        </p:grpSpPr>
        <p:sp>
          <p:nvSpPr>
            <p:cNvPr id="15" name="Line 16"/>
            <p:cNvSpPr>
              <a:spLocks noChangeShapeType="1"/>
            </p:cNvSpPr>
            <p:nvPr/>
          </p:nvSpPr>
          <p:spPr bwMode="auto">
            <a:xfrm>
              <a:off x="2354" y="2254"/>
              <a:ext cx="0" cy="344"/>
            </a:xfrm>
            <a:prstGeom prst="line">
              <a:avLst/>
            </a:prstGeom>
            <a:noFill/>
            <a:ln w="31750">
              <a:solidFill>
                <a:schemeClr val="tx1"/>
              </a:solidFill>
              <a:round/>
              <a:headEnd type="triangl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6" name="Line 17"/>
            <p:cNvSpPr>
              <a:spLocks noChangeShapeType="1"/>
            </p:cNvSpPr>
            <p:nvPr/>
          </p:nvSpPr>
          <p:spPr bwMode="auto">
            <a:xfrm flipH="1">
              <a:off x="2180" y="2586"/>
              <a:ext cx="184"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17" name="Text Box 18"/>
          <p:cNvSpPr txBox="1">
            <a:spLocks noChangeArrowheads="1"/>
          </p:cNvSpPr>
          <p:nvPr/>
        </p:nvSpPr>
        <p:spPr bwMode="auto">
          <a:xfrm>
            <a:off x="1371600" y="3211229"/>
            <a:ext cx="7016824"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571500" indent="-571500" algn="l">
              <a:spcBef>
                <a:spcPct val="20000"/>
              </a:spcBef>
              <a:buClr>
                <a:schemeClr val="tx2"/>
              </a:buClr>
              <a:buSzPct val="150000"/>
              <a:buChar char="•"/>
              <a:defRPr sz="2800" b="1">
                <a:solidFill>
                  <a:schemeClr val="tx1"/>
                </a:solidFill>
                <a:latin typeface="Arial" charset="0"/>
              </a:defRPr>
            </a:lvl1pPr>
            <a:lvl2pPr marL="1028700" indent="-285750" algn="l">
              <a:spcBef>
                <a:spcPct val="20000"/>
              </a:spcBef>
              <a:buClr>
                <a:schemeClr val="tx2"/>
              </a:buClr>
              <a:buSzPct val="100000"/>
              <a:buChar char="–"/>
              <a:defRPr sz="2800" b="1">
                <a:solidFill>
                  <a:schemeClr val="tx1"/>
                </a:solidFill>
                <a:latin typeface="Arial" charset="0"/>
              </a:defRPr>
            </a:lvl2pPr>
            <a:lvl3pPr marL="1143000" indent="-228600" algn="l">
              <a:spcBef>
                <a:spcPct val="20000"/>
              </a:spcBef>
              <a:buClr>
                <a:schemeClr val="tx2"/>
              </a:buClr>
              <a:buSzPct val="100000"/>
              <a:buChar char="•"/>
              <a:defRPr sz="2400">
                <a:solidFill>
                  <a:schemeClr val="tx1"/>
                </a:solidFill>
                <a:latin typeface="Arial" charset="0"/>
              </a:defRPr>
            </a:lvl3pPr>
            <a:lvl4pPr marL="1600200" indent="-228600" algn="l">
              <a:spcBef>
                <a:spcPct val="20000"/>
              </a:spcBef>
              <a:buClr>
                <a:schemeClr val="tx2"/>
              </a:buClr>
              <a:buSzPct val="100000"/>
              <a:buChar char="–"/>
              <a:defRPr sz="2000">
                <a:solidFill>
                  <a:schemeClr val="tx1"/>
                </a:solidFill>
                <a:latin typeface="Arial" charset="0"/>
              </a:defRPr>
            </a:lvl4pPr>
            <a:lvl5pPr marL="2057400" indent="-228600" algn="l">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000" dirty="0"/>
              <a:t>E</a:t>
            </a:r>
            <a:r>
              <a:rPr lang="en-US" altLang="en-US" sz="2000" b="0" dirty="0"/>
              <a:t>	=	the effect of </a:t>
            </a:r>
            <a:r>
              <a:rPr lang="en-US" altLang="en-US" sz="2000" b="0" dirty="0" smtClean="0"/>
              <a:t>horizontal (E</a:t>
            </a:r>
            <a:r>
              <a:rPr lang="en-US" altLang="en-US" sz="2000" b="0" baseline="-25000" dirty="0" smtClean="0"/>
              <a:t>h</a:t>
            </a:r>
            <a:r>
              <a:rPr lang="en-US" altLang="en-US" sz="2000" b="0" dirty="0" smtClean="0"/>
              <a:t>) </a:t>
            </a:r>
            <a:r>
              <a:rPr lang="en-US" altLang="en-US" sz="2000" b="0" dirty="0"/>
              <a:t>and vertical </a:t>
            </a:r>
            <a:r>
              <a:rPr lang="en-US" altLang="en-US" sz="2000" b="0" dirty="0" smtClean="0"/>
              <a:t>(</a:t>
            </a:r>
            <a:r>
              <a:rPr lang="en-US" altLang="en-US" sz="2000" b="0" dirty="0" err="1" smtClean="0"/>
              <a:t>E</a:t>
            </a:r>
            <a:r>
              <a:rPr lang="en-US" altLang="en-US" sz="2000" b="0" baseline="-25000" dirty="0" err="1" smtClean="0"/>
              <a:t>v</a:t>
            </a:r>
            <a:r>
              <a:rPr lang="en-US" altLang="en-US" sz="2000" b="0" dirty="0" smtClean="0"/>
              <a:t>)</a:t>
            </a:r>
            <a:r>
              <a:rPr lang="en-US" altLang="en-US" sz="2000" b="0" dirty="0"/>
              <a:t>	earthquake-induced forces</a:t>
            </a:r>
          </a:p>
          <a:p>
            <a:pPr>
              <a:spcBef>
                <a:spcPct val="50000"/>
              </a:spcBef>
              <a:buClrTx/>
              <a:buSzTx/>
              <a:buFontTx/>
              <a:buNone/>
            </a:pPr>
            <a:r>
              <a:rPr lang="en-US" altLang="en-US" sz="2000" dirty="0"/>
              <a:t>Q</a:t>
            </a:r>
            <a:r>
              <a:rPr lang="en-US" altLang="en-US" sz="2000" baseline="-25000" dirty="0"/>
              <a:t>E</a:t>
            </a:r>
            <a:r>
              <a:rPr lang="en-US" altLang="en-US" sz="2000" dirty="0"/>
              <a:t> </a:t>
            </a:r>
            <a:r>
              <a:rPr lang="en-US" altLang="en-US" sz="2000" b="0" dirty="0"/>
              <a:t>	= 	effect of horizontal </a:t>
            </a:r>
            <a:r>
              <a:rPr lang="en-US" altLang="en-US" sz="2000" b="0" dirty="0" smtClean="0"/>
              <a:t>earthquake-induced </a:t>
            </a:r>
            <a:r>
              <a:rPr lang="en-US" altLang="en-US" sz="2000" b="0" dirty="0"/>
              <a:t>forces</a:t>
            </a:r>
          </a:p>
          <a:p>
            <a:pPr>
              <a:spcBef>
                <a:spcPct val="50000"/>
              </a:spcBef>
              <a:buClrTx/>
              <a:buSzTx/>
              <a:buFontTx/>
              <a:buNone/>
            </a:pPr>
            <a:r>
              <a:rPr lang="en-US" altLang="en-US" sz="2000" dirty="0"/>
              <a:t>S</a:t>
            </a:r>
            <a:r>
              <a:rPr lang="en-US" altLang="en-US" sz="2000" baseline="-25000" dirty="0"/>
              <a:t>DS</a:t>
            </a:r>
            <a:r>
              <a:rPr lang="en-US" altLang="en-US" sz="2000" b="0" dirty="0"/>
              <a:t>	=	design spectral acceleration at short </a:t>
            </a:r>
            <a:r>
              <a:rPr lang="en-US" altLang="en-US" sz="2000" b="0" dirty="0" smtClean="0"/>
              <a:t>periods</a:t>
            </a:r>
            <a:endParaRPr lang="en-US" altLang="en-US" sz="2000" b="0" dirty="0"/>
          </a:p>
          <a:p>
            <a:pPr>
              <a:spcBef>
                <a:spcPct val="50000"/>
              </a:spcBef>
              <a:buClrTx/>
              <a:buSzTx/>
              <a:buFontTx/>
              <a:buNone/>
            </a:pPr>
            <a:r>
              <a:rPr lang="en-US" altLang="en-US" sz="2000" dirty="0"/>
              <a:t>D</a:t>
            </a:r>
            <a:r>
              <a:rPr lang="en-US" altLang="en-US" sz="2000" b="0" dirty="0"/>
              <a:t>	=	dead load effect</a:t>
            </a:r>
          </a:p>
          <a:p>
            <a:pPr>
              <a:spcBef>
                <a:spcPct val="50000"/>
              </a:spcBef>
              <a:buClrTx/>
              <a:buSzTx/>
              <a:buFontTx/>
              <a:buNone/>
            </a:pPr>
            <a:r>
              <a:rPr lang="el-GR" altLang="en-US" sz="2000" dirty="0">
                <a:cs typeface="Arial" charset="0"/>
              </a:rPr>
              <a:t>ρ</a:t>
            </a:r>
            <a:r>
              <a:rPr lang="en-US" altLang="en-US" sz="2000" b="0" dirty="0">
                <a:cs typeface="Arial" charset="0"/>
              </a:rPr>
              <a:t>	=	reliability factor</a:t>
            </a:r>
            <a:br>
              <a:rPr lang="en-US" altLang="en-US" sz="2000" b="0" dirty="0">
                <a:cs typeface="Arial" charset="0"/>
              </a:rPr>
            </a:br>
            <a:r>
              <a:rPr lang="en-US" altLang="en-US" sz="2000" b="0" dirty="0">
                <a:cs typeface="Arial" charset="0"/>
              </a:rPr>
              <a:t>	(depends on extent of redundancy in the </a:t>
            </a:r>
            <a:r>
              <a:rPr lang="en-US" altLang="en-US" sz="2000" b="0" dirty="0" smtClean="0">
                <a:cs typeface="Arial" charset="0"/>
              </a:rPr>
              <a:t>seismic 	lateral </a:t>
            </a:r>
            <a:r>
              <a:rPr lang="en-US" altLang="en-US" sz="2000" b="0" dirty="0">
                <a:cs typeface="Arial" charset="0"/>
              </a:rPr>
              <a:t>resisting system; 	</a:t>
            </a:r>
            <a:r>
              <a:rPr lang="el-GR" altLang="en-US" sz="2000" b="0" dirty="0">
                <a:cs typeface="Arial" charset="0"/>
              </a:rPr>
              <a:t>ρ</a:t>
            </a:r>
            <a:r>
              <a:rPr lang="en-US" altLang="en-US" sz="2000" b="0" dirty="0">
                <a:cs typeface="Arial" charset="0"/>
              </a:rPr>
              <a:t> varies from 1.0 to 1.5)</a:t>
            </a:r>
            <a:endParaRPr lang="el-GR" altLang="en-US" sz="2000" b="0" dirty="0">
              <a:cs typeface="Arial" charset="0"/>
            </a:endParaRPr>
          </a:p>
        </p:txBody>
      </p:sp>
      <p:sp>
        <p:nvSpPr>
          <p:cNvPr id="18" name="Text Box 4"/>
          <p:cNvSpPr txBox="1">
            <a:spLocks noChangeArrowheads="1"/>
          </p:cNvSpPr>
          <p:nvPr/>
        </p:nvSpPr>
        <p:spPr bwMode="auto">
          <a:xfrm>
            <a:off x="2168847" y="404664"/>
            <a:ext cx="482123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3600" b="1" dirty="0">
                <a:solidFill>
                  <a:schemeClr val="tx2"/>
                </a:solidFill>
              </a:rPr>
              <a:t>E = </a:t>
            </a:r>
            <a:r>
              <a:rPr lang="en-US" altLang="en-US" sz="3600" b="1" dirty="0" smtClean="0">
                <a:solidFill>
                  <a:schemeClr val="tx2"/>
                </a:solidFill>
                <a:cs typeface="Arial" charset="0"/>
              </a:rPr>
              <a:t>E</a:t>
            </a:r>
            <a:r>
              <a:rPr lang="en-US" altLang="en-US" sz="3600" b="1" baseline="-25000" dirty="0" smtClean="0">
                <a:solidFill>
                  <a:schemeClr val="tx2"/>
                </a:solidFill>
                <a:cs typeface="Arial" charset="0"/>
              </a:rPr>
              <a:t>h</a:t>
            </a:r>
            <a:r>
              <a:rPr lang="en-US" altLang="en-US" sz="3600" b="1" dirty="0" smtClean="0">
                <a:solidFill>
                  <a:schemeClr val="tx2"/>
                </a:solidFill>
                <a:cs typeface="Arial" charset="0"/>
              </a:rPr>
              <a:t> </a:t>
            </a:r>
            <a:r>
              <a:rPr lang="en-US" altLang="en-US" sz="3600" b="1" dirty="0" smtClean="0">
                <a:solidFill>
                  <a:schemeClr val="tx2"/>
                </a:solidFill>
                <a:cs typeface="Arial" charset="0"/>
                <a:sym typeface="Symbol" pitchFamily="18" charset="2"/>
              </a:rPr>
              <a:t></a:t>
            </a:r>
            <a:r>
              <a:rPr lang="en-US" altLang="en-US" sz="3600" b="1" dirty="0" smtClean="0">
                <a:solidFill>
                  <a:schemeClr val="tx2"/>
                </a:solidFill>
                <a:cs typeface="Arial" charset="0"/>
              </a:rPr>
              <a:t> E</a:t>
            </a:r>
            <a:r>
              <a:rPr lang="en-US" altLang="en-US" sz="3600" b="1" baseline="-25000" dirty="0" smtClean="0">
                <a:solidFill>
                  <a:schemeClr val="tx2"/>
                </a:solidFill>
                <a:cs typeface="Arial" charset="0"/>
              </a:rPr>
              <a:t>v</a:t>
            </a:r>
            <a:endParaRPr lang="el-GR" altLang="en-US" sz="3600" b="1" baseline="-25000" dirty="0">
              <a:solidFill>
                <a:schemeClr val="tx2"/>
              </a:solidFill>
              <a:cs typeface="Arial" charset="0"/>
            </a:endParaRPr>
          </a:p>
        </p:txBody>
      </p:sp>
    </p:spTree>
    <p:extLst>
      <p:ext uri="{BB962C8B-B14F-4D97-AF65-F5344CB8AC3E}">
        <p14:creationId xmlns:p14="http://schemas.microsoft.com/office/powerpoint/2010/main" val="413767409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23730" t="3719" r="23730" b="13303"/>
          <a:stretch/>
        </p:blipFill>
        <p:spPr>
          <a:xfrm>
            <a:off x="251520" y="843050"/>
            <a:ext cx="3565176" cy="3384376"/>
          </a:xfrm>
          <a:prstGeom prst="rect">
            <a:avLst/>
          </a:prstGeom>
        </p:spPr>
      </p:pic>
      <p:sp>
        <p:nvSpPr>
          <p:cNvPr id="4" name="Slide Number Placeholder 3"/>
          <p:cNvSpPr>
            <a:spLocks noGrp="1"/>
          </p:cNvSpPr>
          <p:nvPr>
            <p:ph type="sldNum" sz="quarter" idx="40"/>
          </p:nvPr>
        </p:nvSpPr>
        <p:spPr/>
        <p:txBody>
          <a:bodyPr/>
          <a:lstStyle/>
          <a:p>
            <a:pPr>
              <a:defRPr/>
            </a:pPr>
            <a:fld id="{46425072-6E52-45A8-8A7E-A5B11BCA4176}" type="slidenum">
              <a:rPr lang="en-US" altLang="en-US" smtClean="0"/>
              <a:pPr>
                <a:defRPr/>
              </a:pPr>
              <a:t>5</a:t>
            </a:fld>
            <a:endParaRPr lang="en-US" altLang="en-US"/>
          </a:p>
        </p:txBody>
      </p:sp>
      <p:sp>
        <p:nvSpPr>
          <p:cNvPr id="6" name="Text Placeholder 5"/>
          <p:cNvSpPr>
            <a:spLocks noGrp="1"/>
          </p:cNvSpPr>
          <p:nvPr>
            <p:ph type="body" sz="quarter" idx="4294967295"/>
          </p:nvPr>
        </p:nvSpPr>
        <p:spPr>
          <a:xfrm>
            <a:off x="251520" y="6021288"/>
            <a:ext cx="8735318" cy="620713"/>
          </a:xfrm>
        </p:spPr>
        <p:txBody>
          <a:bodyPr>
            <a:normAutofit/>
          </a:bodyPr>
          <a:lstStyle/>
          <a:p>
            <a:pPr algn="ctr"/>
            <a:r>
              <a:rPr lang="en-US" u="sng" dirty="0" smtClean="0"/>
              <a:t>Causes of Earthquake Fatalities</a:t>
            </a:r>
            <a:endParaRPr lang="en-US" u="sng" dirty="0"/>
          </a:p>
        </p:txBody>
      </p:sp>
      <p:pic>
        <p:nvPicPr>
          <p:cNvPr id="9"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invGray">
          <a:xfrm>
            <a:off x="4165075" y="592138"/>
            <a:ext cx="5701761"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bg2"/>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 Box 12"/>
          <p:cNvSpPr txBox="1">
            <a:spLocks noChangeArrowheads="1"/>
          </p:cNvSpPr>
          <p:nvPr/>
        </p:nvSpPr>
        <p:spPr bwMode="auto">
          <a:xfrm>
            <a:off x="5045075" y="4483100"/>
            <a:ext cx="3941763"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bg2"/>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fr-FR"/>
            </a:defPPr>
            <a:lvl1pPr algn="ctr">
              <a:defRPr>
                <a:solidFill>
                  <a:schemeClr val="tx2"/>
                </a:solidFill>
                <a:latin typeface="Calibri Light" panose="020F0302020204030204" pitchFamily="34" charset="0"/>
                <a:ea typeface="Cambria" panose="02040503050406030204" pitchFamily="18" charset="0"/>
                <a:cs typeface="Calibri Light" panose="020F0302020204030204" pitchFamily="34" charset="0"/>
              </a:defRPr>
            </a:lvl1pPr>
            <a:lvl2pPr marL="742950" indent="-285750">
              <a:defRPr sz="2400">
                <a:latin typeface="Arial" charset="0"/>
              </a:defRPr>
            </a:lvl2pPr>
            <a:lvl3pPr marL="1143000" indent="-228600">
              <a:defRPr sz="2400">
                <a:latin typeface="Arial" charset="0"/>
              </a:defRPr>
            </a:lvl3pPr>
            <a:lvl4pPr marL="1600200" indent="-228600">
              <a:defRPr sz="2400">
                <a:latin typeface="Arial" charset="0"/>
              </a:defRPr>
            </a:lvl4pPr>
            <a:lvl5pPr marL="2057400" indent="-228600">
              <a:defRPr sz="2400">
                <a:latin typeface="Arial" charset="0"/>
              </a:defRPr>
            </a:lvl5pPr>
            <a:lvl6pPr marL="2514600" indent="-228600" algn="ctr" eaLnBrk="0" fontAlgn="base" hangingPunct="0">
              <a:spcBef>
                <a:spcPct val="50000"/>
              </a:spcBef>
              <a:spcAft>
                <a:spcPct val="0"/>
              </a:spcAft>
              <a:defRPr sz="2400">
                <a:latin typeface="Arial" charset="0"/>
              </a:defRPr>
            </a:lvl6pPr>
            <a:lvl7pPr marL="2971800" indent="-228600" algn="ctr" eaLnBrk="0" fontAlgn="base" hangingPunct="0">
              <a:spcBef>
                <a:spcPct val="50000"/>
              </a:spcBef>
              <a:spcAft>
                <a:spcPct val="0"/>
              </a:spcAft>
              <a:defRPr sz="2400">
                <a:latin typeface="Arial" charset="0"/>
              </a:defRPr>
            </a:lvl7pPr>
            <a:lvl8pPr marL="3429000" indent="-228600" algn="ctr" eaLnBrk="0" fontAlgn="base" hangingPunct="0">
              <a:spcBef>
                <a:spcPct val="50000"/>
              </a:spcBef>
              <a:spcAft>
                <a:spcPct val="0"/>
              </a:spcAft>
              <a:defRPr sz="2400">
                <a:latin typeface="Arial" charset="0"/>
              </a:defRPr>
            </a:lvl8pPr>
            <a:lvl9pPr marL="3886200" indent="-228600" algn="ctr" eaLnBrk="0" fontAlgn="base" hangingPunct="0">
              <a:spcBef>
                <a:spcPct val="50000"/>
              </a:spcBef>
              <a:spcAft>
                <a:spcPct val="0"/>
              </a:spcAft>
              <a:defRPr sz="2400">
                <a:latin typeface="Arial" charset="0"/>
              </a:defRPr>
            </a:lvl9pPr>
          </a:lstStyle>
          <a:p>
            <a:r>
              <a:rPr lang="en-US" altLang="en-US" sz="2000" dirty="0"/>
              <a:t>Earthquake Fatalities: 1950 - 1990</a:t>
            </a:r>
          </a:p>
          <a:p>
            <a:r>
              <a:rPr lang="en-US" altLang="en-US" sz="2000" b="1" dirty="0" smtClean="0">
                <a:solidFill>
                  <a:schemeClr val="tx1"/>
                </a:solidFill>
              </a:rPr>
              <a:t>583,000 Fatalities</a:t>
            </a:r>
          </a:p>
          <a:p>
            <a:r>
              <a:rPr lang="en-US" altLang="en-US" dirty="0">
                <a:solidFill>
                  <a:schemeClr val="accent2">
                    <a:lumMod val="20000"/>
                    <a:lumOff val="80000"/>
                  </a:schemeClr>
                </a:solidFill>
              </a:rPr>
              <a:t>(Coburn et al., 1992)</a:t>
            </a:r>
          </a:p>
        </p:txBody>
      </p:sp>
      <p:sp>
        <p:nvSpPr>
          <p:cNvPr id="13" name="Text Box 12"/>
          <p:cNvSpPr txBox="1">
            <a:spLocks noChangeArrowheads="1"/>
          </p:cNvSpPr>
          <p:nvPr/>
        </p:nvSpPr>
        <p:spPr bwMode="auto">
          <a:xfrm>
            <a:off x="287823" y="4525877"/>
            <a:ext cx="3941763"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bg2"/>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fr-FR"/>
            </a:defPPr>
            <a:lvl1pPr algn="ctr">
              <a:defRPr>
                <a:solidFill>
                  <a:schemeClr val="tx2"/>
                </a:solidFill>
                <a:latin typeface="Calibri Light" panose="020F0302020204030204" pitchFamily="34" charset="0"/>
                <a:ea typeface="Cambria" panose="02040503050406030204" pitchFamily="18" charset="0"/>
                <a:cs typeface="Calibri Light" panose="020F0302020204030204" pitchFamily="34" charset="0"/>
              </a:defRPr>
            </a:lvl1pPr>
            <a:lvl2pPr marL="742950" indent="-285750">
              <a:defRPr sz="2400">
                <a:latin typeface="Arial" charset="0"/>
              </a:defRPr>
            </a:lvl2pPr>
            <a:lvl3pPr marL="1143000" indent="-228600">
              <a:defRPr sz="2400">
                <a:latin typeface="Arial" charset="0"/>
              </a:defRPr>
            </a:lvl3pPr>
            <a:lvl4pPr marL="1600200" indent="-228600">
              <a:defRPr sz="2400">
                <a:latin typeface="Arial" charset="0"/>
              </a:defRPr>
            </a:lvl4pPr>
            <a:lvl5pPr marL="2057400" indent="-228600">
              <a:defRPr sz="2400">
                <a:latin typeface="Arial" charset="0"/>
              </a:defRPr>
            </a:lvl5pPr>
            <a:lvl6pPr marL="2514600" indent="-228600" algn="ctr" eaLnBrk="0" fontAlgn="base" hangingPunct="0">
              <a:spcBef>
                <a:spcPct val="50000"/>
              </a:spcBef>
              <a:spcAft>
                <a:spcPct val="0"/>
              </a:spcAft>
              <a:defRPr sz="2400">
                <a:latin typeface="Arial" charset="0"/>
              </a:defRPr>
            </a:lvl6pPr>
            <a:lvl7pPr marL="2971800" indent="-228600" algn="ctr" eaLnBrk="0" fontAlgn="base" hangingPunct="0">
              <a:spcBef>
                <a:spcPct val="50000"/>
              </a:spcBef>
              <a:spcAft>
                <a:spcPct val="0"/>
              </a:spcAft>
              <a:defRPr sz="2400">
                <a:latin typeface="Arial" charset="0"/>
              </a:defRPr>
            </a:lvl7pPr>
            <a:lvl8pPr marL="3429000" indent="-228600" algn="ctr" eaLnBrk="0" fontAlgn="base" hangingPunct="0">
              <a:spcBef>
                <a:spcPct val="50000"/>
              </a:spcBef>
              <a:spcAft>
                <a:spcPct val="0"/>
              </a:spcAft>
              <a:defRPr sz="2400">
                <a:latin typeface="Arial" charset="0"/>
              </a:defRPr>
            </a:lvl8pPr>
            <a:lvl9pPr marL="3886200" indent="-228600" algn="ctr" eaLnBrk="0" fontAlgn="base" hangingPunct="0">
              <a:spcBef>
                <a:spcPct val="50000"/>
              </a:spcBef>
              <a:spcAft>
                <a:spcPct val="0"/>
              </a:spcAft>
              <a:defRPr sz="2400">
                <a:latin typeface="Arial" charset="0"/>
              </a:defRPr>
            </a:lvl9pPr>
          </a:lstStyle>
          <a:p>
            <a:r>
              <a:rPr lang="en-US" altLang="en-US" sz="2000" dirty="0"/>
              <a:t>Earthquake Fatalities: </a:t>
            </a:r>
            <a:r>
              <a:rPr lang="en-US" altLang="en-US" sz="2000" dirty="0" smtClean="0"/>
              <a:t>1968 </a:t>
            </a:r>
            <a:r>
              <a:rPr lang="en-US" altLang="en-US" sz="2000" dirty="0"/>
              <a:t>- </a:t>
            </a:r>
            <a:r>
              <a:rPr lang="en-US" altLang="en-US" sz="2000" dirty="0" smtClean="0"/>
              <a:t>2008</a:t>
            </a:r>
            <a:endParaRPr lang="en-US" altLang="en-US" sz="2000" dirty="0"/>
          </a:p>
          <a:p>
            <a:r>
              <a:rPr lang="en-US" altLang="en-US" sz="2000" b="1" dirty="0" smtClean="0">
                <a:solidFill>
                  <a:schemeClr val="tx1"/>
                </a:solidFill>
              </a:rPr>
              <a:t>1,442,342 Fatalities</a:t>
            </a:r>
          </a:p>
          <a:p>
            <a:r>
              <a:rPr lang="en-US" altLang="en-US" dirty="0" smtClean="0">
                <a:solidFill>
                  <a:schemeClr val="accent2">
                    <a:lumMod val="20000"/>
                    <a:lumOff val="80000"/>
                  </a:schemeClr>
                </a:solidFill>
              </a:rPr>
              <a:t>(</a:t>
            </a:r>
            <a:r>
              <a:rPr lang="en-US" altLang="en-US" dirty="0" err="1" smtClean="0">
                <a:solidFill>
                  <a:schemeClr val="accent2">
                    <a:lumMod val="20000"/>
                    <a:lumOff val="80000"/>
                  </a:schemeClr>
                </a:solidFill>
              </a:rPr>
              <a:t>Marano</a:t>
            </a:r>
            <a:r>
              <a:rPr lang="en-US" altLang="en-US" dirty="0" smtClean="0">
                <a:solidFill>
                  <a:schemeClr val="accent2">
                    <a:lumMod val="20000"/>
                    <a:lumOff val="80000"/>
                  </a:schemeClr>
                </a:solidFill>
              </a:rPr>
              <a:t> et al., 2010)</a:t>
            </a:r>
            <a:endParaRPr lang="en-US" altLang="en-US" dirty="0">
              <a:solidFill>
                <a:schemeClr val="accent2">
                  <a:lumMod val="20000"/>
                  <a:lumOff val="80000"/>
                </a:schemeClr>
              </a:solidFill>
            </a:endParaRPr>
          </a:p>
        </p:txBody>
      </p:sp>
      <p:grpSp>
        <p:nvGrpSpPr>
          <p:cNvPr id="5" name="Group 4"/>
          <p:cNvGrpSpPr/>
          <p:nvPr/>
        </p:nvGrpSpPr>
        <p:grpSpPr>
          <a:xfrm>
            <a:off x="-525042" y="587847"/>
            <a:ext cx="3992109" cy="2640663"/>
            <a:chOff x="-525042" y="587847"/>
            <a:chExt cx="3992109" cy="2640663"/>
          </a:xfrm>
        </p:grpSpPr>
        <p:sp>
          <p:nvSpPr>
            <p:cNvPr id="3" name="TextBox 2"/>
            <p:cNvSpPr txBox="1"/>
            <p:nvPr/>
          </p:nvSpPr>
          <p:spPr>
            <a:xfrm>
              <a:off x="601149" y="2643735"/>
              <a:ext cx="2865918" cy="584775"/>
            </a:xfrm>
            <a:prstGeom prst="rect">
              <a:avLst/>
            </a:prstGeom>
            <a:noFill/>
          </p:spPr>
          <p:txBody>
            <a:bodyPr wrap="square" rtlCol="0">
              <a:spAutoFit/>
            </a:bodyPr>
            <a:lstStyle/>
            <a:p>
              <a:pPr algn="ctr"/>
              <a:r>
                <a:rPr lang="en-US" sz="1600" b="1" dirty="0" smtClean="0">
                  <a:solidFill>
                    <a:srgbClr val="FFFF00"/>
                  </a:solidFill>
                  <a:latin typeface="Arial Narrow" panose="020B0606020202030204" pitchFamily="34" charset="0"/>
                </a:rPr>
                <a:t>Shaking </a:t>
              </a:r>
            </a:p>
            <a:p>
              <a:pPr algn="ctr"/>
              <a:r>
                <a:rPr lang="en-US" sz="1600" b="1" dirty="0" smtClean="0">
                  <a:solidFill>
                    <a:srgbClr val="FFFF00"/>
                  </a:solidFill>
                  <a:latin typeface="Arial Narrow" panose="020B0606020202030204" pitchFamily="34" charset="0"/>
                </a:rPr>
                <a:t>(partial or total building collapse)</a:t>
              </a:r>
              <a:endParaRPr lang="en-US" sz="1600" b="1" dirty="0">
                <a:solidFill>
                  <a:srgbClr val="FFFF00"/>
                </a:solidFill>
                <a:latin typeface="Arial Narrow" panose="020B0606020202030204" pitchFamily="34" charset="0"/>
              </a:endParaRPr>
            </a:p>
          </p:txBody>
        </p:sp>
        <p:sp>
          <p:nvSpPr>
            <p:cNvPr id="14" name="TextBox 13"/>
            <p:cNvSpPr txBox="1"/>
            <p:nvPr/>
          </p:nvSpPr>
          <p:spPr>
            <a:xfrm>
              <a:off x="-525042" y="1993026"/>
              <a:ext cx="2865918" cy="338554"/>
            </a:xfrm>
            <a:prstGeom prst="rect">
              <a:avLst/>
            </a:prstGeom>
            <a:noFill/>
          </p:spPr>
          <p:txBody>
            <a:bodyPr wrap="square" rtlCol="0">
              <a:spAutoFit/>
            </a:bodyPr>
            <a:lstStyle/>
            <a:p>
              <a:pPr algn="ctr"/>
              <a:r>
                <a:rPr lang="en-US" sz="1600" b="1" dirty="0" smtClean="0">
                  <a:solidFill>
                    <a:srgbClr val="FFFF00"/>
                  </a:solidFill>
                  <a:latin typeface="Arial Narrow" panose="020B0606020202030204" pitchFamily="34" charset="0"/>
                </a:rPr>
                <a:t>Landslides</a:t>
              </a:r>
              <a:endParaRPr lang="en-US" sz="1600" b="1" dirty="0">
                <a:solidFill>
                  <a:srgbClr val="FFFF00"/>
                </a:solidFill>
                <a:latin typeface="Arial Narrow" panose="020B0606020202030204" pitchFamily="34" charset="0"/>
              </a:endParaRPr>
            </a:p>
          </p:txBody>
        </p:sp>
        <p:sp>
          <p:nvSpPr>
            <p:cNvPr id="15" name="TextBox 14"/>
            <p:cNvSpPr txBox="1"/>
            <p:nvPr/>
          </p:nvSpPr>
          <p:spPr>
            <a:xfrm>
              <a:off x="251520" y="882997"/>
              <a:ext cx="1262984" cy="338554"/>
            </a:xfrm>
            <a:prstGeom prst="rect">
              <a:avLst/>
            </a:prstGeom>
            <a:noFill/>
          </p:spPr>
          <p:txBody>
            <a:bodyPr wrap="square" rtlCol="0">
              <a:spAutoFit/>
            </a:bodyPr>
            <a:lstStyle/>
            <a:p>
              <a:pPr algn="ctr"/>
              <a:r>
                <a:rPr lang="en-US" sz="1600" b="1" dirty="0" smtClean="0">
                  <a:solidFill>
                    <a:srgbClr val="FFFF00"/>
                  </a:solidFill>
                  <a:latin typeface="Arial Narrow" panose="020B0606020202030204" pitchFamily="34" charset="0"/>
                </a:rPr>
                <a:t>Tsunami</a:t>
              </a:r>
              <a:endParaRPr lang="en-US" sz="1600" b="1" dirty="0">
                <a:solidFill>
                  <a:srgbClr val="FFFF00"/>
                </a:solidFill>
                <a:latin typeface="Arial Narrow" panose="020B0606020202030204" pitchFamily="34" charset="0"/>
              </a:endParaRPr>
            </a:p>
          </p:txBody>
        </p:sp>
        <p:sp>
          <p:nvSpPr>
            <p:cNvPr id="16" name="TextBox 15"/>
            <p:cNvSpPr txBox="1"/>
            <p:nvPr/>
          </p:nvSpPr>
          <p:spPr>
            <a:xfrm>
              <a:off x="1321706" y="587847"/>
              <a:ext cx="1262984" cy="338554"/>
            </a:xfrm>
            <a:prstGeom prst="rect">
              <a:avLst/>
            </a:prstGeom>
            <a:noFill/>
          </p:spPr>
          <p:txBody>
            <a:bodyPr wrap="square" rtlCol="0">
              <a:spAutoFit/>
            </a:bodyPr>
            <a:lstStyle/>
            <a:p>
              <a:pPr algn="ctr"/>
              <a:r>
                <a:rPr lang="en-US" sz="1600" b="1" dirty="0" smtClean="0">
                  <a:solidFill>
                    <a:srgbClr val="FFFF00"/>
                  </a:solidFill>
                  <a:latin typeface="Arial Narrow" panose="020B0606020202030204" pitchFamily="34" charset="0"/>
                </a:rPr>
                <a:t>Missing</a:t>
              </a:r>
              <a:endParaRPr lang="en-US" sz="1600" b="1" dirty="0">
                <a:solidFill>
                  <a:srgbClr val="FFFF00"/>
                </a:solidFill>
                <a:latin typeface="Arial Narrow" panose="020B0606020202030204" pitchFamily="34" charset="0"/>
              </a:endParaRPr>
            </a:p>
          </p:txBody>
        </p:sp>
      </p:grpSp>
    </p:spTree>
    <p:extLst>
      <p:ext uri="{BB962C8B-B14F-4D97-AF65-F5344CB8AC3E}">
        <p14:creationId xmlns:p14="http://schemas.microsoft.com/office/powerpoint/2010/main" val="6654653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p:cNvSpPr>
            <a:spLocks noGrp="1"/>
          </p:cNvSpPr>
          <p:nvPr>
            <p:ph type="body" sz="quarter" idx="38"/>
          </p:nvPr>
        </p:nvSpPr>
        <p:spPr>
          <a:xfrm>
            <a:off x="539552" y="431870"/>
            <a:ext cx="8208912" cy="620866"/>
          </a:xfrm>
        </p:spPr>
        <p:txBody>
          <a:bodyPr/>
          <a:lstStyle/>
          <a:p>
            <a:r>
              <a:rPr lang="en-US" sz="2800" dirty="0"/>
              <a:t>Substitute </a:t>
            </a:r>
            <a:r>
              <a:rPr lang="en-US" sz="2800" i="1" dirty="0"/>
              <a:t>E</a:t>
            </a:r>
            <a:r>
              <a:rPr lang="en-US" sz="2800" dirty="0"/>
              <a:t> into basic load combinations</a:t>
            </a:r>
            <a:r>
              <a:rPr lang="en-US" sz="2800" dirty="0" smtClean="0"/>
              <a:t>:</a:t>
            </a:r>
            <a:endParaRPr lang="en-US" sz="2800" dirty="0"/>
          </a:p>
        </p:txBody>
      </p:sp>
      <p:sp>
        <p:nvSpPr>
          <p:cNvPr id="5" name="Slide Number Placeholder 4"/>
          <p:cNvSpPr>
            <a:spLocks noGrp="1"/>
          </p:cNvSpPr>
          <p:nvPr>
            <p:ph type="sldNum" sz="quarter" idx="40"/>
          </p:nvPr>
        </p:nvSpPr>
        <p:spPr/>
        <p:txBody>
          <a:bodyPr/>
          <a:lstStyle/>
          <a:p>
            <a:pPr>
              <a:defRPr/>
            </a:pPr>
            <a:fld id="{46425072-6E52-45A8-8A7E-A5B11BCA4176}" type="slidenum">
              <a:rPr lang="en-US" altLang="en-US" smtClean="0"/>
              <a:pPr>
                <a:defRPr/>
              </a:pPr>
              <a:t>50</a:t>
            </a:fld>
            <a:endParaRPr lang="en-US" altLang="en-US"/>
          </a:p>
        </p:txBody>
      </p:sp>
      <p:sp>
        <p:nvSpPr>
          <p:cNvPr id="7" name="Text Box 3"/>
          <p:cNvSpPr txBox="1">
            <a:spLocks noChangeArrowheads="1"/>
          </p:cNvSpPr>
          <p:nvPr/>
        </p:nvSpPr>
        <p:spPr bwMode="auto">
          <a:xfrm>
            <a:off x="498475" y="1268760"/>
            <a:ext cx="820102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dirty="0"/>
              <a:t>For Load Combination:</a:t>
            </a:r>
            <a:r>
              <a:rPr lang="en-US" altLang="en-US" b="1" dirty="0"/>
              <a:t>	</a:t>
            </a:r>
            <a:r>
              <a:rPr lang="en-US" altLang="en-US" b="1" dirty="0" smtClean="0"/>
              <a:t>1.2D + </a:t>
            </a:r>
            <a:r>
              <a:rPr lang="en-US" altLang="en-US" b="1" dirty="0" smtClean="0">
                <a:solidFill>
                  <a:schemeClr val="tx2"/>
                </a:solidFill>
              </a:rPr>
              <a:t>E</a:t>
            </a:r>
            <a:r>
              <a:rPr lang="en-US" altLang="en-US" b="1" baseline="-25000" dirty="0" smtClean="0">
                <a:solidFill>
                  <a:schemeClr val="tx2"/>
                </a:solidFill>
              </a:rPr>
              <a:t>h</a:t>
            </a:r>
            <a:r>
              <a:rPr lang="en-US" altLang="en-US" b="1" dirty="0" smtClean="0">
                <a:solidFill>
                  <a:schemeClr val="tx2"/>
                </a:solidFill>
              </a:rPr>
              <a:t> + E</a:t>
            </a:r>
            <a:r>
              <a:rPr lang="en-US" altLang="en-US" b="1" baseline="-25000" dirty="0" smtClean="0">
                <a:solidFill>
                  <a:schemeClr val="tx2"/>
                </a:solidFill>
              </a:rPr>
              <a:t>v</a:t>
            </a:r>
            <a:r>
              <a:rPr lang="en-US" altLang="en-US" b="1" dirty="0" smtClean="0">
                <a:solidFill>
                  <a:schemeClr val="tx2"/>
                </a:solidFill>
              </a:rPr>
              <a:t> </a:t>
            </a:r>
            <a:r>
              <a:rPr lang="en-US" altLang="en-US" b="1" dirty="0" smtClean="0"/>
              <a:t>+ L + 0.2S</a:t>
            </a:r>
          </a:p>
        </p:txBody>
      </p:sp>
      <p:sp>
        <p:nvSpPr>
          <p:cNvPr id="8" name="Text Box 4"/>
          <p:cNvSpPr txBox="1">
            <a:spLocks noChangeArrowheads="1"/>
          </p:cNvSpPr>
          <p:nvPr/>
        </p:nvSpPr>
        <p:spPr bwMode="auto">
          <a:xfrm>
            <a:off x="2278881" y="1941860"/>
            <a:ext cx="618155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dirty="0"/>
              <a:t>substitute:</a:t>
            </a:r>
            <a:r>
              <a:rPr lang="en-US" altLang="en-US" b="1" dirty="0"/>
              <a:t>	</a:t>
            </a:r>
            <a:r>
              <a:rPr lang="en-US" altLang="en-US" b="1" dirty="0" smtClean="0">
                <a:solidFill>
                  <a:schemeClr val="tx2"/>
                </a:solidFill>
              </a:rPr>
              <a:t> E</a:t>
            </a:r>
            <a:r>
              <a:rPr lang="en-US" altLang="en-US" b="1" baseline="-25000" dirty="0" smtClean="0">
                <a:solidFill>
                  <a:schemeClr val="tx2"/>
                </a:solidFill>
              </a:rPr>
              <a:t>h</a:t>
            </a:r>
            <a:r>
              <a:rPr lang="en-US" altLang="en-US" b="1" dirty="0" smtClean="0">
                <a:solidFill>
                  <a:schemeClr val="tx2"/>
                </a:solidFill>
              </a:rPr>
              <a:t> + E</a:t>
            </a:r>
            <a:r>
              <a:rPr lang="en-US" altLang="en-US" b="1" baseline="-25000" dirty="0" smtClean="0">
                <a:solidFill>
                  <a:schemeClr val="tx2"/>
                </a:solidFill>
              </a:rPr>
              <a:t>v</a:t>
            </a:r>
            <a:r>
              <a:rPr lang="en-US" altLang="en-US" b="1" dirty="0" smtClean="0"/>
              <a:t> </a:t>
            </a:r>
            <a:r>
              <a:rPr lang="en-US" altLang="en-US" b="1" dirty="0"/>
              <a:t>= </a:t>
            </a:r>
            <a:r>
              <a:rPr lang="el-GR" altLang="en-US" b="1" dirty="0">
                <a:cs typeface="Arial" charset="0"/>
              </a:rPr>
              <a:t>ρ</a:t>
            </a:r>
            <a:r>
              <a:rPr lang="en-US" altLang="en-US" b="1" dirty="0">
                <a:cs typeface="Arial" charset="0"/>
              </a:rPr>
              <a:t> Q</a:t>
            </a:r>
            <a:r>
              <a:rPr lang="en-US" altLang="en-US" b="1" baseline="-25000" dirty="0">
                <a:cs typeface="Arial" charset="0"/>
              </a:rPr>
              <a:t>E</a:t>
            </a:r>
            <a:r>
              <a:rPr lang="en-US" altLang="en-US" b="1" dirty="0">
                <a:cs typeface="Arial" charset="0"/>
              </a:rPr>
              <a:t> + 0.2 S</a:t>
            </a:r>
            <a:r>
              <a:rPr lang="en-US" altLang="en-US" b="1" baseline="-25000" dirty="0">
                <a:cs typeface="Arial" charset="0"/>
              </a:rPr>
              <a:t>DS</a:t>
            </a:r>
            <a:r>
              <a:rPr lang="en-US" altLang="en-US" b="1" dirty="0">
                <a:cs typeface="Arial" charset="0"/>
              </a:rPr>
              <a:t> </a:t>
            </a:r>
            <a:r>
              <a:rPr lang="en-US" altLang="en-US" b="1" dirty="0" smtClean="0">
                <a:cs typeface="Arial" charset="0"/>
              </a:rPr>
              <a:t>D </a:t>
            </a:r>
            <a:endParaRPr lang="el-GR" altLang="en-US" b="1" dirty="0">
              <a:cs typeface="Arial" charset="0"/>
            </a:endParaRPr>
          </a:p>
        </p:txBody>
      </p:sp>
      <p:sp>
        <p:nvSpPr>
          <p:cNvPr id="9" name="Text Box 5"/>
          <p:cNvSpPr txBox="1">
            <a:spLocks noChangeArrowheads="1"/>
          </p:cNvSpPr>
          <p:nvPr/>
        </p:nvSpPr>
        <p:spPr bwMode="auto">
          <a:xfrm>
            <a:off x="498475" y="4437063"/>
            <a:ext cx="820102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dirty="0"/>
              <a:t>For Load Combination:</a:t>
            </a:r>
            <a:r>
              <a:rPr lang="en-US" altLang="en-US" b="1" dirty="0"/>
              <a:t>	0.9D + </a:t>
            </a:r>
            <a:r>
              <a:rPr lang="en-US" altLang="en-US" b="1" dirty="0" smtClean="0">
                <a:solidFill>
                  <a:schemeClr val="tx2"/>
                </a:solidFill>
              </a:rPr>
              <a:t>E</a:t>
            </a:r>
            <a:r>
              <a:rPr lang="en-US" altLang="en-US" b="1" baseline="-25000" dirty="0" smtClean="0">
                <a:solidFill>
                  <a:schemeClr val="tx2"/>
                </a:solidFill>
              </a:rPr>
              <a:t>h </a:t>
            </a:r>
            <a:r>
              <a:rPr lang="en-US" altLang="en-US" b="1" dirty="0" smtClean="0">
                <a:solidFill>
                  <a:schemeClr val="tx2"/>
                </a:solidFill>
              </a:rPr>
              <a:t>- E</a:t>
            </a:r>
            <a:r>
              <a:rPr lang="en-US" altLang="en-US" b="1" baseline="-25000" dirty="0" smtClean="0">
                <a:solidFill>
                  <a:schemeClr val="tx2"/>
                </a:solidFill>
              </a:rPr>
              <a:t>v</a:t>
            </a:r>
            <a:r>
              <a:rPr lang="en-US" altLang="en-US" b="1" dirty="0" smtClean="0">
                <a:solidFill>
                  <a:schemeClr val="tx2"/>
                </a:solidFill>
              </a:rPr>
              <a:t> </a:t>
            </a:r>
            <a:endParaRPr lang="en-US" altLang="en-US" b="1" dirty="0"/>
          </a:p>
        </p:txBody>
      </p:sp>
      <p:sp>
        <p:nvSpPr>
          <p:cNvPr id="10" name="Text Box 6"/>
          <p:cNvSpPr txBox="1">
            <a:spLocks noChangeArrowheads="1"/>
          </p:cNvSpPr>
          <p:nvPr/>
        </p:nvSpPr>
        <p:spPr bwMode="auto">
          <a:xfrm>
            <a:off x="2195736" y="5110163"/>
            <a:ext cx="596860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dirty="0"/>
              <a:t>substitute:</a:t>
            </a:r>
            <a:r>
              <a:rPr lang="en-US" altLang="en-US" b="1" dirty="0"/>
              <a:t>	</a:t>
            </a:r>
            <a:r>
              <a:rPr lang="en-US" altLang="en-US" b="1" dirty="0" smtClean="0">
                <a:solidFill>
                  <a:schemeClr val="tx2"/>
                </a:solidFill>
              </a:rPr>
              <a:t> E</a:t>
            </a:r>
            <a:r>
              <a:rPr lang="en-US" altLang="en-US" b="1" baseline="-25000" dirty="0" smtClean="0">
                <a:solidFill>
                  <a:schemeClr val="tx2"/>
                </a:solidFill>
              </a:rPr>
              <a:t>h </a:t>
            </a:r>
            <a:r>
              <a:rPr lang="en-US" altLang="en-US" b="1" dirty="0" smtClean="0">
                <a:solidFill>
                  <a:schemeClr val="tx2"/>
                </a:solidFill>
              </a:rPr>
              <a:t>- E</a:t>
            </a:r>
            <a:r>
              <a:rPr lang="en-US" altLang="en-US" b="1" baseline="-25000" dirty="0" smtClean="0">
                <a:solidFill>
                  <a:schemeClr val="tx2"/>
                </a:solidFill>
              </a:rPr>
              <a:t>v</a:t>
            </a:r>
            <a:r>
              <a:rPr lang="en-US" altLang="en-US" b="1" dirty="0" smtClean="0"/>
              <a:t> </a:t>
            </a:r>
            <a:r>
              <a:rPr lang="en-US" altLang="en-US" b="1" dirty="0"/>
              <a:t>= </a:t>
            </a:r>
            <a:r>
              <a:rPr lang="el-GR" altLang="en-US" b="1" dirty="0">
                <a:cs typeface="Arial" charset="0"/>
              </a:rPr>
              <a:t>ρ</a:t>
            </a:r>
            <a:r>
              <a:rPr lang="en-US" altLang="en-US" b="1" dirty="0">
                <a:cs typeface="Arial" charset="0"/>
              </a:rPr>
              <a:t> Q</a:t>
            </a:r>
            <a:r>
              <a:rPr lang="en-US" altLang="en-US" b="1" baseline="-25000" dirty="0">
                <a:cs typeface="Arial" charset="0"/>
              </a:rPr>
              <a:t>E</a:t>
            </a:r>
            <a:r>
              <a:rPr lang="en-US" altLang="en-US" b="1" dirty="0">
                <a:cs typeface="Arial" charset="0"/>
              </a:rPr>
              <a:t> - 0.2 S</a:t>
            </a:r>
            <a:r>
              <a:rPr lang="en-US" altLang="en-US" b="1" baseline="-25000" dirty="0">
                <a:cs typeface="Arial" charset="0"/>
              </a:rPr>
              <a:t>DS</a:t>
            </a:r>
            <a:r>
              <a:rPr lang="en-US" altLang="en-US" b="1" dirty="0">
                <a:cs typeface="Arial" charset="0"/>
              </a:rPr>
              <a:t> D</a:t>
            </a:r>
            <a:endParaRPr lang="el-GR" altLang="en-US" b="1" dirty="0">
              <a:cs typeface="Arial" charset="0"/>
            </a:endParaRPr>
          </a:p>
        </p:txBody>
      </p:sp>
      <p:sp>
        <p:nvSpPr>
          <p:cNvPr id="11" name="AutoShape 8"/>
          <p:cNvSpPr>
            <a:spLocks noChangeArrowheads="1"/>
          </p:cNvSpPr>
          <p:nvPr/>
        </p:nvSpPr>
        <p:spPr bwMode="auto">
          <a:xfrm>
            <a:off x="838200" y="2745655"/>
            <a:ext cx="828675" cy="314325"/>
          </a:xfrm>
          <a:prstGeom prst="rightArrow">
            <a:avLst>
              <a:gd name="adj1" fmla="val 50000"/>
              <a:gd name="adj2" fmla="val 65909"/>
            </a:avLst>
          </a:prstGeom>
          <a:solidFill>
            <a:schemeClr val="accent1">
              <a:lumMod val="20000"/>
              <a:lumOff val="80000"/>
            </a:schemeClr>
          </a:solidFill>
          <a:ln w="38100" algn="ctr">
            <a:solidFill>
              <a:schemeClr val="tx2"/>
            </a:solidFill>
            <a:miter lim="800000"/>
            <a:headEnd/>
            <a:tailEnd/>
          </a:ln>
          <a:effectLs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2" name="Text Box 10"/>
          <p:cNvSpPr txBox="1">
            <a:spLocks noChangeArrowheads="1"/>
          </p:cNvSpPr>
          <p:nvPr/>
        </p:nvSpPr>
        <p:spPr bwMode="auto">
          <a:xfrm>
            <a:off x="1914525" y="2636912"/>
            <a:ext cx="6401891" cy="531813"/>
          </a:xfrm>
          <a:prstGeom prst="rect">
            <a:avLst/>
          </a:prstGeom>
          <a:noFill/>
          <a:ln w="127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2800" b="1" dirty="0">
                <a:solidFill>
                  <a:schemeClr val="tx2"/>
                </a:solidFill>
              </a:rPr>
              <a:t>(1.2 + 0.2 S</a:t>
            </a:r>
            <a:r>
              <a:rPr lang="en-US" altLang="en-US" sz="2800" b="1" baseline="-25000" dirty="0">
                <a:solidFill>
                  <a:schemeClr val="tx2"/>
                </a:solidFill>
              </a:rPr>
              <a:t>DS</a:t>
            </a:r>
            <a:r>
              <a:rPr lang="en-US" altLang="en-US" sz="2800" b="1" dirty="0">
                <a:solidFill>
                  <a:schemeClr val="tx2"/>
                </a:solidFill>
              </a:rPr>
              <a:t>) D + 1.0 </a:t>
            </a:r>
            <a:r>
              <a:rPr lang="el-GR" altLang="en-US" sz="2800" b="1" dirty="0">
                <a:solidFill>
                  <a:schemeClr val="tx2"/>
                </a:solidFill>
              </a:rPr>
              <a:t>ρ</a:t>
            </a:r>
            <a:r>
              <a:rPr lang="en-US" altLang="en-US" sz="2800" b="1" dirty="0">
                <a:solidFill>
                  <a:schemeClr val="tx2"/>
                </a:solidFill>
              </a:rPr>
              <a:t> Q</a:t>
            </a:r>
            <a:r>
              <a:rPr lang="en-US" altLang="en-US" sz="2800" b="1" baseline="-25000" dirty="0">
                <a:solidFill>
                  <a:schemeClr val="tx2"/>
                </a:solidFill>
              </a:rPr>
              <a:t>E</a:t>
            </a:r>
            <a:r>
              <a:rPr lang="en-US" altLang="en-US" sz="2800" b="1" dirty="0">
                <a:solidFill>
                  <a:schemeClr val="tx2"/>
                </a:solidFill>
              </a:rPr>
              <a:t> + </a:t>
            </a:r>
            <a:r>
              <a:rPr lang="en-US" altLang="en-US" sz="2800" b="1" dirty="0" smtClean="0">
                <a:solidFill>
                  <a:schemeClr val="tx2"/>
                </a:solidFill>
              </a:rPr>
              <a:t>L + 0.2S </a:t>
            </a:r>
            <a:endParaRPr lang="en-US" altLang="en-US" sz="2800" b="1" dirty="0">
              <a:solidFill>
                <a:schemeClr val="tx2"/>
              </a:solidFill>
            </a:endParaRPr>
          </a:p>
        </p:txBody>
      </p:sp>
      <p:sp>
        <p:nvSpPr>
          <p:cNvPr id="13" name="AutoShape 11"/>
          <p:cNvSpPr>
            <a:spLocks noChangeArrowheads="1"/>
          </p:cNvSpPr>
          <p:nvPr/>
        </p:nvSpPr>
        <p:spPr bwMode="auto">
          <a:xfrm>
            <a:off x="838200" y="5795168"/>
            <a:ext cx="828675" cy="314325"/>
          </a:xfrm>
          <a:prstGeom prst="rightArrow">
            <a:avLst>
              <a:gd name="adj1" fmla="val 50000"/>
              <a:gd name="adj2" fmla="val 65909"/>
            </a:avLst>
          </a:prstGeom>
          <a:solidFill>
            <a:schemeClr val="accent1">
              <a:lumMod val="20000"/>
              <a:lumOff val="80000"/>
            </a:schemeClr>
          </a:solidFill>
          <a:ln w="38100" algn="ctr">
            <a:solidFill>
              <a:schemeClr val="tx2"/>
            </a:solidFill>
            <a:miter lim="800000"/>
            <a:headEnd/>
            <a:tailEnd/>
          </a:ln>
          <a:effectLs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4" name="Text Box 12"/>
          <p:cNvSpPr txBox="1">
            <a:spLocks noChangeArrowheads="1"/>
          </p:cNvSpPr>
          <p:nvPr/>
        </p:nvSpPr>
        <p:spPr bwMode="auto">
          <a:xfrm>
            <a:off x="1914525" y="5686425"/>
            <a:ext cx="4543425" cy="531813"/>
          </a:xfrm>
          <a:prstGeom prst="rect">
            <a:avLst/>
          </a:prstGeom>
          <a:noFill/>
          <a:ln w="127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2800" b="1" dirty="0">
                <a:solidFill>
                  <a:schemeClr val="tx2"/>
                </a:solidFill>
              </a:rPr>
              <a:t>(0.9 - 0.2 S</a:t>
            </a:r>
            <a:r>
              <a:rPr lang="en-US" altLang="en-US" sz="2800" b="1" baseline="-25000" dirty="0">
                <a:solidFill>
                  <a:schemeClr val="tx2"/>
                </a:solidFill>
              </a:rPr>
              <a:t>DS</a:t>
            </a:r>
            <a:r>
              <a:rPr lang="en-US" altLang="en-US" sz="2800" b="1" dirty="0">
                <a:solidFill>
                  <a:schemeClr val="tx2"/>
                </a:solidFill>
              </a:rPr>
              <a:t>) D + 1.0 </a:t>
            </a:r>
            <a:r>
              <a:rPr lang="el-GR" altLang="en-US" sz="2800" b="1" dirty="0">
                <a:solidFill>
                  <a:schemeClr val="tx2"/>
                </a:solidFill>
              </a:rPr>
              <a:t>ρ</a:t>
            </a:r>
            <a:r>
              <a:rPr lang="en-US" altLang="en-US" sz="2800" b="1" dirty="0">
                <a:solidFill>
                  <a:schemeClr val="tx2"/>
                </a:solidFill>
              </a:rPr>
              <a:t> Q</a:t>
            </a:r>
            <a:r>
              <a:rPr lang="en-US" altLang="en-US" sz="2800" b="1" baseline="-25000" dirty="0">
                <a:solidFill>
                  <a:schemeClr val="tx2"/>
                </a:solidFill>
              </a:rPr>
              <a:t>E</a:t>
            </a:r>
            <a:r>
              <a:rPr lang="en-US" altLang="en-US" sz="2800" b="1" dirty="0">
                <a:solidFill>
                  <a:schemeClr val="tx2"/>
                </a:solidFill>
              </a:rPr>
              <a:t> </a:t>
            </a:r>
          </a:p>
        </p:txBody>
      </p:sp>
      <p:sp>
        <p:nvSpPr>
          <p:cNvPr id="15" name="TextBox 14"/>
          <p:cNvSpPr txBox="1"/>
          <p:nvPr/>
        </p:nvSpPr>
        <p:spPr>
          <a:xfrm>
            <a:off x="2915816" y="3212377"/>
            <a:ext cx="5866234" cy="646331"/>
          </a:xfrm>
          <a:prstGeom prst="rect">
            <a:avLst/>
          </a:prstGeom>
          <a:noFill/>
        </p:spPr>
        <p:txBody>
          <a:bodyPr wrap="square" rtlCol="0">
            <a:spAutoFit/>
          </a:bodyPr>
          <a:lstStyle/>
          <a:p>
            <a:r>
              <a:rPr lang="en-US" sz="1800" i="1" u="sng" dirty="0" smtClean="0"/>
              <a:t>Note</a:t>
            </a:r>
            <a:r>
              <a:rPr lang="en-US" sz="1800" i="1" dirty="0" smtClean="0"/>
              <a:t>: The load factor on L is permitted to equal 0.5 for occupancies in which L</a:t>
            </a:r>
            <a:r>
              <a:rPr lang="en-US" sz="1800" i="1" baseline="-25000" dirty="0" smtClean="0"/>
              <a:t>o </a:t>
            </a:r>
            <a:r>
              <a:rPr lang="en-US" sz="1800" i="1" dirty="0" smtClean="0"/>
              <a:t>&lt;= 100psf</a:t>
            </a:r>
            <a:endParaRPr lang="en-US" sz="1800" i="1" dirty="0"/>
          </a:p>
        </p:txBody>
      </p:sp>
    </p:spTree>
    <p:extLst>
      <p:ext uri="{BB962C8B-B14F-4D97-AF65-F5344CB8AC3E}">
        <p14:creationId xmlns:p14="http://schemas.microsoft.com/office/powerpoint/2010/main" val="180166357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38"/>
          </p:nvPr>
        </p:nvSpPr>
        <p:spPr/>
        <p:txBody>
          <a:bodyPr/>
          <a:lstStyle/>
          <a:p>
            <a:r>
              <a:rPr lang="en-US" dirty="0" smtClean="0"/>
              <a:t>General Design Requirements</a:t>
            </a:r>
            <a:endParaRPr lang="en-US" dirty="0"/>
          </a:p>
        </p:txBody>
      </p:sp>
      <p:sp>
        <p:nvSpPr>
          <p:cNvPr id="10" name="Text Placeholder 9"/>
          <p:cNvSpPr>
            <a:spLocks noGrp="1"/>
          </p:cNvSpPr>
          <p:nvPr>
            <p:ph type="body" sz="quarter" idx="39"/>
          </p:nvPr>
        </p:nvSpPr>
        <p:spPr/>
        <p:txBody>
          <a:bodyPr/>
          <a:lstStyle/>
          <a:p>
            <a:r>
              <a:rPr lang="en-US" dirty="0" smtClean="0"/>
              <a:t>AISC Seismic Provisions</a:t>
            </a:r>
            <a:endParaRPr lang="en-US" dirty="0"/>
          </a:p>
        </p:txBody>
      </p:sp>
      <p:sp>
        <p:nvSpPr>
          <p:cNvPr id="5" name="Slide Number Placeholder 4"/>
          <p:cNvSpPr>
            <a:spLocks noGrp="1"/>
          </p:cNvSpPr>
          <p:nvPr>
            <p:ph type="sldNum" sz="quarter" idx="12"/>
          </p:nvPr>
        </p:nvSpPr>
        <p:spPr/>
        <p:txBody>
          <a:bodyPr/>
          <a:lstStyle/>
          <a:p>
            <a:pPr>
              <a:defRPr/>
            </a:pPr>
            <a:fld id="{46425072-6E52-45A8-8A7E-A5B11BCA4176}" type="slidenum">
              <a:rPr lang="en-US" altLang="en-US" smtClean="0"/>
              <a:pPr>
                <a:defRPr/>
              </a:pPr>
              <a:t>51</a:t>
            </a:fld>
            <a:endParaRPr lang="en-US" altLang="en-US"/>
          </a:p>
        </p:txBody>
      </p:sp>
      <p:sp>
        <p:nvSpPr>
          <p:cNvPr id="11" name="Text Box 2"/>
          <p:cNvSpPr txBox="1">
            <a:spLocks noChangeArrowheads="1"/>
          </p:cNvSpPr>
          <p:nvPr/>
        </p:nvSpPr>
        <p:spPr bwMode="auto">
          <a:xfrm>
            <a:off x="539552" y="1268760"/>
            <a:ext cx="627697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None/>
            </a:pPr>
            <a:r>
              <a:rPr lang="en-US" altLang="en-US" sz="2200" u="sng" dirty="0" smtClean="0">
                <a:latin typeface="+mn-lt"/>
              </a:rPr>
              <a:t>B2.  Loads and Load Combinations</a:t>
            </a:r>
            <a:endParaRPr lang="en-US" altLang="en-US" sz="2200" u="sng" dirty="0">
              <a:latin typeface="+mn-lt"/>
            </a:endParaRPr>
          </a:p>
        </p:txBody>
      </p:sp>
      <p:sp>
        <p:nvSpPr>
          <p:cNvPr id="13" name="Text Box 5"/>
          <p:cNvSpPr txBox="1">
            <a:spLocks noChangeArrowheads="1"/>
          </p:cNvSpPr>
          <p:nvPr/>
        </p:nvSpPr>
        <p:spPr bwMode="auto">
          <a:xfrm>
            <a:off x="1066800" y="1940818"/>
            <a:ext cx="6905625"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b="0" dirty="0"/>
              <a:t>Where the required strength defined in the </a:t>
            </a:r>
            <a:r>
              <a:rPr lang="en-US" altLang="en-US" sz="2400" b="0" i="1" dirty="0"/>
              <a:t>AISC Seismic Provisions </a:t>
            </a:r>
            <a:r>
              <a:rPr lang="en-US" altLang="en-US" sz="2400" b="0" dirty="0"/>
              <a:t>refers to the </a:t>
            </a:r>
            <a:r>
              <a:rPr lang="en-US" altLang="en-US" sz="2400" b="0" dirty="0" err="1"/>
              <a:t>overstrength</a:t>
            </a:r>
            <a:r>
              <a:rPr lang="en-US" altLang="en-US" sz="2400" b="0" dirty="0"/>
              <a:t> seismic load</a:t>
            </a:r>
            <a:r>
              <a:rPr lang="en-US" altLang="en-US" sz="2400" b="0" dirty="0" smtClean="0"/>
              <a:t>:</a:t>
            </a:r>
          </a:p>
          <a:p>
            <a:pPr>
              <a:spcBef>
                <a:spcPct val="50000"/>
              </a:spcBef>
              <a:buClrTx/>
              <a:buSzTx/>
              <a:buNone/>
            </a:pPr>
            <a:endParaRPr lang="en-US" altLang="en-US" sz="1200" b="0" dirty="0" smtClean="0"/>
          </a:p>
          <a:p>
            <a:pPr>
              <a:spcBef>
                <a:spcPct val="50000"/>
              </a:spcBef>
              <a:buClrTx/>
              <a:buSzTx/>
              <a:buNone/>
            </a:pPr>
            <a:r>
              <a:rPr lang="en-US" altLang="en-US" sz="2400" b="0" dirty="0" smtClean="0"/>
              <a:t>The </a:t>
            </a:r>
            <a:r>
              <a:rPr lang="en-US" altLang="en-US" sz="2400" b="0" dirty="0"/>
              <a:t>horizontal portion of the earthquake load, </a:t>
            </a:r>
            <a:r>
              <a:rPr lang="en-US" altLang="en-US" sz="2400" b="0" i="1" dirty="0" err="1"/>
              <a:t>E</a:t>
            </a:r>
            <a:r>
              <a:rPr lang="en-US" altLang="en-US" sz="2400" b="0" i="1" baseline="-25000" dirty="0" err="1"/>
              <a:t>mh</a:t>
            </a:r>
            <a:r>
              <a:rPr lang="en-US" altLang="en-US" sz="2400" b="0" i="1" dirty="0"/>
              <a:t>,</a:t>
            </a:r>
            <a:r>
              <a:rPr lang="en-US" altLang="en-US" sz="2400" b="0" dirty="0"/>
              <a:t> shall be determined using the </a:t>
            </a:r>
            <a:r>
              <a:rPr lang="en-US" altLang="en-US" sz="2400" i="1" dirty="0" err="1">
                <a:solidFill>
                  <a:schemeClr val="tx2"/>
                </a:solidFill>
              </a:rPr>
              <a:t>overstrength</a:t>
            </a:r>
            <a:r>
              <a:rPr lang="en-US" altLang="en-US" sz="2400" i="1" dirty="0">
                <a:solidFill>
                  <a:schemeClr val="tx2"/>
                </a:solidFill>
              </a:rPr>
              <a:t> factor</a:t>
            </a:r>
            <a:r>
              <a:rPr lang="en-US" altLang="en-US" sz="2400" dirty="0">
                <a:solidFill>
                  <a:schemeClr val="tx2"/>
                </a:solidFill>
              </a:rPr>
              <a:t> </a:t>
            </a:r>
            <a:r>
              <a:rPr lang="en-US" altLang="en-US" sz="2400" dirty="0">
                <a:solidFill>
                  <a:schemeClr val="tx2"/>
                </a:solidFill>
                <a:sym typeface="Symbol" pitchFamily="18" charset="2"/>
              </a:rPr>
              <a:t></a:t>
            </a:r>
            <a:r>
              <a:rPr lang="en-US" altLang="en-US" sz="2400" baseline="-25000" dirty="0">
                <a:solidFill>
                  <a:schemeClr val="tx2"/>
                </a:solidFill>
              </a:rPr>
              <a:t>o</a:t>
            </a:r>
            <a:r>
              <a:rPr lang="en-US" altLang="en-US" sz="2400" dirty="0"/>
              <a:t> </a:t>
            </a:r>
            <a:r>
              <a:rPr lang="en-US" altLang="en-US" sz="2400" b="0" dirty="0"/>
              <a:t>prescribed by the load combinations in applicable building code. </a:t>
            </a:r>
          </a:p>
        </p:txBody>
      </p:sp>
    </p:spTree>
    <p:extLst>
      <p:ext uri="{BB962C8B-B14F-4D97-AF65-F5344CB8AC3E}">
        <p14:creationId xmlns:p14="http://schemas.microsoft.com/office/powerpoint/2010/main" val="5048181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p:cNvSpPr>
            <a:spLocks noGrp="1"/>
          </p:cNvSpPr>
          <p:nvPr>
            <p:ph type="body" sz="quarter" idx="38"/>
          </p:nvPr>
        </p:nvSpPr>
        <p:spPr/>
        <p:txBody>
          <a:bodyPr/>
          <a:lstStyle/>
          <a:p>
            <a:r>
              <a:rPr lang="en-US" dirty="0" smtClean="0"/>
              <a:t>Seismic </a:t>
            </a:r>
            <a:r>
              <a:rPr lang="en-US" dirty="0"/>
              <a:t>Load Effects Including </a:t>
            </a:r>
            <a:r>
              <a:rPr lang="en-US" dirty="0" err="1"/>
              <a:t>Overstrength</a:t>
            </a:r>
            <a:r>
              <a:rPr lang="en-US" dirty="0"/>
              <a:t> (ASCE 7)</a:t>
            </a:r>
          </a:p>
          <a:p>
            <a:endParaRPr lang="en-US" dirty="0"/>
          </a:p>
          <a:p>
            <a:endParaRPr lang="en-US" dirty="0"/>
          </a:p>
        </p:txBody>
      </p:sp>
      <p:sp>
        <p:nvSpPr>
          <p:cNvPr id="7" name="Text Box 3"/>
          <p:cNvSpPr txBox="1">
            <a:spLocks noChangeArrowheads="1"/>
          </p:cNvSpPr>
          <p:nvPr/>
        </p:nvSpPr>
        <p:spPr bwMode="auto">
          <a:xfrm>
            <a:off x="467544" y="1916832"/>
            <a:ext cx="82010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dirty="0" smtClean="0"/>
              <a:t>For Load Combination:</a:t>
            </a:r>
            <a:r>
              <a:rPr lang="en-US" altLang="en-US" b="1" dirty="0" smtClean="0"/>
              <a:t>	1.2D + </a:t>
            </a:r>
            <a:r>
              <a:rPr lang="en-US" altLang="en-US" b="1" dirty="0" smtClean="0">
                <a:solidFill>
                  <a:schemeClr val="tx2"/>
                </a:solidFill>
              </a:rPr>
              <a:t>E</a:t>
            </a:r>
            <a:r>
              <a:rPr lang="en-US" altLang="en-US" b="1" baseline="-25000" dirty="0" smtClean="0">
                <a:solidFill>
                  <a:schemeClr val="tx2"/>
                </a:solidFill>
              </a:rPr>
              <a:t>h</a:t>
            </a:r>
            <a:r>
              <a:rPr lang="en-US" altLang="en-US" b="1" dirty="0" smtClean="0">
                <a:solidFill>
                  <a:schemeClr val="tx2"/>
                </a:solidFill>
              </a:rPr>
              <a:t> + </a:t>
            </a:r>
            <a:r>
              <a:rPr lang="en-US" altLang="en-US" b="1" dirty="0" err="1" smtClean="0">
                <a:solidFill>
                  <a:schemeClr val="tx2"/>
                </a:solidFill>
              </a:rPr>
              <a:t>E</a:t>
            </a:r>
            <a:r>
              <a:rPr lang="en-US" altLang="en-US" b="1" baseline="-25000" dirty="0" err="1" smtClean="0">
                <a:solidFill>
                  <a:schemeClr val="tx2"/>
                </a:solidFill>
              </a:rPr>
              <a:t>v</a:t>
            </a:r>
            <a:r>
              <a:rPr lang="en-US" altLang="en-US" b="1" dirty="0" smtClean="0">
                <a:solidFill>
                  <a:schemeClr val="tx2"/>
                </a:solidFill>
              </a:rPr>
              <a:t> </a:t>
            </a:r>
            <a:r>
              <a:rPr lang="en-US" altLang="en-US" b="1" dirty="0" smtClean="0"/>
              <a:t>+ L + 0.2S</a:t>
            </a:r>
          </a:p>
        </p:txBody>
      </p:sp>
      <p:sp>
        <p:nvSpPr>
          <p:cNvPr id="8" name="Text Box 4"/>
          <p:cNvSpPr txBox="1">
            <a:spLocks noChangeArrowheads="1"/>
          </p:cNvSpPr>
          <p:nvPr/>
        </p:nvSpPr>
        <p:spPr bwMode="auto">
          <a:xfrm>
            <a:off x="4708525" y="2608982"/>
            <a:ext cx="419748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b="1" dirty="0" smtClean="0">
                <a:solidFill>
                  <a:schemeClr val="tx2"/>
                </a:solidFill>
              </a:rPr>
              <a:t>E</a:t>
            </a:r>
            <a:r>
              <a:rPr lang="en-US" altLang="en-US" b="1" baseline="-25000" dirty="0" smtClean="0">
                <a:solidFill>
                  <a:schemeClr val="tx2"/>
                </a:solidFill>
              </a:rPr>
              <a:t>h</a:t>
            </a:r>
            <a:r>
              <a:rPr lang="en-US" altLang="en-US" b="1" dirty="0" smtClean="0">
                <a:solidFill>
                  <a:schemeClr val="tx2"/>
                </a:solidFill>
              </a:rPr>
              <a:t> + E</a:t>
            </a:r>
            <a:r>
              <a:rPr lang="en-US" altLang="en-US" b="1" baseline="-25000" dirty="0" smtClean="0">
                <a:solidFill>
                  <a:schemeClr val="tx2"/>
                </a:solidFill>
              </a:rPr>
              <a:t>v</a:t>
            </a:r>
            <a:r>
              <a:rPr lang="en-US" altLang="en-US" b="1" dirty="0" smtClean="0">
                <a:solidFill>
                  <a:schemeClr val="tx2"/>
                </a:solidFill>
              </a:rPr>
              <a:t> </a:t>
            </a:r>
            <a:r>
              <a:rPr lang="en-US" altLang="en-US" b="1" dirty="0">
                <a:solidFill>
                  <a:schemeClr val="tx2"/>
                </a:solidFill>
              </a:rPr>
              <a:t>= </a:t>
            </a:r>
            <a:r>
              <a:rPr lang="el-GR" altLang="en-US" b="1" dirty="0">
                <a:solidFill>
                  <a:schemeClr val="tx2"/>
                </a:solidFill>
                <a:cs typeface="Arial" charset="0"/>
              </a:rPr>
              <a:t>Ω</a:t>
            </a:r>
            <a:r>
              <a:rPr lang="en-US" altLang="en-US" b="1" baseline="-25000" dirty="0">
                <a:solidFill>
                  <a:schemeClr val="tx2"/>
                </a:solidFill>
                <a:cs typeface="Arial" charset="0"/>
              </a:rPr>
              <a:t>o</a:t>
            </a:r>
            <a:r>
              <a:rPr lang="en-US" altLang="en-US" b="1" dirty="0">
                <a:solidFill>
                  <a:schemeClr val="tx2"/>
                </a:solidFill>
                <a:cs typeface="Arial" charset="0"/>
              </a:rPr>
              <a:t> Q</a:t>
            </a:r>
            <a:r>
              <a:rPr lang="en-US" altLang="en-US" b="1" baseline="-25000" dirty="0">
                <a:solidFill>
                  <a:schemeClr val="tx2"/>
                </a:solidFill>
                <a:cs typeface="Arial" charset="0"/>
              </a:rPr>
              <a:t>E</a:t>
            </a:r>
            <a:r>
              <a:rPr lang="en-US" altLang="en-US" b="1" dirty="0">
                <a:solidFill>
                  <a:schemeClr val="tx2"/>
                </a:solidFill>
                <a:cs typeface="Arial" charset="0"/>
              </a:rPr>
              <a:t> + 0.2 S</a:t>
            </a:r>
            <a:r>
              <a:rPr lang="en-US" altLang="en-US" b="1" baseline="-25000" dirty="0">
                <a:solidFill>
                  <a:schemeClr val="tx2"/>
                </a:solidFill>
                <a:cs typeface="Arial" charset="0"/>
              </a:rPr>
              <a:t>DS</a:t>
            </a:r>
            <a:r>
              <a:rPr lang="en-US" altLang="en-US" b="1" dirty="0">
                <a:solidFill>
                  <a:schemeClr val="tx2"/>
                </a:solidFill>
                <a:cs typeface="Arial" charset="0"/>
              </a:rPr>
              <a:t> D</a:t>
            </a:r>
            <a:endParaRPr lang="el-GR" altLang="en-US" b="1" dirty="0">
              <a:solidFill>
                <a:schemeClr val="tx2"/>
              </a:solidFill>
              <a:cs typeface="Arial" charset="0"/>
            </a:endParaRPr>
          </a:p>
        </p:txBody>
      </p:sp>
      <p:sp>
        <p:nvSpPr>
          <p:cNvPr id="9" name="Text Box 5"/>
          <p:cNvSpPr txBox="1">
            <a:spLocks noChangeArrowheads="1"/>
          </p:cNvSpPr>
          <p:nvPr/>
        </p:nvSpPr>
        <p:spPr bwMode="auto">
          <a:xfrm>
            <a:off x="498475" y="4221088"/>
            <a:ext cx="82010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dirty="0"/>
              <a:t>For Load Combination:</a:t>
            </a:r>
            <a:r>
              <a:rPr lang="en-US" altLang="en-US" b="1" dirty="0"/>
              <a:t>	</a:t>
            </a:r>
            <a:r>
              <a:rPr lang="en-US" altLang="en-US" b="1" dirty="0" smtClean="0"/>
              <a:t>0.9D + </a:t>
            </a:r>
            <a:r>
              <a:rPr lang="en-US" altLang="en-US" b="1" dirty="0" smtClean="0">
                <a:solidFill>
                  <a:schemeClr val="tx2"/>
                </a:solidFill>
              </a:rPr>
              <a:t>E</a:t>
            </a:r>
            <a:r>
              <a:rPr lang="en-US" altLang="en-US" b="1" baseline="-25000" dirty="0" smtClean="0">
                <a:solidFill>
                  <a:schemeClr val="tx2"/>
                </a:solidFill>
              </a:rPr>
              <a:t>h </a:t>
            </a:r>
            <a:r>
              <a:rPr lang="en-US" altLang="en-US" b="1" dirty="0" smtClean="0">
                <a:solidFill>
                  <a:schemeClr val="tx2"/>
                </a:solidFill>
              </a:rPr>
              <a:t>- E</a:t>
            </a:r>
            <a:r>
              <a:rPr lang="en-US" altLang="en-US" b="1" baseline="-25000" dirty="0" smtClean="0">
                <a:solidFill>
                  <a:schemeClr val="tx2"/>
                </a:solidFill>
              </a:rPr>
              <a:t>v</a:t>
            </a:r>
            <a:r>
              <a:rPr lang="en-US" altLang="en-US" b="1" dirty="0" smtClean="0">
                <a:solidFill>
                  <a:schemeClr val="tx2"/>
                </a:solidFill>
              </a:rPr>
              <a:t> </a:t>
            </a:r>
            <a:endParaRPr lang="en-US" altLang="en-US" b="1" dirty="0"/>
          </a:p>
        </p:txBody>
      </p:sp>
      <p:sp>
        <p:nvSpPr>
          <p:cNvPr id="10" name="Text Box 8"/>
          <p:cNvSpPr txBox="1">
            <a:spLocks noChangeArrowheads="1"/>
          </p:cNvSpPr>
          <p:nvPr/>
        </p:nvSpPr>
        <p:spPr bwMode="auto">
          <a:xfrm>
            <a:off x="1032892" y="2650257"/>
            <a:ext cx="34671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r"/>
            <a:r>
              <a:rPr lang="en-US" altLang="en-US" sz="2000" dirty="0" smtClean="0"/>
              <a:t>Seismic Load Effects Including </a:t>
            </a:r>
            <a:r>
              <a:rPr lang="en-US" altLang="en-US" sz="2000" dirty="0" err="1" smtClean="0"/>
              <a:t>Overstrength</a:t>
            </a:r>
            <a:r>
              <a:rPr lang="en-US" altLang="en-US" sz="2000" dirty="0" smtClean="0"/>
              <a:t>:  </a:t>
            </a:r>
            <a:endParaRPr lang="en-US" altLang="en-US" sz="2000" dirty="0"/>
          </a:p>
        </p:txBody>
      </p:sp>
      <p:sp>
        <p:nvSpPr>
          <p:cNvPr id="11" name="Text Box 9"/>
          <p:cNvSpPr txBox="1">
            <a:spLocks noChangeArrowheads="1"/>
          </p:cNvSpPr>
          <p:nvPr/>
        </p:nvSpPr>
        <p:spPr bwMode="auto">
          <a:xfrm>
            <a:off x="4699000" y="4962450"/>
            <a:ext cx="40005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b="1" dirty="0" smtClean="0">
                <a:solidFill>
                  <a:schemeClr val="tx2"/>
                </a:solidFill>
              </a:rPr>
              <a:t>E</a:t>
            </a:r>
            <a:r>
              <a:rPr lang="en-US" altLang="en-US" b="1" baseline="-25000" dirty="0" smtClean="0">
                <a:solidFill>
                  <a:schemeClr val="tx2"/>
                </a:solidFill>
              </a:rPr>
              <a:t>h </a:t>
            </a:r>
            <a:r>
              <a:rPr lang="en-US" altLang="en-US" b="1" dirty="0" smtClean="0">
                <a:solidFill>
                  <a:schemeClr val="tx2"/>
                </a:solidFill>
              </a:rPr>
              <a:t>- E</a:t>
            </a:r>
            <a:r>
              <a:rPr lang="en-US" altLang="en-US" b="1" baseline="-25000" dirty="0" smtClean="0">
                <a:solidFill>
                  <a:schemeClr val="tx2"/>
                </a:solidFill>
              </a:rPr>
              <a:t>v</a:t>
            </a:r>
            <a:r>
              <a:rPr lang="en-US" altLang="en-US" b="1" dirty="0" smtClean="0">
                <a:solidFill>
                  <a:schemeClr val="tx2"/>
                </a:solidFill>
              </a:rPr>
              <a:t>  </a:t>
            </a:r>
            <a:r>
              <a:rPr lang="en-US" altLang="en-US" b="1" dirty="0">
                <a:solidFill>
                  <a:schemeClr val="tx2"/>
                </a:solidFill>
              </a:rPr>
              <a:t>= </a:t>
            </a:r>
            <a:r>
              <a:rPr lang="el-GR" altLang="en-US" b="1" dirty="0">
                <a:solidFill>
                  <a:schemeClr val="tx2"/>
                </a:solidFill>
                <a:cs typeface="Arial" charset="0"/>
              </a:rPr>
              <a:t>Ω</a:t>
            </a:r>
            <a:r>
              <a:rPr lang="en-US" altLang="en-US" b="1" baseline="-25000" dirty="0">
                <a:solidFill>
                  <a:schemeClr val="tx2"/>
                </a:solidFill>
                <a:cs typeface="Arial" charset="0"/>
              </a:rPr>
              <a:t>o</a:t>
            </a:r>
            <a:r>
              <a:rPr lang="en-US" altLang="en-US" b="1" dirty="0">
                <a:solidFill>
                  <a:schemeClr val="tx2"/>
                </a:solidFill>
                <a:cs typeface="Arial" charset="0"/>
              </a:rPr>
              <a:t> Q</a:t>
            </a:r>
            <a:r>
              <a:rPr lang="en-US" altLang="en-US" b="1" baseline="-25000" dirty="0">
                <a:solidFill>
                  <a:schemeClr val="tx2"/>
                </a:solidFill>
                <a:cs typeface="Arial" charset="0"/>
              </a:rPr>
              <a:t>E</a:t>
            </a:r>
            <a:r>
              <a:rPr lang="en-US" altLang="en-US" b="1" dirty="0">
                <a:solidFill>
                  <a:schemeClr val="tx2"/>
                </a:solidFill>
                <a:cs typeface="Arial" charset="0"/>
              </a:rPr>
              <a:t> - 0.2 S</a:t>
            </a:r>
            <a:r>
              <a:rPr lang="en-US" altLang="en-US" b="1" baseline="-25000" dirty="0">
                <a:solidFill>
                  <a:schemeClr val="tx2"/>
                </a:solidFill>
                <a:cs typeface="Arial" charset="0"/>
              </a:rPr>
              <a:t>DS</a:t>
            </a:r>
            <a:r>
              <a:rPr lang="en-US" altLang="en-US" b="1" dirty="0">
                <a:solidFill>
                  <a:schemeClr val="tx2"/>
                </a:solidFill>
                <a:cs typeface="Arial" charset="0"/>
              </a:rPr>
              <a:t> D</a:t>
            </a:r>
            <a:endParaRPr lang="el-GR" altLang="en-US" b="1" dirty="0">
              <a:solidFill>
                <a:schemeClr val="tx2"/>
              </a:solidFill>
              <a:cs typeface="Arial" charset="0"/>
            </a:endParaRPr>
          </a:p>
        </p:txBody>
      </p:sp>
      <p:sp>
        <p:nvSpPr>
          <p:cNvPr id="12" name="Text Box 10"/>
          <p:cNvSpPr txBox="1">
            <a:spLocks noChangeArrowheads="1"/>
          </p:cNvSpPr>
          <p:nvPr/>
        </p:nvSpPr>
        <p:spPr bwMode="auto">
          <a:xfrm>
            <a:off x="1032892" y="4937115"/>
            <a:ext cx="34671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r"/>
            <a:r>
              <a:rPr lang="en-US" altLang="en-US" sz="2000" dirty="0" smtClean="0"/>
              <a:t>Seismic Load Effects Including </a:t>
            </a:r>
            <a:r>
              <a:rPr lang="en-US" altLang="en-US" sz="2000" dirty="0" err="1" smtClean="0"/>
              <a:t>Overstrength</a:t>
            </a:r>
            <a:r>
              <a:rPr lang="en-US" altLang="en-US" sz="2000" dirty="0" smtClean="0"/>
              <a:t>:</a:t>
            </a:r>
            <a:endParaRPr lang="en-US" altLang="en-US" sz="2000" dirty="0"/>
          </a:p>
        </p:txBody>
      </p:sp>
    </p:spTree>
    <p:extLst>
      <p:ext uri="{BB962C8B-B14F-4D97-AF65-F5344CB8AC3E}">
        <p14:creationId xmlns:p14="http://schemas.microsoft.com/office/powerpoint/2010/main" val="170623117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38"/>
          </p:nvPr>
        </p:nvSpPr>
        <p:spPr/>
        <p:txBody>
          <a:bodyPr/>
          <a:lstStyle/>
          <a:p>
            <a:r>
              <a:rPr lang="en-US" sz="2800" dirty="0"/>
              <a:t>Basic load combinations incorporating</a:t>
            </a:r>
            <a:br>
              <a:rPr lang="en-US" sz="2800" dirty="0"/>
            </a:br>
            <a:r>
              <a:rPr lang="en-US" sz="2800" i="1" dirty="0">
                <a:solidFill>
                  <a:schemeClr val="tx2"/>
                </a:solidFill>
                <a:latin typeface="Arial" charset="0"/>
                <a:cs typeface="+mn-cs"/>
              </a:rPr>
              <a:t>seismic load effects including </a:t>
            </a:r>
            <a:r>
              <a:rPr lang="en-US" sz="2800" i="1" dirty="0" err="1" smtClean="0">
                <a:solidFill>
                  <a:schemeClr val="tx2"/>
                </a:solidFill>
                <a:latin typeface="Arial" charset="0"/>
                <a:cs typeface="+mn-cs"/>
              </a:rPr>
              <a:t>overstrength</a:t>
            </a:r>
            <a:r>
              <a:rPr lang="en-US" sz="2800" i="1" dirty="0" smtClean="0">
                <a:solidFill>
                  <a:schemeClr val="tx2"/>
                </a:solidFill>
                <a:latin typeface="Arial" charset="0"/>
                <a:cs typeface="+mn-cs"/>
              </a:rPr>
              <a:t>:</a:t>
            </a:r>
            <a:endParaRPr lang="en-US" sz="2800" i="1" dirty="0">
              <a:solidFill>
                <a:schemeClr val="tx2"/>
              </a:solidFill>
              <a:latin typeface="Arial" charset="0"/>
              <a:cs typeface="+mn-cs"/>
            </a:endParaRPr>
          </a:p>
          <a:p>
            <a:endParaRPr lang="en-US" sz="2800" dirty="0"/>
          </a:p>
        </p:txBody>
      </p:sp>
      <p:sp>
        <p:nvSpPr>
          <p:cNvPr id="7" name="Text Box 3"/>
          <p:cNvSpPr txBox="1">
            <a:spLocks noChangeArrowheads="1"/>
          </p:cNvSpPr>
          <p:nvPr/>
        </p:nvSpPr>
        <p:spPr bwMode="auto">
          <a:xfrm>
            <a:off x="498475" y="1814760"/>
            <a:ext cx="82010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dirty="0"/>
              <a:t>For Load Combination:</a:t>
            </a:r>
            <a:r>
              <a:rPr lang="en-US" altLang="en-US" b="1" dirty="0"/>
              <a:t>	</a:t>
            </a:r>
            <a:r>
              <a:rPr lang="en-US" altLang="en-US" b="1" dirty="0" smtClean="0"/>
              <a:t>1.2D + </a:t>
            </a:r>
            <a:r>
              <a:rPr lang="en-US" altLang="en-US" b="1" dirty="0" smtClean="0">
                <a:solidFill>
                  <a:schemeClr val="tx2"/>
                </a:solidFill>
              </a:rPr>
              <a:t>E</a:t>
            </a:r>
            <a:r>
              <a:rPr lang="en-US" altLang="en-US" b="1" baseline="-25000" dirty="0" smtClean="0">
                <a:solidFill>
                  <a:schemeClr val="tx2"/>
                </a:solidFill>
              </a:rPr>
              <a:t>h</a:t>
            </a:r>
            <a:r>
              <a:rPr lang="en-US" altLang="en-US" b="1" dirty="0" smtClean="0">
                <a:solidFill>
                  <a:schemeClr val="tx2"/>
                </a:solidFill>
              </a:rPr>
              <a:t> + E</a:t>
            </a:r>
            <a:r>
              <a:rPr lang="en-US" altLang="en-US" b="1" baseline="-25000" dirty="0" smtClean="0">
                <a:solidFill>
                  <a:schemeClr val="tx2"/>
                </a:solidFill>
              </a:rPr>
              <a:t>v</a:t>
            </a:r>
            <a:r>
              <a:rPr lang="en-US" altLang="en-US" b="1" dirty="0" smtClean="0">
                <a:solidFill>
                  <a:schemeClr val="tx2"/>
                </a:solidFill>
              </a:rPr>
              <a:t> </a:t>
            </a:r>
            <a:r>
              <a:rPr lang="en-US" altLang="en-US" b="1" dirty="0" smtClean="0"/>
              <a:t>+ L + 0.2S</a:t>
            </a:r>
          </a:p>
        </p:txBody>
      </p:sp>
      <p:sp>
        <p:nvSpPr>
          <p:cNvPr id="8" name="Text Box 4"/>
          <p:cNvSpPr txBox="1">
            <a:spLocks noChangeArrowheads="1"/>
          </p:cNvSpPr>
          <p:nvPr/>
        </p:nvSpPr>
        <p:spPr bwMode="auto">
          <a:xfrm>
            <a:off x="2060574" y="2420888"/>
            <a:ext cx="618383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dirty="0" smtClean="0"/>
              <a:t>substitute: 	    </a:t>
            </a:r>
            <a:r>
              <a:rPr lang="en-US" altLang="en-US" b="1" dirty="0" smtClean="0">
                <a:solidFill>
                  <a:schemeClr val="tx2"/>
                </a:solidFill>
              </a:rPr>
              <a:t>E</a:t>
            </a:r>
            <a:r>
              <a:rPr lang="en-US" altLang="en-US" b="1" baseline="-25000" dirty="0" smtClean="0">
                <a:solidFill>
                  <a:schemeClr val="tx2"/>
                </a:solidFill>
              </a:rPr>
              <a:t>h</a:t>
            </a:r>
            <a:r>
              <a:rPr lang="en-US" altLang="en-US" b="1" dirty="0" smtClean="0">
                <a:solidFill>
                  <a:schemeClr val="tx2"/>
                </a:solidFill>
              </a:rPr>
              <a:t> + E</a:t>
            </a:r>
            <a:r>
              <a:rPr lang="en-US" altLang="en-US" b="1" baseline="-25000" dirty="0" smtClean="0">
                <a:solidFill>
                  <a:schemeClr val="tx2"/>
                </a:solidFill>
              </a:rPr>
              <a:t>v</a:t>
            </a:r>
            <a:r>
              <a:rPr lang="en-US" altLang="en-US" b="1" dirty="0" smtClean="0"/>
              <a:t> </a:t>
            </a:r>
            <a:r>
              <a:rPr lang="en-US" altLang="en-US" b="1" dirty="0"/>
              <a:t>= </a:t>
            </a:r>
            <a:r>
              <a:rPr lang="el-GR" altLang="en-US" b="1" dirty="0"/>
              <a:t>Ω</a:t>
            </a:r>
            <a:r>
              <a:rPr lang="en-US" altLang="en-US" b="1" baseline="-25000" dirty="0"/>
              <a:t>o</a:t>
            </a:r>
            <a:r>
              <a:rPr lang="en-US" altLang="en-US" b="1" dirty="0">
                <a:cs typeface="Arial" charset="0"/>
              </a:rPr>
              <a:t> Q</a:t>
            </a:r>
            <a:r>
              <a:rPr lang="en-US" altLang="en-US" b="1" baseline="-25000" dirty="0">
                <a:cs typeface="Arial" charset="0"/>
              </a:rPr>
              <a:t>E</a:t>
            </a:r>
            <a:r>
              <a:rPr lang="en-US" altLang="en-US" b="1" dirty="0">
                <a:cs typeface="Arial" charset="0"/>
              </a:rPr>
              <a:t> + 0.2 S</a:t>
            </a:r>
            <a:r>
              <a:rPr lang="en-US" altLang="en-US" b="1" baseline="-25000" dirty="0">
                <a:cs typeface="Arial" charset="0"/>
              </a:rPr>
              <a:t>DS</a:t>
            </a:r>
            <a:r>
              <a:rPr lang="en-US" altLang="en-US" b="1" dirty="0">
                <a:cs typeface="Arial" charset="0"/>
              </a:rPr>
              <a:t> D</a:t>
            </a:r>
            <a:endParaRPr lang="el-GR" altLang="en-US" b="1" dirty="0">
              <a:cs typeface="Arial" charset="0"/>
            </a:endParaRPr>
          </a:p>
        </p:txBody>
      </p:sp>
      <p:sp>
        <p:nvSpPr>
          <p:cNvPr id="9" name="Text Box 5"/>
          <p:cNvSpPr txBox="1">
            <a:spLocks noChangeArrowheads="1"/>
          </p:cNvSpPr>
          <p:nvPr/>
        </p:nvSpPr>
        <p:spPr bwMode="auto">
          <a:xfrm>
            <a:off x="498475" y="4437063"/>
            <a:ext cx="82010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dirty="0" smtClean="0"/>
              <a:t>For Load Combination:</a:t>
            </a:r>
            <a:r>
              <a:rPr lang="en-US" altLang="en-US" b="1" dirty="0" smtClean="0"/>
              <a:t>	0.9D + </a:t>
            </a:r>
            <a:r>
              <a:rPr lang="en-US" altLang="en-US" b="1" dirty="0" smtClean="0">
                <a:solidFill>
                  <a:schemeClr val="tx2"/>
                </a:solidFill>
              </a:rPr>
              <a:t>E</a:t>
            </a:r>
            <a:r>
              <a:rPr lang="en-US" altLang="en-US" b="1" baseline="-25000" dirty="0" smtClean="0">
                <a:solidFill>
                  <a:schemeClr val="tx2"/>
                </a:solidFill>
              </a:rPr>
              <a:t>h </a:t>
            </a:r>
            <a:r>
              <a:rPr lang="en-US" altLang="en-US" b="1" dirty="0" smtClean="0">
                <a:solidFill>
                  <a:schemeClr val="tx2"/>
                </a:solidFill>
              </a:rPr>
              <a:t>- E</a:t>
            </a:r>
            <a:r>
              <a:rPr lang="en-US" altLang="en-US" b="1" baseline="-25000" dirty="0" smtClean="0">
                <a:solidFill>
                  <a:schemeClr val="tx2"/>
                </a:solidFill>
              </a:rPr>
              <a:t>v</a:t>
            </a:r>
            <a:r>
              <a:rPr lang="en-US" altLang="en-US" b="1" dirty="0" smtClean="0">
                <a:solidFill>
                  <a:schemeClr val="tx2"/>
                </a:solidFill>
              </a:rPr>
              <a:t> </a:t>
            </a:r>
            <a:endParaRPr lang="en-US" altLang="en-US" b="1" dirty="0"/>
          </a:p>
        </p:txBody>
      </p:sp>
      <p:sp>
        <p:nvSpPr>
          <p:cNvPr id="10" name="Text Box 6"/>
          <p:cNvSpPr txBox="1">
            <a:spLocks noChangeArrowheads="1"/>
          </p:cNvSpPr>
          <p:nvPr/>
        </p:nvSpPr>
        <p:spPr bwMode="auto">
          <a:xfrm>
            <a:off x="2195736" y="5085184"/>
            <a:ext cx="672147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dirty="0"/>
              <a:t>substitute:</a:t>
            </a:r>
            <a:r>
              <a:rPr lang="en-US" altLang="en-US" b="1" dirty="0"/>
              <a:t>	</a:t>
            </a:r>
            <a:r>
              <a:rPr lang="en-US" altLang="en-US" b="1" dirty="0" smtClean="0"/>
              <a:t>  </a:t>
            </a:r>
            <a:r>
              <a:rPr lang="en-US" altLang="en-US" b="1" dirty="0" smtClean="0">
                <a:solidFill>
                  <a:schemeClr val="tx2"/>
                </a:solidFill>
              </a:rPr>
              <a:t>E</a:t>
            </a:r>
            <a:r>
              <a:rPr lang="en-US" altLang="en-US" b="1" baseline="-25000" dirty="0" smtClean="0">
                <a:solidFill>
                  <a:schemeClr val="tx2"/>
                </a:solidFill>
              </a:rPr>
              <a:t>h </a:t>
            </a:r>
            <a:r>
              <a:rPr lang="en-US" altLang="en-US" b="1" dirty="0" smtClean="0">
                <a:solidFill>
                  <a:schemeClr val="tx2"/>
                </a:solidFill>
              </a:rPr>
              <a:t>- E</a:t>
            </a:r>
            <a:r>
              <a:rPr lang="en-US" altLang="en-US" b="1" baseline="-25000" dirty="0" smtClean="0">
                <a:solidFill>
                  <a:schemeClr val="tx2"/>
                </a:solidFill>
              </a:rPr>
              <a:t>v</a:t>
            </a:r>
            <a:r>
              <a:rPr lang="en-US" altLang="en-US" b="1" dirty="0" smtClean="0"/>
              <a:t> </a:t>
            </a:r>
            <a:r>
              <a:rPr lang="en-US" altLang="en-US" b="1" dirty="0"/>
              <a:t>= </a:t>
            </a:r>
            <a:r>
              <a:rPr lang="el-GR" altLang="en-US" b="1" dirty="0"/>
              <a:t>Ω</a:t>
            </a:r>
            <a:r>
              <a:rPr lang="en-US" altLang="en-US" b="1" baseline="-25000" dirty="0"/>
              <a:t>o</a:t>
            </a:r>
            <a:r>
              <a:rPr lang="en-US" altLang="en-US" b="1" dirty="0">
                <a:cs typeface="Arial" charset="0"/>
              </a:rPr>
              <a:t> Q</a:t>
            </a:r>
            <a:r>
              <a:rPr lang="en-US" altLang="en-US" b="1" baseline="-25000" dirty="0">
                <a:cs typeface="Arial" charset="0"/>
              </a:rPr>
              <a:t>E</a:t>
            </a:r>
            <a:r>
              <a:rPr lang="en-US" altLang="en-US" b="1" dirty="0">
                <a:cs typeface="Arial" charset="0"/>
              </a:rPr>
              <a:t> - 0.2 S</a:t>
            </a:r>
            <a:r>
              <a:rPr lang="en-US" altLang="en-US" b="1" baseline="-25000" dirty="0">
                <a:cs typeface="Arial" charset="0"/>
              </a:rPr>
              <a:t>DS</a:t>
            </a:r>
            <a:r>
              <a:rPr lang="en-US" altLang="en-US" b="1" dirty="0">
                <a:cs typeface="Arial" charset="0"/>
              </a:rPr>
              <a:t> D</a:t>
            </a:r>
            <a:endParaRPr lang="el-GR" altLang="en-US" b="1" dirty="0">
              <a:cs typeface="Arial" charset="0"/>
            </a:endParaRPr>
          </a:p>
        </p:txBody>
      </p:sp>
      <p:sp>
        <p:nvSpPr>
          <p:cNvPr id="11" name="AutoShape 8"/>
          <p:cNvSpPr>
            <a:spLocks noChangeArrowheads="1"/>
          </p:cNvSpPr>
          <p:nvPr/>
        </p:nvSpPr>
        <p:spPr bwMode="auto">
          <a:xfrm>
            <a:off x="838198" y="3255515"/>
            <a:ext cx="828675" cy="314325"/>
          </a:xfrm>
          <a:prstGeom prst="rightArrow">
            <a:avLst>
              <a:gd name="adj1" fmla="val 50000"/>
              <a:gd name="adj2" fmla="val 65909"/>
            </a:avLst>
          </a:prstGeom>
          <a:solidFill>
            <a:schemeClr val="accent1">
              <a:lumMod val="20000"/>
              <a:lumOff val="80000"/>
            </a:schemeClr>
          </a:solidFill>
          <a:ln w="38100" algn="ctr">
            <a:solidFill>
              <a:schemeClr val="tx2"/>
            </a:solidFill>
            <a:miter lim="800000"/>
            <a:headEnd/>
            <a:tailEnd/>
          </a:ln>
          <a:effectLs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2" name="Text Box 9"/>
          <p:cNvSpPr txBox="1">
            <a:spLocks noChangeArrowheads="1"/>
          </p:cNvSpPr>
          <p:nvPr/>
        </p:nvSpPr>
        <p:spPr bwMode="auto">
          <a:xfrm>
            <a:off x="1914525" y="3140968"/>
            <a:ext cx="6867525" cy="531813"/>
          </a:xfrm>
          <a:prstGeom prst="rect">
            <a:avLst/>
          </a:prstGeom>
          <a:noFill/>
          <a:ln w="127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2800" b="1" dirty="0">
                <a:solidFill>
                  <a:schemeClr val="tx2"/>
                </a:solidFill>
              </a:rPr>
              <a:t>(1.2 + 0.2 S</a:t>
            </a:r>
            <a:r>
              <a:rPr lang="en-US" altLang="en-US" sz="2800" b="1" baseline="-25000" dirty="0">
                <a:solidFill>
                  <a:schemeClr val="tx2"/>
                </a:solidFill>
              </a:rPr>
              <a:t>DS</a:t>
            </a:r>
            <a:r>
              <a:rPr lang="en-US" altLang="en-US" sz="2800" b="1" dirty="0">
                <a:solidFill>
                  <a:schemeClr val="tx2"/>
                </a:solidFill>
              </a:rPr>
              <a:t>) D + </a:t>
            </a:r>
            <a:r>
              <a:rPr lang="el-GR" altLang="en-US" sz="2800" b="1" dirty="0">
                <a:solidFill>
                  <a:schemeClr val="tx2"/>
                </a:solidFill>
              </a:rPr>
              <a:t>Ω</a:t>
            </a:r>
            <a:r>
              <a:rPr lang="en-US" altLang="en-US" sz="2800" b="1" baseline="-25000" dirty="0">
                <a:solidFill>
                  <a:schemeClr val="tx2"/>
                </a:solidFill>
              </a:rPr>
              <a:t>o</a:t>
            </a:r>
            <a:r>
              <a:rPr lang="en-US" altLang="en-US" sz="2800" b="1" dirty="0">
                <a:solidFill>
                  <a:schemeClr val="tx2"/>
                </a:solidFill>
              </a:rPr>
              <a:t> Q</a:t>
            </a:r>
            <a:r>
              <a:rPr lang="en-US" altLang="en-US" sz="2800" b="1" baseline="-25000" dirty="0">
                <a:solidFill>
                  <a:schemeClr val="tx2"/>
                </a:solidFill>
              </a:rPr>
              <a:t>E</a:t>
            </a:r>
            <a:r>
              <a:rPr lang="en-US" altLang="en-US" sz="2800" b="1" dirty="0">
                <a:solidFill>
                  <a:schemeClr val="tx2"/>
                </a:solidFill>
              </a:rPr>
              <a:t> + </a:t>
            </a:r>
            <a:r>
              <a:rPr lang="en-US" altLang="en-US" sz="2800" b="1" dirty="0" smtClean="0">
                <a:solidFill>
                  <a:schemeClr val="tx2"/>
                </a:solidFill>
              </a:rPr>
              <a:t>L </a:t>
            </a:r>
            <a:r>
              <a:rPr lang="en-US" altLang="en-US" sz="2800" b="1" dirty="0">
                <a:solidFill>
                  <a:schemeClr val="tx2"/>
                </a:solidFill>
              </a:rPr>
              <a:t>+0.2S </a:t>
            </a:r>
          </a:p>
        </p:txBody>
      </p:sp>
      <p:sp>
        <p:nvSpPr>
          <p:cNvPr id="13" name="AutoShape 10"/>
          <p:cNvSpPr>
            <a:spLocks noChangeArrowheads="1"/>
          </p:cNvSpPr>
          <p:nvPr/>
        </p:nvSpPr>
        <p:spPr bwMode="auto">
          <a:xfrm>
            <a:off x="838200" y="5886250"/>
            <a:ext cx="828675" cy="314325"/>
          </a:xfrm>
          <a:prstGeom prst="rightArrow">
            <a:avLst>
              <a:gd name="adj1" fmla="val 50000"/>
              <a:gd name="adj2" fmla="val 65909"/>
            </a:avLst>
          </a:prstGeom>
          <a:solidFill>
            <a:schemeClr val="accent1">
              <a:lumMod val="20000"/>
              <a:lumOff val="80000"/>
            </a:schemeClr>
          </a:solidFill>
          <a:ln w="38100" algn="ctr">
            <a:solidFill>
              <a:schemeClr val="tx2"/>
            </a:solidFill>
            <a:miter lim="800000"/>
            <a:headEnd/>
            <a:tailEnd/>
          </a:ln>
          <a:effectLs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4" name="Text Box 12"/>
          <p:cNvSpPr txBox="1">
            <a:spLocks noChangeArrowheads="1"/>
          </p:cNvSpPr>
          <p:nvPr/>
        </p:nvSpPr>
        <p:spPr bwMode="auto">
          <a:xfrm>
            <a:off x="1914525" y="5777507"/>
            <a:ext cx="4267200" cy="531813"/>
          </a:xfrm>
          <a:prstGeom prst="rect">
            <a:avLst/>
          </a:prstGeom>
          <a:noFill/>
          <a:ln w="127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2800" b="1" dirty="0">
                <a:solidFill>
                  <a:schemeClr val="tx2"/>
                </a:solidFill>
              </a:rPr>
              <a:t>(0.9 - 0.2 S</a:t>
            </a:r>
            <a:r>
              <a:rPr lang="en-US" altLang="en-US" sz="2800" b="1" baseline="-25000" dirty="0">
                <a:solidFill>
                  <a:schemeClr val="tx2"/>
                </a:solidFill>
              </a:rPr>
              <a:t>DS</a:t>
            </a:r>
            <a:r>
              <a:rPr lang="en-US" altLang="en-US" sz="2800" b="1" dirty="0">
                <a:solidFill>
                  <a:schemeClr val="tx2"/>
                </a:solidFill>
              </a:rPr>
              <a:t>) D + </a:t>
            </a:r>
            <a:r>
              <a:rPr lang="el-GR" altLang="en-US" sz="2800" b="1" dirty="0">
                <a:solidFill>
                  <a:schemeClr val="tx2"/>
                </a:solidFill>
              </a:rPr>
              <a:t>Ω</a:t>
            </a:r>
            <a:r>
              <a:rPr lang="en-US" altLang="en-US" sz="2800" b="1" baseline="-25000" dirty="0">
                <a:solidFill>
                  <a:schemeClr val="tx2"/>
                </a:solidFill>
              </a:rPr>
              <a:t>o</a:t>
            </a:r>
            <a:r>
              <a:rPr lang="en-US" altLang="en-US" sz="2800" b="1" dirty="0">
                <a:solidFill>
                  <a:schemeClr val="tx2"/>
                </a:solidFill>
              </a:rPr>
              <a:t> Q</a:t>
            </a:r>
            <a:r>
              <a:rPr lang="en-US" altLang="en-US" sz="2800" b="1" baseline="-25000" dirty="0">
                <a:solidFill>
                  <a:schemeClr val="tx2"/>
                </a:solidFill>
              </a:rPr>
              <a:t>E</a:t>
            </a:r>
            <a:r>
              <a:rPr lang="en-US" altLang="en-US" sz="2800" b="1" dirty="0">
                <a:solidFill>
                  <a:schemeClr val="tx2"/>
                </a:solidFill>
              </a:rPr>
              <a:t> </a:t>
            </a:r>
          </a:p>
        </p:txBody>
      </p:sp>
    </p:spTree>
    <p:extLst>
      <p:ext uri="{BB962C8B-B14F-4D97-AF65-F5344CB8AC3E}">
        <p14:creationId xmlns:p14="http://schemas.microsoft.com/office/powerpoint/2010/main" val="256470136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38"/>
          </p:nvPr>
        </p:nvSpPr>
        <p:spPr/>
        <p:txBody>
          <a:bodyPr/>
          <a:lstStyle/>
          <a:p>
            <a:r>
              <a:rPr lang="en-US" dirty="0"/>
              <a:t>Seismic </a:t>
            </a:r>
            <a:r>
              <a:rPr lang="en-US" dirty="0" err="1"/>
              <a:t>Overstrength</a:t>
            </a:r>
            <a:r>
              <a:rPr lang="en-US" dirty="0"/>
              <a:t> Factor:  </a:t>
            </a:r>
            <a:r>
              <a:rPr lang="el-GR" dirty="0"/>
              <a:t>Ω</a:t>
            </a:r>
            <a:r>
              <a:rPr lang="en-US" baseline="-25000" dirty="0"/>
              <a:t>o</a:t>
            </a:r>
          </a:p>
          <a:p>
            <a:endParaRPr lang="en-US" dirty="0"/>
          </a:p>
        </p:txBody>
      </p:sp>
      <p:sp>
        <p:nvSpPr>
          <p:cNvPr id="5" name="Slide Number Placeholder 4"/>
          <p:cNvSpPr>
            <a:spLocks noGrp="1"/>
          </p:cNvSpPr>
          <p:nvPr>
            <p:ph type="sldNum" sz="quarter" idx="40"/>
          </p:nvPr>
        </p:nvSpPr>
        <p:spPr/>
        <p:txBody>
          <a:bodyPr/>
          <a:lstStyle/>
          <a:p>
            <a:pPr>
              <a:defRPr/>
            </a:pPr>
            <a:fld id="{46425072-6E52-45A8-8A7E-A5B11BCA4176}" type="slidenum">
              <a:rPr lang="en-US" altLang="en-US" smtClean="0"/>
              <a:pPr>
                <a:defRPr/>
              </a:pPr>
              <a:t>54</a:t>
            </a:fld>
            <a:endParaRPr lang="en-US" altLang="en-US"/>
          </a:p>
        </p:txBody>
      </p:sp>
      <p:graphicFrame>
        <p:nvGraphicFramePr>
          <p:cNvPr id="11" name="Table 10"/>
          <p:cNvGraphicFramePr>
            <a:graphicFrameLocks noGrp="1"/>
          </p:cNvGraphicFramePr>
          <p:nvPr>
            <p:extLst>
              <p:ext uri="{D42A27DB-BD31-4B8C-83A1-F6EECF244321}">
                <p14:modId xmlns:p14="http://schemas.microsoft.com/office/powerpoint/2010/main" val="3660181661"/>
              </p:ext>
            </p:extLst>
          </p:nvPr>
        </p:nvGraphicFramePr>
        <p:xfrm>
          <a:off x="1187624" y="1988840"/>
          <a:ext cx="6576392" cy="3400154"/>
        </p:xfrm>
        <a:graphic>
          <a:graphicData uri="http://schemas.openxmlformats.org/drawingml/2006/table">
            <a:tbl>
              <a:tblPr firstRow="1" bandRow="1">
                <a:tableStyleId>{6E25E649-3F16-4E02-A733-19D2CDBF48F0}</a:tableStyleId>
              </a:tblPr>
              <a:tblGrid>
                <a:gridCol w="5463307">
                  <a:extLst>
                    <a:ext uri="{9D8B030D-6E8A-4147-A177-3AD203B41FA5}">
                      <a16:colId xmlns:a16="http://schemas.microsoft.com/office/drawing/2014/main" xmlns="" val="20000"/>
                    </a:ext>
                  </a:extLst>
                </a:gridCol>
                <a:gridCol w="1113085">
                  <a:extLst>
                    <a:ext uri="{9D8B030D-6E8A-4147-A177-3AD203B41FA5}">
                      <a16:colId xmlns:a16="http://schemas.microsoft.com/office/drawing/2014/main" xmlns="" val="20001"/>
                    </a:ext>
                  </a:extLst>
                </a:gridCol>
              </a:tblGrid>
              <a:tr h="446679">
                <a:tc>
                  <a:txBody>
                    <a:bodyPr/>
                    <a:lstStyle/>
                    <a:p>
                      <a:r>
                        <a:rPr lang="en-US" dirty="0" smtClean="0"/>
                        <a:t>System</a:t>
                      </a:r>
                      <a:endParaRPr lang="en-US" dirty="0"/>
                    </a:p>
                  </a:txBody>
                  <a:tcPr anchor="ctr"/>
                </a:tc>
                <a:tc>
                  <a:txBody>
                    <a:bodyPr/>
                    <a:lstStyle/>
                    <a:p>
                      <a:pPr algn="ctr"/>
                      <a:r>
                        <a:rPr lang="el-GR" dirty="0" smtClean="0"/>
                        <a:t>Ω</a:t>
                      </a:r>
                      <a:r>
                        <a:rPr lang="en-US" baseline="-25000" dirty="0" smtClean="0"/>
                        <a:t>o</a:t>
                      </a:r>
                      <a:endParaRPr lang="en-US" dirty="0"/>
                    </a:p>
                  </a:txBody>
                  <a:tcPr anchor="ctr"/>
                </a:tc>
                <a:extLst>
                  <a:ext uri="{0D108BD9-81ED-4DB2-BD59-A6C34878D82A}">
                    <a16:rowId xmlns:a16="http://schemas.microsoft.com/office/drawing/2014/main" xmlns="" val="10000"/>
                  </a:ext>
                </a:extLst>
              </a:tr>
              <a:tr h="590695">
                <a:tc>
                  <a:txBody>
                    <a:bodyPr/>
                    <a:lstStyle/>
                    <a:p>
                      <a:r>
                        <a:rPr lang="en-US" dirty="0" smtClean="0"/>
                        <a:t>Moment Frames (SMF, IMF, OMF)</a:t>
                      </a:r>
                    </a:p>
                  </a:txBody>
                  <a:tcPr anchor="ctr"/>
                </a:tc>
                <a:tc>
                  <a:txBody>
                    <a:bodyPr/>
                    <a:lstStyle/>
                    <a:p>
                      <a:pPr algn="ctr"/>
                      <a:r>
                        <a:rPr lang="en-US" dirty="0" smtClean="0"/>
                        <a:t>3</a:t>
                      </a:r>
                      <a:endParaRPr lang="en-US" dirty="0"/>
                    </a:p>
                  </a:txBody>
                  <a:tcPr anchor="ctr"/>
                </a:tc>
                <a:extLst>
                  <a:ext uri="{0D108BD9-81ED-4DB2-BD59-A6C34878D82A}">
                    <a16:rowId xmlns:a16="http://schemas.microsoft.com/office/drawing/2014/main" xmlns="" val="10001"/>
                  </a:ext>
                </a:extLst>
              </a:tr>
              <a:tr h="590695">
                <a:tc>
                  <a:txBody>
                    <a:bodyPr/>
                    <a:lstStyle/>
                    <a:p>
                      <a:r>
                        <a:rPr lang="en-US" dirty="0" smtClean="0"/>
                        <a:t>Concentrically Braced Frames (SCBF, OCBF)</a:t>
                      </a:r>
                    </a:p>
                  </a:txBody>
                  <a:tcPr anchor="ctr"/>
                </a:tc>
                <a:tc>
                  <a:txBody>
                    <a:bodyPr/>
                    <a:lstStyle/>
                    <a:p>
                      <a:pPr algn="ctr"/>
                      <a:r>
                        <a:rPr lang="en-US" dirty="0" smtClean="0"/>
                        <a:t>2</a:t>
                      </a:r>
                      <a:endParaRPr lang="en-US" dirty="0"/>
                    </a:p>
                  </a:txBody>
                  <a:tcPr anchor="ctr"/>
                </a:tc>
                <a:extLst>
                  <a:ext uri="{0D108BD9-81ED-4DB2-BD59-A6C34878D82A}">
                    <a16:rowId xmlns:a16="http://schemas.microsoft.com/office/drawing/2014/main" xmlns="" val="10002"/>
                  </a:ext>
                </a:extLst>
              </a:tr>
              <a:tr h="590695">
                <a:tc>
                  <a:txBody>
                    <a:bodyPr/>
                    <a:lstStyle/>
                    <a:p>
                      <a:r>
                        <a:rPr lang="en-US" dirty="0" smtClean="0"/>
                        <a:t>Eccentrically Braced Frames (EBF)</a:t>
                      </a:r>
                    </a:p>
                  </a:txBody>
                  <a:tcPr anchor="ctr"/>
                </a:tc>
                <a:tc>
                  <a:txBody>
                    <a:bodyPr/>
                    <a:lstStyle/>
                    <a:p>
                      <a:pPr algn="ctr"/>
                      <a:r>
                        <a:rPr lang="en-US" dirty="0" smtClean="0"/>
                        <a:t>2</a:t>
                      </a:r>
                      <a:endParaRPr lang="en-US" dirty="0"/>
                    </a:p>
                  </a:txBody>
                  <a:tcPr anchor="ctr"/>
                </a:tc>
                <a:extLst>
                  <a:ext uri="{0D108BD9-81ED-4DB2-BD59-A6C34878D82A}">
                    <a16:rowId xmlns:a16="http://schemas.microsoft.com/office/drawing/2014/main" xmlns="" val="10003"/>
                  </a:ext>
                </a:extLst>
              </a:tr>
              <a:tr h="590695">
                <a:tc>
                  <a:txBody>
                    <a:bodyPr/>
                    <a:lstStyle/>
                    <a:p>
                      <a:r>
                        <a:rPr lang="en-US" dirty="0" smtClean="0"/>
                        <a:t>Special Plate Shear Walls (SPSW)</a:t>
                      </a:r>
                    </a:p>
                  </a:txBody>
                  <a:tcPr anchor="ctr"/>
                </a:tc>
                <a:tc>
                  <a:txBody>
                    <a:bodyPr/>
                    <a:lstStyle/>
                    <a:p>
                      <a:pPr algn="ctr"/>
                      <a:r>
                        <a:rPr lang="en-US" dirty="0" smtClean="0"/>
                        <a:t>2</a:t>
                      </a:r>
                      <a:endParaRPr lang="en-US" dirty="0"/>
                    </a:p>
                  </a:txBody>
                  <a:tcPr anchor="ctr"/>
                </a:tc>
                <a:extLst>
                  <a:ext uri="{0D108BD9-81ED-4DB2-BD59-A6C34878D82A}">
                    <a16:rowId xmlns:a16="http://schemas.microsoft.com/office/drawing/2014/main" xmlns="" val="10004"/>
                  </a:ext>
                </a:extLst>
              </a:tr>
              <a:tr h="590695">
                <a:tc>
                  <a:txBody>
                    <a:bodyPr/>
                    <a:lstStyle/>
                    <a:p>
                      <a:r>
                        <a:rPr lang="en-US" dirty="0" smtClean="0"/>
                        <a:t>Buckling Restrained Braced Frames (BRBF)</a:t>
                      </a:r>
                    </a:p>
                  </a:txBody>
                  <a:tcPr anchor="ctr"/>
                </a:tc>
                <a:tc>
                  <a:txBody>
                    <a:bodyPr/>
                    <a:lstStyle/>
                    <a:p>
                      <a:pPr algn="ctr"/>
                      <a:r>
                        <a:rPr lang="en-US" dirty="0" smtClean="0"/>
                        <a:t>2.5</a:t>
                      </a:r>
                      <a:endParaRPr lang="en-US" dirty="0"/>
                    </a:p>
                  </a:txBody>
                  <a:tcPr anchor="ctr"/>
                </a:tc>
                <a:extLst>
                  <a:ext uri="{0D108BD9-81ED-4DB2-BD59-A6C34878D82A}">
                    <a16:rowId xmlns:a16="http://schemas.microsoft.com/office/drawing/2014/main" xmlns="" val="10005"/>
                  </a:ext>
                </a:extLst>
              </a:tr>
            </a:tbl>
          </a:graphicData>
        </a:graphic>
      </p:graphicFrame>
      <p:sp>
        <p:nvSpPr>
          <p:cNvPr id="13" name="Text Placeholder 3"/>
          <p:cNvSpPr>
            <a:spLocks noGrp="1"/>
          </p:cNvSpPr>
          <p:nvPr>
            <p:ph type="body" sz="quarter" idx="39"/>
          </p:nvPr>
        </p:nvSpPr>
        <p:spPr>
          <a:xfrm>
            <a:off x="519829" y="1105942"/>
            <a:ext cx="8208912" cy="450850"/>
          </a:xfrm>
        </p:spPr>
        <p:txBody>
          <a:bodyPr/>
          <a:lstStyle/>
          <a:p>
            <a:r>
              <a:rPr lang="en-US" dirty="0" smtClean="0"/>
              <a:t>Per ASCE 7-16, Table 12.2-1:</a:t>
            </a:r>
            <a:endParaRPr lang="en-US" dirty="0"/>
          </a:p>
        </p:txBody>
      </p:sp>
    </p:spTree>
    <p:extLst>
      <p:ext uri="{BB962C8B-B14F-4D97-AF65-F5344CB8AC3E}">
        <p14:creationId xmlns:p14="http://schemas.microsoft.com/office/powerpoint/2010/main" val="217886803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38"/>
          </p:nvPr>
        </p:nvSpPr>
        <p:spPr/>
        <p:txBody>
          <a:bodyPr/>
          <a:lstStyle/>
          <a:p>
            <a:r>
              <a:rPr lang="en-US" dirty="0" smtClean="0"/>
              <a:t>Seismic Load Effect Including </a:t>
            </a:r>
            <a:r>
              <a:rPr lang="en-US" dirty="0" err="1" smtClean="0"/>
              <a:t>Overstrength</a:t>
            </a:r>
            <a:endParaRPr lang="en-US" dirty="0"/>
          </a:p>
        </p:txBody>
      </p:sp>
      <p:sp>
        <p:nvSpPr>
          <p:cNvPr id="5" name="Slide Number Placeholder 4"/>
          <p:cNvSpPr>
            <a:spLocks noGrp="1"/>
          </p:cNvSpPr>
          <p:nvPr>
            <p:ph type="sldNum" sz="quarter" idx="40"/>
          </p:nvPr>
        </p:nvSpPr>
        <p:spPr/>
        <p:txBody>
          <a:bodyPr/>
          <a:lstStyle/>
          <a:p>
            <a:pPr>
              <a:defRPr/>
            </a:pPr>
            <a:fld id="{46425072-6E52-45A8-8A7E-A5B11BCA4176}" type="slidenum">
              <a:rPr lang="en-US" altLang="en-US" smtClean="0"/>
              <a:pPr>
                <a:defRPr/>
              </a:pPr>
              <a:t>55</a:t>
            </a:fld>
            <a:endParaRPr lang="en-US" altLang="en-US"/>
          </a:p>
        </p:txBody>
      </p:sp>
      <p:grpSp>
        <p:nvGrpSpPr>
          <p:cNvPr id="17" name="Group 16"/>
          <p:cNvGrpSpPr/>
          <p:nvPr/>
        </p:nvGrpSpPr>
        <p:grpSpPr>
          <a:xfrm>
            <a:off x="6513046" y="1492275"/>
            <a:ext cx="1747838" cy="1628775"/>
            <a:chOff x="6455896" y="1080247"/>
            <a:chExt cx="1747838" cy="1628775"/>
          </a:xfrm>
        </p:grpSpPr>
        <p:grpSp>
          <p:nvGrpSpPr>
            <p:cNvPr id="6" name="Group 15"/>
            <p:cNvGrpSpPr>
              <a:grpSpLocks/>
            </p:cNvGrpSpPr>
            <p:nvPr/>
          </p:nvGrpSpPr>
          <p:grpSpPr bwMode="auto">
            <a:xfrm>
              <a:off x="7132171" y="1080247"/>
              <a:ext cx="1071563" cy="1628775"/>
              <a:chOff x="3684" y="468"/>
              <a:chExt cx="675" cy="1026"/>
            </a:xfrm>
          </p:grpSpPr>
          <p:sp>
            <p:nvSpPr>
              <p:cNvPr id="7" name="Line 6"/>
              <p:cNvSpPr>
                <a:spLocks noChangeShapeType="1"/>
              </p:cNvSpPr>
              <p:nvPr/>
            </p:nvSpPr>
            <p:spPr bwMode="auto">
              <a:xfrm>
                <a:off x="3756" y="468"/>
                <a:ext cx="0" cy="102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 name="Line 7"/>
              <p:cNvSpPr>
                <a:spLocks noChangeShapeType="1"/>
              </p:cNvSpPr>
              <p:nvPr/>
            </p:nvSpPr>
            <p:spPr bwMode="auto">
              <a:xfrm>
                <a:off x="4290" y="468"/>
                <a:ext cx="0" cy="102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 name="Line 8"/>
              <p:cNvSpPr>
                <a:spLocks noChangeShapeType="1"/>
              </p:cNvSpPr>
              <p:nvPr/>
            </p:nvSpPr>
            <p:spPr bwMode="auto">
              <a:xfrm>
                <a:off x="3753" y="468"/>
                <a:ext cx="53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0" name="Line 9"/>
              <p:cNvSpPr>
                <a:spLocks noChangeShapeType="1"/>
              </p:cNvSpPr>
              <p:nvPr/>
            </p:nvSpPr>
            <p:spPr bwMode="auto">
              <a:xfrm>
                <a:off x="3759" y="792"/>
                <a:ext cx="53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1" name="Line 11"/>
              <p:cNvSpPr>
                <a:spLocks noChangeShapeType="1"/>
              </p:cNvSpPr>
              <p:nvPr/>
            </p:nvSpPr>
            <p:spPr bwMode="auto">
              <a:xfrm>
                <a:off x="3759" y="1107"/>
                <a:ext cx="53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 name="Line 13"/>
              <p:cNvSpPr>
                <a:spLocks noChangeShapeType="1"/>
              </p:cNvSpPr>
              <p:nvPr/>
            </p:nvSpPr>
            <p:spPr bwMode="auto">
              <a:xfrm>
                <a:off x="3684" y="1494"/>
                <a:ext cx="14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 name="Line 14"/>
              <p:cNvSpPr>
                <a:spLocks noChangeShapeType="1"/>
              </p:cNvSpPr>
              <p:nvPr/>
            </p:nvSpPr>
            <p:spPr bwMode="auto">
              <a:xfrm>
                <a:off x="4215" y="1494"/>
                <a:ext cx="14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14" name="Line 17"/>
            <p:cNvSpPr>
              <a:spLocks noChangeShapeType="1"/>
            </p:cNvSpPr>
            <p:nvPr/>
          </p:nvSpPr>
          <p:spPr bwMode="auto">
            <a:xfrm flipH="1">
              <a:off x="6741646" y="2108947"/>
              <a:ext cx="333375" cy="0"/>
            </a:xfrm>
            <a:prstGeom prst="line">
              <a:avLst/>
            </a:prstGeom>
            <a:noFill/>
            <a:ln w="19050">
              <a:solidFill>
                <a:schemeClr val="tx1"/>
              </a:solidFill>
              <a:round/>
              <a:headEnd type="triangle"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5" name="Line 18"/>
            <p:cNvSpPr>
              <a:spLocks noChangeShapeType="1"/>
            </p:cNvSpPr>
            <p:nvPr/>
          </p:nvSpPr>
          <p:spPr bwMode="auto">
            <a:xfrm flipH="1">
              <a:off x="6636871" y="1594597"/>
              <a:ext cx="438150" cy="0"/>
            </a:xfrm>
            <a:prstGeom prst="line">
              <a:avLst/>
            </a:prstGeom>
            <a:noFill/>
            <a:ln w="19050">
              <a:solidFill>
                <a:schemeClr val="tx1"/>
              </a:solidFill>
              <a:round/>
              <a:headEnd type="triangle"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6" name="Line 19"/>
            <p:cNvSpPr>
              <a:spLocks noChangeShapeType="1"/>
            </p:cNvSpPr>
            <p:nvPr/>
          </p:nvSpPr>
          <p:spPr bwMode="auto">
            <a:xfrm flipH="1">
              <a:off x="6455896" y="1099297"/>
              <a:ext cx="619125" cy="0"/>
            </a:xfrm>
            <a:prstGeom prst="line">
              <a:avLst/>
            </a:prstGeom>
            <a:noFill/>
            <a:ln w="19050">
              <a:solidFill>
                <a:schemeClr val="tx1"/>
              </a:solidFill>
              <a:round/>
              <a:headEnd type="triangle"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19" name="Group 22"/>
          <p:cNvGrpSpPr>
            <a:grpSpLocks/>
          </p:cNvGrpSpPr>
          <p:nvPr/>
        </p:nvGrpSpPr>
        <p:grpSpPr bwMode="auto">
          <a:xfrm>
            <a:off x="2234034" y="1628800"/>
            <a:ext cx="3752850" cy="2800350"/>
            <a:chOff x="1944" y="1332"/>
            <a:chExt cx="2364" cy="1764"/>
          </a:xfrm>
        </p:grpSpPr>
        <p:sp>
          <p:nvSpPr>
            <p:cNvPr id="20" name="Line 20"/>
            <p:cNvSpPr>
              <a:spLocks noChangeShapeType="1"/>
            </p:cNvSpPr>
            <p:nvPr/>
          </p:nvSpPr>
          <p:spPr bwMode="auto">
            <a:xfrm flipV="1">
              <a:off x="1950" y="1332"/>
              <a:ext cx="0" cy="1758"/>
            </a:xfrm>
            <a:prstGeom prst="line">
              <a:avLst/>
            </a:prstGeom>
            <a:noFill/>
            <a:ln w="28575">
              <a:solidFill>
                <a:schemeClr val="tx2"/>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1" name="Line 21"/>
            <p:cNvSpPr>
              <a:spLocks noChangeShapeType="1"/>
            </p:cNvSpPr>
            <p:nvPr/>
          </p:nvSpPr>
          <p:spPr bwMode="auto">
            <a:xfrm>
              <a:off x="1944" y="3096"/>
              <a:ext cx="2364" cy="0"/>
            </a:xfrm>
            <a:prstGeom prst="line">
              <a:avLst/>
            </a:prstGeom>
            <a:noFill/>
            <a:ln w="28575">
              <a:solidFill>
                <a:schemeClr val="tx2"/>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22" name="Line 23"/>
          <p:cNvSpPr>
            <a:spLocks noChangeShapeType="1"/>
          </p:cNvSpPr>
          <p:nvPr/>
        </p:nvSpPr>
        <p:spPr bwMode="auto">
          <a:xfrm flipV="1">
            <a:off x="2253084" y="3094063"/>
            <a:ext cx="352425" cy="131603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3" name="Line 24"/>
          <p:cNvSpPr>
            <a:spLocks noChangeShapeType="1"/>
          </p:cNvSpPr>
          <p:nvPr/>
        </p:nvSpPr>
        <p:spPr bwMode="auto">
          <a:xfrm flipV="1">
            <a:off x="2608684" y="2613050"/>
            <a:ext cx="463550" cy="46355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4" name="Line 25"/>
          <p:cNvSpPr>
            <a:spLocks noChangeShapeType="1"/>
          </p:cNvSpPr>
          <p:nvPr/>
        </p:nvSpPr>
        <p:spPr bwMode="auto">
          <a:xfrm flipV="1">
            <a:off x="3072234" y="2440013"/>
            <a:ext cx="647700" cy="17303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5" name="Line 26"/>
          <p:cNvSpPr>
            <a:spLocks noChangeShapeType="1"/>
          </p:cNvSpPr>
          <p:nvPr/>
        </p:nvSpPr>
        <p:spPr bwMode="auto">
          <a:xfrm>
            <a:off x="3726284" y="2435250"/>
            <a:ext cx="11430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6" name="Line 27"/>
          <p:cNvSpPr>
            <a:spLocks noChangeShapeType="1"/>
          </p:cNvSpPr>
          <p:nvPr/>
        </p:nvSpPr>
        <p:spPr bwMode="auto">
          <a:xfrm>
            <a:off x="4869284" y="2441600"/>
            <a:ext cx="428625" cy="24765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7" name="Oval 28"/>
          <p:cNvSpPr>
            <a:spLocks noChangeArrowheads="1"/>
          </p:cNvSpPr>
          <p:nvPr/>
        </p:nvSpPr>
        <p:spPr bwMode="auto">
          <a:xfrm>
            <a:off x="2564234" y="3032150"/>
            <a:ext cx="88900" cy="88900"/>
          </a:xfrm>
          <a:prstGeom prst="ellipse">
            <a:avLst/>
          </a:prstGeom>
          <a:solidFill>
            <a:srgbClr val="FFFFFF"/>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8" name="Oval 29"/>
          <p:cNvSpPr>
            <a:spLocks noChangeArrowheads="1"/>
          </p:cNvSpPr>
          <p:nvPr/>
        </p:nvSpPr>
        <p:spPr bwMode="auto">
          <a:xfrm>
            <a:off x="3027784" y="2568600"/>
            <a:ext cx="88900" cy="88900"/>
          </a:xfrm>
          <a:prstGeom prst="ellipse">
            <a:avLst/>
          </a:prstGeom>
          <a:solidFill>
            <a:srgbClr val="FFFFFF"/>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9" name="Oval 30"/>
          <p:cNvSpPr>
            <a:spLocks noChangeArrowheads="1"/>
          </p:cNvSpPr>
          <p:nvPr/>
        </p:nvSpPr>
        <p:spPr bwMode="auto">
          <a:xfrm>
            <a:off x="3669134" y="2397150"/>
            <a:ext cx="88900" cy="88900"/>
          </a:xfrm>
          <a:prstGeom prst="ellipse">
            <a:avLst/>
          </a:prstGeom>
          <a:solidFill>
            <a:srgbClr val="FFFFFF"/>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30" name="Text Box 32"/>
          <p:cNvSpPr txBox="1">
            <a:spLocks noChangeArrowheads="1"/>
          </p:cNvSpPr>
          <p:nvPr/>
        </p:nvSpPr>
        <p:spPr bwMode="auto">
          <a:xfrm>
            <a:off x="2253084" y="4562500"/>
            <a:ext cx="37338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sz="1400" dirty="0"/>
              <a:t>Frame Lateral Deflection</a:t>
            </a:r>
          </a:p>
        </p:txBody>
      </p:sp>
      <p:sp>
        <p:nvSpPr>
          <p:cNvPr id="31" name="Line 34"/>
          <p:cNvSpPr>
            <a:spLocks noChangeShapeType="1"/>
          </p:cNvSpPr>
          <p:nvPr/>
        </p:nvSpPr>
        <p:spPr bwMode="auto">
          <a:xfrm>
            <a:off x="2176884" y="3514750"/>
            <a:ext cx="1460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 name="Line 35"/>
          <p:cNvSpPr>
            <a:spLocks noChangeShapeType="1"/>
          </p:cNvSpPr>
          <p:nvPr/>
        </p:nvSpPr>
        <p:spPr bwMode="auto">
          <a:xfrm>
            <a:off x="2170534" y="2432075"/>
            <a:ext cx="1460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 name="Line 36"/>
          <p:cNvSpPr>
            <a:spLocks noChangeShapeType="1"/>
          </p:cNvSpPr>
          <p:nvPr/>
        </p:nvSpPr>
        <p:spPr bwMode="auto">
          <a:xfrm>
            <a:off x="2361034" y="2432075"/>
            <a:ext cx="1187450" cy="0"/>
          </a:xfrm>
          <a:prstGeom prst="line">
            <a:avLst/>
          </a:prstGeom>
          <a:noFill/>
          <a:ln w="127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4" name="Text Box 37"/>
          <p:cNvSpPr txBox="1">
            <a:spLocks noChangeArrowheads="1"/>
          </p:cNvSpPr>
          <p:nvPr/>
        </p:nvSpPr>
        <p:spPr bwMode="auto">
          <a:xfrm>
            <a:off x="1643484" y="3349650"/>
            <a:ext cx="67945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r>
              <a:rPr lang="en-US" altLang="en-US" sz="1600" b="1"/>
              <a:t>Q</a:t>
            </a:r>
            <a:r>
              <a:rPr lang="en-US" altLang="en-US" sz="1600" b="1" baseline="-25000"/>
              <a:t>e</a:t>
            </a:r>
            <a:endParaRPr lang="en-US" altLang="en-US" sz="1600" b="1"/>
          </a:p>
        </p:txBody>
      </p:sp>
      <p:sp>
        <p:nvSpPr>
          <p:cNvPr id="35" name="Text Box 38"/>
          <p:cNvSpPr txBox="1">
            <a:spLocks noChangeArrowheads="1"/>
          </p:cNvSpPr>
          <p:nvPr/>
        </p:nvSpPr>
        <p:spPr bwMode="auto">
          <a:xfrm>
            <a:off x="1560934" y="2257450"/>
            <a:ext cx="7366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r>
              <a:rPr lang="el-GR" altLang="en-US" sz="1600" b="1">
                <a:cs typeface="Arial" charset="0"/>
              </a:rPr>
              <a:t>Ω</a:t>
            </a:r>
            <a:r>
              <a:rPr lang="en-US" altLang="en-US" sz="1600" b="1" baseline="-25000">
                <a:cs typeface="Arial" charset="0"/>
              </a:rPr>
              <a:t>o </a:t>
            </a:r>
            <a:r>
              <a:rPr lang="en-US" altLang="en-US" sz="1600" b="1"/>
              <a:t>Q</a:t>
            </a:r>
            <a:r>
              <a:rPr lang="en-US" altLang="en-US" sz="1600" b="1" baseline="-25000"/>
              <a:t>e</a:t>
            </a:r>
            <a:endParaRPr lang="en-US" altLang="en-US" sz="1600" b="1"/>
          </a:p>
        </p:txBody>
      </p:sp>
      <p:sp>
        <p:nvSpPr>
          <p:cNvPr id="36" name="Text Box 31"/>
          <p:cNvSpPr txBox="1">
            <a:spLocks noChangeArrowheads="1"/>
          </p:cNvSpPr>
          <p:nvPr/>
        </p:nvSpPr>
        <p:spPr bwMode="auto">
          <a:xfrm rot="-5400000">
            <a:off x="170242" y="2692425"/>
            <a:ext cx="2225675"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sz="1400" dirty="0"/>
              <a:t>Lateral Seismic Force</a:t>
            </a:r>
          </a:p>
        </p:txBody>
      </p:sp>
      <p:sp>
        <p:nvSpPr>
          <p:cNvPr id="37" name="Text Box 39"/>
          <p:cNvSpPr txBox="1">
            <a:spLocks noChangeArrowheads="1"/>
          </p:cNvSpPr>
          <p:nvPr/>
        </p:nvSpPr>
        <p:spPr bwMode="auto">
          <a:xfrm>
            <a:off x="820738" y="5373216"/>
            <a:ext cx="7559209" cy="7078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2000" dirty="0" smtClean="0"/>
              <a:t>The seismic load effect including </a:t>
            </a:r>
            <a:r>
              <a:rPr lang="en-US" altLang="en-US" sz="2000" dirty="0" err="1" smtClean="0"/>
              <a:t>overstrength</a:t>
            </a:r>
            <a:r>
              <a:rPr lang="en-US" altLang="en-US" sz="2000" dirty="0" smtClean="0"/>
              <a:t>, </a:t>
            </a:r>
            <a:r>
              <a:rPr lang="el-GR" altLang="en-US" sz="2000" dirty="0">
                <a:cs typeface="Arial" charset="0"/>
              </a:rPr>
              <a:t>Ω</a:t>
            </a:r>
            <a:r>
              <a:rPr lang="en-US" altLang="en-US" sz="2000" baseline="-25000" dirty="0" err="1">
                <a:cs typeface="Arial" charset="0"/>
              </a:rPr>
              <a:t>o</a:t>
            </a:r>
            <a:r>
              <a:rPr lang="en-US" altLang="en-US" sz="2000" dirty="0" err="1">
                <a:cs typeface="Arial" charset="0"/>
              </a:rPr>
              <a:t>Q</a:t>
            </a:r>
            <a:r>
              <a:rPr lang="en-US" altLang="en-US" sz="2000" baseline="-25000" dirty="0" err="1">
                <a:cs typeface="Arial" charset="0"/>
              </a:rPr>
              <a:t>e</a:t>
            </a:r>
            <a:r>
              <a:rPr lang="en-US" altLang="en-US" sz="2000" dirty="0">
                <a:cs typeface="Arial" charset="0"/>
              </a:rPr>
              <a:t>, is intended to provide an estimate of a frame's plastic lateral </a:t>
            </a:r>
            <a:r>
              <a:rPr lang="en-US" altLang="en-US" sz="2000" dirty="0" smtClean="0">
                <a:cs typeface="Arial" charset="0"/>
              </a:rPr>
              <a:t>strength.</a:t>
            </a:r>
            <a:endParaRPr lang="el-GR" altLang="en-US" sz="2000" dirty="0">
              <a:cs typeface="Arial" charset="0"/>
            </a:endParaRPr>
          </a:p>
        </p:txBody>
      </p:sp>
    </p:spTree>
    <p:extLst>
      <p:ext uri="{BB962C8B-B14F-4D97-AF65-F5344CB8AC3E}">
        <p14:creationId xmlns:p14="http://schemas.microsoft.com/office/powerpoint/2010/main" val="376128273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38"/>
          </p:nvPr>
        </p:nvSpPr>
        <p:spPr/>
        <p:txBody>
          <a:bodyPr/>
          <a:lstStyle/>
          <a:p>
            <a:pPr algn="ctr"/>
            <a:r>
              <a:rPr lang="en-US" dirty="0"/>
              <a:t>2016 AISC Seismic </a:t>
            </a:r>
            <a:r>
              <a:rPr lang="en-US" dirty="0" smtClean="0"/>
              <a:t>Provisions</a:t>
            </a:r>
            <a:endParaRPr lang="en-US" dirty="0"/>
          </a:p>
        </p:txBody>
      </p:sp>
      <p:sp>
        <p:nvSpPr>
          <p:cNvPr id="5" name="Slide Number Placeholder 4"/>
          <p:cNvSpPr>
            <a:spLocks noGrp="1"/>
          </p:cNvSpPr>
          <p:nvPr>
            <p:ph type="sldNum" sz="quarter" idx="40"/>
          </p:nvPr>
        </p:nvSpPr>
        <p:spPr/>
        <p:txBody>
          <a:bodyPr/>
          <a:lstStyle/>
          <a:p>
            <a:pPr>
              <a:defRPr/>
            </a:pPr>
            <a:fld id="{46425072-6E52-45A8-8A7E-A5B11BCA4176}" type="slidenum">
              <a:rPr lang="en-US" altLang="en-US" smtClean="0"/>
              <a:pPr>
                <a:defRPr/>
              </a:pPr>
              <a:t>56</a:t>
            </a:fld>
            <a:endParaRPr lang="en-US" altLang="en-US"/>
          </a:p>
        </p:txBody>
      </p:sp>
      <p:sp>
        <p:nvSpPr>
          <p:cNvPr id="10" name="Text Placeholder 1"/>
          <p:cNvSpPr txBox="1">
            <a:spLocks/>
          </p:cNvSpPr>
          <p:nvPr/>
        </p:nvSpPr>
        <p:spPr>
          <a:xfrm>
            <a:off x="923116" y="1916832"/>
            <a:ext cx="6313180" cy="4320480"/>
          </a:xfrm>
          <a:prstGeom prst="rect">
            <a:avLst/>
          </a:prstGeom>
        </p:spPr>
        <p:txBody>
          <a:bodyPr vert="horz" lIns="91429" tIns="45714" rIns="91429" bIns="45714" rtlCol="0">
            <a:noAutofit/>
          </a:bodyPr>
          <a:lstStyle>
            <a:lvl1pPr marL="0" indent="0" algn="l" defTabSz="457200" rtl="0" eaLnBrk="1" latinLnBrk="0" hangingPunct="1">
              <a:spcBef>
                <a:spcPct val="20000"/>
              </a:spcBef>
              <a:buFontTx/>
              <a:buNone/>
              <a:defRPr sz="2000" b="0" i="0" kern="1200">
                <a:solidFill>
                  <a:schemeClr val="tx1"/>
                </a:solidFill>
                <a:latin typeface="+mj-lt"/>
                <a:ea typeface="+mn-ea"/>
                <a:cs typeface="Calibri Light"/>
              </a:defRPr>
            </a:lvl1pPr>
            <a:lvl2pPr marL="457146" indent="0" algn="l" defTabSz="457200" rtl="0" eaLnBrk="1" latinLnBrk="0" hangingPunct="1">
              <a:spcBef>
                <a:spcPct val="20000"/>
              </a:spcBef>
              <a:buFontTx/>
              <a:buNone/>
              <a:defRPr sz="1400" kern="1200">
                <a:solidFill>
                  <a:srgbClr val="FF0000"/>
                </a:solidFill>
                <a:latin typeface="Akkurat"/>
                <a:ea typeface="+mn-ea"/>
                <a:cs typeface="Akkurat"/>
              </a:defRPr>
            </a:lvl2pPr>
            <a:lvl3pPr marL="914293" indent="0" algn="l" defTabSz="457200" rtl="0" eaLnBrk="1" latinLnBrk="0" hangingPunct="1">
              <a:spcBef>
                <a:spcPct val="20000"/>
              </a:spcBef>
              <a:buFontTx/>
              <a:buNone/>
              <a:defRPr sz="1400" kern="1200">
                <a:solidFill>
                  <a:srgbClr val="FF0000"/>
                </a:solidFill>
                <a:latin typeface="Akkurat"/>
                <a:ea typeface="+mn-ea"/>
                <a:cs typeface="Akkurat"/>
              </a:defRPr>
            </a:lvl3pPr>
            <a:lvl4pPr marL="1371440" indent="0" algn="l" defTabSz="457200" rtl="0" eaLnBrk="1" latinLnBrk="0" hangingPunct="1">
              <a:spcBef>
                <a:spcPct val="20000"/>
              </a:spcBef>
              <a:buFontTx/>
              <a:buNone/>
              <a:defRPr sz="1400" kern="1200">
                <a:solidFill>
                  <a:srgbClr val="FF0000"/>
                </a:solidFill>
                <a:latin typeface="Akkurat"/>
                <a:ea typeface="+mn-ea"/>
                <a:cs typeface="Akkurat"/>
              </a:defRPr>
            </a:lvl4pPr>
            <a:lvl5pPr marL="1828586" indent="0" algn="l" defTabSz="457200" rtl="0" eaLnBrk="1" latinLnBrk="0" hangingPunct="1">
              <a:spcBef>
                <a:spcPct val="20000"/>
              </a:spcBef>
              <a:buFontTx/>
              <a:buNone/>
              <a:defRPr sz="1400" kern="1200">
                <a:solidFill>
                  <a:srgbClr val="FF0000"/>
                </a:solidFill>
                <a:latin typeface="Akkurat"/>
                <a:ea typeface="+mn-ea"/>
                <a:cs typeface="Akkura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ct val="50000"/>
              </a:spcBef>
            </a:pPr>
            <a:r>
              <a:rPr lang="en-US" altLang="en-US" sz="2400" dirty="0" smtClean="0">
                <a:latin typeface="+mn-lt"/>
              </a:rPr>
              <a:t>A3.  Materials</a:t>
            </a:r>
          </a:p>
          <a:p>
            <a:pPr lvl="2">
              <a:spcBef>
                <a:spcPct val="50000"/>
              </a:spcBef>
            </a:pPr>
            <a:r>
              <a:rPr lang="en-US" altLang="en-US" sz="2000" dirty="0">
                <a:solidFill>
                  <a:schemeClr val="tx1"/>
                </a:solidFill>
                <a:latin typeface="+mn-lt"/>
              </a:rPr>
              <a:t>A3.1	Material Specifications</a:t>
            </a:r>
          </a:p>
          <a:p>
            <a:pPr lvl="2">
              <a:spcBef>
                <a:spcPct val="50000"/>
              </a:spcBef>
            </a:pPr>
            <a:r>
              <a:rPr lang="en-US" altLang="en-US" sz="2000" dirty="0">
                <a:solidFill>
                  <a:schemeClr val="tx1"/>
                </a:solidFill>
                <a:latin typeface="+mn-lt"/>
              </a:rPr>
              <a:t>A3.2	Expected Material Strength</a:t>
            </a:r>
          </a:p>
          <a:p>
            <a:pPr lvl="2">
              <a:spcBef>
                <a:spcPct val="50000"/>
              </a:spcBef>
            </a:pPr>
            <a:r>
              <a:rPr lang="en-US" altLang="en-US" sz="2000" dirty="0">
                <a:solidFill>
                  <a:schemeClr val="tx1"/>
                </a:solidFill>
                <a:latin typeface="+mn-lt"/>
              </a:rPr>
              <a:t>A3.3	Heavy Sections</a:t>
            </a:r>
          </a:p>
          <a:p>
            <a:pPr lvl="2">
              <a:spcBef>
                <a:spcPct val="50000"/>
              </a:spcBef>
            </a:pPr>
            <a:r>
              <a:rPr lang="en-US" altLang="en-US" sz="2000" dirty="0">
                <a:solidFill>
                  <a:schemeClr val="tx1"/>
                </a:solidFill>
                <a:latin typeface="+mn-lt"/>
              </a:rPr>
              <a:t>A3.4	Consumables for Welding</a:t>
            </a:r>
          </a:p>
          <a:p>
            <a:pPr lvl="2">
              <a:spcBef>
                <a:spcPct val="50000"/>
              </a:spcBef>
            </a:pPr>
            <a:r>
              <a:rPr lang="en-US" altLang="en-US" sz="2000" dirty="0">
                <a:solidFill>
                  <a:schemeClr val="tx1"/>
                </a:solidFill>
                <a:latin typeface="+mn-lt"/>
              </a:rPr>
              <a:t>A3.5	Concrete and Steel </a:t>
            </a:r>
            <a:r>
              <a:rPr lang="en-US" altLang="en-US" sz="2000" dirty="0" smtClean="0">
                <a:solidFill>
                  <a:schemeClr val="tx1"/>
                </a:solidFill>
                <a:latin typeface="+mn-lt"/>
              </a:rPr>
              <a:t>Reinforcement</a:t>
            </a:r>
            <a:endParaRPr lang="en-US" altLang="en-US" sz="2000" dirty="0">
              <a:solidFill>
                <a:schemeClr val="tx1"/>
              </a:solidFill>
              <a:latin typeface="+mn-lt"/>
            </a:endParaRPr>
          </a:p>
        </p:txBody>
      </p:sp>
      <p:sp>
        <p:nvSpPr>
          <p:cNvPr id="11" name="Text Placeholder 3"/>
          <p:cNvSpPr txBox="1">
            <a:spLocks/>
          </p:cNvSpPr>
          <p:nvPr/>
        </p:nvSpPr>
        <p:spPr>
          <a:xfrm>
            <a:off x="519828" y="1268760"/>
            <a:ext cx="8516667" cy="450850"/>
          </a:xfrm>
          <a:prstGeom prst="rect">
            <a:avLst/>
          </a:prstGeom>
        </p:spPr>
        <p:txBody>
          <a:bodyPr vert="horz" lIns="91429" tIns="45714" rIns="91429" bIns="45714" rtlCol="0">
            <a:noAutofit/>
          </a:bodyPr>
          <a:lstStyle>
            <a:lvl1pPr marL="0" indent="0" algn="l" defTabSz="457200" rtl="0" eaLnBrk="1" latinLnBrk="0" hangingPunct="1">
              <a:spcBef>
                <a:spcPct val="20000"/>
              </a:spcBef>
              <a:buFontTx/>
              <a:buNone/>
              <a:defRPr sz="2000" b="1" i="0" kern="1200">
                <a:solidFill>
                  <a:srgbClr val="000000"/>
                </a:solidFill>
                <a:latin typeface="Arial"/>
                <a:ea typeface="+mn-ea"/>
                <a:cs typeface="Arial"/>
              </a:defRPr>
            </a:lvl1pPr>
            <a:lvl2pPr marL="457146" indent="0" algn="l" defTabSz="457200" rtl="0" eaLnBrk="1" latinLnBrk="0" hangingPunct="1">
              <a:spcBef>
                <a:spcPct val="20000"/>
              </a:spcBef>
              <a:buFontTx/>
              <a:buNone/>
              <a:defRPr sz="2400" kern="1200">
                <a:solidFill>
                  <a:schemeClr val="bg1"/>
                </a:solidFill>
                <a:latin typeface="Akkurat"/>
                <a:ea typeface="+mn-ea"/>
                <a:cs typeface="Akkurat"/>
              </a:defRPr>
            </a:lvl2pPr>
            <a:lvl3pPr marL="914293" indent="0" algn="l" defTabSz="457200" rtl="0" eaLnBrk="1" latinLnBrk="0" hangingPunct="1">
              <a:spcBef>
                <a:spcPct val="20000"/>
              </a:spcBef>
              <a:buFontTx/>
              <a:buNone/>
              <a:defRPr sz="2400" kern="1200">
                <a:solidFill>
                  <a:schemeClr val="bg1"/>
                </a:solidFill>
                <a:latin typeface="Akkurat"/>
                <a:ea typeface="+mn-ea"/>
                <a:cs typeface="Akkurat"/>
              </a:defRPr>
            </a:lvl3pPr>
            <a:lvl4pPr marL="1371440" indent="0" algn="l" defTabSz="457200" rtl="0" eaLnBrk="1" latinLnBrk="0" hangingPunct="1">
              <a:spcBef>
                <a:spcPct val="20000"/>
              </a:spcBef>
              <a:buFontTx/>
              <a:buNone/>
              <a:defRPr sz="2400" kern="1200">
                <a:solidFill>
                  <a:schemeClr val="bg1"/>
                </a:solidFill>
                <a:latin typeface="Akkurat"/>
                <a:ea typeface="+mn-ea"/>
                <a:cs typeface="Akkurat"/>
              </a:defRPr>
            </a:lvl4pPr>
            <a:lvl5pPr marL="1828586" indent="0" algn="l" defTabSz="457200" rtl="0" eaLnBrk="1" latinLnBrk="0" hangingPunct="1">
              <a:spcBef>
                <a:spcPct val="20000"/>
              </a:spcBef>
              <a:buFontTx/>
              <a:buNone/>
              <a:defRPr sz="2400" kern="1200">
                <a:solidFill>
                  <a:schemeClr val="bg1"/>
                </a:solidFill>
                <a:latin typeface="Akkurat"/>
                <a:ea typeface="+mn-ea"/>
                <a:cs typeface="Akkura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u="sng" dirty="0" smtClean="0"/>
              <a:t>Chapter A. </a:t>
            </a:r>
            <a:r>
              <a:rPr lang="en-US" u="sng" dirty="0"/>
              <a:t> </a:t>
            </a:r>
            <a:r>
              <a:rPr lang="en-US" u="sng" dirty="0" smtClean="0"/>
              <a:t> General Requirements</a:t>
            </a:r>
            <a:endParaRPr lang="en-US" dirty="0"/>
          </a:p>
        </p:txBody>
      </p:sp>
    </p:spTree>
    <p:extLst>
      <p:ext uri="{BB962C8B-B14F-4D97-AF65-F5344CB8AC3E}">
        <p14:creationId xmlns:p14="http://schemas.microsoft.com/office/powerpoint/2010/main" val="70787483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38"/>
          </p:nvPr>
        </p:nvSpPr>
        <p:spPr/>
        <p:txBody>
          <a:bodyPr/>
          <a:lstStyle/>
          <a:p>
            <a:r>
              <a:rPr lang="en-US" dirty="0" smtClean="0"/>
              <a:t>General Requirements</a:t>
            </a:r>
            <a:endParaRPr lang="en-US" dirty="0"/>
          </a:p>
        </p:txBody>
      </p:sp>
      <p:sp>
        <p:nvSpPr>
          <p:cNvPr id="7" name="Text Placeholder 6"/>
          <p:cNvSpPr>
            <a:spLocks noGrp="1"/>
          </p:cNvSpPr>
          <p:nvPr>
            <p:ph type="body" sz="quarter" idx="39"/>
          </p:nvPr>
        </p:nvSpPr>
        <p:spPr/>
        <p:txBody>
          <a:bodyPr/>
          <a:lstStyle/>
          <a:p>
            <a:r>
              <a:rPr lang="en-US" dirty="0" smtClean="0"/>
              <a:t>AISC Seismic Provisions</a:t>
            </a:r>
            <a:endParaRPr lang="en-US" dirty="0"/>
          </a:p>
        </p:txBody>
      </p:sp>
      <p:sp>
        <p:nvSpPr>
          <p:cNvPr id="5" name="Slide Number Placeholder 4"/>
          <p:cNvSpPr>
            <a:spLocks noGrp="1"/>
          </p:cNvSpPr>
          <p:nvPr>
            <p:ph type="sldNum" sz="quarter" idx="12"/>
          </p:nvPr>
        </p:nvSpPr>
        <p:spPr/>
        <p:txBody>
          <a:bodyPr/>
          <a:lstStyle/>
          <a:p>
            <a:pPr>
              <a:defRPr/>
            </a:pPr>
            <a:fld id="{46425072-6E52-45A8-8A7E-A5B11BCA4176}" type="slidenum">
              <a:rPr lang="en-US" altLang="en-US" smtClean="0"/>
              <a:pPr>
                <a:defRPr/>
              </a:pPr>
              <a:t>57</a:t>
            </a:fld>
            <a:endParaRPr lang="en-US" altLang="en-US"/>
          </a:p>
        </p:txBody>
      </p:sp>
      <p:sp>
        <p:nvSpPr>
          <p:cNvPr id="8" name="Text Box 2"/>
          <p:cNvSpPr txBox="1">
            <a:spLocks noChangeArrowheads="1"/>
          </p:cNvSpPr>
          <p:nvPr/>
        </p:nvSpPr>
        <p:spPr bwMode="auto">
          <a:xfrm>
            <a:off x="539552" y="1268760"/>
            <a:ext cx="627697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None/>
            </a:pPr>
            <a:r>
              <a:rPr lang="en-US" altLang="en-US" sz="2200" u="sng" dirty="0" smtClean="0">
                <a:latin typeface="+mn-lt"/>
              </a:rPr>
              <a:t>A3.1  Material Specifications</a:t>
            </a:r>
            <a:endParaRPr lang="en-US" altLang="en-US" sz="2200" u="sng" dirty="0">
              <a:latin typeface="+mn-lt"/>
            </a:endParaRPr>
          </a:p>
        </p:txBody>
      </p:sp>
      <p:sp>
        <p:nvSpPr>
          <p:cNvPr id="9" name="Text Box 4"/>
          <p:cNvSpPr txBox="1">
            <a:spLocks noChangeArrowheads="1"/>
          </p:cNvSpPr>
          <p:nvPr/>
        </p:nvSpPr>
        <p:spPr bwMode="auto">
          <a:xfrm>
            <a:off x="755650" y="2220352"/>
            <a:ext cx="8064822"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dirty="0"/>
              <a:t>For members in which inelastic behavior is expected:</a:t>
            </a:r>
          </a:p>
        </p:txBody>
      </p:sp>
      <p:sp>
        <p:nvSpPr>
          <p:cNvPr id="10" name="Text Box 5"/>
          <p:cNvSpPr txBox="1">
            <a:spLocks noChangeArrowheads="1"/>
          </p:cNvSpPr>
          <p:nvPr/>
        </p:nvSpPr>
        <p:spPr bwMode="auto">
          <a:xfrm>
            <a:off x="1763688" y="2755776"/>
            <a:ext cx="53467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b="1" dirty="0">
                <a:solidFill>
                  <a:schemeClr val="tx2"/>
                </a:solidFill>
              </a:rPr>
              <a:t>Specified minimum </a:t>
            </a:r>
            <a:r>
              <a:rPr lang="en-US" altLang="en-US" b="1" i="1" dirty="0">
                <a:solidFill>
                  <a:schemeClr val="tx2"/>
                </a:solidFill>
              </a:rPr>
              <a:t>F</a:t>
            </a:r>
            <a:r>
              <a:rPr lang="en-US" altLang="en-US" b="1" i="1" baseline="-25000" dirty="0">
                <a:solidFill>
                  <a:schemeClr val="tx2"/>
                </a:solidFill>
              </a:rPr>
              <a:t>y</a:t>
            </a:r>
            <a:r>
              <a:rPr lang="en-US" altLang="en-US" b="1" dirty="0">
                <a:solidFill>
                  <a:schemeClr val="tx2"/>
                </a:solidFill>
              </a:rPr>
              <a:t> </a:t>
            </a:r>
            <a:r>
              <a:rPr lang="en-US" altLang="en-US" b="1" dirty="0">
                <a:solidFill>
                  <a:schemeClr val="tx2"/>
                </a:solidFill>
                <a:cs typeface="Arial" charset="0"/>
              </a:rPr>
              <a:t>≤ 50 </a:t>
            </a:r>
            <a:r>
              <a:rPr lang="en-US" altLang="en-US" b="1" dirty="0" err="1">
                <a:solidFill>
                  <a:schemeClr val="tx2"/>
                </a:solidFill>
                <a:cs typeface="Arial" charset="0"/>
              </a:rPr>
              <a:t>ksi</a:t>
            </a:r>
            <a:endParaRPr lang="en-US" altLang="en-US" b="1" dirty="0">
              <a:solidFill>
                <a:schemeClr val="tx2"/>
              </a:solidFill>
              <a:cs typeface="Arial" charset="0"/>
            </a:endParaRPr>
          </a:p>
        </p:txBody>
      </p:sp>
      <p:sp>
        <p:nvSpPr>
          <p:cNvPr id="11" name="Text Box 6"/>
          <p:cNvSpPr txBox="1">
            <a:spLocks noChangeArrowheads="1"/>
          </p:cNvSpPr>
          <p:nvPr/>
        </p:nvSpPr>
        <p:spPr bwMode="auto">
          <a:xfrm>
            <a:off x="755650" y="4221088"/>
            <a:ext cx="6605612" cy="11695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858838" indent="-346075" algn="l">
              <a:spcBef>
                <a:spcPct val="20000"/>
              </a:spcBef>
              <a:buClr>
                <a:schemeClr val="tx2"/>
              </a:buClr>
              <a:buSzPct val="150000"/>
              <a:buChar char="•"/>
              <a:defRPr sz="2800" b="1">
                <a:solidFill>
                  <a:schemeClr val="tx1"/>
                </a:solidFill>
                <a:latin typeface="Arial" charset="0"/>
              </a:defRPr>
            </a:lvl1pPr>
            <a:lvl2pPr marL="973138" indent="-285750" algn="l">
              <a:spcBef>
                <a:spcPct val="20000"/>
              </a:spcBef>
              <a:buClr>
                <a:schemeClr val="tx2"/>
              </a:buClr>
              <a:buSzPct val="100000"/>
              <a:buChar char="–"/>
              <a:defRPr sz="2800" b="1">
                <a:solidFill>
                  <a:schemeClr val="tx1"/>
                </a:solidFill>
                <a:latin typeface="Arial" charset="0"/>
              </a:defRPr>
            </a:lvl2pPr>
            <a:lvl3pPr marL="1087438" indent="-228600" algn="l">
              <a:spcBef>
                <a:spcPct val="20000"/>
              </a:spcBef>
              <a:buClr>
                <a:schemeClr val="tx2"/>
              </a:buClr>
              <a:buSzPct val="100000"/>
              <a:buChar char="•"/>
              <a:defRPr sz="2400">
                <a:solidFill>
                  <a:schemeClr val="tx1"/>
                </a:solidFill>
                <a:latin typeface="Arial" charset="0"/>
              </a:defRPr>
            </a:lvl3pPr>
            <a:lvl4pPr marL="1600200" indent="-228600" algn="l">
              <a:spcBef>
                <a:spcPct val="20000"/>
              </a:spcBef>
              <a:buClr>
                <a:schemeClr val="tx2"/>
              </a:buClr>
              <a:buSzPct val="100000"/>
              <a:buChar char="–"/>
              <a:defRPr sz="2000">
                <a:solidFill>
                  <a:schemeClr val="tx1"/>
                </a:solidFill>
                <a:latin typeface="Arial" charset="0"/>
              </a:defRPr>
            </a:lvl4pPr>
            <a:lvl5pPr marL="2057400" indent="-228600" algn="l">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000" b="0" i="1" u="sng" dirty="0"/>
              <a:t>Exceptions:</a:t>
            </a:r>
          </a:p>
          <a:p>
            <a:pPr marL="512763" indent="0">
              <a:spcBef>
                <a:spcPct val="50000"/>
              </a:spcBef>
              <a:buClrTx/>
              <a:buSzTx/>
              <a:buNone/>
            </a:pPr>
            <a:r>
              <a:rPr lang="en-US" altLang="en-US" sz="2000" b="0" i="1" dirty="0" smtClean="0"/>
              <a:t>Members </a:t>
            </a:r>
            <a:r>
              <a:rPr lang="en-US" altLang="en-US" sz="2000" b="0" i="1" dirty="0"/>
              <a:t>in </a:t>
            </a:r>
            <a:r>
              <a:rPr lang="en-US" altLang="en-US" sz="2000" b="0" i="1" dirty="0" smtClean="0"/>
              <a:t>OMFs, OCBFs, C-OMFs, C-OBFs, and C-OSWs </a:t>
            </a:r>
            <a:r>
              <a:rPr lang="en-US" altLang="en-US" sz="2000" b="0" i="1" dirty="0"/>
              <a:t>(permitted to use up to F</a:t>
            </a:r>
            <a:r>
              <a:rPr lang="en-US" altLang="en-US" sz="2000" b="0" i="1" baseline="-25000" dirty="0"/>
              <a:t>y</a:t>
            </a:r>
            <a:r>
              <a:rPr lang="en-US" altLang="en-US" sz="2000" b="0" i="1" dirty="0"/>
              <a:t> = 55 </a:t>
            </a:r>
            <a:r>
              <a:rPr lang="en-US" altLang="en-US" sz="2000" b="0" i="1" dirty="0" err="1"/>
              <a:t>ksi</a:t>
            </a:r>
            <a:r>
              <a:rPr lang="en-US" altLang="en-US" sz="2000" b="0" i="1" dirty="0"/>
              <a:t>)</a:t>
            </a:r>
          </a:p>
        </p:txBody>
      </p:sp>
    </p:spTree>
    <p:extLst>
      <p:ext uri="{BB962C8B-B14F-4D97-AF65-F5344CB8AC3E}">
        <p14:creationId xmlns:p14="http://schemas.microsoft.com/office/powerpoint/2010/main" val="117118365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8"/>
          </p:nvPr>
        </p:nvSpPr>
        <p:spPr/>
        <p:txBody>
          <a:bodyPr/>
          <a:lstStyle/>
          <a:p>
            <a:r>
              <a:rPr lang="en-US" dirty="0" smtClean="0"/>
              <a:t>General Requirements</a:t>
            </a:r>
            <a:endParaRPr lang="en-US" dirty="0"/>
          </a:p>
        </p:txBody>
      </p:sp>
      <p:sp>
        <p:nvSpPr>
          <p:cNvPr id="3" name="Text Placeholder 2"/>
          <p:cNvSpPr>
            <a:spLocks noGrp="1"/>
          </p:cNvSpPr>
          <p:nvPr>
            <p:ph type="body" sz="quarter" idx="39"/>
          </p:nvPr>
        </p:nvSpPr>
        <p:spPr/>
        <p:txBody>
          <a:bodyPr/>
          <a:lstStyle/>
          <a:p>
            <a:r>
              <a:rPr lang="en-US" dirty="0" smtClean="0"/>
              <a:t>AISC Seismic Provisions	</a:t>
            </a:r>
            <a:endParaRPr lang="en-US" dirty="0"/>
          </a:p>
        </p:txBody>
      </p:sp>
      <p:sp>
        <p:nvSpPr>
          <p:cNvPr id="4" name="Text Box 2"/>
          <p:cNvSpPr txBox="1">
            <a:spLocks noChangeArrowheads="1"/>
          </p:cNvSpPr>
          <p:nvPr/>
        </p:nvSpPr>
        <p:spPr bwMode="auto">
          <a:xfrm>
            <a:off x="539552" y="1268760"/>
            <a:ext cx="627697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None/>
            </a:pPr>
            <a:r>
              <a:rPr lang="en-US" altLang="en-US" sz="2200" u="sng" dirty="0" smtClean="0">
                <a:latin typeface="+mn-lt"/>
              </a:rPr>
              <a:t>A3.2  Expected Material Strength</a:t>
            </a:r>
            <a:endParaRPr lang="en-US" altLang="en-US" sz="2200" u="sng" dirty="0">
              <a:latin typeface="+mn-lt"/>
            </a:endParaRPr>
          </a:p>
        </p:txBody>
      </p:sp>
      <p:sp>
        <p:nvSpPr>
          <p:cNvPr id="5" name="Text Box 5"/>
          <p:cNvSpPr txBox="1">
            <a:spLocks noChangeArrowheads="1"/>
          </p:cNvSpPr>
          <p:nvPr/>
        </p:nvSpPr>
        <p:spPr bwMode="auto">
          <a:xfrm>
            <a:off x="811213" y="2127250"/>
            <a:ext cx="6140450" cy="12003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lnSpc>
                <a:spcPct val="150000"/>
              </a:lnSpc>
            </a:pPr>
            <a:r>
              <a:rPr lang="en-US" altLang="en-US" b="1" dirty="0">
                <a:solidFill>
                  <a:schemeClr val="tx2"/>
                </a:solidFill>
              </a:rPr>
              <a:t>Expected Yield Strength 		=  </a:t>
            </a:r>
            <a:r>
              <a:rPr lang="en-US" altLang="en-US" b="1" i="1" dirty="0">
                <a:solidFill>
                  <a:schemeClr val="tx2"/>
                </a:solidFill>
              </a:rPr>
              <a:t>R</a:t>
            </a:r>
            <a:r>
              <a:rPr lang="en-US" altLang="en-US" b="1" i="1" baseline="-25000" dirty="0">
                <a:solidFill>
                  <a:schemeClr val="tx2"/>
                </a:solidFill>
              </a:rPr>
              <a:t>y</a:t>
            </a:r>
            <a:r>
              <a:rPr lang="en-US" altLang="en-US" b="1" i="1" dirty="0">
                <a:solidFill>
                  <a:schemeClr val="tx2"/>
                </a:solidFill>
              </a:rPr>
              <a:t> F</a:t>
            </a:r>
            <a:r>
              <a:rPr lang="en-US" altLang="en-US" b="1" i="1" baseline="-25000" dirty="0">
                <a:solidFill>
                  <a:schemeClr val="tx2"/>
                </a:solidFill>
              </a:rPr>
              <a:t>y</a:t>
            </a:r>
            <a:endParaRPr lang="en-US" altLang="en-US" b="1" i="1" dirty="0">
              <a:solidFill>
                <a:schemeClr val="tx2"/>
              </a:solidFill>
            </a:endParaRPr>
          </a:p>
          <a:p>
            <a:pPr algn="l">
              <a:lnSpc>
                <a:spcPct val="150000"/>
              </a:lnSpc>
            </a:pPr>
            <a:r>
              <a:rPr lang="en-US" altLang="en-US" b="1" dirty="0">
                <a:solidFill>
                  <a:schemeClr val="tx2"/>
                </a:solidFill>
              </a:rPr>
              <a:t>Expected Tensile Strength	=  </a:t>
            </a:r>
            <a:r>
              <a:rPr lang="en-US" altLang="en-US" b="1" i="1" dirty="0">
                <a:solidFill>
                  <a:schemeClr val="tx2"/>
                </a:solidFill>
              </a:rPr>
              <a:t>R</a:t>
            </a:r>
            <a:r>
              <a:rPr lang="en-US" altLang="en-US" b="1" i="1" baseline="-25000" dirty="0">
                <a:solidFill>
                  <a:schemeClr val="tx2"/>
                </a:solidFill>
              </a:rPr>
              <a:t>t</a:t>
            </a:r>
            <a:r>
              <a:rPr lang="en-US" altLang="en-US" b="1" i="1" dirty="0">
                <a:solidFill>
                  <a:schemeClr val="tx2"/>
                </a:solidFill>
              </a:rPr>
              <a:t> F</a:t>
            </a:r>
            <a:r>
              <a:rPr lang="en-US" altLang="en-US" b="1" i="1" baseline="-25000" dirty="0">
                <a:solidFill>
                  <a:schemeClr val="tx2"/>
                </a:solidFill>
              </a:rPr>
              <a:t>u</a:t>
            </a:r>
            <a:endParaRPr lang="en-US" altLang="en-US" b="1" dirty="0">
              <a:solidFill>
                <a:schemeClr val="tx2"/>
              </a:solidFill>
            </a:endParaRPr>
          </a:p>
        </p:txBody>
      </p:sp>
      <p:sp>
        <p:nvSpPr>
          <p:cNvPr id="6" name="Text Box 7"/>
          <p:cNvSpPr txBox="1">
            <a:spLocks noChangeArrowheads="1"/>
          </p:cNvSpPr>
          <p:nvPr/>
        </p:nvSpPr>
        <p:spPr bwMode="auto">
          <a:xfrm>
            <a:off x="1612558" y="3645024"/>
            <a:ext cx="6858975" cy="19389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lnSpc>
                <a:spcPct val="150000"/>
              </a:lnSpc>
            </a:pPr>
            <a:r>
              <a:rPr lang="en-US" altLang="en-US" sz="2000" b="1" i="1" dirty="0"/>
              <a:t>F</a:t>
            </a:r>
            <a:r>
              <a:rPr lang="en-US" altLang="en-US" sz="2000" b="1" i="1" baseline="-25000" dirty="0"/>
              <a:t>y</a:t>
            </a:r>
            <a:r>
              <a:rPr lang="en-US" altLang="en-US" sz="2000" b="1" i="1" dirty="0"/>
              <a:t> </a:t>
            </a:r>
            <a:r>
              <a:rPr lang="en-US" altLang="en-US" sz="2000" i="1" dirty="0"/>
              <a:t>=</a:t>
            </a:r>
            <a:r>
              <a:rPr lang="en-US" altLang="en-US" sz="2000" b="1" i="1" dirty="0"/>
              <a:t>  </a:t>
            </a:r>
            <a:r>
              <a:rPr lang="en-US" altLang="en-US" sz="2000" dirty="0"/>
              <a:t>minimum specified yield strength</a:t>
            </a:r>
          </a:p>
          <a:p>
            <a:pPr algn="l">
              <a:lnSpc>
                <a:spcPct val="150000"/>
              </a:lnSpc>
            </a:pPr>
            <a:r>
              <a:rPr lang="en-US" altLang="en-US" sz="2000" b="1" i="1" dirty="0"/>
              <a:t>F</a:t>
            </a:r>
            <a:r>
              <a:rPr lang="en-US" altLang="en-US" sz="2000" b="1" i="1" baseline="-25000" dirty="0"/>
              <a:t>u</a:t>
            </a:r>
            <a:r>
              <a:rPr lang="en-US" altLang="en-US" sz="2000" b="1" i="1" dirty="0"/>
              <a:t> </a:t>
            </a:r>
            <a:r>
              <a:rPr lang="en-US" altLang="en-US" sz="2000" i="1" dirty="0"/>
              <a:t>= </a:t>
            </a:r>
            <a:r>
              <a:rPr lang="en-US" altLang="en-US" sz="2000" b="1" i="1" dirty="0"/>
              <a:t> </a:t>
            </a:r>
            <a:r>
              <a:rPr lang="en-US" altLang="en-US" sz="2000" dirty="0"/>
              <a:t>minimum specified tensile </a:t>
            </a:r>
            <a:r>
              <a:rPr lang="en-US" altLang="en-US" sz="2000" dirty="0" smtClean="0"/>
              <a:t>strength</a:t>
            </a:r>
          </a:p>
          <a:p>
            <a:pPr>
              <a:lnSpc>
                <a:spcPct val="150000"/>
              </a:lnSpc>
            </a:pPr>
            <a:r>
              <a:rPr lang="en-US" altLang="en-US" sz="2000" b="1" i="1" dirty="0"/>
              <a:t>R</a:t>
            </a:r>
            <a:r>
              <a:rPr lang="en-US" altLang="en-US" sz="2000" b="1" i="1" baseline="-25000" dirty="0"/>
              <a:t>y</a:t>
            </a:r>
            <a:r>
              <a:rPr lang="en-US" altLang="en-US" sz="2000" b="1" i="1" dirty="0"/>
              <a:t> </a:t>
            </a:r>
            <a:r>
              <a:rPr lang="en-US" altLang="en-US" sz="2000" dirty="0"/>
              <a:t>and </a:t>
            </a:r>
            <a:r>
              <a:rPr lang="en-US" altLang="en-US" sz="2000" b="1" i="1" dirty="0"/>
              <a:t>R</a:t>
            </a:r>
            <a:r>
              <a:rPr lang="en-US" altLang="en-US" sz="2000" b="1" i="1" baseline="-25000" dirty="0"/>
              <a:t>t</a:t>
            </a:r>
            <a:r>
              <a:rPr lang="en-US" altLang="en-US" sz="2000" b="1" i="1" dirty="0"/>
              <a:t> </a:t>
            </a:r>
            <a:r>
              <a:rPr lang="en-US" altLang="en-US" sz="2000" dirty="0"/>
              <a:t>are based on statistical analysis of mill data. </a:t>
            </a:r>
            <a:endParaRPr lang="en-US" altLang="en-US" sz="2000" i="1" dirty="0"/>
          </a:p>
          <a:p>
            <a:pPr algn="l">
              <a:lnSpc>
                <a:spcPct val="150000"/>
              </a:lnSpc>
            </a:pPr>
            <a:endParaRPr lang="en-US" altLang="en-US" sz="2000" dirty="0"/>
          </a:p>
        </p:txBody>
      </p:sp>
      <p:sp>
        <p:nvSpPr>
          <p:cNvPr id="8" name="Slide Number Placeholder 4"/>
          <p:cNvSpPr>
            <a:spLocks noGrp="1"/>
          </p:cNvSpPr>
          <p:nvPr>
            <p:ph type="sldNum" sz="quarter" idx="12"/>
          </p:nvPr>
        </p:nvSpPr>
        <p:spPr>
          <a:xfrm>
            <a:off x="6553200" y="6356350"/>
            <a:ext cx="2133600" cy="365125"/>
          </a:xfrm>
        </p:spPr>
        <p:txBody>
          <a:bodyPr/>
          <a:lstStyle/>
          <a:p>
            <a:pPr>
              <a:defRPr/>
            </a:pPr>
            <a:fld id="{46425072-6E52-45A8-8A7E-A5B11BCA4176}" type="slidenum">
              <a:rPr lang="en-US" altLang="en-US" smtClean="0"/>
              <a:pPr>
                <a:defRPr/>
              </a:pPr>
              <a:t>58</a:t>
            </a:fld>
            <a:endParaRPr lang="en-US" altLang="en-US" dirty="0"/>
          </a:p>
        </p:txBody>
      </p:sp>
    </p:spTree>
    <p:extLst>
      <p:ext uri="{BB962C8B-B14F-4D97-AF65-F5344CB8AC3E}">
        <p14:creationId xmlns:p14="http://schemas.microsoft.com/office/powerpoint/2010/main" val="7498377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993039886"/>
              </p:ext>
            </p:extLst>
          </p:nvPr>
        </p:nvGraphicFramePr>
        <p:xfrm>
          <a:off x="1277633" y="1108300"/>
          <a:ext cx="6660741" cy="5201020"/>
        </p:xfrm>
        <a:graphic>
          <a:graphicData uri="http://schemas.openxmlformats.org/drawingml/2006/table">
            <a:tbl>
              <a:tblPr firstRow="1" bandRow="1">
                <a:tableStyleId>{5C22544A-7EE6-4342-B048-85BDC9FD1C3A}</a:tableStyleId>
              </a:tblPr>
              <a:tblGrid>
                <a:gridCol w="5071940">
                  <a:extLst>
                    <a:ext uri="{9D8B030D-6E8A-4147-A177-3AD203B41FA5}">
                      <a16:colId xmlns:a16="http://schemas.microsoft.com/office/drawing/2014/main" xmlns="" val="20000"/>
                    </a:ext>
                  </a:extLst>
                </a:gridCol>
                <a:gridCol w="886723">
                  <a:extLst>
                    <a:ext uri="{9D8B030D-6E8A-4147-A177-3AD203B41FA5}">
                      <a16:colId xmlns:a16="http://schemas.microsoft.com/office/drawing/2014/main" xmlns="" val="20001"/>
                    </a:ext>
                  </a:extLst>
                </a:gridCol>
                <a:gridCol w="702078">
                  <a:extLst>
                    <a:ext uri="{9D8B030D-6E8A-4147-A177-3AD203B41FA5}">
                      <a16:colId xmlns:a16="http://schemas.microsoft.com/office/drawing/2014/main" xmlns="" val="20002"/>
                    </a:ext>
                  </a:extLst>
                </a:gridCol>
              </a:tblGrid>
              <a:tr h="334174">
                <a:tc>
                  <a:txBody>
                    <a:bodyPr/>
                    <a:lstStyle/>
                    <a:p>
                      <a:r>
                        <a:rPr lang="en-US" sz="1600" dirty="0" smtClean="0"/>
                        <a:t>Application</a:t>
                      </a:r>
                      <a:endParaRPr lang="en-US" sz="1600" dirty="0"/>
                    </a:p>
                  </a:txBody>
                  <a:tcPr anchor="ctr"/>
                </a:tc>
                <a:tc>
                  <a:txBody>
                    <a:bodyPr/>
                    <a:lstStyle/>
                    <a:p>
                      <a:pPr algn="ctr"/>
                      <a:r>
                        <a:rPr lang="en-US" sz="1600" i="1" dirty="0" smtClean="0"/>
                        <a:t>R</a:t>
                      </a:r>
                      <a:r>
                        <a:rPr lang="en-US" sz="1600" i="1" baseline="-25000" dirty="0" smtClean="0"/>
                        <a:t>y</a:t>
                      </a:r>
                      <a:endParaRPr lang="en-US" sz="1600" i="1" baseline="-25000" dirty="0"/>
                    </a:p>
                  </a:txBody>
                  <a:tcPr anchor="ctr"/>
                </a:tc>
                <a:tc>
                  <a:txBody>
                    <a:bodyPr/>
                    <a:lstStyle/>
                    <a:p>
                      <a:pPr algn="ctr"/>
                      <a:r>
                        <a:rPr lang="en-US" sz="1600" i="1" dirty="0" smtClean="0"/>
                        <a:t>R</a:t>
                      </a:r>
                      <a:r>
                        <a:rPr lang="en-US" sz="1600" i="1" baseline="-25000" dirty="0" smtClean="0"/>
                        <a:t>t</a:t>
                      </a:r>
                      <a:endParaRPr lang="en-US" sz="1600" i="1" baseline="-25000" dirty="0"/>
                    </a:p>
                  </a:txBody>
                  <a:tcPr anchor="ctr"/>
                </a:tc>
                <a:extLst>
                  <a:ext uri="{0D108BD9-81ED-4DB2-BD59-A6C34878D82A}">
                    <a16:rowId xmlns:a16="http://schemas.microsoft.com/office/drawing/2014/main" xmlns="" val="10000"/>
                  </a:ext>
                </a:extLst>
              </a:tr>
              <a:tr h="334174">
                <a:tc gridSpan="3">
                  <a:txBody>
                    <a:bodyPr/>
                    <a:lstStyle/>
                    <a:p>
                      <a:r>
                        <a:rPr lang="en-US" sz="1600" b="1" dirty="0" smtClean="0"/>
                        <a:t>Hot-Rolled</a:t>
                      </a:r>
                      <a:r>
                        <a:rPr lang="en-US" sz="1600" b="1" baseline="0" dirty="0" smtClean="0"/>
                        <a:t> Shapes and Bars</a:t>
                      </a:r>
                      <a:endParaRPr lang="en-US" sz="1600" b="1" dirty="0"/>
                    </a:p>
                  </a:txBody>
                  <a:tcPr anchor="ctr">
                    <a:solidFill>
                      <a:schemeClr val="accent6">
                        <a:lumMod val="60000"/>
                        <a:lumOff val="40000"/>
                      </a:schemeClr>
                    </a:solidFill>
                  </a:tcPr>
                </a:tc>
                <a:tc hMerge="1">
                  <a:txBody>
                    <a:bodyPr/>
                    <a:lstStyle/>
                    <a:p>
                      <a:endParaRPr lang="en-US" dirty="0"/>
                    </a:p>
                  </a:txBody>
                  <a:tcPr/>
                </a:tc>
                <a:tc hMerge="1">
                  <a:txBody>
                    <a:bodyPr/>
                    <a:lstStyle/>
                    <a:p>
                      <a:endParaRPr lang="en-US"/>
                    </a:p>
                  </a:txBody>
                  <a:tcPr/>
                </a:tc>
                <a:extLst>
                  <a:ext uri="{0D108BD9-81ED-4DB2-BD59-A6C34878D82A}">
                    <a16:rowId xmlns:a16="http://schemas.microsoft.com/office/drawing/2014/main" xmlns="" val="10001"/>
                  </a:ext>
                </a:extLst>
              </a:tr>
              <a:tr h="334174">
                <a:tc>
                  <a:txBody>
                    <a:bodyPr/>
                    <a:lstStyle/>
                    <a:p>
                      <a:pPr lvl="1"/>
                      <a:r>
                        <a:rPr lang="en-US" altLang="en-US" sz="1400" dirty="0" smtClean="0"/>
                        <a:t>ASTM A36</a:t>
                      </a:r>
                      <a:endParaRPr lang="en-US" sz="1400" dirty="0"/>
                    </a:p>
                  </a:txBody>
                  <a:tcPr anchor="ctr">
                    <a:solidFill>
                      <a:schemeClr val="accent5">
                        <a:lumMod val="40000"/>
                        <a:lumOff val="60000"/>
                      </a:schemeClr>
                    </a:solidFill>
                  </a:tcPr>
                </a:tc>
                <a:tc>
                  <a:txBody>
                    <a:bodyPr/>
                    <a:lstStyle/>
                    <a:p>
                      <a:pPr algn="ctr"/>
                      <a:r>
                        <a:rPr lang="en-US" sz="1400" dirty="0" smtClean="0"/>
                        <a:t>1.5</a:t>
                      </a:r>
                      <a:endParaRPr lang="en-US" sz="1400" dirty="0"/>
                    </a:p>
                  </a:txBody>
                  <a:tcPr anchor="ctr">
                    <a:solidFill>
                      <a:schemeClr val="accent5">
                        <a:lumMod val="40000"/>
                        <a:lumOff val="60000"/>
                      </a:schemeClr>
                    </a:solidFill>
                  </a:tcPr>
                </a:tc>
                <a:tc>
                  <a:txBody>
                    <a:bodyPr/>
                    <a:lstStyle/>
                    <a:p>
                      <a:pPr algn="ctr"/>
                      <a:r>
                        <a:rPr lang="en-US" sz="1400" dirty="0" smtClean="0"/>
                        <a:t>1.2</a:t>
                      </a:r>
                      <a:endParaRPr lang="en-US" sz="1400" dirty="0"/>
                    </a:p>
                  </a:txBody>
                  <a:tcPr anchor="ctr">
                    <a:solidFill>
                      <a:schemeClr val="accent5">
                        <a:lumMod val="40000"/>
                        <a:lumOff val="60000"/>
                      </a:schemeClr>
                    </a:solidFill>
                  </a:tcPr>
                </a:tc>
                <a:extLst>
                  <a:ext uri="{0D108BD9-81ED-4DB2-BD59-A6C34878D82A}">
                    <a16:rowId xmlns:a16="http://schemas.microsoft.com/office/drawing/2014/main" xmlns="" val="10002"/>
                  </a:ext>
                </a:extLst>
              </a:tr>
              <a:tr h="434132">
                <a:tc>
                  <a:txBody>
                    <a:bodyPr/>
                    <a:lstStyle/>
                    <a:p>
                      <a:pPr lvl="1"/>
                      <a:r>
                        <a:rPr lang="en-US" altLang="en-US" sz="1400" dirty="0" smtClean="0"/>
                        <a:t>ASTM A992; A572 Gr 50 or Gr 55;</a:t>
                      </a:r>
                      <a:br>
                        <a:rPr lang="en-US" altLang="en-US" sz="1400" dirty="0" smtClean="0"/>
                      </a:br>
                      <a:r>
                        <a:rPr lang="en-US" altLang="en-US" sz="1400" dirty="0" smtClean="0"/>
                        <a:t>ASTM A913 Gr 50, 60, 65 or 70; ASTM A588; </a:t>
                      </a:r>
                      <a:endParaRPr lang="en-US" sz="1400" dirty="0"/>
                    </a:p>
                  </a:txBody>
                  <a:tcPr anchor="ctr">
                    <a:solidFill>
                      <a:schemeClr val="accent5">
                        <a:lumMod val="40000"/>
                        <a:lumOff val="60000"/>
                      </a:schemeClr>
                    </a:solidFill>
                  </a:tcPr>
                </a:tc>
                <a:tc>
                  <a:txBody>
                    <a:bodyPr/>
                    <a:lstStyle/>
                    <a:p>
                      <a:pPr algn="ctr"/>
                      <a:r>
                        <a:rPr lang="en-US" sz="1400" dirty="0" smtClean="0"/>
                        <a:t>1.1</a:t>
                      </a:r>
                      <a:endParaRPr lang="en-US" sz="1400" dirty="0"/>
                    </a:p>
                  </a:txBody>
                  <a:tcPr anchor="ctr">
                    <a:solidFill>
                      <a:schemeClr val="accent5">
                        <a:lumMod val="40000"/>
                        <a:lumOff val="60000"/>
                      </a:schemeClr>
                    </a:solidFill>
                  </a:tcPr>
                </a:tc>
                <a:tc>
                  <a:txBody>
                    <a:bodyPr/>
                    <a:lstStyle/>
                    <a:p>
                      <a:pPr algn="ctr"/>
                      <a:r>
                        <a:rPr lang="en-US" sz="1400" dirty="0" smtClean="0"/>
                        <a:t>1.1</a:t>
                      </a:r>
                      <a:endParaRPr lang="en-US" sz="1400" dirty="0"/>
                    </a:p>
                  </a:txBody>
                  <a:tcPr anchor="ctr">
                    <a:solidFill>
                      <a:schemeClr val="accent5">
                        <a:lumMod val="40000"/>
                        <a:lumOff val="60000"/>
                      </a:schemeClr>
                    </a:solidFill>
                  </a:tcPr>
                </a:tc>
                <a:extLst>
                  <a:ext uri="{0D108BD9-81ED-4DB2-BD59-A6C34878D82A}">
                    <a16:rowId xmlns:a16="http://schemas.microsoft.com/office/drawing/2014/main" xmlns="" val="10003"/>
                  </a:ext>
                </a:extLst>
              </a:tr>
              <a:tr h="334174">
                <a:tc>
                  <a:txBody>
                    <a:bodyPr/>
                    <a:lstStyle/>
                    <a:p>
                      <a:pPr lvl="1"/>
                      <a:r>
                        <a:rPr lang="en-US" altLang="en-US" sz="1400" dirty="0" smtClean="0"/>
                        <a:t>ASTM A1043 Gr 36	</a:t>
                      </a:r>
                      <a:endParaRPr lang="en-US" sz="1400" dirty="0"/>
                    </a:p>
                  </a:txBody>
                  <a:tcPr anchor="ctr">
                    <a:solidFill>
                      <a:schemeClr val="accent5">
                        <a:lumMod val="40000"/>
                        <a:lumOff val="60000"/>
                      </a:schemeClr>
                    </a:solidFill>
                  </a:tcPr>
                </a:tc>
                <a:tc>
                  <a:txBody>
                    <a:bodyPr/>
                    <a:lstStyle/>
                    <a:p>
                      <a:pPr algn="ctr"/>
                      <a:r>
                        <a:rPr lang="en-US" sz="1400" dirty="0" smtClean="0"/>
                        <a:t>1.3</a:t>
                      </a:r>
                      <a:endParaRPr lang="en-US" sz="1400" dirty="0"/>
                    </a:p>
                  </a:txBody>
                  <a:tcPr anchor="ctr">
                    <a:solidFill>
                      <a:schemeClr val="accent5">
                        <a:lumMod val="40000"/>
                        <a:lumOff val="60000"/>
                      </a:schemeClr>
                    </a:solidFill>
                  </a:tcPr>
                </a:tc>
                <a:tc>
                  <a:txBody>
                    <a:bodyPr/>
                    <a:lstStyle/>
                    <a:p>
                      <a:pPr algn="ctr"/>
                      <a:r>
                        <a:rPr lang="en-US" sz="1400" dirty="0" smtClean="0"/>
                        <a:t>1.1</a:t>
                      </a:r>
                      <a:endParaRPr lang="en-US" sz="1400" dirty="0"/>
                    </a:p>
                  </a:txBody>
                  <a:tcPr anchor="ctr">
                    <a:solidFill>
                      <a:schemeClr val="accent5">
                        <a:lumMod val="40000"/>
                        <a:lumOff val="60000"/>
                      </a:schemeClr>
                    </a:solidFill>
                  </a:tcPr>
                </a:tc>
                <a:extLst>
                  <a:ext uri="{0D108BD9-81ED-4DB2-BD59-A6C34878D82A}">
                    <a16:rowId xmlns:a16="http://schemas.microsoft.com/office/drawing/2014/main" xmlns="" val="10004"/>
                  </a:ext>
                </a:extLst>
              </a:tr>
              <a:tr h="334174">
                <a:tc>
                  <a:txBody>
                    <a:bodyPr/>
                    <a:lstStyle/>
                    <a:p>
                      <a:r>
                        <a:rPr lang="en-US" altLang="en-US" sz="1400" dirty="0" smtClean="0"/>
                        <a:t>	ASTM A1043 Gr 50</a:t>
                      </a:r>
                      <a:endParaRPr lang="en-US" sz="1400" dirty="0"/>
                    </a:p>
                  </a:txBody>
                  <a:tcPr anchor="ctr">
                    <a:solidFill>
                      <a:schemeClr val="accent5">
                        <a:lumMod val="40000"/>
                        <a:lumOff val="60000"/>
                      </a:schemeClr>
                    </a:solidFill>
                  </a:tcPr>
                </a:tc>
                <a:tc>
                  <a:txBody>
                    <a:bodyPr/>
                    <a:lstStyle/>
                    <a:p>
                      <a:pPr algn="ctr"/>
                      <a:r>
                        <a:rPr lang="en-US" sz="1400" dirty="0" smtClean="0"/>
                        <a:t>1.2</a:t>
                      </a:r>
                      <a:endParaRPr lang="en-US" sz="1400" dirty="0"/>
                    </a:p>
                  </a:txBody>
                  <a:tcPr anchor="ctr">
                    <a:solidFill>
                      <a:schemeClr val="accent5">
                        <a:lumMod val="40000"/>
                        <a:lumOff val="60000"/>
                      </a:schemeClr>
                    </a:solidFill>
                  </a:tcPr>
                </a:tc>
                <a:tc>
                  <a:txBody>
                    <a:bodyPr/>
                    <a:lstStyle/>
                    <a:p>
                      <a:pPr algn="ctr"/>
                      <a:r>
                        <a:rPr lang="en-US" sz="1400" dirty="0" smtClean="0"/>
                        <a:t>1.1</a:t>
                      </a:r>
                      <a:endParaRPr lang="en-US" sz="1400" dirty="0"/>
                    </a:p>
                  </a:txBody>
                  <a:tcPr anchor="ctr">
                    <a:solidFill>
                      <a:schemeClr val="accent5">
                        <a:lumMod val="40000"/>
                        <a:lumOff val="60000"/>
                      </a:schemeClr>
                    </a:solidFill>
                  </a:tcPr>
                </a:tc>
                <a:extLst>
                  <a:ext uri="{0D108BD9-81ED-4DB2-BD59-A6C34878D82A}">
                    <a16:rowId xmlns:a16="http://schemas.microsoft.com/office/drawing/2014/main" xmlns="" val="10005"/>
                  </a:ext>
                </a:extLst>
              </a:tr>
              <a:tr h="334174">
                <a:tc>
                  <a:txBody>
                    <a:bodyPr/>
                    <a:lstStyle/>
                    <a:p>
                      <a:pPr lvl="1"/>
                      <a:r>
                        <a:rPr lang="en-US" altLang="en-US" sz="1400" dirty="0" smtClean="0"/>
                        <a:t>ASTM A529 Gr 50	</a:t>
                      </a:r>
                      <a:endParaRPr lang="en-US" sz="1400" dirty="0"/>
                    </a:p>
                  </a:txBody>
                  <a:tcPr anchor="ctr">
                    <a:solidFill>
                      <a:schemeClr val="accent5">
                        <a:lumMod val="40000"/>
                        <a:lumOff val="60000"/>
                      </a:schemeClr>
                    </a:solidFill>
                  </a:tcPr>
                </a:tc>
                <a:tc>
                  <a:txBody>
                    <a:bodyPr/>
                    <a:lstStyle/>
                    <a:p>
                      <a:pPr algn="ctr"/>
                      <a:r>
                        <a:rPr lang="en-US" sz="1400" dirty="0" smtClean="0"/>
                        <a:t>1.2</a:t>
                      </a:r>
                      <a:endParaRPr lang="en-US" sz="1400" dirty="0"/>
                    </a:p>
                  </a:txBody>
                  <a:tcPr anchor="ctr">
                    <a:solidFill>
                      <a:schemeClr val="accent5">
                        <a:lumMod val="40000"/>
                        <a:lumOff val="60000"/>
                      </a:schemeClr>
                    </a:solidFill>
                  </a:tcPr>
                </a:tc>
                <a:tc>
                  <a:txBody>
                    <a:bodyPr/>
                    <a:lstStyle/>
                    <a:p>
                      <a:pPr algn="ctr"/>
                      <a:r>
                        <a:rPr lang="en-US" sz="1400" dirty="0" smtClean="0"/>
                        <a:t>1.2</a:t>
                      </a:r>
                      <a:endParaRPr lang="en-US" sz="1400" dirty="0"/>
                    </a:p>
                  </a:txBody>
                  <a:tcPr anchor="ctr">
                    <a:solidFill>
                      <a:schemeClr val="accent5">
                        <a:lumMod val="40000"/>
                        <a:lumOff val="60000"/>
                      </a:schemeClr>
                    </a:solidFill>
                  </a:tcPr>
                </a:tc>
                <a:extLst>
                  <a:ext uri="{0D108BD9-81ED-4DB2-BD59-A6C34878D82A}">
                    <a16:rowId xmlns:a16="http://schemas.microsoft.com/office/drawing/2014/main" xmlns="" val="10006"/>
                  </a:ext>
                </a:extLst>
              </a:tr>
              <a:tr h="334174">
                <a:tc>
                  <a:txBody>
                    <a:bodyPr/>
                    <a:lstStyle/>
                    <a:p>
                      <a:pPr lvl="1"/>
                      <a:r>
                        <a:rPr lang="en-US" altLang="en-US" sz="1400" dirty="0" smtClean="0"/>
                        <a:t>ASTM A529 Gr 55</a:t>
                      </a:r>
                      <a:endParaRPr lang="en-US" sz="1400" dirty="0"/>
                    </a:p>
                  </a:txBody>
                  <a:tcPr anchor="ctr">
                    <a:solidFill>
                      <a:schemeClr val="accent5">
                        <a:lumMod val="40000"/>
                        <a:lumOff val="60000"/>
                      </a:schemeClr>
                    </a:solidFill>
                  </a:tcPr>
                </a:tc>
                <a:tc>
                  <a:txBody>
                    <a:bodyPr/>
                    <a:lstStyle/>
                    <a:p>
                      <a:pPr algn="ctr"/>
                      <a:r>
                        <a:rPr lang="en-US" sz="1400" dirty="0" smtClean="0"/>
                        <a:t>1.1</a:t>
                      </a:r>
                      <a:endParaRPr lang="en-US" sz="1400" dirty="0"/>
                    </a:p>
                  </a:txBody>
                  <a:tcPr anchor="ctr">
                    <a:solidFill>
                      <a:schemeClr val="accent5">
                        <a:lumMod val="40000"/>
                        <a:lumOff val="60000"/>
                      </a:schemeClr>
                    </a:solidFill>
                  </a:tcPr>
                </a:tc>
                <a:tc>
                  <a:txBody>
                    <a:bodyPr/>
                    <a:lstStyle/>
                    <a:p>
                      <a:pPr algn="ctr"/>
                      <a:r>
                        <a:rPr lang="en-US" sz="1400" dirty="0" smtClean="0"/>
                        <a:t>1.2</a:t>
                      </a:r>
                    </a:p>
                  </a:txBody>
                  <a:tcPr anchor="ctr">
                    <a:solidFill>
                      <a:schemeClr val="accent5">
                        <a:lumMod val="40000"/>
                        <a:lumOff val="60000"/>
                      </a:schemeClr>
                    </a:solidFill>
                  </a:tcPr>
                </a:tc>
                <a:extLst>
                  <a:ext uri="{0D108BD9-81ED-4DB2-BD59-A6C34878D82A}">
                    <a16:rowId xmlns:a16="http://schemas.microsoft.com/office/drawing/2014/main" xmlns="" val="10007"/>
                  </a:ext>
                </a:extLst>
              </a:tr>
              <a:tr h="334174">
                <a:tc gridSpan="3">
                  <a:txBody>
                    <a:bodyPr/>
                    <a:lstStyle/>
                    <a:p>
                      <a:pPr lvl="0"/>
                      <a:r>
                        <a:rPr lang="en-US" sz="1600" b="1" dirty="0" smtClean="0"/>
                        <a:t>Hollow Structural Sections</a:t>
                      </a:r>
                      <a:r>
                        <a:rPr lang="en-US" sz="1600" b="1" baseline="0" dirty="0" smtClean="0"/>
                        <a:t> (HSS)</a:t>
                      </a:r>
                      <a:endParaRPr lang="en-US" sz="1600" b="1" dirty="0"/>
                    </a:p>
                  </a:txBody>
                  <a:tcPr anchor="ctr">
                    <a:solidFill>
                      <a:schemeClr val="accent6">
                        <a:lumMod val="60000"/>
                        <a:lumOff val="40000"/>
                      </a:schemeClr>
                    </a:solidFill>
                  </a:tcPr>
                </a:tc>
                <a:tc hMerge="1">
                  <a:txBody>
                    <a:bodyPr/>
                    <a:lstStyle/>
                    <a:p>
                      <a:pPr algn="ctr"/>
                      <a:endParaRPr lang="en-US" dirty="0"/>
                    </a:p>
                  </a:txBody>
                  <a:tcPr/>
                </a:tc>
                <a:tc hMerge="1">
                  <a:txBody>
                    <a:bodyPr/>
                    <a:lstStyle/>
                    <a:p>
                      <a:endParaRPr lang="en-US"/>
                    </a:p>
                  </a:txBody>
                  <a:tcPr/>
                </a:tc>
                <a:extLst>
                  <a:ext uri="{0D108BD9-81ED-4DB2-BD59-A6C34878D82A}">
                    <a16:rowId xmlns:a16="http://schemas.microsoft.com/office/drawing/2014/main" xmlns="" val="10008"/>
                  </a:ext>
                </a:extLst>
              </a:tr>
              <a:tr h="334174">
                <a:tc>
                  <a:txBody>
                    <a:bodyPr/>
                    <a:lstStyle/>
                    <a:p>
                      <a:pPr lvl="1"/>
                      <a:r>
                        <a:rPr lang="en-US" altLang="en-US" sz="1400" dirty="0" smtClean="0"/>
                        <a:t>ASTM A500 Gr B; ASTM A501</a:t>
                      </a:r>
                      <a:endParaRPr lang="en-US" sz="1400" dirty="0"/>
                    </a:p>
                  </a:txBody>
                  <a:tcPr anchor="ctr">
                    <a:solidFill>
                      <a:schemeClr val="accent5">
                        <a:lumMod val="40000"/>
                        <a:lumOff val="60000"/>
                      </a:schemeClr>
                    </a:solidFill>
                  </a:tcPr>
                </a:tc>
                <a:tc>
                  <a:txBody>
                    <a:bodyPr/>
                    <a:lstStyle/>
                    <a:p>
                      <a:pPr algn="ctr"/>
                      <a:r>
                        <a:rPr lang="en-US" sz="1400" dirty="0" smtClean="0"/>
                        <a:t>1.4</a:t>
                      </a:r>
                      <a:endParaRPr lang="en-US" sz="1400" dirty="0"/>
                    </a:p>
                  </a:txBody>
                  <a:tcPr anchor="ctr">
                    <a:solidFill>
                      <a:schemeClr val="accent5">
                        <a:lumMod val="40000"/>
                        <a:lumOff val="60000"/>
                      </a:schemeClr>
                    </a:solidFill>
                  </a:tcPr>
                </a:tc>
                <a:tc>
                  <a:txBody>
                    <a:bodyPr/>
                    <a:lstStyle/>
                    <a:p>
                      <a:pPr algn="ctr"/>
                      <a:r>
                        <a:rPr lang="en-US" sz="1400" dirty="0" smtClean="0"/>
                        <a:t>1.3</a:t>
                      </a:r>
                    </a:p>
                  </a:txBody>
                  <a:tcPr anchor="ctr">
                    <a:solidFill>
                      <a:schemeClr val="accent5">
                        <a:lumMod val="40000"/>
                        <a:lumOff val="60000"/>
                      </a:schemeClr>
                    </a:solidFill>
                  </a:tcPr>
                </a:tc>
                <a:extLst>
                  <a:ext uri="{0D108BD9-81ED-4DB2-BD59-A6C34878D82A}">
                    <a16:rowId xmlns:a16="http://schemas.microsoft.com/office/drawing/2014/main" xmlns="" val="10009"/>
                  </a:ext>
                </a:extLst>
              </a:tr>
              <a:tr h="334174">
                <a:tc>
                  <a:txBody>
                    <a:bodyPr/>
                    <a:lstStyle/>
                    <a:p>
                      <a:pPr lvl="1"/>
                      <a:r>
                        <a:rPr lang="en-US" altLang="en-US" sz="1400" dirty="0" smtClean="0"/>
                        <a:t>ASTM A500 Gr C	</a:t>
                      </a:r>
                      <a:endParaRPr lang="en-US" sz="1400" dirty="0"/>
                    </a:p>
                  </a:txBody>
                  <a:tcPr anchor="ctr">
                    <a:solidFill>
                      <a:schemeClr val="accent5">
                        <a:lumMod val="40000"/>
                        <a:lumOff val="60000"/>
                      </a:schemeClr>
                    </a:solidFill>
                  </a:tcPr>
                </a:tc>
                <a:tc>
                  <a:txBody>
                    <a:bodyPr/>
                    <a:lstStyle/>
                    <a:p>
                      <a:pPr algn="ctr"/>
                      <a:r>
                        <a:rPr lang="en-US" sz="1400" dirty="0" smtClean="0"/>
                        <a:t>1.3</a:t>
                      </a:r>
                      <a:endParaRPr lang="en-US" sz="1400" dirty="0"/>
                    </a:p>
                  </a:txBody>
                  <a:tcPr anchor="ctr">
                    <a:solidFill>
                      <a:schemeClr val="accent5">
                        <a:lumMod val="40000"/>
                        <a:lumOff val="60000"/>
                      </a:schemeClr>
                    </a:solidFill>
                  </a:tcPr>
                </a:tc>
                <a:tc>
                  <a:txBody>
                    <a:bodyPr/>
                    <a:lstStyle/>
                    <a:p>
                      <a:pPr algn="ctr"/>
                      <a:r>
                        <a:rPr lang="en-US" sz="1400" dirty="0" smtClean="0"/>
                        <a:t>1.2</a:t>
                      </a:r>
                    </a:p>
                  </a:txBody>
                  <a:tcPr anchor="ctr">
                    <a:solidFill>
                      <a:schemeClr val="accent5">
                        <a:lumMod val="40000"/>
                        <a:lumOff val="60000"/>
                      </a:schemeClr>
                    </a:solidFill>
                  </a:tcPr>
                </a:tc>
                <a:extLst>
                  <a:ext uri="{0D108BD9-81ED-4DB2-BD59-A6C34878D82A}">
                    <a16:rowId xmlns:a16="http://schemas.microsoft.com/office/drawing/2014/main" xmlns="" val="10010"/>
                  </a:ext>
                </a:extLst>
              </a:tr>
              <a:tr h="334174">
                <a:tc>
                  <a:txBody>
                    <a:bodyPr/>
                    <a:lstStyle/>
                    <a:p>
                      <a:pPr lvl="1"/>
                      <a:r>
                        <a:rPr lang="en-US" altLang="en-US" sz="1400" dirty="0" smtClean="0"/>
                        <a:t>ASTM A53</a:t>
                      </a:r>
                      <a:endParaRPr lang="en-US" sz="1400" dirty="0"/>
                    </a:p>
                  </a:txBody>
                  <a:tcPr anchor="ctr">
                    <a:solidFill>
                      <a:schemeClr val="accent5">
                        <a:lumMod val="40000"/>
                        <a:lumOff val="60000"/>
                      </a:schemeClr>
                    </a:solidFill>
                  </a:tcPr>
                </a:tc>
                <a:tc>
                  <a:txBody>
                    <a:bodyPr/>
                    <a:lstStyle/>
                    <a:p>
                      <a:pPr algn="ctr"/>
                      <a:r>
                        <a:rPr lang="en-US" sz="1400" dirty="0" smtClean="0"/>
                        <a:t>1.6</a:t>
                      </a:r>
                      <a:endParaRPr lang="en-US" sz="1400" dirty="0"/>
                    </a:p>
                  </a:txBody>
                  <a:tcPr anchor="ctr">
                    <a:solidFill>
                      <a:schemeClr val="accent5">
                        <a:lumMod val="40000"/>
                        <a:lumOff val="60000"/>
                      </a:schemeClr>
                    </a:solidFill>
                  </a:tcPr>
                </a:tc>
                <a:tc>
                  <a:txBody>
                    <a:bodyPr/>
                    <a:lstStyle/>
                    <a:p>
                      <a:pPr algn="ctr"/>
                      <a:r>
                        <a:rPr lang="en-US" sz="1400" dirty="0" smtClean="0"/>
                        <a:t>1.2</a:t>
                      </a:r>
                    </a:p>
                  </a:txBody>
                  <a:tcPr anchor="ctr">
                    <a:solidFill>
                      <a:schemeClr val="accent5">
                        <a:lumMod val="40000"/>
                        <a:lumOff val="60000"/>
                      </a:schemeClr>
                    </a:solidFill>
                  </a:tcPr>
                </a:tc>
                <a:extLst>
                  <a:ext uri="{0D108BD9-81ED-4DB2-BD59-A6C34878D82A}">
                    <a16:rowId xmlns:a16="http://schemas.microsoft.com/office/drawing/2014/main" xmlns="" val="10011"/>
                  </a:ext>
                </a:extLst>
              </a:tr>
              <a:tr h="334174">
                <a:tc gridSpan="3">
                  <a:txBody>
                    <a:bodyPr/>
                    <a:lstStyle/>
                    <a:p>
                      <a:pPr lvl="0"/>
                      <a:r>
                        <a:rPr lang="en-US" sz="1600" b="1" dirty="0" smtClean="0"/>
                        <a:t>Plates</a:t>
                      </a:r>
                      <a:endParaRPr lang="en-US" sz="1600" b="1" dirty="0"/>
                    </a:p>
                  </a:txBody>
                  <a:tcPr anchor="ctr">
                    <a:solidFill>
                      <a:schemeClr val="accent6">
                        <a:lumMod val="60000"/>
                        <a:lumOff val="40000"/>
                      </a:schemeClr>
                    </a:solidFill>
                  </a:tcPr>
                </a:tc>
                <a:tc hMerge="1">
                  <a:txBody>
                    <a:bodyPr/>
                    <a:lstStyle/>
                    <a:p>
                      <a:pPr algn="ctr"/>
                      <a:endParaRPr lang="en-US" dirty="0"/>
                    </a:p>
                  </a:txBody>
                  <a:tcPr/>
                </a:tc>
                <a:tc hMerge="1">
                  <a:txBody>
                    <a:bodyPr/>
                    <a:lstStyle/>
                    <a:p>
                      <a:endParaRPr lang="en-US"/>
                    </a:p>
                  </a:txBody>
                  <a:tcPr/>
                </a:tc>
                <a:extLst>
                  <a:ext uri="{0D108BD9-81ED-4DB2-BD59-A6C34878D82A}">
                    <a16:rowId xmlns:a16="http://schemas.microsoft.com/office/drawing/2014/main" xmlns="" val="10012"/>
                  </a:ext>
                </a:extLst>
              </a:tr>
              <a:tr h="334174">
                <a:tc>
                  <a:txBody>
                    <a:bodyPr/>
                    <a:lstStyle/>
                    <a:p>
                      <a:pPr lvl="1"/>
                      <a:r>
                        <a:rPr lang="en-US" altLang="en-US" sz="1400" dirty="0" smtClean="0"/>
                        <a:t>ASTM A36</a:t>
                      </a:r>
                      <a:endParaRPr lang="en-US" sz="1400" dirty="0"/>
                    </a:p>
                  </a:txBody>
                  <a:tcPr anchor="ctr">
                    <a:solidFill>
                      <a:schemeClr val="accent5">
                        <a:lumMod val="40000"/>
                        <a:lumOff val="60000"/>
                      </a:schemeClr>
                    </a:solidFill>
                  </a:tcPr>
                </a:tc>
                <a:tc>
                  <a:txBody>
                    <a:bodyPr/>
                    <a:lstStyle/>
                    <a:p>
                      <a:pPr algn="ctr"/>
                      <a:r>
                        <a:rPr lang="en-US" sz="1400" dirty="0" smtClean="0"/>
                        <a:t>1.3</a:t>
                      </a:r>
                      <a:endParaRPr lang="en-US" sz="1400" dirty="0"/>
                    </a:p>
                  </a:txBody>
                  <a:tcPr anchor="ctr">
                    <a:solidFill>
                      <a:schemeClr val="accent5">
                        <a:lumMod val="40000"/>
                        <a:lumOff val="60000"/>
                      </a:schemeClr>
                    </a:solidFill>
                  </a:tcPr>
                </a:tc>
                <a:tc>
                  <a:txBody>
                    <a:bodyPr/>
                    <a:lstStyle/>
                    <a:p>
                      <a:pPr algn="ctr"/>
                      <a:r>
                        <a:rPr lang="en-US" sz="1400" dirty="0" smtClean="0"/>
                        <a:t>1.2</a:t>
                      </a:r>
                    </a:p>
                  </a:txBody>
                  <a:tcPr anchor="ctr">
                    <a:solidFill>
                      <a:schemeClr val="accent5">
                        <a:lumMod val="40000"/>
                        <a:lumOff val="60000"/>
                      </a:schemeClr>
                    </a:solidFill>
                  </a:tcPr>
                </a:tc>
                <a:extLst>
                  <a:ext uri="{0D108BD9-81ED-4DB2-BD59-A6C34878D82A}">
                    <a16:rowId xmlns:a16="http://schemas.microsoft.com/office/drawing/2014/main" xmlns="" val="10013"/>
                  </a:ext>
                </a:extLst>
              </a:tr>
              <a:tr h="334174">
                <a:tc>
                  <a:txBody>
                    <a:bodyPr/>
                    <a:lstStyle/>
                    <a:p>
                      <a:pPr lvl="1"/>
                      <a:r>
                        <a:rPr lang="en-US" altLang="en-US" sz="1400" dirty="0" smtClean="0"/>
                        <a:t>ASTM A572 Gr50; ASTM A588</a:t>
                      </a:r>
                      <a:endParaRPr lang="en-US" sz="1400" dirty="0"/>
                    </a:p>
                  </a:txBody>
                  <a:tcPr anchor="ctr">
                    <a:solidFill>
                      <a:schemeClr val="accent5">
                        <a:lumMod val="40000"/>
                        <a:lumOff val="60000"/>
                      </a:schemeClr>
                    </a:solidFill>
                  </a:tcPr>
                </a:tc>
                <a:tc>
                  <a:txBody>
                    <a:bodyPr/>
                    <a:lstStyle/>
                    <a:p>
                      <a:pPr algn="ctr"/>
                      <a:r>
                        <a:rPr lang="en-US" sz="1400" dirty="0" smtClean="0"/>
                        <a:t>1.1</a:t>
                      </a:r>
                      <a:endParaRPr lang="en-US" sz="1400" dirty="0"/>
                    </a:p>
                  </a:txBody>
                  <a:tcPr anchor="ctr">
                    <a:solidFill>
                      <a:schemeClr val="accent5">
                        <a:lumMod val="40000"/>
                        <a:lumOff val="60000"/>
                      </a:schemeClr>
                    </a:solidFill>
                  </a:tcPr>
                </a:tc>
                <a:tc>
                  <a:txBody>
                    <a:bodyPr/>
                    <a:lstStyle/>
                    <a:p>
                      <a:pPr algn="ctr"/>
                      <a:r>
                        <a:rPr lang="en-US" sz="1400" dirty="0" smtClean="0"/>
                        <a:t>1.2</a:t>
                      </a:r>
                    </a:p>
                  </a:txBody>
                  <a:tcPr anchor="ctr">
                    <a:solidFill>
                      <a:schemeClr val="accent5">
                        <a:lumMod val="40000"/>
                        <a:lumOff val="60000"/>
                      </a:schemeClr>
                    </a:solidFill>
                  </a:tcPr>
                </a:tc>
                <a:extLst>
                  <a:ext uri="{0D108BD9-81ED-4DB2-BD59-A6C34878D82A}">
                    <a16:rowId xmlns:a16="http://schemas.microsoft.com/office/drawing/2014/main" xmlns="" val="10014"/>
                  </a:ext>
                </a:extLst>
              </a:tr>
            </a:tbl>
          </a:graphicData>
        </a:graphic>
      </p:graphicFrame>
      <p:sp>
        <p:nvSpPr>
          <p:cNvPr id="5" name="TextBox 4"/>
          <p:cNvSpPr txBox="1"/>
          <p:nvPr/>
        </p:nvSpPr>
        <p:spPr>
          <a:xfrm>
            <a:off x="683568" y="334397"/>
            <a:ext cx="7848872" cy="646331"/>
          </a:xfrm>
          <a:prstGeom prst="rect">
            <a:avLst/>
          </a:prstGeom>
          <a:noFill/>
        </p:spPr>
        <p:txBody>
          <a:bodyPr wrap="square" rtlCol="0">
            <a:spAutoFit/>
          </a:bodyPr>
          <a:lstStyle/>
          <a:p>
            <a:pPr algn="ctr"/>
            <a:r>
              <a:rPr lang="en-US" b="1" u="sng" dirty="0" smtClean="0"/>
              <a:t>Table A3.1</a:t>
            </a:r>
          </a:p>
          <a:p>
            <a:pPr algn="ctr"/>
            <a:r>
              <a:rPr lang="en-US" b="1" i="1" dirty="0" smtClean="0"/>
              <a:t>R</a:t>
            </a:r>
            <a:r>
              <a:rPr lang="en-US" b="1" i="1" baseline="-25000" dirty="0" smtClean="0"/>
              <a:t>y</a:t>
            </a:r>
            <a:r>
              <a:rPr lang="en-US" b="1" dirty="0" smtClean="0"/>
              <a:t> and </a:t>
            </a:r>
            <a:r>
              <a:rPr lang="en-US" b="1" i="1" dirty="0" smtClean="0"/>
              <a:t>R</a:t>
            </a:r>
            <a:r>
              <a:rPr lang="en-US" b="1" i="1" baseline="-25000" dirty="0" smtClean="0"/>
              <a:t>t</a:t>
            </a:r>
            <a:r>
              <a:rPr lang="en-US" b="1" dirty="0" smtClean="0"/>
              <a:t> Values for Steel and Steel Reinforcement Materials</a:t>
            </a:r>
            <a:endParaRPr lang="en-US" b="1" dirty="0"/>
          </a:p>
        </p:txBody>
      </p:sp>
      <p:sp>
        <p:nvSpPr>
          <p:cNvPr id="7" name="Slide Number Placeholder 4"/>
          <p:cNvSpPr>
            <a:spLocks noGrp="1"/>
          </p:cNvSpPr>
          <p:nvPr>
            <p:ph type="sldNum" sz="quarter" idx="4294967295"/>
          </p:nvPr>
        </p:nvSpPr>
        <p:spPr>
          <a:xfrm>
            <a:off x="6553200" y="6356350"/>
            <a:ext cx="2133600" cy="365125"/>
          </a:xfrm>
          <a:prstGeom prst="rect">
            <a:avLst/>
          </a:prstGeom>
          <a:ln/>
        </p:spPr>
        <p:txBody>
          <a:bodyPr vert="horz" lIns="91440" tIns="45720" rIns="91440" bIns="45720" rtlCol="0" anchor="ctr"/>
          <a:lstStyle/>
          <a:p>
            <a:pPr algn="r"/>
            <a:fld id="{46425072-6E52-45A8-8A7E-A5B11BCA4176}" type="slidenum">
              <a:rPr lang="en-US" altLang="en-US" sz="1200">
                <a:solidFill>
                  <a:schemeClr val="tx1">
                    <a:tint val="75000"/>
                  </a:schemeClr>
                </a:solidFill>
              </a:rPr>
              <a:pPr algn="r"/>
              <a:t>59</a:t>
            </a:fld>
            <a:endParaRPr lang="en-US" altLang="en-US" sz="1200">
              <a:solidFill>
                <a:schemeClr val="tx1">
                  <a:tint val="75000"/>
                </a:schemeClr>
              </a:solidFill>
            </a:endParaRPr>
          </a:p>
        </p:txBody>
      </p:sp>
    </p:spTree>
    <p:extLst>
      <p:ext uri="{BB962C8B-B14F-4D97-AF65-F5344CB8AC3E}">
        <p14:creationId xmlns:p14="http://schemas.microsoft.com/office/powerpoint/2010/main" val="254682779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3_7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05" y="260648"/>
            <a:ext cx="8984365" cy="640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4">
            <a:extLst/>
          </p:cNvPr>
          <p:cNvSpPr>
            <a:spLocks noGrp="1" noChangeArrowheads="1"/>
          </p:cNvSpPr>
          <p:nvPr>
            <p:ph type="sldNum" sz="quarter" idx="40"/>
          </p:nvPr>
        </p:nvSpPr>
        <p:spPr>
          <a:xfrm>
            <a:off x="6553200" y="6356350"/>
            <a:ext cx="2133600" cy="365125"/>
          </a:xfrm>
          <a:ln/>
        </p:spPr>
        <p:txBody>
          <a:bodyPr/>
          <a:lstStyle>
            <a:lvl1pPr>
              <a:defRPr/>
            </a:lvl1pPr>
          </a:lstStyle>
          <a:p>
            <a:pPr>
              <a:defRPr/>
            </a:pPr>
            <a:fld id="{46425072-6E52-45A8-8A7E-A5B11BCA4176}" type="slidenum">
              <a:rPr lang="en-US" altLang="en-US">
                <a:solidFill>
                  <a:schemeClr val="tx1"/>
                </a:solidFill>
              </a:rPr>
              <a:pPr>
                <a:defRPr/>
              </a:pPr>
              <a:t>6</a:t>
            </a:fld>
            <a:endParaRPr lang="en-US" altLang="en-US" dirty="0">
              <a:solidFill>
                <a:schemeClr val="tx1"/>
              </a:solidFill>
            </a:endParaRPr>
          </a:p>
        </p:txBody>
      </p:sp>
    </p:spTree>
    <p:extLst>
      <p:ext uri="{BB962C8B-B14F-4D97-AF65-F5344CB8AC3E}">
        <p14:creationId xmlns:p14="http://schemas.microsoft.com/office/powerpoint/2010/main" val="315960064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p:cNvSpPr>
            <a:spLocks noGrp="1"/>
          </p:cNvSpPr>
          <p:nvPr>
            <p:ph type="sldNum" sz="quarter" idx="4294967295"/>
          </p:nvPr>
        </p:nvSpPr>
        <p:spPr>
          <a:xfrm>
            <a:off x="6553200" y="6356350"/>
            <a:ext cx="2133600" cy="365125"/>
          </a:xfrm>
          <a:prstGeom prst="rect">
            <a:avLst/>
          </a:prstGeom>
          <a:ln/>
        </p:spPr>
        <p:txBody>
          <a:bodyPr vert="horz" lIns="91440" tIns="45720" rIns="91440" bIns="45720" rtlCol="0" anchor="ctr"/>
          <a:lstStyle/>
          <a:p>
            <a:pPr algn="r"/>
            <a:fld id="{46425072-6E52-45A8-8A7E-A5B11BCA4176}" type="slidenum">
              <a:rPr lang="en-US" altLang="en-US" sz="1200">
                <a:solidFill>
                  <a:schemeClr val="tx1">
                    <a:tint val="75000"/>
                  </a:schemeClr>
                </a:solidFill>
              </a:rPr>
              <a:pPr algn="r"/>
              <a:t>60</a:t>
            </a:fld>
            <a:endParaRPr lang="en-US" altLang="en-US" sz="1200">
              <a:solidFill>
                <a:schemeClr val="tx1">
                  <a:tint val="75000"/>
                </a:schemeClr>
              </a:solidFill>
            </a:endParaRPr>
          </a:p>
        </p:txBody>
      </p:sp>
      <p:sp>
        <p:nvSpPr>
          <p:cNvPr id="6" name="Text Box 4"/>
          <p:cNvSpPr txBox="1">
            <a:spLocks noChangeArrowheads="1"/>
          </p:cNvSpPr>
          <p:nvPr/>
        </p:nvSpPr>
        <p:spPr bwMode="auto">
          <a:xfrm>
            <a:off x="555625" y="557659"/>
            <a:ext cx="7307263"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b="1" u="sng"/>
              <a:t>Example: </a:t>
            </a:r>
            <a:r>
              <a:rPr lang="en-US" altLang="en-US" i="1" u="sng"/>
              <a:t>A36</a:t>
            </a:r>
            <a:r>
              <a:rPr lang="en-US" altLang="en-US" b="1" u="sng"/>
              <a:t> </a:t>
            </a:r>
            <a:r>
              <a:rPr lang="en-US" altLang="en-US" u="sng"/>
              <a:t>angles used for brace in an SCBF</a:t>
            </a:r>
            <a:endParaRPr lang="en-US" altLang="en-US" b="1" u="sng"/>
          </a:p>
        </p:txBody>
      </p:sp>
      <p:sp>
        <p:nvSpPr>
          <p:cNvPr id="8" name="Text Box 5"/>
          <p:cNvSpPr txBox="1">
            <a:spLocks noChangeArrowheads="1"/>
          </p:cNvSpPr>
          <p:nvPr/>
        </p:nvSpPr>
        <p:spPr bwMode="auto">
          <a:xfrm>
            <a:off x="1612900" y="1184721"/>
            <a:ext cx="5791200" cy="2100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i="1"/>
              <a:t>F</a:t>
            </a:r>
            <a:r>
              <a:rPr lang="en-US" altLang="en-US" i="1" baseline="-25000"/>
              <a:t>y</a:t>
            </a:r>
            <a:r>
              <a:rPr lang="en-US" altLang="en-US"/>
              <a:t>	=	36 ksi</a:t>
            </a:r>
          </a:p>
          <a:p>
            <a:pPr algn="l"/>
            <a:r>
              <a:rPr lang="en-US" altLang="en-US" i="1"/>
              <a:t>F</a:t>
            </a:r>
            <a:r>
              <a:rPr lang="en-US" altLang="en-US" i="1" baseline="-25000"/>
              <a:t>u</a:t>
            </a:r>
            <a:r>
              <a:rPr lang="en-US" altLang="en-US"/>
              <a:t>	=	58 ksi</a:t>
            </a:r>
          </a:p>
          <a:p>
            <a:pPr algn="l"/>
            <a:r>
              <a:rPr lang="en-US" altLang="en-US" i="1"/>
              <a:t>R</a:t>
            </a:r>
            <a:r>
              <a:rPr lang="en-US" altLang="en-US" i="1" baseline="-25000"/>
              <a:t>y </a:t>
            </a:r>
            <a:r>
              <a:rPr lang="en-US" altLang="en-US" i="1"/>
              <a:t>F</a:t>
            </a:r>
            <a:r>
              <a:rPr lang="en-US" altLang="en-US" i="1" baseline="-25000"/>
              <a:t>y</a:t>
            </a:r>
            <a:r>
              <a:rPr lang="en-US" altLang="en-US" i="1"/>
              <a:t>	=	</a:t>
            </a:r>
            <a:r>
              <a:rPr lang="en-US" altLang="en-US"/>
              <a:t>1.5 </a:t>
            </a:r>
            <a:r>
              <a:rPr lang="en-US" altLang="en-US">
                <a:sym typeface="Symbol" pitchFamily="18" charset="2"/>
              </a:rPr>
              <a:t> 36 ksi	=	54 ksi</a:t>
            </a:r>
          </a:p>
          <a:p>
            <a:pPr algn="l"/>
            <a:r>
              <a:rPr lang="en-US" altLang="en-US" i="1">
                <a:sym typeface="Symbol" pitchFamily="18" charset="2"/>
              </a:rPr>
              <a:t>R</a:t>
            </a:r>
            <a:r>
              <a:rPr lang="en-US" altLang="en-US" i="1" baseline="-25000">
                <a:sym typeface="Symbol" pitchFamily="18" charset="2"/>
              </a:rPr>
              <a:t>t</a:t>
            </a:r>
            <a:r>
              <a:rPr lang="en-US" altLang="en-US" i="1">
                <a:sym typeface="Symbol" pitchFamily="18" charset="2"/>
              </a:rPr>
              <a:t> F</a:t>
            </a:r>
            <a:r>
              <a:rPr lang="en-US" altLang="en-US" i="1" baseline="-25000">
                <a:sym typeface="Symbol" pitchFamily="18" charset="2"/>
              </a:rPr>
              <a:t>u</a:t>
            </a:r>
            <a:r>
              <a:rPr lang="en-US" altLang="en-US">
                <a:sym typeface="Symbol" pitchFamily="18" charset="2"/>
              </a:rPr>
              <a:t>	=	1.2  58 ksi	=	70 ksi</a:t>
            </a:r>
            <a:endParaRPr lang="en-US" altLang="en-US" i="1">
              <a:sym typeface="Symbol" pitchFamily="18" charset="2"/>
            </a:endParaRPr>
          </a:p>
        </p:txBody>
      </p:sp>
      <p:sp>
        <p:nvSpPr>
          <p:cNvPr id="9" name="Text Box 6"/>
          <p:cNvSpPr txBox="1">
            <a:spLocks noChangeArrowheads="1"/>
          </p:cNvSpPr>
          <p:nvPr/>
        </p:nvSpPr>
        <p:spPr bwMode="auto">
          <a:xfrm>
            <a:off x="555625" y="3627438"/>
            <a:ext cx="7720013"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b="1" u="sng"/>
              <a:t>Example: </a:t>
            </a:r>
            <a:r>
              <a:rPr lang="en-US" altLang="en-US" i="1" u="sng"/>
              <a:t>A992</a:t>
            </a:r>
            <a:r>
              <a:rPr lang="en-US" altLang="en-US" b="1" u="sng"/>
              <a:t> </a:t>
            </a:r>
            <a:r>
              <a:rPr lang="en-US" altLang="en-US" u="sng"/>
              <a:t>wide flange used for beam in an SMF</a:t>
            </a:r>
            <a:endParaRPr lang="en-US" altLang="en-US" b="1" u="sng"/>
          </a:p>
        </p:txBody>
      </p:sp>
      <p:sp>
        <p:nvSpPr>
          <p:cNvPr id="10" name="Text Box 7"/>
          <p:cNvSpPr txBox="1">
            <a:spLocks noChangeArrowheads="1"/>
          </p:cNvSpPr>
          <p:nvPr/>
        </p:nvSpPr>
        <p:spPr bwMode="auto">
          <a:xfrm>
            <a:off x="1612900" y="4254500"/>
            <a:ext cx="5791200" cy="2100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i="1"/>
              <a:t>F</a:t>
            </a:r>
            <a:r>
              <a:rPr lang="en-US" altLang="en-US" i="1" baseline="-25000"/>
              <a:t>y</a:t>
            </a:r>
            <a:r>
              <a:rPr lang="en-US" altLang="en-US"/>
              <a:t>	=	50 ksi</a:t>
            </a:r>
          </a:p>
          <a:p>
            <a:pPr algn="l"/>
            <a:r>
              <a:rPr lang="en-US" altLang="en-US" i="1"/>
              <a:t>F</a:t>
            </a:r>
            <a:r>
              <a:rPr lang="en-US" altLang="en-US" i="1" baseline="-25000"/>
              <a:t>u</a:t>
            </a:r>
            <a:r>
              <a:rPr lang="en-US" altLang="en-US"/>
              <a:t>	=	65 ksi</a:t>
            </a:r>
          </a:p>
          <a:p>
            <a:pPr algn="l"/>
            <a:r>
              <a:rPr lang="en-US" altLang="en-US" i="1"/>
              <a:t>R</a:t>
            </a:r>
            <a:r>
              <a:rPr lang="en-US" altLang="en-US" i="1" baseline="-25000"/>
              <a:t>y </a:t>
            </a:r>
            <a:r>
              <a:rPr lang="en-US" altLang="en-US" i="1"/>
              <a:t>F</a:t>
            </a:r>
            <a:r>
              <a:rPr lang="en-US" altLang="en-US" i="1" baseline="-25000"/>
              <a:t>y</a:t>
            </a:r>
            <a:r>
              <a:rPr lang="en-US" altLang="en-US" i="1"/>
              <a:t>	=	</a:t>
            </a:r>
            <a:r>
              <a:rPr lang="en-US" altLang="en-US"/>
              <a:t>1.1 </a:t>
            </a:r>
            <a:r>
              <a:rPr lang="en-US" altLang="en-US">
                <a:sym typeface="Symbol" pitchFamily="18" charset="2"/>
              </a:rPr>
              <a:t> 50 ksi	=	55 ksi</a:t>
            </a:r>
          </a:p>
          <a:p>
            <a:pPr algn="l"/>
            <a:r>
              <a:rPr lang="en-US" altLang="en-US" i="1">
                <a:sym typeface="Symbol" pitchFamily="18" charset="2"/>
              </a:rPr>
              <a:t>R</a:t>
            </a:r>
            <a:r>
              <a:rPr lang="en-US" altLang="en-US" i="1" baseline="-25000">
                <a:sym typeface="Symbol" pitchFamily="18" charset="2"/>
              </a:rPr>
              <a:t>t</a:t>
            </a:r>
            <a:r>
              <a:rPr lang="en-US" altLang="en-US" i="1">
                <a:sym typeface="Symbol" pitchFamily="18" charset="2"/>
              </a:rPr>
              <a:t> F</a:t>
            </a:r>
            <a:r>
              <a:rPr lang="en-US" altLang="en-US" i="1" baseline="-25000">
                <a:sym typeface="Symbol" pitchFamily="18" charset="2"/>
              </a:rPr>
              <a:t>u</a:t>
            </a:r>
            <a:r>
              <a:rPr lang="en-US" altLang="en-US">
                <a:sym typeface="Symbol" pitchFamily="18" charset="2"/>
              </a:rPr>
              <a:t>	=	1.1  65 ksi	=	72 ksi</a:t>
            </a:r>
            <a:endParaRPr lang="en-US" altLang="en-US" i="1">
              <a:sym typeface="Symbol" pitchFamily="18" charset="2"/>
            </a:endParaRPr>
          </a:p>
        </p:txBody>
      </p:sp>
    </p:spTree>
    <p:extLst>
      <p:ext uri="{BB962C8B-B14F-4D97-AF65-F5344CB8AC3E}">
        <p14:creationId xmlns:p14="http://schemas.microsoft.com/office/powerpoint/2010/main" val="375187661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38"/>
          </p:nvPr>
        </p:nvSpPr>
        <p:spPr/>
        <p:txBody>
          <a:bodyPr/>
          <a:lstStyle/>
          <a:p>
            <a:r>
              <a:rPr lang="en-US" dirty="0" smtClean="0"/>
              <a:t>General Requirements</a:t>
            </a:r>
            <a:endParaRPr lang="en-US" dirty="0"/>
          </a:p>
        </p:txBody>
      </p:sp>
      <p:sp>
        <p:nvSpPr>
          <p:cNvPr id="8" name="Text Placeholder 7"/>
          <p:cNvSpPr>
            <a:spLocks noGrp="1"/>
          </p:cNvSpPr>
          <p:nvPr>
            <p:ph type="body" sz="quarter" idx="39"/>
          </p:nvPr>
        </p:nvSpPr>
        <p:spPr/>
        <p:txBody>
          <a:bodyPr/>
          <a:lstStyle/>
          <a:p>
            <a:r>
              <a:rPr lang="en-US" dirty="0" smtClean="0"/>
              <a:t>AISC Seismic Provisions	</a:t>
            </a:r>
            <a:endParaRPr lang="en-US" dirty="0"/>
          </a:p>
        </p:txBody>
      </p:sp>
      <p:sp>
        <p:nvSpPr>
          <p:cNvPr id="5" name="Slide Number Placeholder 4"/>
          <p:cNvSpPr>
            <a:spLocks noGrp="1"/>
          </p:cNvSpPr>
          <p:nvPr>
            <p:ph type="sldNum" sz="quarter" idx="12"/>
          </p:nvPr>
        </p:nvSpPr>
        <p:spPr/>
        <p:txBody>
          <a:bodyPr/>
          <a:lstStyle/>
          <a:p>
            <a:pPr>
              <a:defRPr/>
            </a:pPr>
            <a:fld id="{46425072-6E52-45A8-8A7E-A5B11BCA4176}" type="slidenum">
              <a:rPr lang="en-US" altLang="en-US" smtClean="0"/>
              <a:pPr>
                <a:defRPr/>
              </a:pPr>
              <a:t>61</a:t>
            </a:fld>
            <a:endParaRPr lang="en-US" altLang="en-US"/>
          </a:p>
        </p:txBody>
      </p:sp>
      <p:sp>
        <p:nvSpPr>
          <p:cNvPr id="9" name="Text Box 2"/>
          <p:cNvSpPr txBox="1">
            <a:spLocks noChangeArrowheads="1"/>
          </p:cNvSpPr>
          <p:nvPr/>
        </p:nvSpPr>
        <p:spPr bwMode="auto">
          <a:xfrm>
            <a:off x="539552" y="1268760"/>
            <a:ext cx="627697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None/>
            </a:pPr>
            <a:r>
              <a:rPr lang="en-US" altLang="en-US" sz="2200" u="sng" dirty="0" smtClean="0">
                <a:latin typeface="+mn-lt"/>
              </a:rPr>
              <a:t>A3.2  Expected Material Strength</a:t>
            </a:r>
            <a:endParaRPr lang="en-US" altLang="en-US" sz="2200" u="sng" dirty="0">
              <a:latin typeface="+mn-lt"/>
            </a:endParaRPr>
          </a:p>
        </p:txBody>
      </p:sp>
      <p:sp>
        <p:nvSpPr>
          <p:cNvPr id="10" name="Text Box 4"/>
          <p:cNvSpPr txBox="1">
            <a:spLocks noChangeArrowheads="1"/>
          </p:cNvSpPr>
          <p:nvPr/>
        </p:nvSpPr>
        <p:spPr bwMode="auto">
          <a:xfrm>
            <a:off x="746125" y="2003356"/>
            <a:ext cx="7165975" cy="15696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dirty="0"/>
              <a:t>Where specified in the </a:t>
            </a:r>
            <a:r>
              <a:rPr lang="en-US" altLang="en-US" i="1" dirty="0"/>
              <a:t>Seismic Provisions</a:t>
            </a:r>
            <a:r>
              <a:rPr lang="en-US" altLang="en-US" dirty="0"/>
              <a:t>, the required strength of a member or connection shall be based on the </a:t>
            </a:r>
            <a:r>
              <a:rPr lang="en-US" altLang="en-US" b="1" i="1" dirty="0">
                <a:solidFill>
                  <a:schemeClr val="tx2"/>
                </a:solidFill>
              </a:rPr>
              <a:t>Expected Yield Strength, R</a:t>
            </a:r>
            <a:r>
              <a:rPr lang="en-US" altLang="en-US" b="1" i="1" baseline="-25000" dirty="0">
                <a:solidFill>
                  <a:schemeClr val="tx2"/>
                </a:solidFill>
              </a:rPr>
              <a:t>y </a:t>
            </a:r>
            <a:r>
              <a:rPr lang="en-US" altLang="en-US" b="1" i="1" dirty="0">
                <a:solidFill>
                  <a:schemeClr val="tx2"/>
                </a:solidFill>
              </a:rPr>
              <a:t>F</a:t>
            </a:r>
            <a:r>
              <a:rPr lang="en-US" altLang="en-US" b="1" i="1" baseline="-25000" dirty="0">
                <a:solidFill>
                  <a:schemeClr val="tx2"/>
                </a:solidFill>
              </a:rPr>
              <a:t>y</a:t>
            </a:r>
            <a:r>
              <a:rPr lang="en-US" altLang="en-US" b="1" dirty="0">
                <a:solidFill>
                  <a:schemeClr val="tx2"/>
                </a:solidFill>
              </a:rPr>
              <a:t> </a:t>
            </a:r>
            <a:r>
              <a:rPr lang="en-US" altLang="en-US" dirty="0"/>
              <a:t>of an adjoining member.</a:t>
            </a:r>
          </a:p>
        </p:txBody>
      </p:sp>
      <p:sp>
        <p:nvSpPr>
          <p:cNvPr id="11" name="Text Box 5"/>
          <p:cNvSpPr txBox="1">
            <a:spLocks noChangeArrowheads="1"/>
          </p:cNvSpPr>
          <p:nvPr/>
        </p:nvSpPr>
        <p:spPr bwMode="auto">
          <a:xfrm>
            <a:off x="793750" y="4005064"/>
            <a:ext cx="7165975" cy="15696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dirty="0"/>
              <a:t>The </a:t>
            </a:r>
            <a:r>
              <a:rPr lang="en-US" altLang="en-US" b="1" i="1" dirty="0">
                <a:solidFill>
                  <a:schemeClr val="tx2"/>
                </a:solidFill>
              </a:rPr>
              <a:t>Expected Tensile Strength, R</a:t>
            </a:r>
            <a:r>
              <a:rPr lang="en-US" altLang="en-US" b="1" i="1" baseline="-25000" dirty="0">
                <a:solidFill>
                  <a:schemeClr val="tx2"/>
                </a:solidFill>
              </a:rPr>
              <a:t>t</a:t>
            </a:r>
            <a:r>
              <a:rPr lang="en-US" altLang="en-US" b="1" i="1" dirty="0">
                <a:solidFill>
                  <a:schemeClr val="tx2"/>
                </a:solidFill>
              </a:rPr>
              <a:t> F</a:t>
            </a:r>
            <a:r>
              <a:rPr lang="en-US" altLang="en-US" b="1" i="1" baseline="-25000" dirty="0">
                <a:solidFill>
                  <a:schemeClr val="tx2"/>
                </a:solidFill>
              </a:rPr>
              <a:t>u</a:t>
            </a:r>
            <a:r>
              <a:rPr lang="en-US" altLang="en-US" dirty="0"/>
              <a:t> and the </a:t>
            </a:r>
            <a:r>
              <a:rPr lang="en-US" altLang="en-US" b="1" i="1" dirty="0">
                <a:solidFill>
                  <a:schemeClr val="tx2"/>
                </a:solidFill>
              </a:rPr>
              <a:t>Expected Yield Strength, R</a:t>
            </a:r>
            <a:r>
              <a:rPr lang="en-US" altLang="en-US" b="1" i="1" baseline="-25000" dirty="0">
                <a:solidFill>
                  <a:schemeClr val="tx2"/>
                </a:solidFill>
              </a:rPr>
              <a:t>y </a:t>
            </a:r>
            <a:r>
              <a:rPr lang="en-US" altLang="en-US" b="1" i="1" dirty="0">
                <a:solidFill>
                  <a:schemeClr val="tx2"/>
                </a:solidFill>
              </a:rPr>
              <a:t>F</a:t>
            </a:r>
            <a:r>
              <a:rPr lang="en-US" altLang="en-US" b="1" i="1" baseline="-25000" dirty="0">
                <a:solidFill>
                  <a:schemeClr val="tx2"/>
                </a:solidFill>
              </a:rPr>
              <a:t>y</a:t>
            </a:r>
            <a:r>
              <a:rPr lang="en-US" altLang="en-US" dirty="0">
                <a:solidFill>
                  <a:schemeClr val="tx2"/>
                </a:solidFill>
              </a:rPr>
              <a:t> </a:t>
            </a:r>
            <a:r>
              <a:rPr lang="en-US" altLang="en-US" dirty="0"/>
              <a:t>may be used to compute the nominal strength for rupture and yielding limit states within the same member.</a:t>
            </a:r>
          </a:p>
        </p:txBody>
      </p:sp>
    </p:spTree>
    <p:extLst>
      <p:ext uri="{BB962C8B-B14F-4D97-AF65-F5344CB8AC3E}">
        <p14:creationId xmlns:p14="http://schemas.microsoft.com/office/powerpoint/2010/main" val="224483795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38"/>
          </p:nvPr>
        </p:nvSpPr>
        <p:spPr/>
        <p:txBody>
          <a:bodyPr/>
          <a:lstStyle/>
          <a:p>
            <a:r>
              <a:rPr lang="en-US" dirty="0" smtClean="0"/>
              <a:t>Example: SCBF Brace and Brace Connection</a:t>
            </a:r>
            <a:endParaRPr lang="en-US" dirty="0"/>
          </a:p>
        </p:txBody>
      </p:sp>
      <p:sp>
        <p:nvSpPr>
          <p:cNvPr id="5" name="Slide Number Placeholder 4"/>
          <p:cNvSpPr>
            <a:spLocks noGrp="1"/>
          </p:cNvSpPr>
          <p:nvPr>
            <p:ph type="sldNum" sz="quarter" idx="12"/>
          </p:nvPr>
        </p:nvSpPr>
        <p:spPr/>
        <p:txBody>
          <a:bodyPr/>
          <a:lstStyle/>
          <a:p>
            <a:pPr>
              <a:defRPr/>
            </a:pPr>
            <a:fld id="{46425072-6E52-45A8-8A7E-A5B11BCA4176}" type="slidenum">
              <a:rPr lang="en-US" altLang="en-US" smtClean="0"/>
              <a:pPr>
                <a:defRPr/>
              </a:pPr>
              <a:t>62</a:t>
            </a:fld>
            <a:endParaRPr lang="en-US" altLang="en-US"/>
          </a:p>
        </p:txBody>
      </p:sp>
      <p:sp>
        <p:nvSpPr>
          <p:cNvPr id="8" name="Text Box 10"/>
          <p:cNvSpPr txBox="1">
            <a:spLocks noChangeArrowheads="1"/>
          </p:cNvSpPr>
          <p:nvPr/>
        </p:nvSpPr>
        <p:spPr bwMode="auto">
          <a:xfrm>
            <a:off x="4700588" y="1308100"/>
            <a:ext cx="4264025" cy="2301875"/>
          </a:xfrm>
          <a:prstGeom prst="rect">
            <a:avLst/>
          </a:prstGeom>
          <a:noFill/>
          <a:ln w="127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chemeClr val="tx2"/>
              </a:buClr>
              <a:buSzPct val="150000"/>
              <a:buChar char="•"/>
              <a:tabLst>
                <a:tab pos="228600" algn="l"/>
              </a:tabLst>
              <a:defRPr sz="2800" b="1">
                <a:solidFill>
                  <a:schemeClr val="tx1"/>
                </a:solidFill>
                <a:latin typeface="Arial" charset="0"/>
              </a:defRPr>
            </a:lvl1pPr>
            <a:lvl2pPr marL="742950" indent="-285750" algn="l">
              <a:spcBef>
                <a:spcPct val="20000"/>
              </a:spcBef>
              <a:buClr>
                <a:schemeClr val="tx2"/>
              </a:buClr>
              <a:buSzPct val="100000"/>
              <a:buChar char="–"/>
              <a:tabLst>
                <a:tab pos="228600" algn="l"/>
              </a:tabLst>
              <a:defRPr sz="2800" b="1">
                <a:solidFill>
                  <a:schemeClr val="tx1"/>
                </a:solidFill>
                <a:latin typeface="Arial" charset="0"/>
              </a:defRPr>
            </a:lvl2pPr>
            <a:lvl3pPr marL="1143000" indent="-228600" algn="l">
              <a:spcBef>
                <a:spcPct val="20000"/>
              </a:spcBef>
              <a:buClr>
                <a:schemeClr val="tx2"/>
              </a:buClr>
              <a:buSzPct val="100000"/>
              <a:buChar char="•"/>
              <a:tabLst>
                <a:tab pos="228600" algn="l"/>
              </a:tabLst>
              <a:defRPr sz="2400">
                <a:solidFill>
                  <a:schemeClr val="tx1"/>
                </a:solidFill>
                <a:latin typeface="Arial" charset="0"/>
              </a:defRPr>
            </a:lvl3pPr>
            <a:lvl4pPr marL="1600200" indent="-228600" algn="l">
              <a:spcBef>
                <a:spcPct val="20000"/>
              </a:spcBef>
              <a:buClr>
                <a:schemeClr val="tx2"/>
              </a:buClr>
              <a:buSzPct val="100000"/>
              <a:buChar char="–"/>
              <a:tabLst>
                <a:tab pos="228600" algn="l"/>
              </a:tabLst>
              <a:defRPr sz="2000">
                <a:solidFill>
                  <a:schemeClr val="tx1"/>
                </a:solidFill>
                <a:latin typeface="Arial" charset="0"/>
              </a:defRPr>
            </a:lvl4pPr>
            <a:lvl5pPr marL="2057400" indent="-228600" algn="l">
              <a:spcBef>
                <a:spcPct val="20000"/>
              </a:spcBef>
              <a:buClr>
                <a:schemeClr val="tx2"/>
              </a:buClr>
              <a:buSzPct val="100000"/>
              <a:buChar char="•"/>
              <a:tabLst>
                <a:tab pos="228600" algn="l"/>
              </a:tabLst>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tabLst>
                <a:tab pos="228600" algn="l"/>
              </a:tabLst>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tabLst>
                <a:tab pos="228600" algn="l"/>
              </a:tabLst>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tabLst>
                <a:tab pos="228600" algn="l"/>
              </a:tabLst>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tabLst>
                <a:tab pos="228600" algn="l"/>
              </a:tabLst>
              <a:defRPr sz="2000">
                <a:solidFill>
                  <a:schemeClr val="tx1"/>
                </a:solidFill>
                <a:latin typeface="Arial" charset="0"/>
              </a:defRPr>
            </a:lvl9pPr>
          </a:lstStyle>
          <a:p>
            <a:pPr>
              <a:spcBef>
                <a:spcPct val="50000"/>
              </a:spcBef>
              <a:buClrTx/>
              <a:buSzTx/>
              <a:buFontTx/>
              <a:buNone/>
            </a:pPr>
            <a:r>
              <a:rPr lang="en-US" altLang="en-US" sz="1800" b="0" u="sng" dirty="0"/>
              <a:t>To size brace member:</a:t>
            </a:r>
            <a:r>
              <a:rPr lang="en-US" altLang="en-US" sz="1800" b="0" dirty="0"/>
              <a:t/>
            </a:r>
            <a:br>
              <a:rPr lang="en-US" altLang="en-US" sz="1800" b="0" dirty="0"/>
            </a:br>
            <a:endParaRPr lang="en-US" altLang="en-US" sz="1800" b="0" dirty="0"/>
          </a:p>
          <a:p>
            <a:pPr>
              <a:spcBef>
                <a:spcPct val="0"/>
              </a:spcBef>
              <a:buClrTx/>
              <a:buSzTx/>
              <a:buFontTx/>
              <a:buNone/>
            </a:pPr>
            <a:r>
              <a:rPr lang="en-US" altLang="en-US" sz="1800" b="0" i="1" dirty="0"/>
              <a:t>Required Strength</a:t>
            </a:r>
            <a:r>
              <a:rPr lang="en-US" altLang="en-US" sz="1800" b="0" dirty="0"/>
              <a:t> defined by code specified forces (using ASCE-7 load combinations)</a:t>
            </a:r>
          </a:p>
          <a:p>
            <a:pPr>
              <a:spcBef>
                <a:spcPct val="0"/>
              </a:spcBef>
              <a:buClrTx/>
              <a:buSzTx/>
              <a:buFontTx/>
              <a:buNone/>
            </a:pPr>
            <a:endParaRPr lang="en-US" altLang="en-US" sz="1800" b="0" dirty="0"/>
          </a:p>
          <a:p>
            <a:pPr>
              <a:spcBef>
                <a:spcPct val="0"/>
              </a:spcBef>
              <a:buClrTx/>
              <a:buSzTx/>
              <a:buFontTx/>
              <a:buNone/>
            </a:pPr>
            <a:r>
              <a:rPr lang="en-US" altLang="en-US" sz="1800" b="0" i="1" dirty="0"/>
              <a:t>Design Strength</a:t>
            </a:r>
            <a:r>
              <a:rPr lang="en-US" altLang="en-US" sz="1800" b="0" dirty="0"/>
              <a:t> of member computed using minimum specified </a:t>
            </a:r>
            <a:r>
              <a:rPr lang="en-US" altLang="en-US" sz="1800" b="0" i="1" dirty="0"/>
              <a:t>F</a:t>
            </a:r>
            <a:r>
              <a:rPr lang="en-US" altLang="en-US" sz="1800" b="0" i="1" baseline="-25000" dirty="0"/>
              <a:t>y</a:t>
            </a:r>
            <a:endParaRPr lang="en-US" altLang="en-US" sz="1800" b="0" dirty="0"/>
          </a:p>
        </p:txBody>
      </p:sp>
      <p:sp>
        <p:nvSpPr>
          <p:cNvPr id="42" name="Line 11"/>
          <p:cNvSpPr>
            <a:spLocks noChangeShapeType="1"/>
          </p:cNvSpPr>
          <p:nvPr/>
        </p:nvSpPr>
        <p:spPr bwMode="auto">
          <a:xfrm>
            <a:off x="4087812" y="1667161"/>
            <a:ext cx="612776" cy="468336"/>
          </a:xfrm>
          <a:prstGeom prst="line">
            <a:avLst/>
          </a:prstGeom>
          <a:noFill/>
          <a:ln w="19050">
            <a:solidFill>
              <a:schemeClr val="tx1"/>
            </a:solidFill>
            <a:round/>
            <a:headEnd type="triangle"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grpSp>
        <p:nvGrpSpPr>
          <p:cNvPr id="43" name="Group 45"/>
          <p:cNvGrpSpPr>
            <a:grpSpLocks/>
          </p:cNvGrpSpPr>
          <p:nvPr/>
        </p:nvGrpSpPr>
        <p:grpSpPr bwMode="auto">
          <a:xfrm>
            <a:off x="309563" y="764704"/>
            <a:ext cx="3779837" cy="5919788"/>
            <a:chOff x="285" y="334"/>
            <a:chExt cx="2381" cy="3729"/>
          </a:xfrm>
        </p:grpSpPr>
        <p:sp>
          <p:nvSpPr>
            <p:cNvPr id="44" name="Freeform 13"/>
            <p:cNvSpPr>
              <a:spLocks/>
            </p:cNvSpPr>
            <p:nvPr/>
          </p:nvSpPr>
          <p:spPr bwMode="auto">
            <a:xfrm>
              <a:off x="742" y="1357"/>
              <a:ext cx="1128" cy="1056"/>
            </a:xfrm>
            <a:custGeom>
              <a:avLst/>
              <a:gdLst>
                <a:gd name="T0" fmla="*/ 16 w 1128"/>
                <a:gd name="T1" fmla="*/ 368 h 1056"/>
                <a:gd name="T2" fmla="*/ 744 w 1128"/>
                <a:gd name="T3" fmla="*/ 0 h 1056"/>
                <a:gd name="T4" fmla="*/ 1128 w 1128"/>
                <a:gd name="T5" fmla="*/ 428 h 1056"/>
                <a:gd name="T6" fmla="*/ 772 w 1128"/>
                <a:gd name="T7" fmla="*/ 1056 h 1056"/>
                <a:gd name="T8" fmla="*/ 0 w 1128"/>
                <a:gd name="T9" fmla="*/ 1056 h 1056"/>
                <a:gd name="T10" fmla="*/ 16 w 1128"/>
                <a:gd name="T11" fmla="*/ 368 h 10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8" h="1056">
                  <a:moveTo>
                    <a:pt x="16" y="368"/>
                  </a:moveTo>
                  <a:lnTo>
                    <a:pt x="744" y="0"/>
                  </a:lnTo>
                  <a:lnTo>
                    <a:pt x="1128" y="428"/>
                  </a:lnTo>
                  <a:lnTo>
                    <a:pt x="772" y="1056"/>
                  </a:lnTo>
                  <a:lnTo>
                    <a:pt x="0" y="1056"/>
                  </a:lnTo>
                  <a:lnTo>
                    <a:pt x="16" y="368"/>
                  </a:lnTo>
                  <a:close/>
                </a:path>
              </a:pathLst>
            </a:custGeom>
            <a:gradFill rotWithShape="1">
              <a:gsLst>
                <a:gs pos="0">
                  <a:srgbClr val="525252"/>
                </a:gs>
                <a:gs pos="100000">
                  <a:srgbClr val="B2B2B2"/>
                </a:gs>
              </a:gsLst>
              <a:lin ang="18900000" scaled="1"/>
            </a:gradFill>
            <a:ln w="15875" cap="flat" cmpd="sng">
              <a:solidFill>
                <a:schemeClr val="tx1"/>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nvGrpSpPr>
            <p:cNvPr id="45" name="Group 14"/>
            <p:cNvGrpSpPr>
              <a:grpSpLocks/>
            </p:cNvGrpSpPr>
            <p:nvPr/>
          </p:nvGrpSpPr>
          <p:grpSpPr bwMode="auto">
            <a:xfrm>
              <a:off x="285" y="670"/>
              <a:ext cx="481" cy="3393"/>
              <a:chOff x="2911" y="1202"/>
              <a:chExt cx="481" cy="2684"/>
            </a:xfrm>
          </p:grpSpPr>
          <p:sp>
            <p:nvSpPr>
              <p:cNvPr id="73" name="Rectangle 15"/>
              <p:cNvSpPr>
                <a:spLocks noChangeArrowheads="1"/>
              </p:cNvSpPr>
              <p:nvPr/>
            </p:nvSpPr>
            <p:spPr bwMode="auto">
              <a:xfrm>
                <a:off x="2911" y="1202"/>
                <a:ext cx="481" cy="2684"/>
              </a:xfrm>
              <a:prstGeom prst="rect">
                <a:avLst/>
              </a:prstGeom>
              <a:gradFill rotWithShape="1">
                <a:gsLst>
                  <a:gs pos="0">
                    <a:srgbClr val="838383"/>
                  </a:gs>
                  <a:gs pos="50000">
                    <a:srgbClr val="B2B2B2"/>
                  </a:gs>
                  <a:gs pos="100000">
                    <a:srgbClr val="838383"/>
                  </a:gs>
                </a:gsLst>
                <a:lin ang="0" scaled="1"/>
              </a:gra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4" name="Line 16"/>
              <p:cNvSpPr>
                <a:spLocks noChangeShapeType="1"/>
              </p:cNvSpPr>
              <p:nvPr/>
            </p:nvSpPr>
            <p:spPr bwMode="auto">
              <a:xfrm>
                <a:off x="2975" y="1202"/>
                <a:ext cx="0" cy="2684"/>
              </a:xfrm>
              <a:prstGeom prst="line">
                <a:avLst/>
              </a:prstGeom>
              <a:noFill/>
              <a:ln w="254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5" name="Line 17"/>
              <p:cNvSpPr>
                <a:spLocks noChangeShapeType="1"/>
              </p:cNvSpPr>
              <p:nvPr/>
            </p:nvSpPr>
            <p:spPr bwMode="auto">
              <a:xfrm>
                <a:off x="3323" y="1202"/>
                <a:ext cx="0" cy="2684"/>
              </a:xfrm>
              <a:prstGeom prst="line">
                <a:avLst/>
              </a:prstGeom>
              <a:noFill/>
              <a:ln w="254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46" name="Rectangle 18"/>
            <p:cNvSpPr>
              <a:spLocks noChangeArrowheads="1"/>
            </p:cNvSpPr>
            <p:nvPr/>
          </p:nvSpPr>
          <p:spPr bwMode="auto">
            <a:xfrm>
              <a:off x="804" y="2418"/>
              <a:ext cx="1861" cy="538"/>
            </a:xfrm>
            <a:prstGeom prst="rect">
              <a:avLst/>
            </a:prstGeom>
            <a:gradFill rotWithShape="1">
              <a:gsLst>
                <a:gs pos="0">
                  <a:srgbClr val="838383"/>
                </a:gs>
                <a:gs pos="50000">
                  <a:srgbClr val="B2B2B2"/>
                </a:gs>
                <a:gs pos="100000">
                  <a:srgbClr val="838383"/>
                </a:gs>
              </a:gsLst>
              <a:lin ang="0" scaled="1"/>
            </a:gra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47" name="Line 19"/>
            <p:cNvSpPr>
              <a:spLocks noChangeShapeType="1"/>
            </p:cNvSpPr>
            <p:nvPr/>
          </p:nvSpPr>
          <p:spPr bwMode="auto">
            <a:xfrm>
              <a:off x="810" y="2461"/>
              <a:ext cx="1856" cy="0"/>
            </a:xfrm>
            <a:prstGeom prst="line">
              <a:avLst/>
            </a:prstGeom>
            <a:noFill/>
            <a:ln w="254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8" name="Line 20"/>
            <p:cNvSpPr>
              <a:spLocks noChangeShapeType="1"/>
            </p:cNvSpPr>
            <p:nvPr/>
          </p:nvSpPr>
          <p:spPr bwMode="auto">
            <a:xfrm>
              <a:off x="810" y="2913"/>
              <a:ext cx="1856" cy="0"/>
            </a:xfrm>
            <a:prstGeom prst="line">
              <a:avLst/>
            </a:prstGeom>
            <a:noFill/>
            <a:ln w="254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9" name="Rectangle 21"/>
            <p:cNvSpPr>
              <a:spLocks noChangeArrowheads="1"/>
            </p:cNvSpPr>
            <p:nvPr/>
          </p:nvSpPr>
          <p:spPr bwMode="auto">
            <a:xfrm>
              <a:off x="770" y="2486"/>
              <a:ext cx="136" cy="388"/>
            </a:xfrm>
            <a:prstGeom prst="rect">
              <a:avLst/>
            </a:prstGeom>
            <a:gradFill rotWithShape="1">
              <a:gsLst>
                <a:gs pos="0">
                  <a:srgbClr val="525252"/>
                </a:gs>
                <a:gs pos="100000">
                  <a:srgbClr val="B2B2B2"/>
                </a:gs>
              </a:gsLst>
              <a:lin ang="2700000" scaled="1"/>
            </a:gradFill>
            <a:ln w="22225"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50" name="Group 22"/>
            <p:cNvGrpSpPr>
              <a:grpSpLocks/>
            </p:cNvGrpSpPr>
            <p:nvPr/>
          </p:nvGrpSpPr>
          <p:grpSpPr bwMode="auto">
            <a:xfrm>
              <a:off x="833" y="2526"/>
              <a:ext cx="40" cy="295"/>
              <a:chOff x="3459" y="2349"/>
              <a:chExt cx="40" cy="295"/>
            </a:xfrm>
          </p:grpSpPr>
          <p:sp>
            <p:nvSpPr>
              <p:cNvPr id="68" name="Oval 23"/>
              <p:cNvSpPr>
                <a:spLocks noChangeAspect="1" noChangeArrowheads="1"/>
              </p:cNvSpPr>
              <p:nvPr/>
            </p:nvSpPr>
            <p:spPr bwMode="auto">
              <a:xfrm>
                <a:off x="3459" y="2349"/>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9" name="Oval 24"/>
              <p:cNvSpPr>
                <a:spLocks noChangeAspect="1" noChangeArrowheads="1"/>
              </p:cNvSpPr>
              <p:nvPr/>
            </p:nvSpPr>
            <p:spPr bwMode="auto">
              <a:xfrm>
                <a:off x="3459" y="2412"/>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0" name="Oval 25"/>
              <p:cNvSpPr>
                <a:spLocks noChangeAspect="1" noChangeArrowheads="1"/>
              </p:cNvSpPr>
              <p:nvPr/>
            </p:nvSpPr>
            <p:spPr bwMode="auto">
              <a:xfrm>
                <a:off x="3459" y="2540"/>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1" name="Oval 26"/>
              <p:cNvSpPr>
                <a:spLocks noChangeAspect="1" noChangeArrowheads="1"/>
              </p:cNvSpPr>
              <p:nvPr/>
            </p:nvSpPr>
            <p:spPr bwMode="auto">
              <a:xfrm>
                <a:off x="3459" y="2604"/>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2" name="Oval 27"/>
              <p:cNvSpPr>
                <a:spLocks noChangeAspect="1" noChangeArrowheads="1"/>
              </p:cNvSpPr>
              <p:nvPr/>
            </p:nvSpPr>
            <p:spPr bwMode="auto">
              <a:xfrm>
                <a:off x="3459" y="2476"/>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51" name="Group 28"/>
            <p:cNvGrpSpPr>
              <a:grpSpLocks/>
            </p:cNvGrpSpPr>
            <p:nvPr/>
          </p:nvGrpSpPr>
          <p:grpSpPr bwMode="auto">
            <a:xfrm>
              <a:off x="1820" y="334"/>
              <a:ext cx="329" cy="2026"/>
              <a:chOff x="4446" y="157"/>
              <a:chExt cx="329" cy="2026"/>
            </a:xfrm>
          </p:grpSpPr>
          <p:sp>
            <p:nvSpPr>
              <p:cNvPr id="66" name="Rectangle 29"/>
              <p:cNvSpPr>
                <a:spLocks noChangeArrowheads="1"/>
              </p:cNvSpPr>
              <p:nvPr/>
            </p:nvSpPr>
            <p:spPr bwMode="auto">
              <a:xfrm rot="-2767293">
                <a:off x="3639" y="964"/>
                <a:ext cx="1943" cy="329"/>
              </a:xfrm>
              <a:prstGeom prst="rect">
                <a:avLst/>
              </a:prstGeom>
              <a:gradFill rotWithShape="1">
                <a:gsLst>
                  <a:gs pos="0">
                    <a:srgbClr val="B2B2B2"/>
                  </a:gs>
                  <a:gs pos="50000">
                    <a:srgbClr val="838383"/>
                  </a:gs>
                  <a:gs pos="100000">
                    <a:srgbClr val="B2B2B2"/>
                  </a:gs>
                </a:gsLst>
                <a:lin ang="2700000" scaled="1"/>
              </a:gra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7" name="Rectangle 30"/>
              <p:cNvSpPr>
                <a:spLocks noChangeArrowheads="1"/>
              </p:cNvSpPr>
              <p:nvPr/>
            </p:nvSpPr>
            <p:spPr bwMode="auto">
              <a:xfrm rot="-2767293">
                <a:off x="3736" y="1191"/>
                <a:ext cx="1928" cy="56"/>
              </a:xfrm>
              <a:prstGeom prst="rect">
                <a:avLst/>
              </a:prstGeom>
              <a:solidFill>
                <a:srgbClr val="B2B2B2"/>
              </a:solidFill>
              <a:ln w="2540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sp>
          <p:nvSpPr>
            <p:cNvPr id="52" name="Oval 31"/>
            <p:cNvSpPr>
              <a:spLocks noChangeAspect="1" noChangeArrowheads="1"/>
            </p:cNvSpPr>
            <p:nvPr/>
          </p:nvSpPr>
          <p:spPr bwMode="auto">
            <a:xfrm>
              <a:off x="1601" y="1661"/>
              <a:ext cx="58" cy="58"/>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3" name="Oval 32"/>
            <p:cNvSpPr>
              <a:spLocks noChangeAspect="1" noChangeArrowheads="1"/>
            </p:cNvSpPr>
            <p:nvPr/>
          </p:nvSpPr>
          <p:spPr bwMode="auto">
            <a:xfrm>
              <a:off x="1509" y="1757"/>
              <a:ext cx="58" cy="58"/>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4" name="Oval 33"/>
            <p:cNvSpPr>
              <a:spLocks noChangeAspect="1" noChangeArrowheads="1"/>
            </p:cNvSpPr>
            <p:nvPr/>
          </p:nvSpPr>
          <p:spPr bwMode="auto">
            <a:xfrm>
              <a:off x="1409" y="1873"/>
              <a:ext cx="58" cy="58"/>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5" name="Oval 34"/>
            <p:cNvSpPr>
              <a:spLocks noChangeAspect="1" noChangeArrowheads="1"/>
            </p:cNvSpPr>
            <p:nvPr/>
          </p:nvSpPr>
          <p:spPr bwMode="auto">
            <a:xfrm>
              <a:off x="1517" y="1597"/>
              <a:ext cx="58" cy="58"/>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6" name="Oval 35"/>
            <p:cNvSpPr>
              <a:spLocks noChangeAspect="1" noChangeArrowheads="1"/>
            </p:cNvSpPr>
            <p:nvPr/>
          </p:nvSpPr>
          <p:spPr bwMode="auto">
            <a:xfrm>
              <a:off x="1425" y="1693"/>
              <a:ext cx="58" cy="58"/>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7" name="Oval 36"/>
            <p:cNvSpPr>
              <a:spLocks noChangeAspect="1" noChangeArrowheads="1"/>
            </p:cNvSpPr>
            <p:nvPr/>
          </p:nvSpPr>
          <p:spPr bwMode="auto">
            <a:xfrm>
              <a:off x="1325" y="1809"/>
              <a:ext cx="58" cy="58"/>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8" name="Rectangle 37"/>
            <p:cNvSpPr>
              <a:spLocks noChangeArrowheads="1"/>
            </p:cNvSpPr>
            <p:nvPr/>
          </p:nvSpPr>
          <p:spPr bwMode="auto">
            <a:xfrm>
              <a:off x="766" y="1802"/>
              <a:ext cx="136" cy="524"/>
            </a:xfrm>
            <a:prstGeom prst="rect">
              <a:avLst/>
            </a:prstGeom>
            <a:gradFill rotWithShape="1">
              <a:gsLst>
                <a:gs pos="0">
                  <a:srgbClr val="525252"/>
                </a:gs>
                <a:gs pos="100000">
                  <a:srgbClr val="B2B2B2"/>
                </a:gs>
              </a:gsLst>
              <a:lin ang="2700000" scaled="1"/>
            </a:gradFill>
            <a:ln w="22225"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59" name="Group 38"/>
            <p:cNvGrpSpPr>
              <a:grpSpLocks/>
            </p:cNvGrpSpPr>
            <p:nvPr/>
          </p:nvGrpSpPr>
          <p:grpSpPr bwMode="auto">
            <a:xfrm>
              <a:off x="817" y="1850"/>
              <a:ext cx="40" cy="423"/>
              <a:chOff x="3455" y="1673"/>
              <a:chExt cx="40" cy="423"/>
            </a:xfrm>
          </p:grpSpPr>
          <p:sp>
            <p:nvSpPr>
              <p:cNvPr id="60" name="Oval 39"/>
              <p:cNvSpPr>
                <a:spLocks noChangeAspect="1" noChangeArrowheads="1"/>
              </p:cNvSpPr>
              <p:nvPr/>
            </p:nvSpPr>
            <p:spPr bwMode="auto">
              <a:xfrm>
                <a:off x="3455" y="1673"/>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1" name="Oval 40"/>
              <p:cNvSpPr>
                <a:spLocks noChangeAspect="1" noChangeArrowheads="1"/>
              </p:cNvSpPr>
              <p:nvPr/>
            </p:nvSpPr>
            <p:spPr bwMode="auto">
              <a:xfrm>
                <a:off x="3455" y="1826"/>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2" name="Oval 41"/>
              <p:cNvSpPr>
                <a:spLocks noChangeAspect="1" noChangeArrowheads="1"/>
              </p:cNvSpPr>
              <p:nvPr/>
            </p:nvSpPr>
            <p:spPr bwMode="auto">
              <a:xfrm>
                <a:off x="3455" y="1979"/>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3" name="Oval 42"/>
              <p:cNvSpPr>
                <a:spLocks noChangeAspect="1" noChangeArrowheads="1"/>
              </p:cNvSpPr>
              <p:nvPr/>
            </p:nvSpPr>
            <p:spPr bwMode="auto">
              <a:xfrm>
                <a:off x="3455" y="2056"/>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4" name="Oval 43"/>
              <p:cNvSpPr>
                <a:spLocks noChangeAspect="1" noChangeArrowheads="1"/>
              </p:cNvSpPr>
              <p:nvPr/>
            </p:nvSpPr>
            <p:spPr bwMode="auto">
              <a:xfrm>
                <a:off x="3455" y="1902"/>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5" name="Oval 44"/>
              <p:cNvSpPr>
                <a:spLocks noChangeAspect="1" noChangeArrowheads="1"/>
              </p:cNvSpPr>
              <p:nvPr/>
            </p:nvSpPr>
            <p:spPr bwMode="auto">
              <a:xfrm>
                <a:off x="3455" y="1749"/>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spTree>
    <p:extLst>
      <p:ext uri="{BB962C8B-B14F-4D97-AF65-F5344CB8AC3E}">
        <p14:creationId xmlns:p14="http://schemas.microsoft.com/office/powerpoint/2010/main" val="183162240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8"/>
          </p:nvPr>
        </p:nvSpPr>
        <p:spPr>
          <a:xfrm>
            <a:off x="179512" y="143838"/>
            <a:ext cx="8568952" cy="404842"/>
          </a:xfrm>
        </p:spPr>
        <p:txBody>
          <a:bodyPr/>
          <a:lstStyle/>
          <a:p>
            <a:r>
              <a:rPr lang="en-US" dirty="0"/>
              <a:t>Example: SCBF Brace and Brace </a:t>
            </a:r>
            <a:r>
              <a:rPr lang="en-US" dirty="0" smtClean="0"/>
              <a:t>Connection</a:t>
            </a:r>
            <a:endParaRPr lang="en-US" dirty="0"/>
          </a:p>
        </p:txBody>
      </p:sp>
      <p:sp>
        <p:nvSpPr>
          <p:cNvPr id="4" name="Text Box 7"/>
          <p:cNvSpPr txBox="1">
            <a:spLocks noChangeArrowheads="1"/>
          </p:cNvSpPr>
          <p:nvPr/>
        </p:nvSpPr>
        <p:spPr bwMode="auto">
          <a:xfrm>
            <a:off x="4154488" y="1854200"/>
            <a:ext cx="4344987" cy="928688"/>
          </a:xfrm>
          <a:prstGeom prst="rect">
            <a:avLst/>
          </a:prstGeom>
          <a:noFill/>
          <a:ln w="127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chemeClr val="tx2"/>
              </a:buClr>
              <a:buSzPct val="150000"/>
              <a:buChar char="•"/>
              <a:tabLst>
                <a:tab pos="228600" algn="l"/>
              </a:tabLst>
              <a:defRPr sz="2800" b="1">
                <a:solidFill>
                  <a:schemeClr val="tx1"/>
                </a:solidFill>
                <a:latin typeface="Arial" charset="0"/>
              </a:defRPr>
            </a:lvl1pPr>
            <a:lvl2pPr marL="742950" indent="-285750" algn="l">
              <a:spcBef>
                <a:spcPct val="20000"/>
              </a:spcBef>
              <a:buClr>
                <a:schemeClr val="tx2"/>
              </a:buClr>
              <a:buSzPct val="100000"/>
              <a:buChar char="–"/>
              <a:tabLst>
                <a:tab pos="228600" algn="l"/>
              </a:tabLst>
              <a:defRPr sz="2800" b="1">
                <a:solidFill>
                  <a:schemeClr val="tx1"/>
                </a:solidFill>
                <a:latin typeface="Arial" charset="0"/>
              </a:defRPr>
            </a:lvl2pPr>
            <a:lvl3pPr marL="1143000" indent="-228600" algn="l">
              <a:spcBef>
                <a:spcPct val="20000"/>
              </a:spcBef>
              <a:buClr>
                <a:schemeClr val="tx2"/>
              </a:buClr>
              <a:buSzPct val="100000"/>
              <a:buChar char="•"/>
              <a:tabLst>
                <a:tab pos="228600" algn="l"/>
              </a:tabLst>
              <a:defRPr sz="2400">
                <a:solidFill>
                  <a:schemeClr val="tx1"/>
                </a:solidFill>
                <a:latin typeface="Arial" charset="0"/>
              </a:defRPr>
            </a:lvl3pPr>
            <a:lvl4pPr marL="1600200" indent="-228600" algn="l">
              <a:spcBef>
                <a:spcPct val="20000"/>
              </a:spcBef>
              <a:buClr>
                <a:schemeClr val="tx2"/>
              </a:buClr>
              <a:buSzPct val="100000"/>
              <a:buChar char="–"/>
              <a:tabLst>
                <a:tab pos="228600" algn="l"/>
              </a:tabLst>
              <a:defRPr sz="2000">
                <a:solidFill>
                  <a:schemeClr val="tx1"/>
                </a:solidFill>
                <a:latin typeface="Arial" charset="0"/>
              </a:defRPr>
            </a:lvl4pPr>
            <a:lvl5pPr marL="2057400" indent="-228600" algn="l">
              <a:spcBef>
                <a:spcPct val="20000"/>
              </a:spcBef>
              <a:buClr>
                <a:schemeClr val="tx2"/>
              </a:buClr>
              <a:buSzPct val="100000"/>
              <a:buChar char="•"/>
              <a:tabLst>
                <a:tab pos="228600" algn="l"/>
              </a:tabLst>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tabLst>
                <a:tab pos="228600" algn="l"/>
              </a:tabLst>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tabLst>
                <a:tab pos="228600" algn="l"/>
              </a:tabLst>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tabLst>
                <a:tab pos="228600" algn="l"/>
              </a:tabLst>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tabLst>
                <a:tab pos="228600" algn="l"/>
              </a:tabLst>
              <a:defRPr sz="2000">
                <a:solidFill>
                  <a:schemeClr val="tx1"/>
                </a:solidFill>
                <a:latin typeface="Arial" charset="0"/>
              </a:defRPr>
            </a:lvl9pPr>
          </a:lstStyle>
          <a:p>
            <a:pPr>
              <a:spcBef>
                <a:spcPct val="50000"/>
              </a:spcBef>
              <a:buClrTx/>
              <a:buSzTx/>
              <a:buFontTx/>
              <a:buNone/>
            </a:pPr>
            <a:r>
              <a:rPr lang="en-US" altLang="en-US" sz="1800" b="0" i="1"/>
              <a:t>Required Axial Tension Strength </a:t>
            </a:r>
            <a:r>
              <a:rPr lang="en-US" altLang="en-US" sz="1800" b="0"/>
              <a:t>of brace connection is the </a:t>
            </a:r>
            <a:r>
              <a:rPr lang="en-US" altLang="en-US" sz="1800" b="0" i="1"/>
              <a:t>expected yield strength </a:t>
            </a:r>
            <a:r>
              <a:rPr lang="en-US" altLang="en-US" sz="1800" b="0"/>
              <a:t>of bracing member  = </a:t>
            </a:r>
            <a:r>
              <a:rPr lang="en-US" altLang="en-US" sz="1800" b="0" i="1"/>
              <a:t>R</a:t>
            </a:r>
            <a:r>
              <a:rPr lang="en-US" altLang="en-US" sz="1800" b="0" i="1" baseline="-25000"/>
              <a:t>y</a:t>
            </a:r>
            <a:r>
              <a:rPr lang="en-US" altLang="en-US" sz="1800" b="0" i="1"/>
              <a:t> F</a:t>
            </a:r>
            <a:r>
              <a:rPr lang="en-US" altLang="en-US" sz="1800" b="0" i="1" baseline="-25000"/>
              <a:t>y</a:t>
            </a:r>
            <a:r>
              <a:rPr lang="en-US" altLang="en-US" sz="1800" b="0" i="1"/>
              <a:t> A</a:t>
            </a:r>
            <a:r>
              <a:rPr lang="en-US" altLang="en-US" sz="1800" b="0" i="1" baseline="-25000"/>
              <a:t>g</a:t>
            </a:r>
            <a:endParaRPr lang="en-US" altLang="en-US" sz="1800" b="0"/>
          </a:p>
        </p:txBody>
      </p:sp>
      <p:sp>
        <p:nvSpPr>
          <p:cNvPr id="5" name="AutoShape 8"/>
          <p:cNvSpPr>
            <a:spLocks noChangeArrowheads="1"/>
          </p:cNvSpPr>
          <p:nvPr/>
        </p:nvSpPr>
        <p:spPr bwMode="auto">
          <a:xfrm rot="18920683">
            <a:off x="4044760" y="836173"/>
            <a:ext cx="603870" cy="156455"/>
          </a:xfrm>
          <a:prstGeom prst="rightArrow">
            <a:avLst>
              <a:gd name="adj1" fmla="val 50000"/>
              <a:gd name="adj2" fmla="val 148750"/>
            </a:avLst>
          </a:prstGeom>
          <a:solidFill>
            <a:schemeClr val="accent1">
              <a:lumMod val="60000"/>
              <a:lumOff val="40000"/>
            </a:schemeClr>
          </a:solidFill>
          <a:ln w="19050" algn="ctr">
            <a:solidFill>
              <a:schemeClr val="tx1"/>
            </a:solidFill>
            <a:miter lim="800000"/>
            <a:headEnd/>
            <a:tailEnd/>
          </a:ln>
          <a:effectLst/>
          <a:extLst/>
        </p:spPr>
        <p:txBody>
          <a:bodyPr wrap="squar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 name="Text Box 9"/>
          <p:cNvSpPr txBox="1">
            <a:spLocks noChangeArrowheads="1"/>
          </p:cNvSpPr>
          <p:nvPr/>
        </p:nvSpPr>
        <p:spPr bwMode="auto">
          <a:xfrm>
            <a:off x="4506913" y="914400"/>
            <a:ext cx="17684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r>
              <a:rPr lang="en-US" altLang="en-US" sz="2000" b="1" i="1" dirty="0"/>
              <a:t>R</a:t>
            </a:r>
            <a:r>
              <a:rPr lang="en-US" altLang="en-US" sz="2000" b="1" i="1" baseline="-25000" dirty="0"/>
              <a:t>y</a:t>
            </a:r>
            <a:r>
              <a:rPr lang="en-US" altLang="en-US" sz="2000" b="1" i="1" dirty="0"/>
              <a:t> F</a:t>
            </a:r>
            <a:r>
              <a:rPr lang="en-US" altLang="en-US" sz="2000" b="1" i="1" baseline="-25000" dirty="0"/>
              <a:t>y</a:t>
            </a:r>
            <a:r>
              <a:rPr lang="en-US" altLang="en-US" sz="2000" b="1" i="1" dirty="0"/>
              <a:t> A</a:t>
            </a:r>
            <a:r>
              <a:rPr lang="en-US" altLang="en-US" sz="2000" b="1" i="1" baseline="-25000" dirty="0"/>
              <a:t>g</a:t>
            </a:r>
            <a:endParaRPr lang="en-US" altLang="en-US" sz="2000" b="1" i="1" dirty="0"/>
          </a:p>
        </p:txBody>
      </p:sp>
      <p:grpSp>
        <p:nvGrpSpPr>
          <p:cNvPr id="40" name="Group 45"/>
          <p:cNvGrpSpPr>
            <a:grpSpLocks/>
          </p:cNvGrpSpPr>
          <p:nvPr/>
        </p:nvGrpSpPr>
        <p:grpSpPr bwMode="auto">
          <a:xfrm>
            <a:off x="309563" y="764704"/>
            <a:ext cx="3779837" cy="5919788"/>
            <a:chOff x="285" y="334"/>
            <a:chExt cx="2381" cy="3729"/>
          </a:xfrm>
        </p:grpSpPr>
        <p:sp>
          <p:nvSpPr>
            <p:cNvPr id="41" name="Freeform 13"/>
            <p:cNvSpPr>
              <a:spLocks/>
            </p:cNvSpPr>
            <p:nvPr/>
          </p:nvSpPr>
          <p:spPr bwMode="auto">
            <a:xfrm>
              <a:off x="742" y="1357"/>
              <a:ext cx="1128" cy="1056"/>
            </a:xfrm>
            <a:custGeom>
              <a:avLst/>
              <a:gdLst>
                <a:gd name="T0" fmla="*/ 16 w 1128"/>
                <a:gd name="T1" fmla="*/ 368 h 1056"/>
                <a:gd name="T2" fmla="*/ 744 w 1128"/>
                <a:gd name="T3" fmla="*/ 0 h 1056"/>
                <a:gd name="T4" fmla="*/ 1128 w 1128"/>
                <a:gd name="T5" fmla="*/ 428 h 1056"/>
                <a:gd name="T6" fmla="*/ 772 w 1128"/>
                <a:gd name="T7" fmla="*/ 1056 h 1056"/>
                <a:gd name="T8" fmla="*/ 0 w 1128"/>
                <a:gd name="T9" fmla="*/ 1056 h 1056"/>
                <a:gd name="T10" fmla="*/ 16 w 1128"/>
                <a:gd name="T11" fmla="*/ 368 h 10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8" h="1056">
                  <a:moveTo>
                    <a:pt x="16" y="368"/>
                  </a:moveTo>
                  <a:lnTo>
                    <a:pt x="744" y="0"/>
                  </a:lnTo>
                  <a:lnTo>
                    <a:pt x="1128" y="428"/>
                  </a:lnTo>
                  <a:lnTo>
                    <a:pt x="772" y="1056"/>
                  </a:lnTo>
                  <a:lnTo>
                    <a:pt x="0" y="1056"/>
                  </a:lnTo>
                  <a:lnTo>
                    <a:pt x="16" y="368"/>
                  </a:lnTo>
                  <a:close/>
                </a:path>
              </a:pathLst>
            </a:custGeom>
            <a:gradFill rotWithShape="1">
              <a:gsLst>
                <a:gs pos="0">
                  <a:srgbClr val="525252"/>
                </a:gs>
                <a:gs pos="100000">
                  <a:srgbClr val="B2B2B2"/>
                </a:gs>
              </a:gsLst>
              <a:lin ang="18900000" scaled="1"/>
            </a:gradFill>
            <a:ln w="15875" cap="flat" cmpd="sng">
              <a:solidFill>
                <a:schemeClr val="tx1"/>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nvGrpSpPr>
            <p:cNvPr id="42" name="Group 14"/>
            <p:cNvGrpSpPr>
              <a:grpSpLocks/>
            </p:cNvGrpSpPr>
            <p:nvPr/>
          </p:nvGrpSpPr>
          <p:grpSpPr bwMode="auto">
            <a:xfrm>
              <a:off x="285" y="670"/>
              <a:ext cx="481" cy="3393"/>
              <a:chOff x="2911" y="1202"/>
              <a:chExt cx="481" cy="2684"/>
            </a:xfrm>
          </p:grpSpPr>
          <p:sp>
            <p:nvSpPr>
              <p:cNvPr id="70" name="Rectangle 15"/>
              <p:cNvSpPr>
                <a:spLocks noChangeArrowheads="1"/>
              </p:cNvSpPr>
              <p:nvPr/>
            </p:nvSpPr>
            <p:spPr bwMode="auto">
              <a:xfrm>
                <a:off x="2911" y="1202"/>
                <a:ext cx="481" cy="2684"/>
              </a:xfrm>
              <a:prstGeom prst="rect">
                <a:avLst/>
              </a:prstGeom>
              <a:gradFill rotWithShape="1">
                <a:gsLst>
                  <a:gs pos="0">
                    <a:srgbClr val="838383"/>
                  </a:gs>
                  <a:gs pos="50000">
                    <a:srgbClr val="B2B2B2"/>
                  </a:gs>
                  <a:gs pos="100000">
                    <a:srgbClr val="838383"/>
                  </a:gs>
                </a:gsLst>
                <a:lin ang="0" scaled="1"/>
              </a:gra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1" name="Line 16"/>
              <p:cNvSpPr>
                <a:spLocks noChangeShapeType="1"/>
              </p:cNvSpPr>
              <p:nvPr/>
            </p:nvSpPr>
            <p:spPr bwMode="auto">
              <a:xfrm>
                <a:off x="2975" y="1202"/>
                <a:ext cx="0" cy="2684"/>
              </a:xfrm>
              <a:prstGeom prst="line">
                <a:avLst/>
              </a:prstGeom>
              <a:noFill/>
              <a:ln w="254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2" name="Line 17"/>
              <p:cNvSpPr>
                <a:spLocks noChangeShapeType="1"/>
              </p:cNvSpPr>
              <p:nvPr/>
            </p:nvSpPr>
            <p:spPr bwMode="auto">
              <a:xfrm>
                <a:off x="3323" y="1202"/>
                <a:ext cx="0" cy="2684"/>
              </a:xfrm>
              <a:prstGeom prst="line">
                <a:avLst/>
              </a:prstGeom>
              <a:noFill/>
              <a:ln w="254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43" name="Rectangle 18"/>
            <p:cNvSpPr>
              <a:spLocks noChangeArrowheads="1"/>
            </p:cNvSpPr>
            <p:nvPr/>
          </p:nvSpPr>
          <p:spPr bwMode="auto">
            <a:xfrm>
              <a:off x="804" y="2418"/>
              <a:ext cx="1861" cy="538"/>
            </a:xfrm>
            <a:prstGeom prst="rect">
              <a:avLst/>
            </a:prstGeom>
            <a:gradFill rotWithShape="1">
              <a:gsLst>
                <a:gs pos="0">
                  <a:srgbClr val="838383"/>
                </a:gs>
                <a:gs pos="50000">
                  <a:srgbClr val="B2B2B2"/>
                </a:gs>
                <a:gs pos="100000">
                  <a:srgbClr val="838383"/>
                </a:gs>
              </a:gsLst>
              <a:lin ang="0" scaled="1"/>
            </a:gra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44" name="Line 19"/>
            <p:cNvSpPr>
              <a:spLocks noChangeShapeType="1"/>
            </p:cNvSpPr>
            <p:nvPr/>
          </p:nvSpPr>
          <p:spPr bwMode="auto">
            <a:xfrm>
              <a:off x="810" y="2461"/>
              <a:ext cx="1856" cy="0"/>
            </a:xfrm>
            <a:prstGeom prst="line">
              <a:avLst/>
            </a:prstGeom>
            <a:noFill/>
            <a:ln w="254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5" name="Line 20"/>
            <p:cNvSpPr>
              <a:spLocks noChangeShapeType="1"/>
            </p:cNvSpPr>
            <p:nvPr/>
          </p:nvSpPr>
          <p:spPr bwMode="auto">
            <a:xfrm>
              <a:off x="810" y="2913"/>
              <a:ext cx="1856" cy="0"/>
            </a:xfrm>
            <a:prstGeom prst="line">
              <a:avLst/>
            </a:prstGeom>
            <a:noFill/>
            <a:ln w="254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6" name="Rectangle 21"/>
            <p:cNvSpPr>
              <a:spLocks noChangeArrowheads="1"/>
            </p:cNvSpPr>
            <p:nvPr/>
          </p:nvSpPr>
          <p:spPr bwMode="auto">
            <a:xfrm>
              <a:off x="770" y="2486"/>
              <a:ext cx="136" cy="388"/>
            </a:xfrm>
            <a:prstGeom prst="rect">
              <a:avLst/>
            </a:prstGeom>
            <a:gradFill rotWithShape="1">
              <a:gsLst>
                <a:gs pos="0">
                  <a:srgbClr val="525252"/>
                </a:gs>
                <a:gs pos="100000">
                  <a:srgbClr val="B2B2B2"/>
                </a:gs>
              </a:gsLst>
              <a:lin ang="2700000" scaled="1"/>
            </a:gradFill>
            <a:ln w="22225"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47" name="Group 22"/>
            <p:cNvGrpSpPr>
              <a:grpSpLocks/>
            </p:cNvGrpSpPr>
            <p:nvPr/>
          </p:nvGrpSpPr>
          <p:grpSpPr bwMode="auto">
            <a:xfrm>
              <a:off x="833" y="2526"/>
              <a:ext cx="40" cy="295"/>
              <a:chOff x="3459" y="2349"/>
              <a:chExt cx="40" cy="295"/>
            </a:xfrm>
          </p:grpSpPr>
          <p:sp>
            <p:nvSpPr>
              <p:cNvPr id="65" name="Oval 23"/>
              <p:cNvSpPr>
                <a:spLocks noChangeAspect="1" noChangeArrowheads="1"/>
              </p:cNvSpPr>
              <p:nvPr/>
            </p:nvSpPr>
            <p:spPr bwMode="auto">
              <a:xfrm>
                <a:off x="3459" y="2349"/>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6" name="Oval 24"/>
              <p:cNvSpPr>
                <a:spLocks noChangeAspect="1" noChangeArrowheads="1"/>
              </p:cNvSpPr>
              <p:nvPr/>
            </p:nvSpPr>
            <p:spPr bwMode="auto">
              <a:xfrm>
                <a:off x="3459" y="2412"/>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7" name="Oval 25"/>
              <p:cNvSpPr>
                <a:spLocks noChangeAspect="1" noChangeArrowheads="1"/>
              </p:cNvSpPr>
              <p:nvPr/>
            </p:nvSpPr>
            <p:spPr bwMode="auto">
              <a:xfrm>
                <a:off x="3459" y="2540"/>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8" name="Oval 26"/>
              <p:cNvSpPr>
                <a:spLocks noChangeAspect="1" noChangeArrowheads="1"/>
              </p:cNvSpPr>
              <p:nvPr/>
            </p:nvSpPr>
            <p:spPr bwMode="auto">
              <a:xfrm>
                <a:off x="3459" y="2604"/>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9" name="Oval 27"/>
              <p:cNvSpPr>
                <a:spLocks noChangeAspect="1" noChangeArrowheads="1"/>
              </p:cNvSpPr>
              <p:nvPr/>
            </p:nvSpPr>
            <p:spPr bwMode="auto">
              <a:xfrm>
                <a:off x="3459" y="2476"/>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48" name="Group 28"/>
            <p:cNvGrpSpPr>
              <a:grpSpLocks/>
            </p:cNvGrpSpPr>
            <p:nvPr/>
          </p:nvGrpSpPr>
          <p:grpSpPr bwMode="auto">
            <a:xfrm>
              <a:off x="1820" y="334"/>
              <a:ext cx="329" cy="2026"/>
              <a:chOff x="4446" y="157"/>
              <a:chExt cx="329" cy="2026"/>
            </a:xfrm>
          </p:grpSpPr>
          <p:sp>
            <p:nvSpPr>
              <p:cNvPr id="63" name="Rectangle 29"/>
              <p:cNvSpPr>
                <a:spLocks noChangeArrowheads="1"/>
              </p:cNvSpPr>
              <p:nvPr/>
            </p:nvSpPr>
            <p:spPr bwMode="auto">
              <a:xfrm rot="-2767293">
                <a:off x="3639" y="964"/>
                <a:ext cx="1943" cy="329"/>
              </a:xfrm>
              <a:prstGeom prst="rect">
                <a:avLst/>
              </a:prstGeom>
              <a:gradFill rotWithShape="1">
                <a:gsLst>
                  <a:gs pos="0">
                    <a:srgbClr val="B2B2B2"/>
                  </a:gs>
                  <a:gs pos="50000">
                    <a:srgbClr val="838383"/>
                  </a:gs>
                  <a:gs pos="100000">
                    <a:srgbClr val="B2B2B2"/>
                  </a:gs>
                </a:gsLst>
                <a:lin ang="2700000" scaled="1"/>
              </a:gra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4" name="Rectangle 30"/>
              <p:cNvSpPr>
                <a:spLocks noChangeArrowheads="1"/>
              </p:cNvSpPr>
              <p:nvPr/>
            </p:nvSpPr>
            <p:spPr bwMode="auto">
              <a:xfrm rot="-2767293">
                <a:off x="3736" y="1191"/>
                <a:ext cx="1928" cy="56"/>
              </a:xfrm>
              <a:prstGeom prst="rect">
                <a:avLst/>
              </a:prstGeom>
              <a:solidFill>
                <a:srgbClr val="B2B2B2"/>
              </a:solidFill>
              <a:ln w="2540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sp>
          <p:nvSpPr>
            <p:cNvPr id="49" name="Oval 31"/>
            <p:cNvSpPr>
              <a:spLocks noChangeAspect="1" noChangeArrowheads="1"/>
            </p:cNvSpPr>
            <p:nvPr/>
          </p:nvSpPr>
          <p:spPr bwMode="auto">
            <a:xfrm>
              <a:off x="1601" y="1661"/>
              <a:ext cx="58" cy="58"/>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0" name="Oval 32"/>
            <p:cNvSpPr>
              <a:spLocks noChangeAspect="1" noChangeArrowheads="1"/>
            </p:cNvSpPr>
            <p:nvPr/>
          </p:nvSpPr>
          <p:spPr bwMode="auto">
            <a:xfrm>
              <a:off x="1509" y="1757"/>
              <a:ext cx="58" cy="58"/>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1" name="Oval 33"/>
            <p:cNvSpPr>
              <a:spLocks noChangeAspect="1" noChangeArrowheads="1"/>
            </p:cNvSpPr>
            <p:nvPr/>
          </p:nvSpPr>
          <p:spPr bwMode="auto">
            <a:xfrm>
              <a:off x="1409" y="1873"/>
              <a:ext cx="58" cy="58"/>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2" name="Oval 34"/>
            <p:cNvSpPr>
              <a:spLocks noChangeAspect="1" noChangeArrowheads="1"/>
            </p:cNvSpPr>
            <p:nvPr/>
          </p:nvSpPr>
          <p:spPr bwMode="auto">
            <a:xfrm>
              <a:off x="1517" y="1597"/>
              <a:ext cx="58" cy="58"/>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3" name="Oval 35"/>
            <p:cNvSpPr>
              <a:spLocks noChangeAspect="1" noChangeArrowheads="1"/>
            </p:cNvSpPr>
            <p:nvPr/>
          </p:nvSpPr>
          <p:spPr bwMode="auto">
            <a:xfrm>
              <a:off x="1425" y="1693"/>
              <a:ext cx="58" cy="58"/>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4" name="Oval 36"/>
            <p:cNvSpPr>
              <a:spLocks noChangeAspect="1" noChangeArrowheads="1"/>
            </p:cNvSpPr>
            <p:nvPr/>
          </p:nvSpPr>
          <p:spPr bwMode="auto">
            <a:xfrm>
              <a:off x="1325" y="1809"/>
              <a:ext cx="58" cy="58"/>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5" name="Rectangle 37"/>
            <p:cNvSpPr>
              <a:spLocks noChangeArrowheads="1"/>
            </p:cNvSpPr>
            <p:nvPr/>
          </p:nvSpPr>
          <p:spPr bwMode="auto">
            <a:xfrm>
              <a:off x="766" y="1802"/>
              <a:ext cx="136" cy="524"/>
            </a:xfrm>
            <a:prstGeom prst="rect">
              <a:avLst/>
            </a:prstGeom>
            <a:gradFill rotWithShape="1">
              <a:gsLst>
                <a:gs pos="0">
                  <a:srgbClr val="525252"/>
                </a:gs>
                <a:gs pos="100000">
                  <a:srgbClr val="B2B2B2"/>
                </a:gs>
              </a:gsLst>
              <a:lin ang="2700000" scaled="1"/>
            </a:gradFill>
            <a:ln w="22225"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56" name="Group 38"/>
            <p:cNvGrpSpPr>
              <a:grpSpLocks/>
            </p:cNvGrpSpPr>
            <p:nvPr/>
          </p:nvGrpSpPr>
          <p:grpSpPr bwMode="auto">
            <a:xfrm>
              <a:off x="817" y="1850"/>
              <a:ext cx="40" cy="423"/>
              <a:chOff x="3455" y="1673"/>
              <a:chExt cx="40" cy="423"/>
            </a:xfrm>
          </p:grpSpPr>
          <p:sp>
            <p:nvSpPr>
              <p:cNvPr id="57" name="Oval 39"/>
              <p:cNvSpPr>
                <a:spLocks noChangeAspect="1" noChangeArrowheads="1"/>
              </p:cNvSpPr>
              <p:nvPr/>
            </p:nvSpPr>
            <p:spPr bwMode="auto">
              <a:xfrm>
                <a:off x="3455" y="1673"/>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8" name="Oval 40"/>
              <p:cNvSpPr>
                <a:spLocks noChangeAspect="1" noChangeArrowheads="1"/>
              </p:cNvSpPr>
              <p:nvPr/>
            </p:nvSpPr>
            <p:spPr bwMode="auto">
              <a:xfrm>
                <a:off x="3455" y="1826"/>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9" name="Oval 41"/>
              <p:cNvSpPr>
                <a:spLocks noChangeAspect="1" noChangeArrowheads="1"/>
              </p:cNvSpPr>
              <p:nvPr/>
            </p:nvSpPr>
            <p:spPr bwMode="auto">
              <a:xfrm>
                <a:off x="3455" y="1979"/>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0" name="Oval 42"/>
              <p:cNvSpPr>
                <a:spLocks noChangeAspect="1" noChangeArrowheads="1"/>
              </p:cNvSpPr>
              <p:nvPr/>
            </p:nvSpPr>
            <p:spPr bwMode="auto">
              <a:xfrm>
                <a:off x="3455" y="2056"/>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1" name="Oval 43"/>
              <p:cNvSpPr>
                <a:spLocks noChangeAspect="1" noChangeArrowheads="1"/>
              </p:cNvSpPr>
              <p:nvPr/>
            </p:nvSpPr>
            <p:spPr bwMode="auto">
              <a:xfrm>
                <a:off x="3455" y="1902"/>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2" name="Oval 44"/>
              <p:cNvSpPr>
                <a:spLocks noChangeAspect="1" noChangeArrowheads="1"/>
              </p:cNvSpPr>
              <p:nvPr/>
            </p:nvSpPr>
            <p:spPr bwMode="auto">
              <a:xfrm>
                <a:off x="3455" y="1749"/>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sp>
        <p:nvSpPr>
          <p:cNvPr id="73" name="Slide Number Placeholder 4"/>
          <p:cNvSpPr>
            <a:spLocks noGrp="1"/>
          </p:cNvSpPr>
          <p:nvPr>
            <p:ph type="sldNum" sz="quarter" idx="12"/>
          </p:nvPr>
        </p:nvSpPr>
        <p:spPr>
          <a:xfrm>
            <a:off x="6553200" y="6356350"/>
            <a:ext cx="2133600" cy="365125"/>
          </a:xfrm>
        </p:spPr>
        <p:txBody>
          <a:bodyPr/>
          <a:lstStyle/>
          <a:p>
            <a:pPr>
              <a:defRPr/>
            </a:pPr>
            <a:fld id="{46425072-6E52-45A8-8A7E-A5B11BCA4176}" type="slidenum">
              <a:rPr lang="en-US" altLang="en-US" smtClean="0"/>
              <a:pPr>
                <a:defRPr/>
              </a:pPr>
              <a:t>63</a:t>
            </a:fld>
            <a:endParaRPr lang="en-US" altLang="en-US"/>
          </a:p>
        </p:txBody>
      </p:sp>
    </p:spTree>
    <p:extLst>
      <p:ext uri="{BB962C8B-B14F-4D97-AF65-F5344CB8AC3E}">
        <p14:creationId xmlns:p14="http://schemas.microsoft.com/office/powerpoint/2010/main" val="93609344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8"/>
          </p:nvPr>
        </p:nvSpPr>
        <p:spPr>
          <a:xfrm>
            <a:off x="179512" y="143838"/>
            <a:ext cx="8568952" cy="404842"/>
          </a:xfrm>
        </p:spPr>
        <p:txBody>
          <a:bodyPr/>
          <a:lstStyle/>
          <a:p>
            <a:r>
              <a:rPr lang="en-US" dirty="0"/>
              <a:t>Example: SCBF Brace and Brace </a:t>
            </a:r>
            <a:r>
              <a:rPr lang="en-US" dirty="0" smtClean="0"/>
              <a:t>Connection</a:t>
            </a:r>
            <a:endParaRPr lang="en-US" dirty="0"/>
          </a:p>
          <a:p>
            <a:endParaRPr lang="en-US" dirty="0"/>
          </a:p>
        </p:txBody>
      </p:sp>
      <p:sp>
        <p:nvSpPr>
          <p:cNvPr id="5" name="AutoShape 8"/>
          <p:cNvSpPr>
            <a:spLocks noChangeArrowheads="1"/>
          </p:cNvSpPr>
          <p:nvPr/>
        </p:nvSpPr>
        <p:spPr bwMode="auto">
          <a:xfrm rot="18920683">
            <a:off x="4044760" y="836173"/>
            <a:ext cx="603870" cy="156455"/>
          </a:xfrm>
          <a:prstGeom prst="rightArrow">
            <a:avLst>
              <a:gd name="adj1" fmla="val 50000"/>
              <a:gd name="adj2" fmla="val 148750"/>
            </a:avLst>
          </a:prstGeom>
          <a:solidFill>
            <a:schemeClr val="accent1">
              <a:lumMod val="60000"/>
              <a:lumOff val="40000"/>
            </a:schemeClr>
          </a:solidFill>
          <a:ln w="19050" algn="ctr">
            <a:solidFill>
              <a:schemeClr val="tx1"/>
            </a:solidFill>
            <a:miter lim="800000"/>
            <a:headEnd/>
            <a:tailEnd/>
          </a:ln>
          <a:effectLst/>
          <a:extLst/>
        </p:spPr>
        <p:txBody>
          <a:bodyPr wrap="squar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 name="Text Box 9"/>
          <p:cNvSpPr txBox="1">
            <a:spLocks noChangeArrowheads="1"/>
          </p:cNvSpPr>
          <p:nvPr/>
        </p:nvSpPr>
        <p:spPr bwMode="auto">
          <a:xfrm>
            <a:off x="4506913" y="914400"/>
            <a:ext cx="17684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r>
              <a:rPr lang="en-US" altLang="en-US" sz="2000" b="1" i="1" dirty="0"/>
              <a:t>R</a:t>
            </a:r>
            <a:r>
              <a:rPr lang="en-US" altLang="en-US" sz="2000" b="1" i="1" baseline="-25000" dirty="0"/>
              <a:t>y</a:t>
            </a:r>
            <a:r>
              <a:rPr lang="en-US" altLang="en-US" sz="2000" b="1" i="1" dirty="0"/>
              <a:t> F</a:t>
            </a:r>
            <a:r>
              <a:rPr lang="en-US" altLang="en-US" sz="2000" b="1" i="1" baseline="-25000" dirty="0"/>
              <a:t>y</a:t>
            </a:r>
            <a:r>
              <a:rPr lang="en-US" altLang="en-US" sz="2000" b="1" i="1" dirty="0"/>
              <a:t> A</a:t>
            </a:r>
            <a:r>
              <a:rPr lang="en-US" altLang="en-US" sz="2000" b="1" i="1" baseline="-25000" dirty="0"/>
              <a:t>g</a:t>
            </a:r>
            <a:endParaRPr lang="en-US" altLang="en-US" sz="2000" b="1" i="1" dirty="0"/>
          </a:p>
        </p:txBody>
      </p:sp>
      <p:grpSp>
        <p:nvGrpSpPr>
          <p:cNvPr id="40" name="Group 45"/>
          <p:cNvGrpSpPr>
            <a:grpSpLocks/>
          </p:cNvGrpSpPr>
          <p:nvPr/>
        </p:nvGrpSpPr>
        <p:grpSpPr bwMode="auto">
          <a:xfrm>
            <a:off x="309563" y="764704"/>
            <a:ext cx="3779837" cy="5919788"/>
            <a:chOff x="285" y="334"/>
            <a:chExt cx="2381" cy="3729"/>
          </a:xfrm>
        </p:grpSpPr>
        <p:sp>
          <p:nvSpPr>
            <p:cNvPr id="41" name="Freeform 13"/>
            <p:cNvSpPr>
              <a:spLocks/>
            </p:cNvSpPr>
            <p:nvPr/>
          </p:nvSpPr>
          <p:spPr bwMode="auto">
            <a:xfrm>
              <a:off x="742" y="1357"/>
              <a:ext cx="1128" cy="1056"/>
            </a:xfrm>
            <a:custGeom>
              <a:avLst/>
              <a:gdLst>
                <a:gd name="T0" fmla="*/ 16 w 1128"/>
                <a:gd name="T1" fmla="*/ 368 h 1056"/>
                <a:gd name="T2" fmla="*/ 744 w 1128"/>
                <a:gd name="T3" fmla="*/ 0 h 1056"/>
                <a:gd name="T4" fmla="*/ 1128 w 1128"/>
                <a:gd name="T5" fmla="*/ 428 h 1056"/>
                <a:gd name="T6" fmla="*/ 772 w 1128"/>
                <a:gd name="T7" fmla="*/ 1056 h 1056"/>
                <a:gd name="T8" fmla="*/ 0 w 1128"/>
                <a:gd name="T9" fmla="*/ 1056 h 1056"/>
                <a:gd name="T10" fmla="*/ 16 w 1128"/>
                <a:gd name="T11" fmla="*/ 368 h 10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8" h="1056">
                  <a:moveTo>
                    <a:pt x="16" y="368"/>
                  </a:moveTo>
                  <a:lnTo>
                    <a:pt x="744" y="0"/>
                  </a:lnTo>
                  <a:lnTo>
                    <a:pt x="1128" y="428"/>
                  </a:lnTo>
                  <a:lnTo>
                    <a:pt x="772" y="1056"/>
                  </a:lnTo>
                  <a:lnTo>
                    <a:pt x="0" y="1056"/>
                  </a:lnTo>
                  <a:lnTo>
                    <a:pt x="16" y="368"/>
                  </a:lnTo>
                  <a:close/>
                </a:path>
              </a:pathLst>
            </a:custGeom>
            <a:gradFill rotWithShape="1">
              <a:gsLst>
                <a:gs pos="0">
                  <a:srgbClr val="525252"/>
                </a:gs>
                <a:gs pos="100000">
                  <a:srgbClr val="B2B2B2"/>
                </a:gs>
              </a:gsLst>
              <a:lin ang="18900000" scaled="1"/>
            </a:gradFill>
            <a:ln w="15875" cap="flat" cmpd="sng">
              <a:solidFill>
                <a:schemeClr val="tx1"/>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nvGrpSpPr>
            <p:cNvPr id="42" name="Group 14"/>
            <p:cNvGrpSpPr>
              <a:grpSpLocks/>
            </p:cNvGrpSpPr>
            <p:nvPr/>
          </p:nvGrpSpPr>
          <p:grpSpPr bwMode="auto">
            <a:xfrm>
              <a:off x="285" y="670"/>
              <a:ext cx="481" cy="3393"/>
              <a:chOff x="2911" y="1202"/>
              <a:chExt cx="481" cy="2684"/>
            </a:xfrm>
          </p:grpSpPr>
          <p:sp>
            <p:nvSpPr>
              <p:cNvPr id="70" name="Rectangle 15"/>
              <p:cNvSpPr>
                <a:spLocks noChangeArrowheads="1"/>
              </p:cNvSpPr>
              <p:nvPr/>
            </p:nvSpPr>
            <p:spPr bwMode="auto">
              <a:xfrm>
                <a:off x="2911" y="1202"/>
                <a:ext cx="481" cy="2684"/>
              </a:xfrm>
              <a:prstGeom prst="rect">
                <a:avLst/>
              </a:prstGeom>
              <a:gradFill rotWithShape="1">
                <a:gsLst>
                  <a:gs pos="0">
                    <a:srgbClr val="838383"/>
                  </a:gs>
                  <a:gs pos="50000">
                    <a:srgbClr val="B2B2B2"/>
                  </a:gs>
                  <a:gs pos="100000">
                    <a:srgbClr val="838383"/>
                  </a:gs>
                </a:gsLst>
                <a:lin ang="0" scaled="1"/>
              </a:gra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1" name="Line 16"/>
              <p:cNvSpPr>
                <a:spLocks noChangeShapeType="1"/>
              </p:cNvSpPr>
              <p:nvPr/>
            </p:nvSpPr>
            <p:spPr bwMode="auto">
              <a:xfrm>
                <a:off x="2975" y="1202"/>
                <a:ext cx="0" cy="2684"/>
              </a:xfrm>
              <a:prstGeom prst="line">
                <a:avLst/>
              </a:prstGeom>
              <a:noFill/>
              <a:ln w="254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2" name="Line 17"/>
              <p:cNvSpPr>
                <a:spLocks noChangeShapeType="1"/>
              </p:cNvSpPr>
              <p:nvPr/>
            </p:nvSpPr>
            <p:spPr bwMode="auto">
              <a:xfrm>
                <a:off x="3323" y="1202"/>
                <a:ext cx="0" cy="2684"/>
              </a:xfrm>
              <a:prstGeom prst="line">
                <a:avLst/>
              </a:prstGeom>
              <a:noFill/>
              <a:ln w="254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43" name="Rectangle 18"/>
            <p:cNvSpPr>
              <a:spLocks noChangeArrowheads="1"/>
            </p:cNvSpPr>
            <p:nvPr/>
          </p:nvSpPr>
          <p:spPr bwMode="auto">
            <a:xfrm>
              <a:off x="804" y="2418"/>
              <a:ext cx="1861" cy="538"/>
            </a:xfrm>
            <a:prstGeom prst="rect">
              <a:avLst/>
            </a:prstGeom>
            <a:gradFill rotWithShape="1">
              <a:gsLst>
                <a:gs pos="0">
                  <a:srgbClr val="838383"/>
                </a:gs>
                <a:gs pos="50000">
                  <a:srgbClr val="B2B2B2"/>
                </a:gs>
                <a:gs pos="100000">
                  <a:srgbClr val="838383"/>
                </a:gs>
              </a:gsLst>
              <a:lin ang="0" scaled="1"/>
            </a:gra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44" name="Line 19"/>
            <p:cNvSpPr>
              <a:spLocks noChangeShapeType="1"/>
            </p:cNvSpPr>
            <p:nvPr/>
          </p:nvSpPr>
          <p:spPr bwMode="auto">
            <a:xfrm>
              <a:off x="810" y="2461"/>
              <a:ext cx="1856" cy="0"/>
            </a:xfrm>
            <a:prstGeom prst="line">
              <a:avLst/>
            </a:prstGeom>
            <a:noFill/>
            <a:ln w="254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5" name="Line 20"/>
            <p:cNvSpPr>
              <a:spLocks noChangeShapeType="1"/>
            </p:cNvSpPr>
            <p:nvPr/>
          </p:nvSpPr>
          <p:spPr bwMode="auto">
            <a:xfrm>
              <a:off x="810" y="2913"/>
              <a:ext cx="1856" cy="0"/>
            </a:xfrm>
            <a:prstGeom prst="line">
              <a:avLst/>
            </a:prstGeom>
            <a:noFill/>
            <a:ln w="254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6" name="Rectangle 21"/>
            <p:cNvSpPr>
              <a:spLocks noChangeArrowheads="1"/>
            </p:cNvSpPr>
            <p:nvPr/>
          </p:nvSpPr>
          <p:spPr bwMode="auto">
            <a:xfrm>
              <a:off x="770" y="2486"/>
              <a:ext cx="136" cy="388"/>
            </a:xfrm>
            <a:prstGeom prst="rect">
              <a:avLst/>
            </a:prstGeom>
            <a:gradFill rotWithShape="1">
              <a:gsLst>
                <a:gs pos="0">
                  <a:srgbClr val="525252"/>
                </a:gs>
                <a:gs pos="100000">
                  <a:srgbClr val="B2B2B2"/>
                </a:gs>
              </a:gsLst>
              <a:lin ang="2700000" scaled="1"/>
            </a:gradFill>
            <a:ln w="22225"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47" name="Group 22"/>
            <p:cNvGrpSpPr>
              <a:grpSpLocks/>
            </p:cNvGrpSpPr>
            <p:nvPr/>
          </p:nvGrpSpPr>
          <p:grpSpPr bwMode="auto">
            <a:xfrm>
              <a:off x="833" y="2526"/>
              <a:ext cx="40" cy="295"/>
              <a:chOff x="3459" y="2349"/>
              <a:chExt cx="40" cy="295"/>
            </a:xfrm>
          </p:grpSpPr>
          <p:sp>
            <p:nvSpPr>
              <p:cNvPr id="65" name="Oval 23"/>
              <p:cNvSpPr>
                <a:spLocks noChangeAspect="1" noChangeArrowheads="1"/>
              </p:cNvSpPr>
              <p:nvPr/>
            </p:nvSpPr>
            <p:spPr bwMode="auto">
              <a:xfrm>
                <a:off x="3459" y="2349"/>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6" name="Oval 24"/>
              <p:cNvSpPr>
                <a:spLocks noChangeAspect="1" noChangeArrowheads="1"/>
              </p:cNvSpPr>
              <p:nvPr/>
            </p:nvSpPr>
            <p:spPr bwMode="auto">
              <a:xfrm>
                <a:off x="3459" y="2412"/>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7" name="Oval 25"/>
              <p:cNvSpPr>
                <a:spLocks noChangeAspect="1" noChangeArrowheads="1"/>
              </p:cNvSpPr>
              <p:nvPr/>
            </p:nvSpPr>
            <p:spPr bwMode="auto">
              <a:xfrm>
                <a:off x="3459" y="2540"/>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8" name="Oval 26"/>
              <p:cNvSpPr>
                <a:spLocks noChangeAspect="1" noChangeArrowheads="1"/>
              </p:cNvSpPr>
              <p:nvPr/>
            </p:nvSpPr>
            <p:spPr bwMode="auto">
              <a:xfrm>
                <a:off x="3459" y="2604"/>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9" name="Oval 27"/>
              <p:cNvSpPr>
                <a:spLocks noChangeAspect="1" noChangeArrowheads="1"/>
              </p:cNvSpPr>
              <p:nvPr/>
            </p:nvSpPr>
            <p:spPr bwMode="auto">
              <a:xfrm>
                <a:off x="3459" y="2476"/>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48" name="Group 28"/>
            <p:cNvGrpSpPr>
              <a:grpSpLocks/>
            </p:cNvGrpSpPr>
            <p:nvPr/>
          </p:nvGrpSpPr>
          <p:grpSpPr bwMode="auto">
            <a:xfrm>
              <a:off x="1820" y="334"/>
              <a:ext cx="329" cy="2026"/>
              <a:chOff x="4446" y="157"/>
              <a:chExt cx="329" cy="2026"/>
            </a:xfrm>
          </p:grpSpPr>
          <p:sp>
            <p:nvSpPr>
              <p:cNvPr id="63" name="Rectangle 29"/>
              <p:cNvSpPr>
                <a:spLocks noChangeArrowheads="1"/>
              </p:cNvSpPr>
              <p:nvPr/>
            </p:nvSpPr>
            <p:spPr bwMode="auto">
              <a:xfrm rot="-2767293">
                <a:off x="3639" y="964"/>
                <a:ext cx="1943" cy="329"/>
              </a:xfrm>
              <a:prstGeom prst="rect">
                <a:avLst/>
              </a:prstGeom>
              <a:gradFill rotWithShape="1">
                <a:gsLst>
                  <a:gs pos="0">
                    <a:srgbClr val="B2B2B2"/>
                  </a:gs>
                  <a:gs pos="50000">
                    <a:srgbClr val="838383"/>
                  </a:gs>
                  <a:gs pos="100000">
                    <a:srgbClr val="B2B2B2"/>
                  </a:gs>
                </a:gsLst>
                <a:lin ang="2700000" scaled="1"/>
              </a:gra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4" name="Rectangle 30"/>
              <p:cNvSpPr>
                <a:spLocks noChangeArrowheads="1"/>
              </p:cNvSpPr>
              <p:nvPr/>
            </p:nvSpPr>
            <p:spPr bwMode="auto">
              <a:xfrm rot="-2767293">
                <a:off x="3736" y="1191"/>
                <a:ext cx="1928" cy="56"/>
              </a:xfrm>
              <a:prstGeom prst="rect">
                <a:avLst/>
              </a:prstGeom>
              <a:solidFill>
                <a:srgbClr val="B2B2B2"/>
              </a:solidFill>
              <a:ln w="2540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sp>
          <p:nvSpPr>
            <p:cNvPr id="49" name="Oval 31"/>
            <p:cNvSpPr>
              <a:spLocks noChangeAspect="1" noChangeArrowheads="1"/>
            </p:cNvSpPr>
            <p:nvPr/>
          </p:nvSpPr>
          <p:spPr bwMode="auto">
            <a:xfrm>
              <a:off x="1601" y="1661"/>
              <a:ext cx="58" cy="58"/>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0" name="Oval 32"/>
            <p:cNvSpPr>
              <a:spLocks noChangeAspect="1" noChangeArrowheads="1"/>
            </p:cNvSpPr>
            <p:nvPr/>
          </p:nvSpPr>
          <p:spPr bwMode="auto">
            <a:xfrm>
              <a:off x="1509" y="1757"/>
              <a:ext cx="58" cy="58"/>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1" name="Oval 33"/>
            <p:cNvSpPr>
              <a:spLocks noChangeAspect="1" noChangeArrowheads="1"/>
            </p:cNvSpPr>
            <p:nvPr/>
          </p:nvSpPr>
          <p:spPr bwMode="auto">
            <a:xfrm>
              <a:off x="1409" y="1873"/>
              <a:ext cx="58" cy="58"/>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2" name="Oval 34"/>
            <p:cNvSpPr>
              <a:spLocks noChangeAspect="1" noChangeArrowheads="1"/>
            </p:cNvSpPr>
            <p:nvPr/>
          </p:nvSpPr>
          <p:spPr bwMode="auto">
            <a:xfrm>
              <a:off x="1517" y="1597"/>
              <a:ext cx="58" cy="58"/>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3" name="Oval 35"/>
            <p:cNvSpPr>
              <a:spLocks noChangeAspect="1" noChangeArrowheads="1"/>
            </p:cNvSpPr>
            <p:nvPr/>
          </p:nvSpPr>
          <p:spPr bwMode="auto">
            <a:xfrm>
              <a:off x="1425" y="1693"/>
              <a:ext cx="58" cy="58"/>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4" name="Oval 36"/>
            <p:cNvSpPr>
              <a:spLocks noChangeAspect="1" noChangeArrowheads="1"/>
            </p:cNvSpPr>
            <p:nvPr/>
          </p:nvSpPr>
          <p:spPr bwMode="auto">
            <a:xfrm>
              <a:off x="1325" y="1809"/>
              <a:ext cx="58" cy="58"/>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5" name="Rectangle 37"/>
            <p:cNvSpPr>
              <a:spLocks noChangeArrowheads="1"/>
            </p:cNvSpPr>
            <p:nvPr/>
          </p:nvSpPr>
          <p:spPr bwMode="auto">
            <a:xfrm>
              <a:off x="766" y="1802"/>
              <a:ext cx="136" cy="524"/>
            </a:xfrm>
            <a:prstGeom prst="rect">
              <a:avLst/>
            </a:prstGeom>
            <a:gradFill rotWithShape="1">
              <a:gsLst>
                <a:gs pos="0">
                  <a:srgbClr val="525252"/>
                </a:gs>
                <a:gs pos="100000">
                  <a:srgbClr val="B2B2B2"/>
                </a:gs>
              </a:gsLst>
              <a:lin ang="2700000" scaled="1"/>
            </a:gradFill>
            <a:ln w="22225"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56" name="Group 38"/>
            <p:cNvGrpSpPr>
              <a:grpSpLocks/>
            </p:cNvGrpSpPr>
            <p:nvPr/>
          </p:nvGrpSpPr>
          <p:grpSpPr bwMode="auto">
            <a:xfrm>
              <a:off x="817" y="1850"/>
              <a:ext cx="40" cy="423"/>
              <a:chOff x="3455" y="1673"/>
              <a:chExt cx="40" cy="423"/>
            </a:xfrm>
          </p:grpSpPr>
          <p:sp>
            <p:nvSpPr>
              <p:cNvPr id="57" name="Oval 39"/>
              <p:cNvSpPr>
                <a:spLocks noChangeAspect="1" noChangeArrowheads="1"/>
              </p:cNvSpPr>
              <p:nvPr/>
            </p:nvSpPr>
            <p:spPr bwMode="auto">
              <a:xfrm>
                <a:off x="3455" y="1673"/>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8" name="Oval 40"/>
              <p:cNvSpPr>
                <a:spLocks noChangeAspect="1" noChangeArrowheads="1"/>
              </p:cNvSpPr>
              <p:nvPr/>
            </p:nvSpPr>
            <p:spPr bwMode="auto">
              <a:xfrm>
                <a:off x="3455" y="1826"/>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9" name="Oval 41"/>
              <p:cNvSpPr>
                <a:spLocks noChangeAspect="1" noChangeArrowheads="1"/>
              </p:cNvSpPr>
              <p:nvPr/>
            </p:nvSpPr>
            <p:spPr bwMode="auto">
              <a:xfrm>
                <a:off x="3455" y="1979"/>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0" name="Oval 42"/>
              <p:cNvSpPr>
                <a:spLocks noChangeAspect="1" noChangeArrowheads="1"/>
              </p:cNvSpPr>
              <p:nvPr/>
            </p:nvSpPr>
            <p:spPr bwMode="auto">
              <a:xfrm>
                <a:off x="3455" y="2056"/>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1" name="Oval 43"/>
              <p:cNvSpPr>
                <a:spLocks noChangeAspect="1" noChangeArrowheads="1"/>
              </p:cNvSpPr>
              <p:nvPr/>
            </p:nvSpPr>
            <p:spPr bwMode="auto">
              <a:xfrm>
                <a:off x="3455" y="1902"/>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2" name="Oval 44"/>
              <p:cNvSpPr>
                <a:spLocks noChangeAspect="1" noChangeArrowheads="1"/>
              </p:cNvSpPr>
              <p:nvPr/>
            </p:nvSpPr>
            <p:spPr bwMode="auto">
              <a:xfrm>
                <a:off x="3455" y="1749"/>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sp>
        <p:nvSpPr>
          <p:cNvPr id="39" name="Slide Number Placeholder 4"/>
          <p:cNvSpPr>
            <a:spLocks noGrp="1"/>
          </p:cNvSpPr>
          <p:nvPr>
            <p:ph type="sldNum" sz="quarter" idx="12"/>
          </p:nvPr>
        </p:nvSpPr>
        <p:spPr>
          <a:xfrm>
            <a:off x="6553200" y="6356350"/>
            <a:ext cx="2133600" cy="365125"/>
          </a:xfrm>
        </p:spPr>
        <p:txBody>
          <a:bodyPr/>
          <a:lstStyle/>
          <a:p>
            <a:pPr>
              <a:defRPr/>
            </a:pPr>
            <a:fld id="{46425072-6E52-45A8-8A7E-A5B11BCA4176}" type="slidenum">
              <a:rPr lang="en-US" altLang="en-US" smtClean="0"/>
              <a:pPr>
                <a:defRPr/>
              </a:pPr>
              <a:t>64</a:t>
            </a:fld>
            <a:endParaRPr lang="en-US" altLang="en-US"/>
          </a:p>
        </p:txBody>
      </p:sp>
      <p:sp>
        <p:nvSpPr>
          <p:cNvPr id="73" name="Text Box 8"/>
          <p:cNvSpPr txBox="1">
            <a:spLocks noChangeArrowheads="1"/>
          </p:cNvSpPr>
          <p:nvPr/>
        </p:nvSpPr>
        <p:spPr bwMode="auto">
          <a:xfrm>
            <a:off x="4641850" y="1928813"/>
            <a:ext cx="4344988" cy="1341437"/>
          </a:xfrm>
          <a:prstGeom prst="rect">
            <a:avLst/>
          </a:prstGeom>
          <a:noFill/>
          <a:ln w="127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chemeClr val="tx2"/>
              </a:buClr>
              <a:buSzPct val="150000"/>
              <a:buChar char="•"/>
              <a:tabLst>
                <a:tab pos="228600" algn="l"/>
              </a:tabLst>
              <a:defRPr sz="2800" b="1">
                <a:solidFill>
                  <a:schemeClr val="tx1"/>
                </a:solidFill>
                <a:latin typeface="Arial" charset="0"/>
              </a:defRPr>
            </a:lvl1pPr>
            <a:lvl2pPr marL="742950" indent="-285750" algn="l">
              <a:spcBef>
                <a:spcPct val="20000"/>
              </a:spcBef>
              <a:buClr>
                <a:schemeClr val="tx2"/>
              </a:buClr>
              <a:buSzPct val="100000"/>
              <a:buChar char="–"/>
              <a:tabLst>
                <a:tab pos="228600" algn="l"/>
              </a:tabLst>
              <a:defRPr sz="2800" b="1">
                <a:solidFill>
                  <a:schemeClr val="tx1"/>
                </a:solidFill>
                <a:latin typeface="Arial" charset="0"/>
              </a:defRPr>
            </a:lvl2pPr>
            <a:lvl3pPr marL="1143000" indent="-228600" algn="l">
              <a:spcBef>
                <a:spcPct val="20000"/>
              </a:spcBef>
              <a:buClr>
                <a:schemeClr val="tx2"/>
              </a:buClr>
              <a:buSzPct val="100000"/>
              <a:buChar char="•"/>
              <a:tabLst>
                <a:tab pos="228600" algn="l"/>
              </a:tabLst>
              <a:defRPr sz="2400">
                <a:solidFill>
                  <a:schemeClr val="tx1"/>
                </a:solidFill>
                <a:latin typeface="Arial" charset="0"/>
              </a:defRPr>
            </a:lvl3pPr>
            <a:lvl4pPr marL="1600200" indent="-228600" algn="l">
              <a:spcBef>
                <a:spcPct val="20000"/>
              </a:spcBef>
              <a:buClr>
                <a:schemeClr val="tx2"/>
              </a:buClr>
              <a:buSzPct val="100000"/>
              <a:buChar char="–"/>
              <a:tabLst>
                <a:tab pos="228600" algn="l"/>
              </a:tabLst>
              <a:defRPr sz="2000">
                <a:solidFill>
                  <a:schemeClr val="tx1"/>
                </a:solidFill>
                <a:latin typeface="Arial" charset="0"/>
              </a:defRPr>
            </a:lvl4pPr>
            <a:lvl5pPr marL="2057400" indent="-228600" algn="l">
              <a:spcBef>
                <a:spcPct val="20000"/>
              </a:spcBef>
              <a:buClr>
                <a:schemeClr val="tx2"/>
              </a:buClr>
              <a:buSzPct val="100000"/>
              <a:buChar char="•"/>
              <a:tabLst>
                <a:tab pos="228600" algn="l"/>
              </a:tabLst>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tabLst>
                <a:tab pos="228600" algn="l"/>
              </a:tabLst>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tabLst>
                <a:tab pos="228600" algn="l"/>
              </a:tabLst>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tabLst>
                <a:tab pos="228600" algn="l"/>
              </a:tabLst>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tabLst>
                <a:tab pos="228600" algn="l"/>
              </a:tabLst>
              <a:defRPr sz="2000">
                <a:solidFill>
                  <a:schemeClr val="tx1"/>
                </a:solidFill>
                <a:latin typeface="Arial" charset="0"/>
              </a:defRPr>
            </a:lvl9pPr>
          </a:lstStyle>
          <a:p>
            <a:pPr>
              <a:spcBef>
                <a:spcPct val="50000"/>
              </a:spcBef>
              <a:buClrTx/>
              <a:buSzTx/>
              <a:buFontTx/>
              <a:buNone/>
            </a:pPr>
            <a:r>
              <a:rPr lang="en-US" altLang="en-US" sz="1800" b="0" u="sng" dirty="0"/>
              <a:t>Gusset Plate: </a:t>
            </a:r>
          </a:p>
          <a:p>
            <a:pPr>
              <a:spcBef>
                <a:spcPct val="50000"/>
              </a:spcBef>
              <a:buClrTx/>
              <a:buSzTx/>
              <a:buFontTx/>
              <a:buNone/>
            </a:pPr>
            <a:r>
              <a:rPr lang="en-US" altLang="en-US" sz="1800" b="0" dirty="0"/>
              <a:t>Compute design strength using min specified </a:t>
            </a:r>
            <a:r>
              <a:rPr lang="en-US" altLang="en-US" sz="1800" b="0" i="1" dirty="0"/>
              <a:t>F</a:t>
            </a:r>
            <a:r>
              <a:rPr lang="en-US" altLang="en-US" sz="1800" b="0" i="1" baseline="-25000" dirty="0"/>
              <a:t>y</a:t>
            </a:r>
            <a:r>
              <a:rPr lang="en-US" altLang="en-US" sz="1800" b="0" dirty="0"/>
              <a:t> and </a:t>
            </a:r>
            <a:r>
              <a:rPr lang="en-US" altLang="en-US" sz="1800" b="0" i="1" dirty="0"/>
              <a:t>F</a:t>
            </a:r>
            <a:r>
              <a:rPr lang="en-US" altLang="en-US" sz="1800" b="0" i="1" baseline="-25000" dirty="0"/>
              <a:t>u</a:t>
            </a:r>
            <a:r>
              <a:rPr lang="en-US" altLang="en-US" sz="1800" b="0" dirty="0"/>
              <a:t> of gusset plate material</a:t>
            </a:r>
          </a:p>
        </p:txBody>
      </p:sp>
      <p:sp>
        <p:nvSpPr>
          <p:cNvPr id="74" name="Line 9"/>
          <p:cNvSpPr>
            <a:spLocks noChangeShapeType="1"/>
          </p:cNvSpPr>
          <p:nvPr/>
        </p:nvSpPr>
        <p:spPr bwMode="auto">
          <a:xfrm flipH="1">
            <a:off x="2078038" y="2236788"/>
            <a:ext cx="2562225" cy="1614487"/>
          </a:xfrm>
          <a:prstGeom prst="line">
            <a:avLst/>
          </a:prstGeom>
          <a:noFill/>
          <a:ln w="1905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Tree>
    <p:extLst>
      <p:ext uri="{BB962C8B-B14F-4D97-AF65-F5344CB8AC3E}">
        <p14:creationId xmlns:p14="http://schemas.microsoft.com/office/powerpoint/2010/main" val="303944553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8"/>
          </p:nvPr>
        </p:nvSpPr>
        <p:spPr>
          <a:xfrm>
            <a:off x="179512" y="143838"/>
            <a:ext cx="8568952" cy="404842"/>
          </a:xfrm>
        </p:spPr>
        <p:txBody>
          <a:bodyPr/>
          <a:lstStyle/>
          <a:p>
            <a:r>
              <a:rPr lang="en-US" dirty="0"/>
              <a:t>Example: SCBF Brace and Brace </a:t>
            </a:r>
            <a:r>
              <a:rPr lang="en-US" dirty="0" smtClean="0"/>
              <a:t>Connection</a:t>
            </a:r>
            <a:endParaRPr lang="en-US" dirty="0"/>
          </a:p>
        </p:txBody>
      </p:sp>
      <p:sp>
        <p:nvSpPr>
          <p:cNvPr id="5" name="AutoShape 8"/>
          <p:cNvSpPr>
            <a:spLocks noChangeArrowheads="1"/>
          </p:cNvSpPr>
          <p:nvPr/>
        </p:nvSpPr>
        <p:spPr bwMode="auto">
          <a:xfrm rot="18920683">
            <a:off x="4044760" y="836173"/>
            <a:ext cx="603870" cy="156455"/>
          </a:xfrm>
          <a:prstGeom prst="rightArrow">
            <a:avLst>
              <a:gd name="adj1" fmla="val 50000"/>
              <a:gd name="adj2" fmla="val 148750"/>
            </a:avLst>
          </a:prstGeom>
          <a:solidFill>
            <a:schemeClr val="accent1">
              <a:lumMod val="60000"/>
              <a:lumOff val="40000"/>
            </a:schemeClr>
          </a:solidFill>
          <a:ln w="19050" algn="ctr">
            <a:solidFill>
              <a:schemeClr val="tx1"/>
            </a:solidFill>
            <a:miter lim="800000"/>
            <a:headEnd/>
            <a:tailEnd/>
          </a:ln>
          <a:effectLst/>
          <a:extLst/>
        </p:spPr>
        <p:txBody>
          <a:bodyPr wrap="squar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 name="Text Box 9"/>
          <p:cNvSpPr txBox="1">
            <a:spLocks noChangeArrowheads="1"/>
          </p:cNvSpPr>
          <p:nvPr/>
        </p:nvSpPr>
        <p:spPr bwMode="auto">
          <a:xfrm>
            <a:off x="4506913" y="914400"/>
            <a:ext cx="17684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r>
              <a:rPr lang="en-US" altLang="en-US" sz="2000" b="1" i="1" dirty="0"/>
              <a:t>R</a:t>
            </a:r>
            <a:r>
              <a:rPr lang="en-US" altLang="en-US" sz="2000" b="1" i="1" baseline="-25000" dirty="0"/>
              <a:t>y</a:t>
            </a:r>
            <a:r>
              <a:rPr lang="en-US" altLang="en-US" sz="2000" b="1" i="1" dirty="0"/>
              <a:t> F</a:t>
            </a:r>
            <a:r>
              <a:rPr lang="en-US" altLang="en-US" sz="2000" b="1" i="1" baseline="-25000" dirty="0"/>
              <a:t>y</a:t>
            </a:r>
            <a:r>
              <a:rPr lang="en-US" altLang="en-US" sz="2000" b="1" i="1" dirty="0"/>
              <a:t> A</a:t>
            </a:r>
            <a:r>
              <a:rPr lang="en-US" altLang="en-US" sz="2000" b="1" i="1" baseline="-25000" dirty="0"/>
              <a:t>g</a:t>
            </a:r>
            <a:endParaRPr lang="en-US" altLang="en-US" sz="2000" b="1" i="1" dirty="0"/>
          </a:p>
        </p:txBody>
      </p:sp>
      <p:grpSp>
        <p:nvGrpSpPr>
          <p:cNvPr id="40" name="Group 45"/>
          <p:cNvGrpSpPr>
            <a:grpSpLocks/>
          </p:cNvGrpSpPr>
          <p:nvPr/>
        </p:nvGrpSpPr>
        <p:grpSpPr bwMode="auto">
          <a:xfrm>
            <a:off x="309563" y="764704"/>
            <a:ext cx="3779837" cy="5919788"/>
            <a:chOff x="285" y="334"/>
            <a:chExt cx="2381" cy="3729"/>
          </a:xfrm>
        </p:grpSpPr>
        <p:sp>
          <p:nvSpPr>
            <p:cNvPr id="41" name="Freeform 13"/>
            <p:cNvSpPr>
              <a:spLocks/>
            </p:cNvSpPr>
            <p:nvPr/>
          </p:nvSpPr>
          <p:spPr bwMode="auto">
            <a:xfrm>
              <a:off x="742" y="1357"/>
              <a:ext cx="1128" cy="1056"/>
            </a:xfrm>
            <a:custGeom>
              <a:avLst/>
              <a:gdLst>
                <a:gd name="T0" fmla="*/ 16 w 1128"/>
                <a:gd name="T1" fmla="*/ 368 h 1056"/>
                <a:gd name="T2" fmla="*/ 744 w 1128"/>
                <a:gd name="T3" fmla="*/ 0 h 1056"/>
                <a:gd name="T4" fmla="*/ 1128 w 1128"/>
                <a:gd name="T5" fmla="*/ 428 h 1056"/>
                <a:gd name="T6" fmla="*/ 772 w 1128"/>
                <a:gd name="T7" fmla="*/ 1056 h 1056"/>
                <a:gd name="T8" fmla="*/ 0 w 1128"/>
                <a:gd name="T9" fmla="*/ 1056 h 1056"/>
                <a:gd name="T10" fmla="*/ 16 w 1128"/>
                <a:gd name="T11" fmla="*/ 368 h 10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8" h="1056">
                  <a:moveTo>
                    <a:pt x="16" y="368"/>
                  </a:moveTo>
                  <a:lnTo>
                    <a:pt x="744" y="0"/>
                  </a:lnTo>
                  <a:lnTo>
                    <a:pt x="1128" y="428"/>
                  </a:lnTo>
                  <a:lnTo>
                    <a:pt x="772" y="1056"/>
                  </a:lnTo>
                  <a:lnTo>
                    <a:pt x="0" y="1056"/>
                  </a:lnTo>
                  <a:lnTo>
                    <a:pt x="16" y="368"/>
                  </a:lnTo>
                  <a:close/>
                </a:path>
              </a:pathLst>
            </a:custGeom>
            <a:gradFill rotWithShape="1">
              <a:gsLst>
                <a:gs pos="0">
                  <a:srgbClr val="525252"/>
                </a:gs>
                <a:gs pos="100000">
                  <a:srgbClr val="B2B2B2"/>
                </a:gs>
              </a:gsLst>
              <a:lin ang="18900000" scaled="1"/>
            </a:gradFill>
            <a:ln w="15875" cap="flat" cmpd="sng">
              <a:solidFill>
                <a:schemeClr val="tx1"/>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nvGrpSpPr>
            <p:cNvPr id="42" name="Group 14"/>
            <p:cNvGrpSpPr>
              <a:grpSpLocks/>
            </p:cNvGrpSpPr>
            <p:nvPr/>
          </p:nvGrpSpPr>
          <p:grpSpPr bwMode="auto">
            <a:xfrm>
              <a:off x="285" y="670"/>
              <a:ext cx="481" cy="3393"/>
              <a:chOff x="2911" y="1202"/>
              <a:chExt cx="481" cy="2684"/>
            </a:xfrm>
          </p:grpSpPr>
          <p:sp>
            <p:nvSpPr>
              <p:cNvPr id="70" name="Rectangle 15"/>
              <p:cNvSpPr>
                <a:spLocks noChangeArrowheads="1"/>
              </p:cNvSpPr>
              <p:nvPr/>
            </p:nvSpPr>
            <p:spPr bwMode="auto">
              <a:xfrm>
                <a:off x="2911" y="1202"/>
                <a:ext cx="481" cy="2684"/>
              </a:xfrm>
              <a:prstGeom prst="rect">
                <a:avLst/>
              </a:prstGeom>
              <a:gradFill rotWithShape="1">
                <a:gsLst>
                  <a:gs pos="0">
                    <a:srgbClr val="838383"/>
                  </a:gs>
                  <a:gs pos="50000">
                    <a:srgbClr val="B2B2B2"/>
                  </a:gs>
                  <a:gs pos="100000">
                    <a:srgbClr val="838383"/>
                  </a:gs>
                </a:gsLst>
                <a:lin ang="0" scaled="1"/>
              </a:gra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1" name="Line 16"/>
              <p:cNvSpPr>
                <a:spLocks noChangeShapeType="1"/>
              </p:cNvSpPr>
              <p:nvPr/>
            </p:nvSpPr>
            <p:spPr bwMode="auto">
              <a:xfrm>
                <a:off x="2975" y="1202"/>
                <a:ext cx="0" cy="2684"/>
              </a:xfrm>
              <a:prstGeom prst="line">
                <a:avLst/>
              </a:prstGeom>
              <a:noFill/>
              <a:ln w="254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2" name="Line 17"/>
              <p:cNvSpPr>
                <a:spLocks noChangeShapeType="1"/>
              </p:cNvSpPr>
              <p:nvPr/>
            </p:nvSpPr>
            <p:spPr bwMode="auto">
              <a:xfrm>
                <a:off x="3323" y="1202"/>
                <a:ext cx="0" cy="2684"/>
              </a:xfrm>
              <a:prstGeom prst="line">
                <a:avLst/>
              </a:prstGeom>
              <a:noFill/>
              <a:ln w="254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43" name="Rectangle 18"/>
            <p:cNvSpPr>
              <a:spLocks noChangeArrowheads="1"/>
            </p:cNvSpPr>
            <p:nvPr/>
          </p:nvSpPr>
          <p:spPr bwMode="auto">
            <a:xfrm>
              <a:off x="804" y="2418"/>
              <a:ext cx="1861" cy="538"/>
            </a:xfrm>
            <a:prstGeom prst="rect">
              <a:avLst/>
            </a:prstGeom>
            <a:gradFill rotWithShape="1">
              <a:gsLst>
                <a:gs pos="0">
                  <a:srgbClr val="838383"/>
                </a:gs>
                <a:gs pos="50000">
                  <a:srgbClr val="B2B2B2"/>
                </a:gs>
                <a:gs pos="100000">
                  <a:srgbClr val="838383"/>
                </a:gs>
              </a:gsLst>
              <a:lin ang="0" scaled="1"/>
            </a:gra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44" name="Line 19"/>
            <p:cNvSpPr>
              <a:spLocks noChangeShapeType="1"/>
            </p:cNvSpPr>
            <p:nvPr/>
          </p:nvSpPr>
          <p:spPr bwMode="auto">
            <a:xfrm>
              <a:off x="810" y="2461"/>
              <a:ext cx="1856" cy="0"/>
            </a:xfrm>
            <a:prstGeom prst="line">
              <a:avLst/>
            </a:prstGeom>
            <a:noFill/>
            <a:ln w="254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5" name="Line 20"/>
            <p:cNvSpPr>
              <a:spLocks noChangeShapeType="1"/>
            </p:cNvSpPr>
            <p:nvPr/>
          </p:nvSpPr>
          <p:spPr bwMode="auto">
            <a:xfrm>
              <a:off x="810" y="2913"/>
              <a:ext cx="1856" cy="0"/>
            </a:xfrm>
            <a:prstGeom prst="line">
              <a:avLst/>
            </a:prstGeom>
            <a:noFill/>
            <a:ln w="254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6" name="Rectangle 21"/>
            <p:cNvSpPr>
              <a:spLocks noChangeArrowheads="1"/>
            </p:cNvSpPr>
            <p:nvPr/>
          </p:nvSpPr>
          <p:spPr bwMode="auto">
            <a:xfrm>
              <a:off x="770" y="2486"/>
              <a:ext cx="136" cy="388"/>
            </a:xfrm>
            <a:prstGeom prst="rect">
              <a:avLst/>
            </a:prstGeom>
            <a:gradFill rotWithShape="1">
              <a:gsLst>
                <a:gs pos="0">
                  <a:srgbClr val="525252"/>
                </a:gs>
                <a:gs pos="100000">
                  <a:srgbClr val="B2B2B2"/>
                </a:gs>
              </a:gsLst>
              <a:lin ang="2700000" scaled="1"/>
            </a:gradFill>
            <a:ln w="22225"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47" name="Group 22"/>
            <p:cNvGrpSpPr>
              <a:grpSpLocks/>
            </p:cNvGrpSpPr>
            <p:nvPr/>
          </p:nvGrpSpPr>
          <p:grpSpPr bwMode="auto">
            <a:xfrm>
              <a:off x="833" y="2526"/>
              <a:ext cx="40" cy="295"/>
              <a:chOff x="3459" y="2349"/>
              <a:chExt cx="40" cy="295"/>
            </a:xfrm>
          </p:grpSpPr>
          <p:sp>
            <p:nvSpPr>
              <p:cNvPr id="65" name="Oval 23"/>
              <p:cNvSpPr>
                <a:spLocks noChangeAspect="1" noChangeArrowheads="1"/>
              </p:cNvSpPr>
              <p:nvPr/>
            </p:nvSpPr>
            <p:spPr bwMode="auto">
              <a:xfrm>
                <a:off x="3459" y="2349"/>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6" name="Oval 24"/>
              <p:cNvSpPr>
                <a:spLocks noChangeAspect="1" noChangeArrowheads="1"/>
              </p:cNvSpPr>
              <p:nvPr/>
            </p:nvSpPr>
            <p:spPr bwMode="auto">
              <a:xfrm>
                <a:off x="3459" y="2412"/>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7" name="Oval 25"/>
              <p:cNvSpPr>
                <a:spLocks noChangeAspect="1" noChangeArrowheads="1"/>
              </p:cNvSpPr>
              <p:nvPr/>
            </p:nvSpPr>
            <p:spPr bwMode="auto">
              <a:xfrm>
                <a:off x="3459" y="2540"/>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8" name="Oval 26"/>
              <p:cNvSpPr>
                <a:spLocks noChangeAspect="1" noChangeArrowheads="1"/>
              </p:cNvSpPr>
              <p:nvPr/>
            </p:nvSpPr>
            <p:spPr bwMode="auto">
              <a:xfrm>
                <a:off x="3459" y="2604"/>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9" name="Oval 27"/>
              <p:cNvSpPr>
                <a:spLocks noChangeAspect="1" noChangeArrowheads="1"/>
              </p:cNvSpPr>
              <p:nvPr/>
            </p:nvSpPr>
            <p:spPr bwMode="auto">
              <a:xfrm>
                <a:off x="3459" y="2476"/>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48" name="Group 28"/>
            <p:cNvGrpSpPr>
              <a:grpSpLocks/>
            </p:cNvGrpSpPr>
            <p:nvPr/>
          </p:nvGrpSpPr>
          <p:grpSpPr bwMode="auto">
            <a:xfrm>
              <a:off x="1820" y="334"/>
              <a:ext cx="329" cy="2026"/>
              <a:chOff x="4446" y="157"/>
              <a:chExt cx="329" cy="2026"/>
            </a:xfrm>
          </p:grpSpPr>
          <p:sp>
            <p:nvSpPr>
              <p:cNvPr id="63" name="Rectangle 29"/>
              <p:cNvSpPr>
                <a:spLocks noChangeArrowheads="1"/>
              </p:cNvSpPr>
              <p:nvPr/>
            </p:nvSpPr>
            <p:spPr bwMode="auto">
              <a:xfrm rot="-2767293">
                <a:off x="3639" y="964"/>
                <a:ext cx="1943" cy="329"/>
              </a:xfrm>
              <a:prstGeom prst="rect">
                <a:avLst/>
              </a:prstGeom>
              <a:gradFill rotWithShape="1">
                <a:gsLst>
                  <a:gs pos="0">
                    <a:srgbClr val="B2B2B2"/>
                  </a:gs>
                  <a:gs pos="50000">
                    <a:srgbClr val="838383"/>
                  </a:gs>
                  <a:gs pos="100000">
                    <a:srgbClr val="B2B2B2"/>
                  </a:gs>
                </a:gsLst>
                <a:lin ang="2700000" scaled="1"/>
              </a:gra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4" name="Rectangle 30"/>
              <p:cNvSpPr>
                <a:spLocks noChangeArrowheads="1"/>
              </p:cNvSpPr>
              <p:nvPr/>
            </p:nvSpPr>
            <p:spPr bwMode="auto">
              <a:xfrm rot="-2767293">
                <a:off x="3736" y="1191"/>
                <a:ext cx="1928" cy="56"/>
              </a:xfrm>
              <a:prstGeom prst="rect">
                <a:avLst/>
              </a:prstGeom>
              <a:solidFill>
                <a:srgbClr val="B2B2B2"/>
              </a:solidFill>
              <a:ln w="2540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sp>
          <p:nvSpPr>
            <p:cNvPr id="49" name="Oval 31"/>
            <p:cNvSpPr>
              <a:spLocks noChangeAspect="1" noChangeArrowheads="1"/>
            </p:cNvSpPr>
            <p:nvPr/>
          </p:nvSpPr>
          <p:spPr bwMode="auto">
            <a:xfrm>
              <a:off x="1601" y="1661"/>
              <a:ext cx="58" cy="58"/>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0" name="Oval 32"/>
            <p:cNvSpPr>
              <a:spLocks noChangeAspect="1" noChangeArrowheads="1"/>
            </p:cNvSpPr>
            <p:nvPr/>
          </p:nvSpPr>
          <p:spPr bwMode="auto">
            <a:xfrm>
              <a:off x="1509" y="1757"/>
              <a:ext cx="58" cy="58"/>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1" name="Oval 33"/>
            <p:cNvSpPr>
              <a:spLocks noChangeAspect="1" noChangeArrowheads="1"/>
            </p:cNvSpPr>
            <p:nvPr/>
          </p:nvSpPr>
          <p:spPr bwMode="auto">
            <a:xfrm>
              <a:off x="1409" y="1873"/>
              <a:ext cx="58" cy="58"/>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2" name="Oval 34"/>
            <p:cNvSpPr>
              <a:spLocks noChangeAspect="1" noChangeArrowheads="1"/>
            </p:cNvSpPr>
            <p:nvPr/>
          </p:nvSpPr>
          <p:spPr bwMode="auto">
            <a:xfrm>
              <a:off x="1517" y="1597"/>
              <a:ext cx="58" cy="58"/>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3" name="Oval 35"/>
            <p:cNvSpPr>
              <a:spLocks noChangeAspect="1" noChangeArrowheads="1"/>
            </p:cNvSpPr>
            <p:nvPr/>
          </p:nvSpPr>
          <p:spPr bwMode="auto">
            <a:xfrm>
              <a:off x="1425" y="1693"/>
              <a:ext cx="58" cy="58"/>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4" name="Oval 36"/>
            <p:cNvSpPr>
              <a:spLocks noChangeAspect="1" noChangeArrowheads="1"/>
            </p:cNvSpPr>
            <p:nvPr/>
          </p:nvSpPr>
          <p:spPr bwMode="auto">
            <a:xfrm>
              <a:off x="1325" y="1809"/>
              <a:ext cx="58" cy="58"/>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5" name="Rectangle 37"/>
            <p:cNvSpPr>
              <a:spLocks noChangeArrowheads="1"/>
            </p:cNvSpPr>
            <p:nvPr/>
          </p:nvSpPr>
          <p:spPr bwMode="auto">
            <a:xfrm>
              <a:off x="766" y="1802"/>
              <a:ext cx="136" cy="524"/>
            </a:xfrm>
            <a:prstGeom prst="rect">
              <a:avLst/>
            </a:prstGeom>
            <a:gradFill rotWithShape="1">
              <a:gsLst>
                <a:gs pos="0">
                  <a:srgbClr val="525252"/>
                </a:gs>
                <a:gs pos="100000">
                  <a:srgbClr val="B2B2B2"/>
                </a:gs>
              </a:gsLst>
              <a:lin ang="2700000" scaled="1"/>
            </a:gradFill>
            <a:ln w="22225"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56" name="Group 38"/>
            <p:cNvGrpSpPr>
              <a:grpSpLocks/>
            </p:cNvGrpSpPr>
            <p:nvPr/>
          </p:nvGrpSpPr>
          <p:grpSpPr bwMode="auto">
            <a:xfrm>
              <a:off x="817" y="1850"/>
              <a:ext cx="40" cy="423"/>
              <a:chOff x="3455" y="1673"/>
              <a:chExt cx="40" cy="423"/>
            </a:xfrm>
          </p:grpSpPr>
          <p:sp>
            <p:nvSpPr>
              <p:cNvPr id="57" name="Oval 39"/>
              <p:cNvSpPr>
                <a:spLocks noChangeAspect="1" noChangeArrowheads="1"/>
              </p:cNvSpPr>
              <p:nvPr/>
            </p:nvSpPr>
            <p:spPr bwMode="auto">
              <a:xfrm>
                <a:off x="3455" y="1673"/>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8" name="Oval 40"/>
              <p:cNvSpPr>
                <a:spLocks noChangeAspect="1" noChangeArrowheads="1"/>
              </p:cNvSpPr>
              <p:nvPr/>
            </p:nvSpPr>
            <p:spPr bwMode="auto">
              <a:xfrm>
                <a:off x="3455" y="1826"/>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9" name="Oval 41"/>
              <p:cNvSpPr>
                <a:spLocks noChangeAspect="1" noChangeArrowheads="1"/>
              </p:cNvSpPr>
              <p:nvPr/>
            </p:nvSpPr>
            <p:spPr bwMode="auto">
              <a:xfrm>
                <a:off x="3455" y="1979"/>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0" name="Oval 42"/>
              <p:cNvSpPr>
                <a:spLocks noChangeAspect="1" noChangeArrowheads="1"/>
              </p:cNvSpPr>
              <p:nvPr/>
            </p:nvSpPr>
            <p:spPr bwMode="auto">
              <a:xfrm>
                <a:off x="3455" y="2056"/>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1" name="Oval 43"/>
              <p:cNvSpPr>
                <a:spLocks noChangeAspect="1" noChangeArrowheads="1"/>
              </p:cNvSpPr>
              <p:nvPr/>
            </p:nvSpPr>
            <p:spPr bwMode="auto">
              <a:xfrm>
                <a:off x="3455" y="1902"/>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2" name="Oval 44"/>
              <p:cNvSpPr>
                <a:spLocks noChangeAspect="1" noChangeArrowheads="1"/>
              </p:cNvSpPr>
              <p:nvPr/>
            </p:nvSpPr>
            <p:spPr bwMode="auto">
              <a:xfrm>
                <a:off x="3455" y="1749"/>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sp>
        <p:nvSpPr>
          <p:cNvPr id="39" name="Slide Number Placeholder 4"/>
          <p:cNvSpPr>
            <a:spLocks noGrp="1"/>
          </p:cNvSpPr>
          <p:nvPr>
            <p:ph type="sldNum" sz="quarter" idx="12"/>
          </p:nvPr>
        </p:nvSpPr>
        <p:spPr>
          <a:xfrm>
            <a:off x="6553200" y="6356350"/>
            <a:ext cx="2133600" cy="365125"/>
          </a:xfrm>
        </p:spPr>
        <p:txBody>
          <a:bodyPr/>
          <a:lstStyle/>
          <a:p>
            <a:pPr>
              <a:defRPr/>
            </a:pPr>
            <a:fld id="{46425072-6E52-45A8-8A7E-A5B11BCA4176}" type="slidenum">
              <a:rPr lang="en-US" altLang="en-US" smtClean="0"/>
              <a:pPr>
                <a:defRPr/>
              </a:pPr>
              <a:t>65</a:t>
            </a:fld>
            <a:endParaRPr lang="en-US" altLang="en-US"/>
          </a:p>
        </p:txBody>
      </p:sp>
      <p:sp>
        <p:nvSpPr>
          <p:cNvPr id="75" name="Text Box 6"/>
          <p:cNvSpPr txBox="1">
            <a:spLocks noChangeArrowheads="1"/>
          </p:cNvSpPr>
          <p:nvPr/>
        </p:nvSpPr>
        <p:spPr bwMode="auto">
          <a:xfrm>
            <a:off x="4641850" y="1700213"/>
            <a:ext cx="4344988" cy="1066800"/>
          </a:xfrm>
          <a:prstGeom prst="rect">
            <a:avLst/>
          </a:prstGeom>
          <a:noFill/>
          <a:ln w="127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chemeClr val="tx2"/>
              </a:buClr>
              <a:buSzPct val="150000"/>
              <a:buChar char="•"/>
              <a:tabLst>
                <a:tab pos="228600" algn="l"/>
              </a:tabLst>
              <a:defRPr sz="2800" b="1">
                <a:solidFill>
                  <a:schemeClr val="tx1"/>
                </a:solidFill>
                <a:latin typeface="Arial" charset="0"/>
              </a:defRPr>
            </a:lvl1pPr>
            <a:lvl2pPr marL="742950" indent="-285750" algn="l">
              <a:spcBef>
                <a:spcPct val="20000"/>
              </a:spcBef>
              <a:buClr>
                <a:schemeClr val="tx2"/>
              </a:buClr>
              <a:buSzPct val="100000"/>
              <a:buChar char="–"/>
              <a:tabLst>
                <a:tab pos="228600" algn="l"/>
              </a:tabLst>
              <a:defRPr sz="2800" b="1">
                <a:solidFill>
                  <a:schemeClr val="tx1"/>
                </a:solidFill>
                <a:latin typeface="Arial" charset="0"/>
              </a:defRPr>
            </a:lvl2pPr>
            <a:lvl3pPr marL="1143000" indent="-228600" algn="l">
              <a:spcBef>
                <a:spcPct val="20000"/>
              </a:spcBef>
              <a:buClr>
                <a:schemeClr val="tx2"/>
              </a:buClr>
              <a:buSzPct val="100000"/>
              <a:buChar char="•"/>
              <a:tabLst>
                <a:tab pos="228600" algn="l"/>
              </a:tabLst>
              <a:defRPr sz="2400">
                <a:solidFill>
                  <a:schemeClr val="tx1"/>
                </a:solidFill>
                <a:latin typeface="Arial" charset="0"/>
              </a:defRPr>
            </a:lvl3pPr>
            <a:lvl4pPr marL="1600200" indent="-228600" algn="l">
              <a:spcBef>
                <a:spcPct val="20000"/>
              </a:spcBef>
              <a:buClr>
                <a:schemeClr val="tx2"/>
              </a:buClr>
              <a:buSzPct val="100000"/>
              <a:buChar char="–"/>
              <a:tabLst>
                <a:tab pos="228600" algn="l"/>
              </a:tabLst>
              <a:defRPr sz="2000">
                <a:solidFill>
                  <a:schemeClr val="tx1"/>
                </a:solidFill>
                <a:latin typeface="Arial" charset="0"/>
              </a:defRPr>
            </a:lvl4pPr>
            <a:lvl5pPr marL="2057400" indent="-228600" algn="l">
              <a:spcBef>
                <a:spcPct val="20000"/>
              </a:spcBef>
              <a:buClr>
                <a:schemeClr val="tx2"/>
              </a:buClr>
              <a:buSzPct val="100000"/>
              <a:buChar char="•"/>
              <a:tabLst>
                <a:tab pos="228600" algn="l"/>
              </a:tabLst>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tabLst>
                <a:tab pos="228600" algn="l"/>
              </a:tabLst>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tabLst>
                <a:tab pos="228600" algn="l"/>
              </a:tabLst>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tabLst>
                <a:tab pos="228600" algn="l"/>
              </a:tabLst>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tabLst>
                <a:tab pos="228600" algn="l"/>
              </a:tabLst>
              <a:defRPr sz="2000">
                <a:solidFill>
                  <a:schemeClr val="tx1"/>
                </a:solidFill>
                <a:latin typeface="Arial" charset="0"/>
              </a:defRPr>
            </a:lvl9pPr>
          </a:lstStyle>
          <a:p>
            <a:pPr>
              <a:spcBef>
                <a:spcPct val="50000"/>
              </a:spcBef>
              <a:buClrTx/>
              <a:buSzTx/>
              <a:buFontTx/>
              <a:buNone/>
            </a:pPr>
            <a:r>
              <a:rPr lang="en-US" altLang="en-US" sz="1800" b="0" u="sng" dirty="0"/>
              <a:t>Bolts: </a:t>
            </a:r>
          </a:p>
          <a:p>
            <a:pPr>
              <a:spcBef>
                <a:spcPct val="50000"/>
              </a:spcBef>
              <a:buClrTx/>
              <a:buSzTx/>
              <a:buFontTx/>
              <a:buNone/>
            </a:pPr>
            <a:r>
              <a:rPr lang="en-US" altLang="en-US" sz="1800" b="0" dirty="0"/>
              <a:t>Compute design shear strength using min specified </a:t>
            </a:r>
            <a:r>
              <a:rPr lang="en-US" altLang="en-US" sz="1800" b="0" i="1" dirty="0"/>
              <a:t>F</a:t>
            </a:r>
            <a:r>
              <a:rPr lang="en-US" altLang="en-US" sz="1800" b="0" i="1" baseline="-25000" dirty="0"/>
              <a:t>u</a:t>
            </a:r>
            <a:r>
              <a:rPr lang="en-US" altLang="en-US" sz="1800" b="0" dirty="0"/>
              <a:t> of bolt</a:t>
            </a:r>
          </a:p>
        </p:txBody>
      </p:sp>
      <p:sp>
        <p:nvSpPr>
          <p:cNvPr id="76" name="Line 8"/>
          <p:cNvSpPr>
            <a:spLocks noChangeShapeType="1"/>
          </p:cNvSpPr>
          <p:nvPr/>
        </p:nvSpPr>
        <p:spPr bwMode="auto">
          <a:xfrm flipH="1">
            <a:off x="2481263" y="1938338"/>
            <a:ext cx="2130425" cy="969962"/>
          </a:xfrm>
          <a:prstGeom prst="line">
            <a:avLst/>
          </a:prstGeom>
          <a:noFill/>
          <a:ln w="1905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Tree>
    <p:extLst>
      <p:ext uri="{BB962C8B-B14F-4D97-AF65-F5344CB8AC3E}">
        <p14:creationId xmlns:p14="http://schemas.microsoft.com/office/powerpoint/2010/main" val="122673487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8"/>
          </p:nvPr>
        </p:nvSpPr>
        <p:spPr>
          <a:xfrm>
            <a:off x="179512" y="143838"/>
            <a:ext cx="8568952" cy="404842"/>
          </a:xfrm>
        </p:spPr>
        <p:txBody>
          <a:bodyPr/>
          <a:lstStyle/>
          <a:p>
            <a:r>
              <a:rPr lang="en-US" dirty="0"/>
              <a:t>Example: SCBF Brace and Brace </a:t>
            </a:r>
            <a:r>
              <a:rPr lang="en-US" dirty="0" smtClean="0"/>
              <a:t>Connection</a:t>
            </a:r>
            <a:endParaRPr lang="en-US" dirty="0"/>
          </a:p>
        </p:txBody>
      </p:sp>
      <p:sp>
        <p:nvSpPr>
          <p:cNvPr id="5" name="AutoShape 8"/>
          <p:cNvSpPr>
            <a:spLocks noChangeArrowheads="1"/>
          </p:cNvSpPr>
          <p:nvPr/>
        </p:nvSpPr>
        <p:spPr bwMode="auto">
          <a:xfrm rot="18920683">
            <a:off x="4044760" y="836173"/>
            <a:ext cx="603870" cy="156455"/>
          </a:xfrm>
          <a:prstGeom prst="rightArrow">
            <a:avLst>
              <a:gd name="adj1" fmla="val 50000"/>
              <a:gd name="adj2" fmla="val 148750"/>
            </a:avLst>
          </a:prstGeom>
          <a:solidFill>
            <a:schemeClr val="accent1">
              <a:lumMod val="60000"/>
              <a:lumOff val="40000"/>
            </a:schemeClr>
          </a:solidFill>
          <a:ln w="19050" algn="ctr">
            <a:solidFill>
              <a:schemeClr val="tx1"/>
            </a:solidFill>
            <a:miter lim="800000"/>
            <a:headEnd/>
            <a:tailEnd/>
          </a:ln>
          <a:effectLst/>
          <a:extLst/>
        </p:spPr>
        <p:txBody>
          <a:bodyPr wrap="squar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 name="Text Box 9"/>
          <p:cNvSpPr txBox="1">
            <a:spLocks noChangeArrowheads="1"/>
          </p:cNvSpPr>
          <p:nvPr/>
        </p:nvSpPr>
        <p:spPr bwMode="auto">
          <a:xfrm>
            <a:off x="4506913" y="914400"/>
            <a:ext cx="17684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r>
              <a:rPr lang="en-US" altLang="en-US" sz="2000" b="1" i="1" dirty="0"/>
              <a:t>R</a:t>
            </a:r>
            <a:r>
              <a:rPr lang="en-US" altLang="en-US" sz="2000" b="1" i="1" baseline="-25000" dirty="0"/>
              <a:t>y</a:t>
            </a:r>
            <a:r>
              <a:rPr lang="en-US" altLang="en-US" sz="2000" b="1" i="1" dirty="0"/>
              <a:t> F</a:t>
            </a:r>
            <a:r>
              <a:rPr lang="en-US" altLang="en-US" sz="2000" b="1" i="1" baseline="-25000" dirty="0"/>
              <a:t>y</a:t>
            </a:r>
            <a:r>
              <a:rPr lang="en-US" altLang="en-US" sz="2000" b="1" i="1" dirty="0"/>
              <a:t> A</a:t>
            </a:r>
            <a:r>
              <a:rPr lang="en-US" altLang="en-US" sz="2000" b="1" i="1" baseline="-25000" dirty="0"/>
              <a:t>g</a:t>
            </a:r>
            <a:endParaRPr lang="en-US" altLang="en-US" sz="2000" b="1" i="1" dirty="0"/>
          </a:p>
        </p:txBody>
      </p:sp>
      <p:grpSp>
        <p:nvGrpSpPr>
          <p:cNvPr id="40" name="Group 45"/>
          <p:cNvGrpSpPr>
            <a:grpSpLocks/>
          </p:cNvGrpSpPr>
          <p:nvPr/>
        </p:nvGrpSpPr>
        <p:grpSpPr bwMode="auto">
          <a:xfrm>
            <a:off x="309563" y="764704"/>
            <a:ext cx="3779837" cy="5919788"/>
            <a:chOff x="285" y="334"/>
            <a:chExt cx="2381" cy="3729"/>
          </a:xfrm>
        </p:grpSpPr>
        <p:sp>
          <p:nvSpPr>
            <p:cNvPr id="41" name="Freeform 13"/>
            <p:cNvSpPr>
              <a:spLocks/>
            </p:cNvSpPr>
            <p:nvPr/>
          </p:nvSpPr>
          <p:spPr bwMode="auto">
            <a:xfrm>
              <a:off x="742" y="1357"/>
              <a:ext cx="1128" cy="1056"/>
            </a:xfrm>
            <a:custGeom>
              <a:avLst/>
              <a:gdLst>
                <a:gd name="T0" fmla="*/ 16 w 1128"/>
                <a:gd name="T1" fmla="*/ 368 h 1056"/>
                <a:gd name="T2" fmla="*/ 744 w 1128"/>
                <a:gd name="T3" fmla="*/ 0 h 1056"/>
                <a:gd name="T4" fmla="*/ 1128 w 1128"/>
                <a:gd name="T5" fmla="*/ 428 h 1056"/>
                <a:gd name="T6" fmla="*/ 772 w 1128"/>
                <a:gd name="T7" fmla="*/ 1056 h 1056"/>
                <a:gd name="T8" fmla="*/ 0 w 1128"/>
                <a:gd name="T9" fmla="*/ 1056 h 1056"/>
                <a:gd name="T10" fmla="*/ 16 w 1128"/>
                <a:gd name="T11" fmla="*/ 368 h 10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8" h="1056">
                  <a:moveTo>
                    <a:pt x="16" y="368"/>
                  </a:moveTo>
                  <a:lnTo>
                    <a:pt x="744" y="0"/>
                  </a:lnTo>
                  <a:lnTo>
                    <a:pt x="1128" y="428"/>
                  </a:lnTo>
                  <a:lnTo>
                    <a:pt x="772" y="1056"/>
                  </a:lnTo>
                  <a:lnTo>
                    <a:pt x="0" y="1056"/>
                  </a:lnTo>
                  <a:lnTo>
                    <a:pt x="16" y="368"/>
                  </a:lnTo>
                  <a:close/>
                </a:path>
              </a:pathLst>
            </a:custGeom>
            <a:gradFill rotWithShape="1">
              <a:gsLst>
                <a:gs pos="0">
                  <a:srgbClr val="525252"/>
                </a:gs>
                <a:gs pos="100000">
                  <a:srgbClr val="B2B2B2"/>
                </a:gs>
              </a:gsLst>
              <a:lin ang="18900000" scaled="1"/>
            </a:gradFill>
            <a:ln w="15875" cap="flat" cmpd="sng">
              <a:solidFill>
                <a:schemeClr val="tx1"/>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nvGrpSpPr>
            <p:cNvPr id="42" name="Group 14"/>
            <p:cNvGrpSpPr>
              <a:grpSpLocks/>
            </p:cNvGrpSpPr>
            <p:nvPr/>
          </p:nvGrpSpPr>
          <p:grpSpPr bwMode="auto">
            <a:xfrm>
              <a:off x="285" y="670"/>
              <a:ext cx="481" cy="3393"/>
              <a:chOff x="2911" y="1202"/>
              <a:chExt cx="481" cy="2684"/>
            </a:xfrm>
          </p:grpSpPr>
          <p:sp>
            <p:nvSpPr>
              <p:cNvPr id="70" name="Rectangle 15"/>
              <p:cNvSpPr>
                <a:spLocks noChangeArrowheads="1"/>
              </p:cNvSpPr>
              <p:nvPr/>
            </p:nvSpPr>
            <p:spPr bwMode="auto">
              <a:xfrm>
                <a:off x="2911" y="1202"/>
                <a:ext cx="481" cy="2684"/>
              </a:xfrm>
              <a:prstGeom prst="rect">
                <a:avLst/>
              </a:prstGeom>
              <a:gradFill rotWithShape="1">
                <a:gsLst>
                  <a:gs pos="0">
                    <a:srgbClr val="838383"/>
                  </a:gs>
                  <a:gs pos="50000">
                    <a:srgbClr val="B2B2B2"/>
                  </a:gs>
                  <a:gs pos="100000">
                    <a:srgbClr val="838383"/>
                  </a:gs>
                </a:gsLst>
                <a:lin ang="0" scaled="1"/>
              </a:gra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1" name="Line 16"/>
              <p:cNvSpPr>
                <a:spLocks noChangeShapeType="1"/>
              </p:cNvSpPr>
              <p:nvPr/>
            </p:nvSpPr>
            <p:spPr bwMode="auto">
              <a:xfrm>
                <a:off x="2975" y="1202"/>
                <a:ext cx="0" cy="2684"/>
              </a:xfrm>
              <a:prstGeom prst="line">
                <a:avLst/>
              </a:prstGeom>
              <a:noFill/>
              <a:ln w="254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2" name="Line 17"/>
              <p:cNvSpPr>
                <a:spLocks noChangeShapeType="1"/>
              </p:cNvSpPr>
              <p:nvPr/>
            </p:nvSpPr>
            <p:spPr bwMode="auto">
              <a:xfrm>
                <a:off x="3323" y="1202"/>
                <a:ext cx="0" cy="2684"/>
              </a:xfrm>
              <a:prstGeom prst="line">
                <a:avLst/>
              </a:prstGeom>
              <a:noFill/>
              <a:ln w="254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43" name="Rectangle 18"/>
            <p:cNvSpPr>
              <a:spLocks noChangeArrowheads="1"/>
            </p:cNvSpPr>
            <p:nvPr/>
          </p:nvSpPr>
          <p:spPr bwMode="auto">
            <a:xfrm>
              <a:off x="804" y="2418"/>
              <a:ext cx="1861" cy="538"/>
            </a:xfrm>
            <a:prstGeom prst="rect">
              <a:avLst/>
            </a:prstGeom>
            <a:gradFill rotWithShape="1">
              <a:gsLst>
                <a:gs pos="0">
                  <a:srgbClr val="838383"/>
                </a:gs>
                <a:gs pos="50000">
                  <a:srgbClr val="B2B2B2"/>
                </a:gs>
                <a:gs pos="100000">
                  <a:srgbClr val="838383"/>
                </a:gs>
              </a:gsLst>
              <a:lin ang="0" scaled="1"/>
            </a:gra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44" name="Line 19"/>
            <p:cNvSpPr>
              <a:spLocks noChangeShapeType="1"/>
            </p:cNvSpPr>
            <p:nvPr/>
          </p:nvSpPr>
          <p:spPr bwMode="auto">
            <a:xfrm>
              <a:off x="810" y="2461"/>
              <a:ext cx="1856" cy="0"/>
            </a:xfrm>
            <a:prstGeom prst="line">
              <a:avLst/>
            </a:prstGeom>
            <a:noFill/>
            <a:ln w="254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5" name="Line 20"/>
            <p:cNvSpPr>
              <a:spLocks noChangeShapeType="1"/>
            </p:cNvSpPr>
            <p:nvPr/>
          </p:nvSpPr>
          <p:spPr bwMode="auto">
            <a:xfrm>
              <a:off x="810" y="2913"/>
              <a:ext cx="1856" cy="0"/>
            </a:xfrm>
            <a:prstGeom prst="line">
              <a:avLst/>
            </a:prstGeom>
            <a:noFill/>
            <a:ln w="254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6" name="Rectangle 21"/>
            <p:cNvSpPr>
              <a:spLocks noChangeArrowheads="1"/>
            </p:cNvSpPr>
            <p:nvPr/>
          </p:nvSpPr>
          <p:spPr bwMode="auto">
            <a:xfrm>
              <a:off x="770" y="2486"/>
              <a:ext cx="136" cy="388"/>
            </a:xfrm>
            <a:prstGeom prst="rect">
              <a:avLst/>
            </a:prstGeom>
            <a:gradFill rotWithShape="1">
              <a:gsLst>
                <a:gs pos="0">
                  <a:srgbClr val="525252"/>
                </a:gs>
                <a:gs pos="100000">
                  <a:srgbClr val="B2B2B2"/>
                </a:gs>
              </a:gsLst>
              <a:lin ang="2700000" scaled="1"/>
            </a:gradFill>
            <a:ln w="22225"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47" name="Group 22"/>
            <p:cNvGrpSpPr>
              <a:grpSpLocks/>
            </p:cNvGrpSpPr>
            <p:nvPr/>
          </p:nvGrpSpPr>
          <p:grpSpPr bwMode="auto">
            <a:xfrm>
              <a:off x="833" y="2526"/>
              <a:ext cx="40" cy="295"/>
              <a:chOff x="3459" y="2349"/>
              <a:chExt cx="40" cy="295"/>
            </a:xfrm>
          </p:grpSpPr>
          <p:sp>
            <p:nvSpPr>
              <p:cNvPr id="65" name="Oval 23"/>
              <p:cNvSpPr>
                <a:spLocks noChangeAspect="1" noChangeArrowheads="1"/>
              </p:cNvSpPr>
              <p:nvPr/>
            </p:nvSpPr>
            <p:spPr bwMode="auto">
              <a:xfrm>
                <a:off x="3459" y="2349"/>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6" name="Oval 24"/>
              <p:cNvSpPr>
                <a:spLocks noChangeAspect="1" noChangeArrowheads="1"/>
              </p:cNvSpPr>
              <p:nvPr/>
            </p:nvSpPr>
            <p:spPr bwMode="auto">
              <a:xfrm>
                <a:off x="3459" y="2412"/>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7" name="Oval 25"/>
              <p:cNvSpPr>
                <a:spLocks noChangeAspect="1" noChangeArrowheads="1"/>
              </p:cNvSpPr>
              <p:nvPr/>
            </p:nvSpPr>
            <p:spPr bwMode="auto">
              <a:xfrm>
                <a:off x="3459" y="2540"/>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8" name="Oval 26"/>
              <p:cNvSpPr>
                <a:spLocks noChangeAspect="1" noChangeArrowheads="1"/>
              </p:cNvSpPr>
              <p:nvPr/>
            </p:nvSpPr>
            <p:spPr bwMode="auto">
              <a:xfrm>
                <a:off x="3459" y="2604"/>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9" name="Oval 27"/>
              <p:cNvSpPr>
                <a:spLocks noChangeAspect="1" noChangeArrowheads="1"/>
              </p:cNvSpPr>
              <p:nvPr/>
            </p:nvSpPr>
            <p:spPr bwMode="auto">
              <a:xfrm>
                <a:off x="3459" y="2476"/>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48" name="Group 28"/>
            <p:cNvGrpSpPr>
              <a:grpSpLocks/>
            </p:cNvGrpSpPr>
            <p:nvPr/>
          </p:nvGrpSpPr>
          <p:grpSpPr bwMode="auto">
            <a:xfrm>
              <a:off x="1820" y="334"/>
              <a:ext cx="329" cy="2026"/>
              <a:chOff x="4446" y="157"/>
              <a:chExt cx="329" cy="2026"/>
            </a:xfrm>
          </p:grpSpPr>
          <p:sp>
            <p:nvSpPr>
              <p:cNvPr id="63" name="Rectangle 29"/>
              <p:cNvSpPr>
                <a:spLocks noChangeArrowheads="1"/>
              </p:cNvSpPr>
              <p:nvPr/>
            </p:nvSpPr>
            <p:spPr bwMode="auto">
              <a:xfrm rot="-2767293">
                <a:off x="3639" y="964"/>
                <a:ext cx="1943" cy="329"/>
              </a:xfrm>
              <a:prstGeom prst="rect">
                <a:avLst/>
              </a:prstGeom>
              <a:gradFill rotWithShape="1">
                <a:gsLst>
                  <a:gs pos="0">
                    <a:srgbClr val="B2B2B2"/>
                  </a:gs>
                  <a:gs pos="50000">
                    <a:srgbClr val="838383"/>
                  </a:gs>
                  <a:gs pos="100000">
                    <a:srgbClr val="B2B2B2"/>
                  </a:gs>
                </a:gsLst>
                <a:lin ang="2700000" scaled="1"/>
              </a:gra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4" name="Rectangle 30"/>
              <p:cNvSpPr>
                <a:spLocks noChangeArrowheads="1"/>
              </p:cNvSpPr>
              <p:nvPr/>
            </p:nvSpPr>
            <p:spPr bwMode="auto">
              <a:xfrm rot="-2767293">
                <a:off x="3736" y="1191"/>
                <a:ext cx="1928" cy="56"/>
              </a:xfrm>
              <a:prstGeom prst="rect">
                <a:avLst/>
              </a:prstGeom>
              <a:solidFill>
                <a:srgbClr val="B2B2B2"/>
              </a:solidFill>
              <a:ln w="2540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sp>
          <p:nvSpPr>
            <p:cNvPr id="49" name="Oval 31"/>
            <p:cNvSpPr>
              <a:spLocks noChangeAspect="1" noChangeArrowheads="1"/>
            </p:cNvSpPr>
            <p:nvPr/>
          </p:nvSpPr>
          <p:spPr bwMode="auto">
            <a:xfrm>
              <a:off x="1601" y="1661"/>
              <a:ext cx="58" cy="58"/>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0" name="Oval 32"/>
            <p:cNvSpPr>
              <a:spLocks noChangeAspect="1" noChangeArrowheads="1"/>
            </p:cNvSpPr>
            <p:nvPr/>
          </p:nvSpPr>
          <p:spPr bwMode="auto">
            <a:xfrm>
              <a:off x="1509" y="1757"/>
              <a:ext cx="58" cy="58"/>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1" name="Oval 33"/>
            <p:cNvSpPr>
              <a:spLocks noChangeAspect="1" noChangeArrowheads="1"/>
            </p:cNvSpPr>
            <p:nvPr/>
          </p:nvSpPr>
          <p:spPr bwMode="auto">
            <a:xfrm>
              <a:off x="1409" y="1873"/>
              <a:ext cx="58" cy="58"/>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2" name="Oval 34"/>
            <p:cNvSpPr>
              <a:spLocks noChangeAspect="1" noChangeArrowheads="1"/>
            </p:cNvSpPr>
            <p:nvPr/>
          </p:nvSpPr>
          <p:spPr bwMode="auto">
            <a:xfrm>
              <a:off x="1517" y="1597"/>
              <a:ext cx="58" cy="58"/>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3" name="Oval 35"/>
            <p:cNvSpPr>
              <a:spLocks noChangeAspect="1" noChangeArrowheads="1"/>
            </p:cNvSpPr>
            <p:nvPr/>
          </p:nvSpPr>
          <p:spPr bwMode="auto">
            <a:xfrm>
              <a:off x="1425" y="1693"/>
              <a:ext cx="58" cy="58"/>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4" name="Oval 36"/>
            <p:cNvSpPr>
              <a:spLocks noChangeAspect="1" noChangeArrowheads="1"/>
            </p:cNvSpPr>
            <p:nvPr/>
          </p:nvSpPr>
          <p:spPr bwMode="auto">
            <a:xfrm>
              <a:off x="1325" y="1809"/>
              <a:ext cx="58" cy="58"/>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5" name="Rectangle 37"/>
            <p:cNvSpPr>
              <a:spLocks noChangeArrowheads="1"/>
            </p:cNvSpPr>
            <p:nvPr/>
          </p:nvSpPr>
          <p:spPr bwMode="auto">
            <a:xfrm>
              <a:off x="766" y="1802"/>
              <a:ext cx="136" cy="524"/>
            </a:xfrm>
            <a:prstGeom prst="rect">
              <a:avLst/>
            </a:prstGeom>
            <a:gradFill rotWithShape="1">
              <a:gsLst>
                <a:gs pos="0">
                  <a:srgbClr val="525252"/>
                </a:gs>
                <a:gs pos="100000">
                  <a:srgbClr val="B2B2B2"/>
                </a:gs>
              </a:gsLst>
              <a:lin ang="2700000" scaled="1"/>
            </a:gradFill>
            <a:ln w="22225"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56" name="Group 38"/>
            <p:cNvGrpSpPr>
              <a:grpSpLocks/>
            </p:cNvGrpSpPr>
            <p:nvPr/>
          </p:nvGrpSpPr>
          <p:grpSpPr bwMode="auto">
            <a:xfrm>
              <a:off x="817" y="1850"/>
              <a:ext cx="40" cy="423"/>
              <a:chOff x="3455" y="1673"/>
              <a:chExt cx="40" cy="423"/>
            </a:xfrm>
          </p:grpSpPr>
          <p:sp>
            <p:nvSpPr>
              <p:cNvPr id="57" name="Oval 39"/>
              <p:cNvSpPr>
                <a:spLocks noChangeAspect="1" noChangeArrowheads="1"/>
              </p:cNvSpPr>
              <p:nvPr/>
            </p:nvSpPr>
            <p:spPr bwMode="auto">
              <a:xfrm>
                <a:off x="3455" y="1673"/>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8" name="Oval 40"/>
              <p:cNvSpPr>
                <a:spLocks noChangeAspect="1" noChangeArrowheads="1"/>
              </p:cNvSpPr>
              <p:nvPr/>
            </p:nvSpPr>
            <p:spPr bwMode="auto">
              <a:xfrm>
                <a:off x="3455" y="1826"/>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9" name="Oval 41"/>
              <p:cNvSpPr>
                <a:spLocks noChangeAspect="1" noChangeArrowheads="1"/>
              </p:cNvSpPr>
              <p:nvPr/>
            </p:nvSpPr>
            <p:spPr bwMode="auto">
              <a:xfrm>
                <a:off x="3455" y="1979"/>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0" name="Oval 42"/>
              <p:cNvSpPr>
                <a:spLocks noChangeAspect="1" noChangeArrowheads="1"/>
              </p:cNvSpPr>
              <p:nvPr/>
            </p:nvSpPr>
            <p:spPr bwMode="auto">
              <a:xfrm>
                <a:off x="3455" y="2056"/>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1" name="Oval 43"/>
              <p:cNvSpPr>
                <a:spLocks noChangeAspect="1" noChangeArrowheads="1"/>
              </p:cNvSpPr>
              <p:nvPr/>
            </p:nvSpPr>
            <p:spPr bwMode="auto">
              <a:xfrm>
                <a:off x="3455" y="1902"/>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2" name="Oval 44"/>
              <p:cNvSpPr>
                <a:spLocks noChangeAspect="1" noChangeArrowheads="1"/>
              </p:cNvSpPr>
              <p:nvPr/>
            </p:nvSpPr>
            <p:spPr bwMode="auto">
              <a:xfrm>
                <a:off x="3455" y="1749"/>
                <a:ext cx="40" cy="40"/>
              </a:xfrm>
              <a:prstGeom prst="ellipse">
                <a:avLst/>
              </a:prstGeom>
              <a:solidFill>
                <a:schemeClr val="bg2"/>
              </a:solidFill>
              <a:ln w="25400" algn="ctr">
                <a:solidFill>
                  <a:schemeClr val="tx1"/>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sp>
        <p:nvSpPr>
          <p:cNvPr id="39" name="Slide Number Placeholder 4"/>
          <p:cNvSpPr>
            <a:spLocks noGrp="1"/>
          </p:cNvSpPr>
          <p:nvPr>
            <p:ph type="sldNum" sz="quarter" idx="12"/>
          </p:nvPr>
        </p:nvSpPr>
        <p:spPr>
          <a:xfrm>
            <a:off x="6553200" y="6356350"/>
            <a:ext cx="2133600" cy="365125"/>
          </a:xfrm>
        </p:spPr>
        <p:txBody>
          <a:bodyPr/>
          <a:lstStyle/>
          <a:p>
            <a:pPr>
              <a:defRPr/>
            </a:pPr>
            <a:fld id="{46425072-6E52-45A8-8A7E-A5B11BCA4176}" type="slidenum">
              <a:rPr lang="en-US" altLang="en-US" smtClean="0"/>
              <a:pPr>
                <a:defRPr/>
              </a:pPr>
              <a:t>66</a:t>
            </a:fld>
            <a:endParaRPr lang="en-US" altLang="en-US"/>
          </a:p>
        </p:txBody>
      </p:sp>
      <p:sp>
        <p:nvSpPr>
          <p:cNvPr id="73" name="Text Box 6"/>
          <p:cNvSpPr txBox="1">
            <a:spLocks noChangeArrowheads="1"/>
          </p:cNvSpPr>
          <p:nvPr/>
        </p:nvSpPr>
        <p:spPr bwMode="auto">
          <a:xfrm>
            <a:off x="4641850" y="1928813"/>
            <a:ext cx="4344988" cy="1890712"/>
          </a:xfrm>
          <a:prstGeom prst="rect">
            <a:avLst/>
          </a:prstGeom>
          <a:noFill/>
          <a:ln w="127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chemeClr val="tx2"/>
              </a:buClr>
              <a:buSzPct val="150000"/>
              <a:buChar char="•"/>
              <a:tabLst>
                <a:tab pos="228600" algn="l"/>
              </a:tabLst>
              <a:defRPr sz="2800" b="1">
                <a:solidFill>
                  <a:schemeClr val="tx1"/>
                </a:solidFill>
                <a:latin typeface="Arial" charset="0"/>
              </a:defRPr>
            </a:lvl1pPr>
            <a:lvl2pPr marL="742950" indent="-285750" algn="l">
              <a:spcBef>
                <a:spcPct val="20000"/>
              </a:spcBef>
              <a:buClr>
                <a:schemeClr val="tx2"/>
              </a:buClr>
              <a:buSzPct val="100000"/>
              <a:buChar char="–"/>
              <a:tabLst>
                <a:tab pos="228600" algn="l"/>
              </a:tabLst>
              <a:defRPr sz="2800" b="1">
                <a:solidFill>
                  <a:schemeClr val="tx1"/>
                </a:solidFill>
                <a:latin typeface="Arial" charset="0"/>
              </a:defRPr>
            </a:lvl2pPr>
            <a:lvl3pPr marL="1143000" indent="-228600" algn="l">
              <a:spcBef>
                <a:spcPct val="20000"/>
              </a:spcBef>
              <a:buClr>
                <a:schemeClr val="tx2"/>
              </a:buClr>
              <a:buSzPct val="100000"/>
              <a:buChar char="•"/>
              <a:tabLst>
                <a:tab pos="228600" algn="l"/>
              </a:tabLst>
              <a:defRPr sz="2400">
                <a:solidFill>
                  <a:schemeClr val="tx1"/>
                </a:solidFill>
                <a:latin typeface="Arial" charset="0"/>
              </a:defRPr>
            </a:lvl3pPr>
            <a:lvl4pPr marL="1600200" indent="-228600" algn="l">
              <a:spcBef>
                <a:spcPct val="20000"/>
              </a:spcBef>
              <a:buClr>
                <a:schemeClr val="tx2"/>
              </a:buClr>
              <a:buSzPct val="100000"/>
              <a:buChar char="–"/>
              <a:tabLst>
                <a:tab pos="228600" algn="l"/>
              </a:tabLst>
              <a:defRPr sz="2000">
                <a:solidFill>
                  <a:schemeClr val="tx1"/>
                </a:solidFill>
                <a:latin typeface="Arial" charset="0"/>
              </a:defRPr>
            </a:lvl4pPr>
            <a:lvl5pPr marL="2057400" indent="-228600" algn="l">
              <a:spcBef>
                <a:spcPct val="20000"/>
              </a:spcBef>
              <a:buClr>
                <a:schemeClr val="tx2"/>
              </a:buClr>
              <a:buSzPct val="100000"/>
              <a:buChar char="•"/>
              <a:tabLst>
                <a:tab pos="228600" algn="l"/>
              </a:tabLst>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tabLst>
                <a:tab pos="228600" algn="l"/>
              </a:tabLst>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tabLst>
                <a:tab pos="228600" algn="l"/>
              </a:tabLst>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tabLst>
                <a:tab pos="228600" algn="l"/>
              </a:tabLst>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tabLst>
                <a:tab pos="228600" algn="l"/>
              </a:tabLst>
              <a:defRPr sz="2000">
                <a:solidFill>
                  <a:schemeClr val="tx1"/>
                </a:solidFill>
                <a:latin typeface="Arial" charset="0"/>
              </a:defRPr>
            </a:lvl9pPr>
          </a:lstStyle>
          <a:p>
            <a:pPr>
              <a:spcBef>
                <a:spcPct val="50000"/>
              </a:spcBef>
              <a:buClrTx/>
              <a:buSzTx/>
              <a:buFontTx/>
              <a:buNone/>
            </a:pPr>
            <a:r>
              <a:rPr lang="en-US" altLang="en-US" sz="1800" b="0" u="sng" dirty="0"/>
              <a:t>Net Section Fracture and Block Shear Fracture of Bracing Member: </a:t>
            </a:r>
          </a:p>
          <a:p>
            <a:pPr>
              <a:spcBef>
                <a:spcPct val="50000"/>
              </a:spcBef>
              <a:buClrTx/>
              <a:buSzTx/>
              <a:buFontTx/>
              <a:buNone/>
            </a:pPr>
            <a:r>
              <a:rPr lang="en-US" altLang="en-US" sz="1800" b="0" dirty="0"/>
              <a:t>Compute design strength using </a:t>
            </a:r>
            <a:r>
              <a:rPr lang="en-US" altLang="en-US" sz="1800" b="0" i="1" dirty="0"/>
              <a:t>expected yield strength, </a:t>
            </a:r>
            <a:r>
              <a:rPr lang="en-US" altLang="en-US" sz="1800" b="0" i="1" dirty="0" err="1"/>
              <a:t>R</a:t>
            </a:r>
            <a:r>
              <a:rPr lang="en-US" altLang="en-US" sz="1800" b="0" i="1" baseline="-25000" dirty="0" err="1"/>
              <a:t>y</a:t>
            </a:r>
            <a:r>
              <a:rPr lang="en-US" altLang="en-US" sz="1800" b="0" i="1" dirty="0" err="1"/>
              <a:t>F</a:t>
            </a:r>
            <a:r>
              <a:rPr lang="en-US" altLang="en-US" sz="1800" b="0" i="1" baseline="-25000" dirty="0" err="1"/>
              <a:t>y</a:t>
            </a:r>
            <a:r>
              <a:rPr lang="en-US" altLang="en-US" sz="1800" b="0" i="1" dirty="0"/>
              <a:t> </a:t>
            </a:r>
            <a:r>
              <a:rPr lang="en-US" altLang="en-US" sz="1800" b="0" dirty="0"/>
              <a:t>and</a:t>
            </a:r>
            <a:r>
              <a:rPr lang="en-US" altLang="en-US" sz="1800" b="0" i="1" dirty="0"/>
              <a:t>  expected tensile strength, R</a:t>
            </a:r>
            <a:r>
              <a:rPr lang="en-US" altLang="en-US" sz="1800" b="0" i="1" baseline="-25000" dirty="0"/>
              <a:t>t</a:t>
            </a:r>
            <a:r>
              <a:rPr lang="en-US" altLang="en-US" sz="1800" b="0" i="1" dirty="0"/>
              <a:t> F</a:t>
            </a:r>
            <a:r>
              <a:rPr lang="en-US" altLang="en-US" sz="1800" b="0" i="1" baseline="-25000" dirty="0"/>
              <a:t>u</a:t>
            </a:r>
            <a:r>
              <a:rPr lang="en-US" altLang="en-US" sz="1800" b="0" i="1" dirty="0"/>
              <a:t> </a:t>
            </a:r>
            <a:r>
              <a:rPr lang="en-US" altLang="en-US" sz="1800" b="0" dirty="0"/>
              <a:t>of the brace material.</a:t>
            </a:r>
          </a:p>
        </p:txBody>
      </p:sp>
      <p:sp>
        <p:nvSpPr>
          <p:cNvPr id="74" name="Line 7"/>
          <p:cNvSpPr>
            <a:spLocks noChangeShapeType="1"/>
          </p:cNvSpPr>
          <p:nvPr/>
        </p:nvSpPr>
        <p:spPr bwMode="auto">
          <a:xfrm flipH="1">
            <a:off x="2352675" y="2168525"/>
            <a:ext cx="2279650" cy="989013"/>
          </a:xfrm>
          <a:prstGeom prst="line">
            <a:avLst/>
          </a:prstGeom>
          <a:noFill/>
          <a:ln w="1905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Tree>
    <p:extLst>
      <p:ext uri="{BB962C8B-B14F-4D97-AF65-F5344CB8AC3E}">
        <p14:creationId xmlns:p14="http://schemas.microsoft.com/office/powerpoint/2010/main" val="322543883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38"/>
          </p:nvPr>
        </p:nvSpPr>
        <p:spPr/>
        <p:txBody>
          <a:bodyPr/>
          <a:lstStyle/>
          <a:p>
            <a:pPr algn="ctr"/>
            <a:r>
              <a:rPr lang="en-US" dirty="0"/>
              <a:t>2016 AISC Seismic </a:t>
            </a:r>
            <a:r>
              <a:rPr lang="en-US" dirty="0" smtClean="0"/>
              <a:t>Provisions</a:t>
            </a:r>
            <a:endParaRPr lang="en-US" dirty="0"/>
          </a:p>
        </p:txBody>
      </p:sp>
      <p:sp>
        <p:nvSpPr>
          <p:cNvPr id="5" name="Slide Number Placeholder 4"/>
          <p:cNvSpPr>
            <a:spLocks noGrp="1"/>
          </p:cNvSpPr>
          <p:nvPr>
            <p:ph type="sldNum" sz="quarter" idx="40"/>
          </p:nvPr>
        </p:nvSpPr>
        <p:spPr/>
        <p:txBody>
          <a:bodyPr/>
          <a:lstStyle/>
          <a:p>
            <a:pPr>
              <a:defRPr/>
            </a:pPr>
            <a:fld id="{46425072-6E52-45A8-8A7E-A5B11BCA4176}" type="slidenum">
              <a:rPr lang="en-US" altLang="en-US" smtClean="0"/>
              <a:pPr>
                <a:defRPr/>
              </a:pPr>
              <a:t>67</a:t>
            </a:fld>
            <a:endParaRPr lang="en-US" altLang="en-US"/>
          </a:p>
        </p:txBody>
      </p:sp>
      <p:sp>
        <p:nvSpPr>
          <p:cNvPr id="6" name="Text Placeholder 1"/>
          <p:cNvSpPr>
            <a:spLocks noGrp="1"/>
          </p:cNvSpPr>
          <p:nvPr>
            <p:ph type="body" sz="quarter" idx="12"/>
          </p:nvPr>
        </p:nvSpPr>
        <p:spPr>
          <a:xfrm>
            <a:off x="923116" y="1916832"/>
            <a:ext cx="6313180" cy="4320480"/>
          </a:xfrm>
        </p:spPr>
        <p:txBody>
          <a:bodyPr/>
          <a:lstStyle/>
          <a:p>
            <a:pPr>
              <a:spcBef>
                <a:spcPct val="50000"/>
              </a:spcBef>
            </a:pPr>
            <a:r>
              <a:rPr lang="en-US" altLang="en-US" sz="2400" dirty="0" smtClean="0">
                <a:latin typeface="+mn-lt"/>
              </a:rPr>
              <a:t>D2.  Connections</a:t>
            </a:r>
          </a:p>
          <a:p>
            <a:pPr lvl="2">
              <a:spcBef>
                <a:spcPct val="50000"/>
              </a:spcBef>
            </a:pPr>
            <a:r>
              <a:rPr lang="en-US" altLang="en-US" sz="2000" dirty="0" smtClean="0">
                <a:solidFill>
                  <a:schemeClr val="tx1"/>
                </a:solidFill>
                <a:latin typeface="+mn-lt"/>
              </a:rPr>
              <a:t>D2.1</a:t>
            </a:r>
            <a:r>
              <a:rPr lang="en-US" altLang="en-US" sz="2000" dirty="0">
                <a:solidFill>
                  <a:schemeClr val="tx1"/>
                </a:solidFill>
                <a:latin typeface="+mn-lt"/>
              </a:rPr>
              <a:t>	General</a:t>
            </a:r>
          </a:p>
          <a:p>
            <a:pPr lvl="2">
              <a:spcBef>
                <a:spcPct val="50000"/>
              </a:spcBef>
            </a:pPr>
            <a:r>
              <a:rPr lang="en-US" altLang="en-US" sz="2000" dirty="0">
                <a:solidFill>
                  <a:schemeClr val="tx1"/>
                </a:solidFill>
                <a:latin typeface="+mn-lt"/>
              </a:rPr>
              <a:t>D2.2	Bolted Joints</a:t>
            </a:r>
          </a:p>
          <a:p>
            <a:pPr lvl="2">
              <a:spcBef>
                <a:spcPct val="50000"/>
              </a:spcBef>
            </a:pPr>
            <a:r>
              <a:rPr lang="en-US" altLang="en-US" sz="2000" dirty="0">
                <a:solidFill>
                  <a:schemeClr val="tx1"/>
                </a:solidFill>
                <a:latin typeface="+mn-lt"/>
              </a:rPr>
              <a:t>D2.3	Welded Joints</a:t>
            </a:r>
          </a:p>
          <a:p>
            <a:pPr lvl="2">
              <a:spcBef>
                <a:spcPct val="50000"/>
              </a:spcBef>
            </a:pPr>
            <a:r>
              <a:rPr lang="en-US" altLang="en-US" sz="2000" dirty="0">
                <a:solidFill>
                  <a:schemeClr val="tx1"/>
                </a:solidFill>
                <a:latin typeface="+mn-lt"/>
              </a:rPr>
              <a:t>D2.4	Continuity Plates and Stiffeners</a:t>
            </a:r>
          </a:p>
          <a:p>
            <a:pPr lvl="2">
              <a:spcBef>
                <a:spcPct val="50000"/>
              </a:spcBef>
            </a:pPr>
            <a:r>
              <a:rPr lang="en-US" altLang="en-US" sz="2000" dirty="0">
                <a:solidFill>
                  <a:schemeClr val="tx1"/>
                </a:solidFill>
                <a:latin typeface="+mn-lt"/>
              </a:rPr>
              <a:t>D2.5	Column Splices</a:t>
            </a:r>
          </a:p>
          <a:p>
            <a:pPr lvl="2">
              <a:spcBef>
                <a:spcPct val="50000"/>
              </a:spcBef>
            </a:pPr>
            <a:r>
              <a:rPr lang="en-US" altLang="en-US" sz="2000" dirty="0">
                <a:solidFill>
                  <a:schemeClr val="tx1"/>
                </a:solidFill>
                <a:latin typeface="+mn-lt"/>
              </a:rPr>
              <a:t>D2.6	Column Bases</a:t>
            </a:r>
          </a:p>
          <a:p>
            <a:pPr lvl="2">
              <a:spcBef>
                <a:spcPct val="50000"/>
              </a:spcBef>
            </a:pPr>
            <a:r>
              <a:rPr lang="en-US" altLang="en-US" sz="2000" dirty="0">
                <a:solidFill>
                  <a:schemeClr val="tx1"/>
                </a:solidFill>
                <a:latin typeface="+mn-lt"/>
              </a:rPr>
              <a:t>D2.7	Composite Connections</a:t>
            </a:r>
          </a:p>
          <a:p>
            <a:pPr lvl="2">
              <a:spcBef>
                <a:spcPct val="50000"/>
              </a:spcBef>
            </a:pPr>
            <a:r>
              <a:rPr lang="en-US" altLang="en-US" sz="2000" dirty="0">
                <a:solidFill>
                  <a:schemeClr val="tx1"/>
                </a:solidFill>
                <a:latin typeface="+mn-lt"/>
              </a:rPr>
              <a:t>D2.8	Steel </a:t>
            </a:r>
            <a:r>
              <a:rPr lang="en-US" altLang="en-US" sz="2000" dirty="0" smtClean="0">
                <a:solidFill>
                  <a:schemeClr val="tx1"/>
                </a:solidFill>
                <a:latin typeface="+mn-lt"/>
              </a:rPr>
              <a:t>Anchors</a:t>
            </a:r>
            <a:endParaRPr lang="en-US" altLang="en-US" sz="2000" dirty="0">
              <a:solidFill>
                <a:schemeClr val="tx1"/>
              </a:solidFill>
              <a:latin typeface="+mn-lt"/>
            </a:endParaRPr>
          </a:p>
        </p:txBody>
      </p:sp>
      <p:sp>
        <p:nvSpPr>
          <p:cNvPr id="7" name="Text Placeholder 3"/>
          <p:cNvSpPr>
            <a:spLocks noGrp="1"/>
          </p:cNvSpPr>
          <p:nvPr>
            <p:ph type="body" sz="quarter" idx="39"/>
          </p:nvPr>
        </p:nvSpPr>
        <p:spPr>
          <a:xfrm>
            <a:off x="519828" y="1268760"/>
            <a:ext cx="8516667" cy="450850"/>
          </a:xfrm>
        </p:spPr>
        <p:txBody>
          <a:bodyPr>
            <a:noAutofit/>
          </a:bodyPr>
          <a:lstStyle/>
          <a:p>
            <a:r>
              <a:rPr lang="en-US" u="sng" dirty="0" smtClean="0"/>
              <a:t>Chapter D.  General Member and Connection Design Requirements</a:t>
            </a:r>
            <a:endParaRPr lang="en-US" dirty="0"/>
          </a:p>
        </p:txBody>
      </p:sp>
    </p:spTree>
    <p:extLst>
      <p:ext uri="{BB962C8B-B14F-4D97-AF65-F5344CB8AC3E}">
        <p14:creationId xmlns:p14="http://schemas.microsoft.com/office/powerpoint/2010/main" val="94864116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38"/>
          </p:nvPr>
        </p:nvSpPr>
        <p:spPr/>
        <p:txBody>
          <a:bodyPr/>
          <a:lstStyle/>
          <a:p>
            <a:r>
              <a:rPr lang="en-US" dirty="0" smtClean="0"/>
              <a:t>General Member and Connection Design Requirements</a:t>
            </a:r>
            <a:endParaRPr lang="en-US" dirty="0"/>
          </a:p>
        </p:txBody>
      </p:sp>
      <p:sp>
        <p:nvSpPr>
          <p:cNvPr id="7" name="Text Placeholder 6"/>
          <p:cNvSpPr>
            <a:spLocks noGrp="1"/>
          </p:cNvSpPr>
          <p:nvPr>
            <p:ph type="body" sz="quarter" idx="39"/>
          </p:nvPr>
        </p:nvSpPr>
        <p:spPr/>
        <p:txBody>
          <a:bodyPr/>
          <a:lstStyle/>
          <a:p>
            <a:r>
              <a:rPr lang="en-US" dirty="0" smtClean="0"/>
              <a:t>AISC Seismic Provisions</a:t>
            </a:r>
            <a:endParaRPr lang="en-US" dirty="0"/>
          </a:p>
        </p:txBody>
      </p:sp>
      <p:sp>
        <p:nvSpPr>
          <p:cNvPr id="5" name="Slide Number Placeholder 4"/>
          <p:cNvSpPr>
            <a:spLocks noGrp="1"/>
          </p:cNvSpPr>
          <p:nvPr>
            <p:ph type="sldNum" sz="quarter" idx="12"/>
          </p:nvPr>
        </p:nvSpPr>
        <p:spPr/>
        <p:txBody>
          <a:bodyPr/>
          <a:lstStyle/>
          <a:p>
            <a:pPr>
              <a:defRPr/>
            </a:pPr>
            <a:fld id="{46425072-6E52-45A8-8A7E-A5B11BCA4176}" type="slidenum">
              <a:rPr lang="en-US" altLang="en-US" smtClean="0"/>
              <a:pPr>
                <a:defRPr/>
              </a:pPr>
              <a:t>68</a:t>
            </a:fld>
            <a:endParaRPr lang="en-US" altLang="en-US"/>
          </a:p>
        </p:txBody>
      </p:sp>
      <p:sp>
        <p:nvSpPr>
          <p:cNvPr id="8" name="Text Box 2"/>
          <p:cNvSpPr txBox="1">
            <a:spLocks noChangeArrowheads="1"/>
          </p:cNvSpPr>
          <p:nvPr/>
        </p:nvSpPr>
        <p:spPr bwMode="auto">
          <a:xfrm>
            <a:off x="539552" y="1268760"/>
            <a:ext cx="627697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None/>
            </a:pPr>
            <a:r>
              <a:rPr lang="en-US" altLang="en-US" sz="2200" u="sng" dirty="0" smtClean="0">
                <a:latin typeface="+mn-lt"/>
              </a:rPr>
              <a:t>D2.1  Connections - General</a:t>
            </a:r>
            <a:endParaRPr lang="en-US" altLang="en-US" sz="2200" u="sng" dirty="0">
              <a:latin typeface="+mn-lt"/>
            </a:endParaRPr>
          </a:p>
        </p:txBody>
      </p:sp>
      <p:sp>
        <p:nvSpPr>
          <p:cNvPr id="9" name="Text Box 4"/>
          <p:cNvSpPr txBox="1">
            <a:spLocks noChangeArrowheads="1"/>
          </p:cNvSpPr>
          <p:nvPr/>
        </p:nvSpPr>
        <p:spPr bwMode="auto">
          <a:xfrm>
            <a:off x="923925" y="1931348"/>
            <a:ext cx="734377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dirty="0"/>
              <a:t>Connections, joints and fasteners that are part of the </a:t>
            </a:r>
            <a:r>
              <a:rPr lang="en-US" altLang="en-US" b="1" i="1" dirty="0">
                <a:solidFill>
                  <a:schemeClr val="tx2"/>
                </a:solidFill>
              </a:rPr>
              <a:t>seismic </a:t>
            </a:r>
            <a:r>
              <a:rPr lang="en-US" altLang="en-US" b="1" i="1" dirty="0" smtClean="0">
                <a:solidFill>
                  <a:schemeClr val="tx2"/>
                </a:solidFill>
              </a:rPr>
              <a:t>force-resisting </a:t>
            </a:r>
            <a:r>
              <a:rPr lang="en-US" altLang="en-US" b="1" i="1" dirty="0">
                <a:solidFill>
                  <a:schemeClr val="tx2"/>
                </a:solidFill>
              </a:rPr>
              <a:t>system</a:t>
            </a:r>
            <a:r>
              <a:rPr lang="en-US" altLang="en-US" b="1" dirty="0">
                <a:solidFill>
                  <a:schemeClr val="tx2"/>
                </a:solidFill>
              </a:rPr>
              <a:t> (</a:t>
            </a:r>
            <a:r>
              <a:rPr lang="en-US" altLang="en-US" b="1" dirty="0" smtClean="0">
                <a:solidFill>
                  <a:schemeClr val="tx2"/>
                </a:solidFill>
              </a:rPr>
              <a:t>SFRS</a:t>
            </a:r>
            <a:r>
              <a:rPr lang="en-US" altLang="en-US" b="1" dirty="0">
                <a:solidFill>
                  <a:schemeClr val="tx2"/>
                </a:solidFill>
              </a:rPr>
              <a:t>) </a:t>
            </a:r>
            <a:r>
              <a:rPr lang="en-US" altLang="en-US" dirty="0"/>
              <a:t>shall comply with the AISC </a:t>
            </a:r>
            <a:r>
              <a:rPr lang="en-US" altLang="en-US" i="1" dirty="0"/>
              <a:t>Specification </a:t>
            </a:r>
            <a:r>
              <a:rPr lang="en-US" altLang="en-US" dirty="0"/>
              <a:t>Chapter J, and with the additional requirements in this section.</a:t>
            </a:r>
          </a:p>
        </p:txBody>
      </p:sp>
    </p:spTree>
    <p:extLst>
      <p:ext uri="{BB962C8B-B14F-4D97-AF65-F5344CB8AC3E}">
        <p14:creationId xmlns:p14="http://schemas.microsoft.com/office/powerpoint/2010/main" val="185631683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38"/>
          </p:nvPr>
        </p:nvSpPr>
        <p:spPr/>
        <p:txBody>
          <a:bodyPr/>
          <a:lstStyle/>
          <a:p>
            <a:r>
              <a:rPr lang="en-US" dirty="0" smtClean="0"/>
              <a:t>General Member and Connection Design Requirements</a:t>
            </a:r>
            <a:endParaRPr lang="en-US" dirty="0"/>
          </a:p>
        </p:txBody>
      </p:sp>
      <p:sp>
        <p:nvSpPr>
          <p:cNvPr id="7" name="Text Placeholder 6"/>
          <p:cNvSpPr>
            <a:spLocks noGrp="1"/>
          </p:cNvSpPr>
          <p:nvPr>
            <p:ph type="body" sz="quarter" idx="39"/>
          </p:nvPr>
        </p:nvSpPr>
        <p:spPr/>
        <p:txBody>
          <a:bodyPr/>
          <a:lstStyle/>
          <a:p>
            <a:r>
              <a:rPr lang="en-US" dirty="0" smtClean="0"/>
              <a:t>AISC Seismic Provisions</a:t>
            </a:r>
            <a:endParaRPr lang="en-US" dirty="0"/>
          </a:p>
        </p:txBody>
      </p:sp>
      <p:sp>
        <p:nvSpPr>
          <p:cNvPr id="5" name="Slide Number Placeholder 4"/>
          <p:cNvSpPr>
            <a:spLocks noGrp="1"/>
          </p:cNvSpPr>
          <p:nvPr>
            <p:ph type="sldNum" sz="quarter" idx="12"/>
          </p:nvPr>
        </p:nvSpPr>
        <p:spPr/>
        <p:txBody>
          <a:bodyPr/>
          <a:lstStyle/>
          <a:p>
            <a:pPr>
              <a:defRPr/>
            </a:pPr>
            <a:fld id="{46425072-6E52-45A8-8A7E-A5B11BCA4176}" type="slidenum">
              <a:rPr lang="en-US" altLang="en-US" smtClean="0"/>
              <a:pPr>
                <a:defRPr/>
              </a:pPr>
              <a:t>69</a:t>
            </a:fld>
            <a:endParaRPr lang="en-US" altLang="en-US" dirty="0"/>
          </a:p>
        </p:txBody>
      </p:sp>
      <p:sp>
        <p:nvSpPr>
          <p:cNvPr id="8" name="Text Box 2"/>
          <p:cNvSpPr txBox="1">
            <a:spLocks noChangeArrowheads="1"/>
          </p:cNvSpPr>
          <p:nvPr/>
        </p:nvSpPr>
        <p:spPr bwMode="auto">
          <a:xfrm>
            <a:off x="539552" y="1268760"/>
            <a:ext cx="627697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None/>
            </a:pPr>
            <a:r>
              <a:rPr lang="en-US" altLang="en-US" sz="2200" u="sng" dirty="0" smtClean="0">
                <a:latin typeface="+mn-lt"/>
              </a:rPr>
              <a:t>D2.2  Connections – Bolted Joints</a:t>
            </a:r>
            <a:endParaRPr lang="en-US" altLang="en-US" sz="2200" u="sng" dirty="0">
              <a:latin typeface="+mn-lt"/>
            </a:endParaRPr>
          </a:p>
        </p:txBody>
      </p:sp>
      <p:sp>
        <p:nvSpPr>
          <p:cNvPr id="10" name="Text Box 4"/>
          <p:cNvSpPr txBox="1">
            <a:spLocks noChangeArrowheads="1"/>
          </p:cNvSpPr>
          <p:nvPr/>
        </p:nvSpPr>
        <p:spPr bwMode="auto">
          <a:xfrm>
            <a:off x="755576" y="1916832"/>
            <a:ext cx="7704856"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33363" indent="-233363" algn="l">
              <a:spcBef>
                <a:spcPct val="20000"/>
              </a:spcBef>
              <a:buClr>
                <a:schemeClr val="tx2"/>
              </a:buClr>
              <a:buSzPct val="150000"/>
              <a:buChar char="•"/>
              <a:defRPr sz="2800" b="1">
                <a:solidFill>
                  <a:schemeClr val="tx1"/>
                </a:solidFill>
                <a:latin typeface="Arial" charset="0"/>
              </a:defRPr>
            </a:lvl1pPr>
            <a:lvl2pPr marL="742950" indent="-285750" algn="l">
              <a:spcBef>
                <a:spcPct val="20000"/>
              </a:spcBef>
              <a:buClr>
                <a:schemeClr val="tx2"/>
              </a:buClr>
              <a:buSzPct val="100000"/>
              <a:buChar char="–"/>
              <a:defRPr sz="2800" b="1">
                <a:solidFill>
                  <a:schemeClr val="tx1"/>
                </a:solidFill>
                <a:latin typeface="Arial" charset="0"/>
              </a:defRPr>
            </a:lvl2pPr>
            <a:lvl3pPr marL="1143000" indent="-228600" algn="l">
              <a:spcBef>
                <a:spcPct val="20000"/>
              </a:spcBef>
              <a:buClr>
                <a:schemeClr val="tx2"/>
              </a:buClr>
              <a:buSzPct val="100000"/>
              <a:buChar char="•"/>
              <a:defRPr sz="2400">
                <a:solidFill>
                  <a:schemeClr val="tx1"/>
                </a:solidFill>
                <a:latin typeface="Arial" charset="0"/>
              </a:defRPr>
            </a:lvl3pPr>
            <a:lvl4pPr marL="1600200" indent="-228600" algn="l">
              <a:spcBef>
                <a:spcPct val="20000"/>
              </a:spcBef>
              <a:buClr>
                <a:schemeClr val="tx2"/>
              </a:buClr>
              <a:buSzPct val="100000"/>
              <a:buChar char="–"/>
              <a:defRPr sz="2000">
                <a:solidFill>
                  <a:schemeClr val="tx1"/>
                </a:solidFill>
                <a:latin typeface="Arial" charset="0"/>
              </a:defRPr>
            </a:lvl4pPr>
            <a:lvl5pPr marL="2057400" indent="-228600" algn="l">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ts val="2400"/>
              </a:spcBef>
              <a:buClrTx/>
              <a:buSzTx/>
            </a:pPr>
            <a:r>
              <a:rPr lang="en-US" altLang="en-US" sz="2200" b="0" dirty="0" smtClean="0"/>
              <a:t>All </a:t>
            </a:r>
            <a:r>
              <a:rPr lang="en-US" altLang="en-US" sz="2200" b="0" dirty="0"/>
              <a:t>bolts must be high strength (A325 or A490)</a:t>
            </a:r>
          </a:p>
          <a:p>
            <a:pPr>
              <a:spcBef>
                <a:spcPts val="2400"/>
              </a:spcBef>
              <a:buClrTx/>
              <a:buSzTx/>
            </a:pPr>
            <a:r>
              <a:rPr lang="en-US" altLang="en-US" sz="2200" b="0" dirty="0"/>
              <a:t>Bolted joints may be designed as bearing type connections, but must be constructed as slip </a:t>
            </a:r>
            <a:r>
              <a:rPr lang="en-US" altLang="en-US" sz="2200" b="0" dirty="0" smtClean="0"/>
              <a:t>critical</a:t>
            </a:r>
            <a:endParaRPr lang="en-US" altLang="en-US" sz="2200" b="0" dirty="0"/>
          </a:p>
          <a:p>
            <a:pPr lvl="1">
              <a:spcBef>
                <a:spcPts val="600"/>
              </a:spcBef>
              <a:buClrTx/>
              <a:buSzTx/>
            </a:pPr>
            <a:r>
              <a:rPr lang="en-US" altLang="en-US" sz="2200" b="0" dirty="0" smtClean="0"/>
              <a:t>bolts </a:t>
            </a:r>
            <a:r>
              <a:rPr lang="en-US" altLang="en-US" sz="2200" b="0" dirty="0"/>
              <a:t>must be </a:t>
            </a:r>
            <a:r>
              <a:rPr lang="en-US" altLang="en-US" sz="2200" b="0" dirty="0" err="1" smtClean="0"/>
              <a:t>pretensioned</a:t>
            </a:r>
            <a:endParaRPr lang="en-US" altLang="en-US" sz="2200" b="0" dirty="0"/>
          </a:p>
          <a:p>
            <a:pPr lvl="1">
              <a:spcBef>
                <a:spcPts val="600"/>
              </a:spcBef>
              <a:buClrTx/>
              <a:buSzTx/>
            </a:pPr>
            <a:r>
              <a:rPr lang="en-US" altLang="en-US" sz="2200" b="0" dirty="0" smtClean="0"/>
              <a:t>faying </a:t>
            </a:r>
            <a:r>
              <a:rPr lang="en-US" altLang="en-US" sz="2200" b="0" dirty="0"/>
              <a:t>surfaces must satisfy Class A surface requirements</a:t>
            </a:r>
          </a:p>
          <a:p>
            <a:pPr>
              <a:spcBef>
                <a:spcPts val="2400"/>
              </a:spcBef>
              <a:buClrTx/>
              <a:buSzTx/>
            </a:pPr>
            <a:r>
              <a:rPr lang="en-US" altLang="en-US" sz="2200" b="0" dirty="0"/>
              <a:t>Holes: standard size or short-slots perpendicular to load</a:t>
            </a:r>
            <a:br>
              <a:rPr lang="en-US" altLang="en-US" sz="2200" b="0" dirty="0"/>
            </a:br>
            <a:r>
              <a:rPr lang="en-US" altLang="en-US" sz="2200" b="0" dirty="0"/>
              <a:t>(exception: oversize holes are permitted for diagonal brace connections, but the connection must be designed as slip-critical and the oversize hole is permitted in one ply only</a:t>
            </a:r>
            <a:r>
              <a:rPr lang="en-US" altLang="en-US" sz="2200" b="0" dirty="0" smtClean="0"/>
              <a:t>)</a:t>
            </a:r>
          </a:p>
        </p:txBody>
      </p:sp>
    </p:spTree>
    <p:extLst>
      <p:ext uri="{BB962C8B-B14F-4D97-AF65-F5344CB8AC3E}">
        <p14:creationId xmlns:p14="http://schemas.microsoft.com/office/powerpoint/2010/main" val="298419118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orax-Bld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7838"/>
            <a:ext cx="9144000" cy="590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4">
            <a:extLst/>
          </p:cNvPr>
          <p:cNvSpPr>
            <a:spLocks noGrp="1" noChangeArrowheads="1"/>
          </p:cNvSpPr>
          <p:nvPr>
            <p:ph type="sldNum" sz="quarter" idx="40"/>
          </p:nvPr>
        </p:nvSpPr>
        <p:spPr>
          <a:xfrm>
            <a:off x="6553200" y="6356350"/>
            <a:ext cx="2133600" cy="365125"/>
          </a:xfrm>
          <a:ln/>
        </p:spPr>
        <p:txBody>
          <a:bodyPr/>
          <a:lstStyle>
            <a:lvl1pPr>
              <a:defRPr/>
            </a:lvl1pPr>
          </a:lstStyle>
          <a:p>
            <a:pPr>
              <a:defRPr/>
            </a:pPr>
            <a:fld id="{46425072-6E52-45A8-8A7E-A5B11BCA4176}" type="slidenum">
              <a:rPr lang="en-US" altLang="en-US">
                <a:solidFill>
                  <a:schemeClr val="tx1"/>
                </a:solidFill>
              </a:rPr>
              <a:pPr>
                <a:defRPr/>
              </a:pPr>
              <a:t>7</a:t>
            </a:fld>
            <a:endParaRPr lang="en-US" altLang="en-US" dirty="0">
              <a:solidFill>
                <a:schemeClr val="tx1"/>
              </a:solidFill>
            </a:endParaRPr>
          </a:p>
        </p:txBody>
      </p:sp>
    </p:spTree>
    <p:extLst>
      <p:ext uri="{BB962C8B-B14F-4D97-AF65-F5344CB8AC3E}">
        <p14:creationId xmlns:p14="http://schemas.microsoft.com/office/powerpoint/2010/main" val="336299876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38"/>
          </p:nvPr>
        </p:nvSpPr>
        <p:spPr/>
        <p:txBody>
          <a:bodyPr/>
          <a:lstStyle/>
          <a:p>
            <a:r>
              <a:rPr lang="en-US" dirty="0" smtClean="0"/>
              <a:t>General Member and Connection Design Requirements</a:t>
            </a:r>
            <a:endParaRPr lang="en-US" dirty="0"/>
          </a:p>
        </p:txBody>
      </p:sp>
      <p:sp>
        <p:nvSpPr>
          <p:cNvPr id="7" name="Text Placeholder 6"/>
          <p:cNvSpPr>
            <a:spLocks noGrp="1"/>
          </p:cNvSpPr>
          <p:nvPr>
            <p:ph type="body" sz="quarter" idx="39"/>
          </p:nvPr>
        </p:nvSpPr>
        <p:spPr/>
        <p:txBody>
          <a:bodyPr/>
          <a:lstStyle/>
          <a:p>
            <a:r>
              <a:rPr lang="en-US" dirty="0" smtClean="0"/>
              <a:t>AISC Seismic Provisions</a:t>
            </a:r>
            <a:endParaRPr lang="en-US" dirty="0"/>
          </a:p>
        </p:txBody>
      </p:sp>
      <p:sp>
        <p:nvSpPr>
          <p:cNvPr id="5" name="Slide Number Placeholder 4"/>
          <p:cNvSpPr>
            <a:spLocks noGrp="1"/>
          </p:cNvSpPr>
          <p:nvPr>
            <p:ph type="sldNum" sz="quarter" idx="12"/>
          </p:nvPr>
        </p:nvSpPr>
        <p:spPr/>
        <p:txBody>
          <a:bodyPr/>
          <a:lstStyle/>
          <a:p>
            <a:pPr>
              <a:defRPr/>
            </a:pPr>
            <a:fld id="{46425072-6E52-45A8-8A7E-A5B11BCA4176}" type="slidenum">
              <a:rPr lang="en-US" altLang="en-US" smtClean="0"/>
              <a:pPr>
                <a:defRPr/>
              </a:pPr>
              <a:t>70</a:t>
            </a:fld>
            <a:endParaRPr lang="en-US" altLang="en-US" dirty="0"/>
          </a:p>
        </p:txBody>
      </p:sp>
      <p:sp>
        <p:nvSpPr>
          <p:cNvPr id="8" name="Text Box 2"/>
          <p:cNvSpPr txBox="1">
            <a:spLocks noChangeArrowheads="1"/>
          </p:cNvSpPr>
          <p:nvPr/>
        </p:nvSpPr>
        <p:spPr bwMode="auto">
          <a:xfrm>
            <a:off x="539552" y="1268760"/>
            <a:ext cx="6912768"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None/>
            </a:pPr>
            <a:r>
              <a:rPr lang="en-US" altLang="en-US" sz="2200" u="sng" dirty="0" smtClean="0">
                <a:latin typeface="+mn-lt"/>
              </a:rPr>
              <a:t>D2.2  Connections – Bolted Joints</a:t>
            </a:r>
            <a:r>
              <a:rPr lang="en-US" altLang="en-US" sz="2200" dirty="0" smtClean="0">
                <a:latin typeface="+mn-lt"/>
              </a:rPr>
              <a:t> </a:t>
            </a:r>
            <a:r>
              <a:rPr lang="en-US" altLang="en-US" sz="2200" b="0" i="1" dirty="0" smtClean="0">
                <a:latin typeface="+mn-lt"/>
              </a:rPr>
              <a:t>(continued)</a:t>
            </a:r>
            <a:endParaRPr lang="en-US" altLang="en-US" sz="2200" b="0" i="1" dirty="0">
              <a:latin typeface="+mn-lt"/>
            </a:endParaRPr>
          </a:p>
        </p:txBody>
      </p:sp>
      <p:sp>
        <p:nvSpPr>
          <p:cNvPr id="10" name="Text Box 4"/>
          <p:cNvSpPr txBox="1">
            <a:spLocks noChangeArrowheads="1"/>
          </p:cNvSpPr>
          <p:nvPr/>
        </p:nvSpPr>
        <p:spPr bwMode="auto">
          <a:xfrm>
            <a:off x="755576" y="1916832"/>
            <a:ext cx="7708392"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33363" indent="-233363" algn="l">
              <a:spcBef>
                <a:spcPct val="20000"/>
              </a:spcBef>
              <a:buClr>
                <a:schemeClr val="tx2"/>
              </a:buClr>
              <a:buSzPct val="150000"/>
              <a:buChar char="•"/>
              <a:defRPr sz="2800" b="1">
                <a:solidFill>
                  <a:schemeClr val="tx1"/>
                </a:solidFill>
                <a:latin typeface="Arial" charset="0"/>
              </a:defRPr>
            </a:lvl1pPr>
            <a:lvl2pPr marL="742950" indent="-285750" algn="l">
              <a:spcBef>
                <a:spcPct val="20000"/>
              </a:spcBef>
              <a:buClr>
                <a:schemeClr val="tx2"/>
              </a:buClr>
              <a:buSzPct val="100000"/>
              <a:buChar char="–"/>
              <a:defRPr sz="2800" b="1">
                <a:solidFill>
                  <a:schemeClr val="tx1"/>
                </a:solidFill>
                <a:latin typeface="Arial" charset="0"/>
              </a:defRPr>
            </a:lvl2pPr>
            <a:lvl3pPr marL="1143000" indent="-228600" algn="l">
              <a:spcBef>
                <a:spcPct val="20000"/>
              </a:spcBef>
              <a:buClr>
                <a:schemeClr val="tx2"/>
              </a:buClr>
              <a:buSzPct val="100000"/>
              <a:buChar char="•"/>
              <a:defRPr sz="2400">
                <a:solidFill>
                  <a:schemeClr val="tx1"/>
                </a:solidFill>
                <a:latin typeface="Arial" charset="0"/>
              </a:defRPr>
            </a:lvl3pPr>
            <a:lvl4pPr marL="1600200" indent="-228600" algn="l">
              <a:spcBef>
                <a:spcPct val="20000"/>
              </a:spcBef>
              <a:buClr>
                <a:schemeClr val="tx2"/>
              </a:buClr>
              <a:buSzPct val="100000"/>
              <a:buChar char="–"/>
              <a:defRPr sz="2000">
                <a:solidFill>
                  <a:schemeClr val="tx1"/>
                </a:solidFill>
                <a:latin typeface="Arial" charset="0"/>
              </a:defRPr>
            </a:lvl4pPr>
            <a:lvl5pPr marL="2057400" indent="-228600" algn="l">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ts val="2400"/>
              </a:spcBef>
              <a:buClrTx/>
              <a:buSzTx/>
            </a:pPr>
            <a:r>
              <a:rPr lang="en-US" altLang="en-US" sz="2200" b="0" dirty="0" smtClean="0"/>
              <a:t>Nominal bolt bearing and </a:t>
            </a:r>
            <a:r>
              <a:rPr lang="en-US" altLang="en-US" sz="2200" b="0" dirty="0" err="1" smtClean="0"/>
              <a:t>tearout</a:t>
            </a:r>
            <a:r>
              <a:rPr lang="en-US" altLang="en-US" sz="2200" b="0" dirty="0" smtClean="0"/>
              <a:t> equations where deformation at the bolt hole at service load is a design consideration shall be used.</a:t>
            </a:r>
          </a:p>
          <a:p>
            <a:pPr lvl="1">
              <a:spcBef>
                <a:spcPts val="600"/>
              </a:spcBef>
              <a:buClrTx/>
              <a:buSzTx/>
            </a:pPr>
            <a:r>
              <a:rPr lang="en-US" altLang="en-US" sz="2200" b="0" i="1" dirty="0"/>
              <a:t>E</a:t>
            </a:r>
            <a:r>
              <a:rPr lang="en-US" altLang="en-US" sz="2200" b="0" i="1" dirty="0" smtClean="0"/>
              <a:t>xception</a:t>
            </a:r>
            <a:r>
              <a:rPr lang="en-US" altLang="en-US" sz="2200" b="0" dirty="0" smtClean="0"/>
              <a:t>: where the required strength of a connection is based upon the expected strength of a member or element</a:t>
            </a:r>
          </a:p>
          <a:p>
            <a:pPr>
              <a:spcBef>
                <a:spcPts val="2400"/>
              </a:spcBef>
              <a:buClrTx/>
              <a:buSzTx/>
            </a:pPr>
            <a:r>
              <a:rPr lang="en-US" altLang="en-US" sz="2200" b="0" dirty="0"/>
              <a:t>Bolts and welds shall not be designed to share force in a joint, or the same force component in a connection.</a:t>
            </a:r>
          </a:p>
          <a:p>
            <a:pPr>
              <a:spcBef>
                <a:spcPct val="50000"/>
              </a:spcBef>
              <a:buClrTx/>
              <a:buSzTx/>
            </a:pPr>
            <a:endParaRPr lang="en-US" altLang="en-US" sz="2200" b="0" dirty="0"/>
          </a:p>
        </p:txBody>
      </p:sp>
    </p:spTree>
    <p:extLst>
      <p:ext uri="{BB962C8B-B14F-4D97-AF65-F5344CB8AC3E}">
        <p14:creationId xmlns:p14="http://schemas.microsoft.com/office/powerpoint/2010/main" val="299024437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6"/>
          <p:cNvGrpSpPr>
            <a:grpSpLocks/>
          </p:cNvGrpSpPr>
          <p:nvPr/>
        </p:nvGrpSpPr>
        <p:grpSpPr bwMode="auto">
          <a:xfrm>
            <a:off x="1543050" y="533400"/>
            <a:ext cx="5781675" cy="4267200"/>
            <a:chOff x="918" y="528"/>
            <a:chExt cx="3642" cy="2688"/>
          </a:xfrm>
        </p:grpSpPr>
        <p:grpSp>
          <p:nvGrpSpPr>
            <p:cNvPr id="5" name="Group 17"/>
            <p:cNvGrpSpPr>
              <a:grpSpLocks/>
            </p:cNvGrpSpPr>
            <p:nvPr/>
          </p:nvGrpSpPr>
          <p:grpSpPr bwMode="auto">
            <a:xfrm>
              <a:off x="1200" y="528"/>
              <a:ext cx="3360" cy="2688"/>
              <a:chOff x="1200" y="528"/>
              <a:chExt cx="3360" cy="2688"/>
            </a:xfrm>
          </p:grpSpPr>
          <p:sp>
            <p:nvSpPr>
              <p:cNvPr id="24" name="Freeform 15"/>
              <p:cNvSpPr>
                <a:spLocks/>
              </p:cNvSpPr>
              <p:nvPr/>
            </p:nvSpPr>
            <p:spPr bwMode="auto">
              <a:xfrm>
                <a:off x="1200" y="1776"/>
                <a:ext cx="1632" cy="1440"/>
              </a:xfrm>
              <a:custGeom>
                <a:avLst/>
                <a:gdLst>
                  <a:gd name="T0" fmla="*/ 1632 w 1632"/>
                  <a:gd name="T1" fmla="*/ 576 h 1440"/>
                  <a:gd name="T2" fmla="*/ 1200 w 1632"/>
                  <a:gd name="T3" fmla="*/ 0 h 1440"/>
                  <a:gd name="T4" fmla="*/ 0 w 1632"/>
                  <a:gd name="T5" fmla="*/ 480 h 1440"/>
                  <a:gd name="T6" fmla="*/ 432 w 1632"/>
                  <a:gd name="T7" fmla="*/ 720 h 1440"/>
                  <a:gd name="T8" fmla="*/ 384 w 1632"/>
                  <a:gd name="T9" fmla="*/ 1056 h 1440"/>
                  <a:gd name="T10" fmla="*/ 624 w 1632"/>
                  <a:gd name="T11" fmla="*/ 1152 h 1440"/>
                  <a:gd name="T12" fmla="*/ 624 w 1632"/>
                  <a:gd name="T13" fmla="*/ 1392 h 1440"/>
                  <a:gd name="T14" fmla="*/ 912 w 1632"/>
                  <a:gd name="T15" fmla="*/ 1440 h 1440"/>
                  <a:gd name="T16" fmla="*/ 1632 w 1632"/>
                  <a:gd name="T17" fmla="*/ 576 h 14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32" h="1440">
                    <a:moveTo>
                      <a:pt x="1632" y="576"/>
                    </a:moveTo>
                    <a:lnTo>
                      <a:pt x="1200" y="0"/>
                    </a:lnTo>
                    <a:lnTo>
                      <a:pt x="0" y="480"/>
                    </a:lnTo>
                    <a:lnTo>
                      <a:pt x="432" y="720"/>
                    </a:lnTo>
                    <a:lnTo>
                      <a:pt x="384" y="1056"/>
                    </a:lnTo>
                    <a:lnTo>
                      <a:pt x="624" y="1152"/>
                    </a:lnTo>
                    <a:lnTo>
                      <a:pt x="624" y="1392"/>
                    </a:lnTo>
                    <a:lnTo>
                      <a:pt x="912" y="1440"/>
                    </a:lnTo>
                    <a:lnTo>
                      <a:pt x="1632" y="576"/>
                    </a:lnTo>
                    <a:close/>
                  </a:path>
                </a:pathLst>
              </a:custGeom>
              <a:solidFill>
                <a:srgbClr val="CBCBCB"/>
              </a:solidFill>
              <a:ln w="19050" cap="flat" cmpd="sng">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nvGrpSpPr>
              <p:cNvPr id="25" name="Group 6"/>
              <p:cNvGrpSpPr>
                <a:grpSpLocks/>
              </p:cNvGrpSpPr>
              <p:nvPr/>
            </p:nvGrpSpPr>
            <p:grpSpPr bwMode="auto">
              <a:xfrm rot="-2366821">
                <a:off x="1659" y="1511"/>
                <a:ext cx="2698" cy="407"/>
                <a:chOff x="1221" y="1427"/>
                <a:chExt cx="2698" cy="407"/>
              </a:xfrm>
            </p:grpSpPr>
            <p:sp>
              <p:nvSpPr>
                <p:cNvPr id="27" name="Rectangle 4"/>
                <p:cNvSpPr>
                  <a:spLocks noChangeArrowheads="1"/>
                </p:cNvSpPr>
                <p:nvPr/>
              </p:nvSpPr>
              <p:spPr bwMode="auto">
                <a:xfrm>
                  <a:off x="1221" y="1427"/>
                  <a:ext cx="2698" cy="332"/>
                </a:xfrm>
                <a:prstGeom prst="rect">
                  <a:avLst/>
                </a:prstGeom>
                <a:solidFill>
                  <a:srgbClr val="CECECE"/>
                </a:solidFill>
                <a:ln w="28575" algn="ctr">
                  <a:solidFill>
                    <a:schemeClr val="tx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8" name="Rectangle 5"/>
                <p:cNvSpPr>
                  <a:spLocks noChangeArrowheads="1"/>
                </p:cNvSpPr>
                <p:nvPr/>
              </p:nvSpPr>
              <p:spPr bwMode="auto">
                <a:xfrm>
                  <a:off x="1221" y="1751"/>
                  <a:ext cx="2698" cy="83"/>
                </a:xfrm>
                <a:prstGeom prst="rect">
                  <a:avLst/>
                </a:prstGeom>
                <a:solidFill>
                  <a:srgbClr val="CECECE"/>
                </a:solidFill>
                <a:ln w="28575" algn="ctr">
                  <a:solidFill>
                    <a:schemeClr val="tx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sp>
            <p:nvSpPr>
              <p:cNvPr id="26" name="AutoShape 16"/>
              <p:cNvSpPr>
                <a:spLocks noChangeArrowheads="1"/>
              </p:cNvSpPr>
              <p:nvPr/>
            </p:nvSpPr>
            <p:spPr bwMode="auto">
              <a:xfrm rot="-2264190">
                <a:off x="4128" y="528"/>
                <a:ext cx="432" cy="192"/>
              </a:xfrm>
              <a:prstGeom prst="rightArrow">
                <a:avLst>
                  <a:gd name="adj1" fmla="val 50000"/>
                  <a:gd name="adj2" fmla="val 56250"/>
                </a:avLst>
              </a:prstGeom>
              <a:solidFill>
                <a:schemeClr val="accent1">
                  <a:lumMod val="60000"/>
                  <a:lumOff val="40000"/>
                </a:schemeClr>
              </a:solidFill>
              <a:ln w="19050" algn="ctr">
                <a:solidFill>
                  <a:schemeClr val="tx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sp>
          <p:nvSpPr>
            <p:cNvPr id="6" name="Oval 24"/>
            <p:cNvSpPr>
              <a:spLocks noChangeArrowheads="1"/>
            </p:cNvSpPr>
            <p:nvPr/>
          </p:nvSpPr>
          <p:spPr bwMode="auto">
            <a:xfrm>
              <a:off x="2064" y="2352"/>
              <a:ext cx="96" cy="96"/>
            </a:xfrm>
            <a:prstGeom prst="ellipse">
              <a:avLst/>
            </a:prstGeom>
            <a:solidFill>
              <a:schemeClr val="bg2"/>
            </a:solidFill>
            <a:ln w="19050" algn="ctr">
              <a:solidFill>
                <a:schemeClr val="tx1"/>
              </a:solidFill>
              <a:round/>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 name="Oval 25"/>
            <p:cNvSpPr>
              <a:spLocks noChangeArrowheads="1"/>
            </p:cNvSpPr>
            <p:nvPr/>
          </p:nvSpPr>
          <p:spPr bwMode="auto">
            <a:xfrm>
              <a:off x="2256" y="2208"/>
              <a:ext cx="96" cy="96"/>
            </a:xfrm>
            <a:prstGeom prst="ellipse">
              <a:avLst/>
            </a:prstGeom>
            <a:solidFill>
              <a:schemeClr val="bg2"/>
            </a:solidFill>
            <a:ln w="19050" algn="ctr">
              <a:solidFill>
                <a:schemeClr val="tx1"/>
              </a:solidFill>
              <a:round/>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8" name="Oval 26"/>
            <p:cNvSpPr>
              <a:spLocks noChangeArrowheads="1"/>
            </p:cNvSpPr>
            <p:nvPr/>
          </p:nvSpPr>
          <p:spPr bwMode="auto">
            <a:xfrm>
              <a:off x="2448" y="2064"/>
              <a:ext cx="96" cy="96"/>
            </a:xfrm>
            <a:prstGeom prst="ellipse">
              <a:avLst/>
            </a:prstGeom>
            <a:solidFill>
              <a:schemeClr val="bg2"/>
            </a:solidFill>
            <a:ln w="19050" algn="ctr">
              <a:solidFill>
                <a:schemeClr val="tx1"/>
              </a:solidFill>
              <a:round/>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9" name="Line 27"/>
            <p:cNvSpPr>
              <a:spLocks noChangeShapeType="1"/>
            </p:cNvSpPr>
            <p:nvPr/>
          </p:nvSpPr>
          <p:spPr bwMode="auto">
            <a:xfrm rot="77220" flipH="1">
              <a:off x="1815" y="2109"/>
              <a:ext cx="336" cy="288"/>
            </a:xfrm>
            <a:prstGeom prst="line">
              <a:avLst/>
            </a:prstGeom>
            <a:noFill/>
            <a:ln w="57150">
              <a:solidFill>
                <a:srgbClr val="FC0128"/>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 name="Freeform 28"/>
            <p:cNvSpPr>
              <a:spLocks/>
            </p:cNvSpPr>
            <p:nvPr/>
          </p:nvSpPr>
          <p:spPr bwMode="auto">
            <a:xfrm>
              <a:off x="1794" y="2394"/>
              <a:ext cx="288" cy="351"/>
            </a:xfrm>
            <a:custGeom>
              <a:avLst/>
              <a:gdLst>
                <a:gd name="T0" fmla="*/ 0 w 288"/>
                <a:gd name="T1" fmla="*/ 0 h 351"/>
                <a:gd name="T2" fmla="*/ 288 w 288"/>
                <a:gd name="T3" fmla="*/ 351 h 351"/>
                <a:gd name="T4" fmla="*/ 0 60000 65536"/>
                <a:gd name="T5" fmla="*/ 0 60000 65536"/>
              </a:gdLst>
              <a:ahLst/>
              <a:cxnLst>
                <a:cxn ang="T4">
                  <a:pos x="T0" y="T1"/>
                </a:cxn>
                <a:cxn ang="T5">
                  <a:pos x="T2" y="T3"/>
                </a:cxn>
              </a:cxnLst>
              <a:rect l="0" t="0" r="r" b="b"/>
              <a:pathLst>
                <a:path w="288" h="351">
                  <a:moveTo>
                    <a:pt x="0" y="0"/>
                  </a:moveTo>
                  <a:lnTo>
                    <a:pt x="288" y="351"/>
                  </a:lnTo>
                </a:path>
              </a:pathLst>
            </a:custGeom>
            <a:noFill/>
            <a:ln w="57150" cap="flat" cmpd="sng">
              <a:solidFill>
                <a:srgbClr val="FC0128"/>
              </a:solidFill>
              <a:prstDash val="solid"/>
              <a:round/>
              <a:headEnd type="none" w="med" len="med"/>
              <a:tailEnd type="non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1" name="Freeform 29"/>
            <p:cNvSpPr>
              <a:spLocks/>
            </p:cNvSpPr>
            <p:nvPr/>
          </p:nvSpPr>
          <p:spPr bwMode="auto">
            <a:xfrm>
              <a:off x="2085" y="2289"/>
              <a:ext cx="579" cy="477"/>
            </a:xfrm>
            <a:custGeom>
              <a:avLst/>
              <a:gdLst>
                <a:gd name="T0" fmla="*/ 579 w 579"/>
                <a:gd name="T1" fmla="*/ 0 h 477"/>
                <a:gd name="T2" fmla="*/ 0 w 579"/>
                <a:gd name="T3" fmla="*/ 477 h 477"/>
                <a:gd name="T4" fmla="*/ 0 60000 65536"/>
                <a:gd name="T5" fmla="*/ 0 60000 65536"/>
              </a:gdLst>
              <a:ahLst/>
              <a:cxnLst>
                <a:cxn ang="T4">
                  <a:pos x="T0" y="T1"/>
                </a:cxn>
                <a:cxn ang="T5">
                  <a:pos x="T2" y="T3"/>
                </a:cxn>
              </a:cxnLst>
              <a:rect l="0" t="0" r="r" b="b"/>
              <a:pathLst>
                <a:path w="579" h="477">
                  <a:moveTo>
                    <a:pt x="579" y="0"/>
                  </a:moveTo>
                  <a:lnTo>
                    <a:pt x="0" y="477"/>
                  </a:lnTo>
                </a:path>
              </a:pathLst>
            </a:custGeom>
            <a:noFill/>
            <a:ln w="57150" cap="flat" cmpd="sng">
              <a:solidFill>
                <a:srgbClr val="FC0128"/>
              </a:solidFill>
              <a:prstDash val="solid"/>
              <a:round/>
              <a:headEnd type="none" w="med" len="med"/>
              <a:tailEnd type="non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nvGrpSpPr>
            <p:cNvPr id="12" name="Group 33"/>
            <p:cNvGrpSpPr>
              <a:grpSpLocks/>
            </p:cNvGrpSpPr>
            <p:nvPr/>
          </p:nvGrpSpPr>
          <p:grpSpPr bwMode="auto">
            <a:xfrm>
              <a:off x="2656" y="3004"/>
              <a:ext cx="741" cy="161"/>
              <a:chOff x="2668" y="2992"/>
              <a:chExt cx="741" cy="161"/>
            </a:xfrm>
          </p:grpSpPr>
          <p:sp>
            <p:nvSpPr>
              <p:cNvPr id="21" name="Line 30"/>
              <p:cNvSpPr>
                <a:spLocks noChangeShapeType="1"/>
              </p:cNvSpPr>
              <p:nvPr/>
            </p:nvSpPr>
            <p:spPr bwMode="auto">
              <a:xfrm>
                <a:off x="2668" y="2992"/>
                <a:ext cx="741" cy="0"/>
              </a:xfrm>
              <a:prstGeom prst="line">
                <a:avLst/>
              </a:prstGeom>
              <a:noFill/>
              <a:ln w="19050">
                <a:solidFill>
                  <a:schemeClr val="tx1"/>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2" name="Line 31"/>
              <p:cNvSpPr>
                <a:spLocks noChangeShapeType="1"/>
              </p:cNvSpPr>
              <p:nvPr/>
            </p:nvSpPr>
            <p:spPr bwMode="auto">
              <a:xfrm>
                <a:off x="2982" y="2997"/>
                <a:ext cx="0" cy="156"/>
              </a:xfrm>
              <a:prstGeom prst="line">
                <a:avLst/>
              </a:prstGeom>
              <a:noFill/>
              <a:ln w="19050">
                <a:solidFill>
                  <a:schemeClr val="tx1"/>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3" name="Line 32"/>
              <p:cNvSpPr>
                <a:spLocks noChangeShapeType="1"/>
              </p:cNvSpPr>
              <p:nvPr/>
            </p:nvSpPr>
            <p:spPr bwMode="auto">
              <a:xfrm flipV="1">
                <a:off x="2976" y="2997"/>
                <a:ext cx="168" cy="153"/>
              </a:xfrm>
              <a:prstGeom prst="line">
                <a:avLst/>
              </a:prstGeom>
              <a:noFill/>
              <a:ln w="19050">
                <a:solidFill>
                  <a:schemeClr val="tx1"/>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13" name="Line 35"/>
            <p:cNvSpPr>
              <a:spLocks noChangeShapeType="1"/>
            </p:cNvSpPr>
            <p:nvPr/>
          </p:nvSpPr>
          <p:spPr bwMode="auto">
            <a:xfrm flipH="1" flipV="1">
              <a:off x="2316" y="2616"/>
              <a:ext cx="348" cy="388"/>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4" name="Line 36"/>
            <p:cNvSpPr>
              <a:spLocks noChangeShapeType="1"/>
            </p:cNvSpPr>
            <p:nvPr/>
          </p:nvSpPr>
          <p:spPr bwMode="auto">
            <a:xfrm flipH="1" flipV="1">
              <a:off x="1815" y="2829"/>
              <a:ext cx="849" cy="175"/>
            </a:xfrm>
            <a:prstGeom prst="line">
              <a:avLst/>
            </a:prstGeom>
            <a:noFill/>
            <a:ln w="19050">
              <a:solidFill>
                <a:schemeClr val="tx1"/>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5" name="Line 37"/>
            <p:cNvSpPr>
              <a:spLocks noChangeShapeType="1"/>
            </p:cNvSpPr>
            <p:nvPr/>
          </p:nvSpPr>
          <p:spPr bwMode="auto">
            <a:xfrm flipV="1">
              <a:off x="1815" y="2616"/>
              <a:ext cx="117" cy="213"/>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nvGrpSpPr>
            <p:cNvPr id="16" name="Group 40"/>
            <p:cNvGrpSpPr>
              <a:grpSpLocks/>
            </p:cNvGrpSpPr>
            <p:nvPr/>
          </p:nvGrpSpPr>
          <p:grpSpPr bwMode="auto">
            <a:xfrm>
              <a:off x="918" y="1837"/>
              <a:ext cx="741" cy="161"/>
              <a:chOff x="2668" y="2992"/>
              <a:chExt cx="741" cy="161"/>
            </a:xfrm>
          </p:grpSpPr>
          <p:sp>
            <p:nvSpPr>
              <p:cNvPr id="18" name="Line 41"/>
              <p:cNvSpPr>
                <a:spLocks noChangeShapeType="1"/>
              </p:cNvSpPr>
              <p:nvPr/>
            </p:nvSpPr>
            <p:spPr bwMode="auto">
              <a:xfrm>
                <a:off x="2668" y="2992"/>
                <a:ext cx="741" cy="0"/>
              </a:xfrm>
              <a:prstGeom prst="line">
                <a:avLst/>
              </a:prstGeom>
              <a:noFill/>
              <a:ln w="19050">
                <a:solidFill>
                  <a:schemeClr val="tx1"/>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9" name="Line 42"/>
              <p:cNvSpPr>
                <a:spLocks noChangeShapeType="1"/>
              </p:cNvSpPr>
              <p:nvPr/>
            </p:nvSpPr>
            <p:spPr bwMode="auto">
              <a:xfrm>
                <a:off x="2982" y="2997"/>
                <a:ext cx="0" cy="156"/>
              </a:xfrm>
              <a:prstGeom prst="line">
                <a:avLst/>
              </a:prstGeom>
              <a:noFill/>
              <a:ln w="19050">
                <a:solidFill>
                  <a:schemeClr val="tx1"/>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0" name="Line 43"/>
              <p:cNvSpPr>
                <a:spLocks noChangeShapeType="1"/>
              </p:cNvSpPr>
              <p:nvPr/>
            </p:nvSpPr>
            <p:spPr bwMode="auto">
              <a:xfrm flipV="1">
                <a:off x="2976" y="2997"/>
                <a:ext cx="168" cy="153"/>
              </a:xfrm>
              <a:prstGeom prst="line">
                <a:avLst/>
              </a:prstGeom>
              <a:noFill/>
              <a:ln w="19050">
                <a:solidFill>
                  <a:schemeClr val="tx1"/>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17" name="Line 44"/>
            <p:cNvSpPr>
              <a:spLocks noChangeShapeType="1"/>
            </p:cNvSpPr>
            <p:nvPr/>
          </p:nvSpPr>
          <p:spPr bwMode="auto">
            <a:xfrm>
              <a:off x="1659" y="1837"/>
              <a:ext cx="273" cy="371"/>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29" name="Text Box 45"/>
          <p:cNvSpPr txBox="1">
            <a:spLocks noChangeArrowheads="1"/>
          </p:cNvSpPr>
          <p:nvPr/>
        </p:nvSpPr>
        <p:spPr bwMode="auto">
          <a:xfrm>
            <a:off x="2169770" y="5301208"/>
            <a:ext cx="4324896" cy="7694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r>
              <a:rPr lang="en-US" altLang="en-US" sz="2000" dirty="0"/>
              <a:t>Bolts and welds sharing same force:</a:t>
            </a:r>
          </a:p>
          <a:p>
            <a:pPr algn="ctr"/>
            <a:r>
              <a:rPr lang="en-US" altLang="en-US" b="1" i="1" dirty="0">
                <a:solidFill>
                  <a:srgbClr val="FF0000"/>
                </a:solidFill>
              </a:rPr>
              <a:t>Not Permitted</a:t>
            </a:r>
          </a:p>
        </p:txBody>
      </p:sp>
      <p:sp>
        <p:nvSpPr>
          <p:cNvPr id="30" name="Slide Number Placeholder 4"/>
          <p:cNvSpPr>
            <a:spLocks noGrp="1"/>
          </p:cNvSpPr>
          <p:nvPr>
            <p:ph type="sldNum" sz="quarter" idx="4294967295"/>
          </p:nvPr>
        </p:nvSpPr>
        <p:spPr>
          <a:xfrm>
            <a:off x="6553200" y="6356350"/>
            <a:ext cx="2133600" cy="365125"/>
          </a:xfrm>
          <a:prstGeom prst="rect">
            <a:avLst/>
          </a:prstGeom>
          <a:ln/>
        </p:spPr>
        <p:txBody>
          <a:bodyPr vert="horz" lIns="91440" tIns="45720" rIns="91440" bIns="45720" rtlCol="0" anchor="ctr"/>
          <a:lstStyle/>
          <a:p>
            <a:pPr algn="r"/>
            <a:fld id="{46425072-6E52-45A8-8A7E-A5B11BCA4176}" type="slidenum">
              <a:rPr lang="en-US" altLang="en-US" sz="1200">
                <a:solidFill>
                  <a:schemeClr val="tx1">
                    <a:tint val="75000"/>
                  </a:schemeClr>
                </a:solidFill>
              </a:rPr>
              <a:pPr algn="r"/>
              <a:t>71</a:t>
            </a:fld>
            <a:endParaRPr lang="en-US" altLang="en-US" sz="1200" dirty="0">
              <a:solidFill>
                <a:schemeClr val="tx1">
                  <a:tint val="75000"/>
                </a:schemeClr>
              </a:solidFill>
            </a:endParaRPr>
          </a:p>
        </p:txBody>
      </p:sp>
    </p:spTree>
    <p:extLst>
      <p:ext uri="{BB962C8B-B14F-4D97-AF65-F5344CB8AC3E}">
        <p14:creationId xmlns:p14="http://schemas.microsoft.com/office/powerpoint/2010/main" val="266479666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659233" y="5996027"/>
            <a:ext cx="8026557" cy="3385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spcBef>
                <a:spcPct val="0"/>
              </a:spcBef>
            </a:pPr>
            <a:r>
              <a:rPr lang="en-US" altLang="en-US" sz="1600" b="1" i="1" dirty="0"/>
              <a:t>Fig. </a:t>
            </a:r>
            <a:r>
              <a:rPr lang="en-US" altLang="en-US" sz="1600" b="1" i="1" dirty="0" smtClean="0"/>
              <a:t>C-D2.1. </a:t>
            </a:r>
            <a:r>
              <a:rPr lang="en-US" altLang="en-US" sz="1600" b="1" i="1" dirty="0"/>
              <a:t>Desirable details that avoid shared forces between welds and bolts.</a:t>
            </a:r>
            <a:r>
              <a:rPr lang="en-US" altLang="en-US" sz="1600" b="1" dirty="0"/>
              <a:t> </a:t>
            </a:r>
          </a:p>
        </p:txBody>
      </p:sp>
      <p:sp>
        <p:nvSpPr>
          <p:cNvPr id="6" name="Slide Number Placeholder 4"/>
          <p:cNvSpPr>
            <a:spLocks noGrp="1"/>
          </p:cNvSpPr>
          <p:nvPr>
            <p:ph type="sldNum" sz="quarter" idx="4294967295"/>
          </p:nvPr>
        </p:nvSpPr>
        <p:spPr>
          <a:xfrm>
            <a:off x="6553200" y="6356350"/>
            <a:ext cx="2133600" cy="365125"/>
          </a:xfrm>
          <a:prstGeom prst="rect">
            <a:avLst/>
          </a:prstGeom>
          <a:ln/>
        </p:spPr>
        <p:txBody>
          <a:bodyPr vert="horz" lIns="91440" tIns="45720" rIns="91440" bIns="45720" rtlCol="0" anchor="ctr"/>
          <a:lstStyle/>
          <a:p>
            <a:pPr algn="r"/>
            <a:fld id="{46425072-6E52-45A8-8A7E-A5B11BCA4176}" type="slidenum">
              <a:rPr lang="en-US" altLang="en-US" sz="1200">
                <a:solidFill>
                  <a:schemeClr val="tx1">
                    <a:tint val="75000"/>
                  </a:schemeClr>
                </a:solidFill>
              </a:rPr>
              <a:pPr algn="r"/>
              <a:t>72</a:t>
            </a:fld>
            <a:endParaRPr lang="en-US" altLang="en-US" sz="1200">
              <a:solidFill>
                <a:schemeClr val="tx1">
                  <a:tint val="75000"/>
                </a:schemeClr>
              </a:solidFill>
            </a:endParaRPr>
          </a:p>
        </p:txBody>
      </p:sp>
      <p:pic>
        <p:nvPicPr>
          <p:cNvPr id="2" name="Picture 1"/>
          <p:cNvPicPr>
            <a:picLocks noChangeAspect="1"/>
          </p:cNvPicPr>
          <p:nvPr/>
        </p:nvPicPr>
        <p:blipFill>
          <a:blip r:embed="rId3"/>
          <a:stretch>
            <a:fillRect/>
          </a:stretch>
        </p:blipFill>
        <p:spPr>
          <a:xfrm>
            <a:off x="1714771" y="-62577"/>
            <a:ext cx="5593533" cy="5867842"/>
          </a:xfrm>
          <a:prstGeom prst="rect">
            <a:avLst/>
          </a:prstGeom>
        </p:spPr>
      </p:pic>
    </p:spTree>
    <p:extLst>
      <p:ext uri="{BB962C8B-B14F-4D97-AF65-F5344CB8AC3E}">
        <p14:creationId xmlns:p14="http://schemas.microsoft.com/office/powerpoint/2010/main" val="62705511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8"/>
          </p:nvPr>
        </p:nvSpPr>
        <p:spPr/>
        <p:txBody>
          <a:bodyPr/>
          <a:lstStyle/>
          <a:p>
            <a:r>
              <a:rPr lang="en-US" dirty="0" smtClean="0"/>
              <a:t>Fabrication and Erection</a:t>
            </a:r>
            <a:endParaRPr lang="en-US" dirty="0"/>
          </a:p>
        </p:txBody>
      </p:sp>
      <p:sp>
        <p:nvSpPr>
          <p:cNvPr id="3" name="Text Placeholder 2"/>
          <p:cNvSpPr>
            <a:spLocks noGrp="1"/>
          </p:cNvSpPr>
          <p:nvPr>
            <p:ph type="body" sz="quarter" idx="39"/>
          </p:nvPr>
        </p:nvSpPr>
        <p:spPr/>
        <p:txBody>
          <a:bodyPr/>
          <a:lstStyle/>
          <a:p>
            <a:r>
              <a:rPr lang="en-US" dirty="0" smtClean="0"/>
              <a:t>AISC Seismic Provisions</a:t>
            </a:r>
            <a:endParaRPr lang="en-US" dirty="0"/>
          </a:p>
        </p:txBody>
      </p:sp>
      <p:sp>
        <p:nvSpPr>
          <p:cNvPr id="5" name="Text Box 5"/>
          <p:cNvSpPr txBox="1">
            <a:spLocks noChangeArrowheads="1"/>
          </p:cNvSpPr>
          <p:nvPr/>
        </p:nvSpPr>
        <p:spPr bwMode="auto">
          <a:xfrm>
            <a:off x="868884" y="2060848"/>
            <a:ext cx="7447532" cy="24929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eaLnBrk="0" fontAlgn="base" hangingPunct="0">
              <a:spcBef>
                <a:spcPct val="50000"/>
              </a:spcBef>
              <a:spcAft>
                <a:spcPct val="0"/>
              </a:spcAft>
            </a:pPr>
            <a:r>
              <a:rPr lang="en-US" altLang="en-US" dirty="0"/>
              <a:t>Welding shall be performed in accordance with a </a:t>
            </a:r>
            <a:r>
              <a:rPr lang="en-US" altLang="en-US" i="1" dirty="0"/>
              <a:t>welding procedure specification </a:t>
            </a:r>
            <a:r>
              <a:rPr lang="en-US" altLang="en-US" dirty="0"/>
              <a:t>(WPS)</a:t>
            </a:r>
            <a:r>
              <a:rPr lang="en-US" altLang="en-US" i="1" dirty="0"/>
              <a:t> </a:t>
            </a:r>
            <a:r>
              <a:rPr lang="en-US" altLang="en-US" dirty="0"/>
              <a:t>as required in AWS D1.1 and approved by the engineer of record.</a:t>
            </a:r>
          </a:p>
          <a:p>
            <a:pPr eaLnBrk="0" fontAlgn="base" hangingPunct="0">
              <a:spcBef>
                <a:spcPct val="50000"/>
              </a:spcBef>
              <a:spcAft>
                <a:spcPct val="0"/>
              </a:spcAft>
            </a:pPr>
            <a:r>
              <a:rPr lang="en-US" altLang="en-US" dirty="0" smtClean="0"/>
              <a:t>All welding should be in accordance with AWS D1.8, which provides additional requirements for welding in the SFRS.</a:t>
            </a:r>
            <a:endParaRPr lang="en-US" altLang="en-US" i="1" dirty="0"/>
          </a:p>
        </p:txBody>
      </p:sp>
      <p:sp>
        <p:nvSpPr>
          <p:cNvPr id="6" name="Text Box 2"/>
          <p:cNvSpPr txBox="1">
            <a:spLocks noChangeArrowheads="1"/>
          </p:cNvSpPr>
          <p:nvPr/>
        </p:nvSpPr>
        <p:spPr bwMode="auto">
          <a:xfrm>
            <a:off x="539552" y="1268760"/>
            <a:ext cx="627697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None/>
            </a:pPr>
            <a:r>
              <a:rPr lang="en-US" altLang="en-US" sz="2200" u="sng" dirty="0" smtClean="0">
                <a:latin typeface="+mn-lt"/>
              </a:rPr>
              <a:t>I2.3  Welded Joints</a:t>
            </a:r>
          </a:p>
        </p:txBody>
      </p:sp>
    </p:spTree>
    <p:extLst>
      <p:ext uri="{BB962C8B-B14F-4D97-AF65-F5344CB8AC3E}">
        <p14:creationId xmlns:p14="http://schemas.microsoft.com/office/powerpoint/2010/main" val="250283361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38"/>
          </p:nvPr>
        </p:nvSpPr>
        <p:spPr/>
        <p:txBody>
          <a:bodyPr/>
          <a:lstStyle/>
          <a:p>
            <a:r>
              <a:rPr lang="en-US" dirty="0" smtClean="0"/>
              <a:t>Materials</a:t>
            </a:r>
            <a:endParaRPr lang="en-US" dirty="0"/>
          </a:p>
        </p:txBody>
      </p:sp>
      <p:sp>
        <p:nvSpPr>
          <p:cNvPr id="5" name="Text Placeholder 4"/>
          <p:cNvSpPr>
            <a:spLocks noGrp="1"/>
          </p:cNvSpPr>
          <p:nvPr>
            <p:ph type="body" sz="quarter" idx="39"/>
          </p:nvPr>
        </p:nvSpPr>
        <p:spPr/>
        <p:txBody>
          <a:bodyPr/>
          <a:lstStyle/>
          <a:p>
            <a:r>
              <a:rPr lang="en-US" dirty="0" smtClean="0"/>
              <a:t>AISC Seismic Provisions</a:t>
            </a:r>
            <a:endParaRPr lang="en-US" dirty="0"/>
          </a:p>
        </p:txBody>
      </p:sp>
      <p:sp>
        <p:nvSpPr>
          <p:cNvPr id="6" name="Text Box 2"/>
          <p:cNvSpPr txBox="1">
            <a:spLocks noChangeArrowheads="1"/>
          </p:cNvSpPr>
          <p:nvPr/>
        </p:nvSpPr>
        <p:spPr bwMode="auto">
          <a:xfrm>
            <a:off x="539552" y="1268760"/>
            <a:ext cx="7270948"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None/>
            </a:pPr>
            <a:r>
              <a:rPr lang="en-US" altLang="en-US" sz="2200" u="sng" dirty="0" smtClean="0">
                <a:latin typeface="+mn-lt"/>
              </a:rPr>
              <a:t>A3.4a  Seismic Force-Resisting System Welds</a:t>
            </a:r>
          </a:p>
        </p:txBody>
      </p:sp>
      <p:sp>
        <p:nvSpPr>
          <p:cNvPr id="7" name="Text Box 4"/>
          <p:cNvSpPr txBox="1">
            <a:spLocks noChangeArrowheads="1"/>
          </p:cNvSpPr>
          <p:nvPr/>
        </p:nvSpPr>
        <p:spPr bwMode="auto">
          <a:xfrm>
            <a:off x="673100" y="1844675"/>
            <a:ext cx="8470900" cy="22467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eaLnBrk="0" fontAlgn="base" hangingPunct="0">
              <a:spcBef>
                <a:spcPct val="50000"/>
              </a:spcBef>
              <a:spcAft>
                <a:spcPct val="0"/>
              </a:spcAft>
            </a:pPr>
            <a:r>
              <a:rPr lang="en-US" altLang="en-US" i="1" dirty="0"/>
              <a:t>All </a:t>
            </a:r>
            <a:r>
              <a:rPr lang="en-US" altLang="en-US" dirty="0"/>
              <a:t>welds in the </a:t>
            </a:r>
            <a:r>
              <a:rPr lang="en-US" altLang="en-US" dirty="0" smtClean="0"/>
              <a:t>SFRS </a:t>
            </a:r>
            <a:r>
              <a:rPr lang="en-US" altLang="en-US" dirty="0"/>
              <a:t>shall have a minimum </a:t>
            </a:r>
            <a:endParaRPr lang="en-US" altLang="en-US" dirty="0" smtClean="0"/>
          </a:p>
          <a:p>
            <a:pPr eaLnBrk="0" fontAlgn="base" hangingPunct="0">
              <a:spcAft>
                <a:spcPct val="0"/>
              </a:spcAft>
            </a:pPr>
            <a:r>
              <a:rPr lang="en-US" altLang="en-US" dirty="0" err="1" smtClean="0"/>
              <a:t>Charpy</a:t>
            </a:r>
            <a:r>
              <a:rPr lang="en-US" altLang="en-US" dirty="0" smtClean="0"/>
              <a:t> </a:t>
            </a:r>
            <a:r>
              <a:rPr lang="en-US" altLang="en-US" dirty="0"/>
              <a:t>V-Notch (CVN) toughness </a:t>
            </a:r>
            <a:r>
              <a:rPr lang="en-US" altLang="en-US" dirty="0" smtClean="0"/>
              <a:t>of:</a:t>
            </a:r>
          </a:p>
          <a:p>
            <a:pPr lvl="1" eaLnBrk="0" fontAlgn="base" hangingPunct="0">
              <a:spcAft>
                <a:spcPct val="0"/>
              </a:spcAft>
            </a:pPr>
            <a:endParaRPr lang="en-US" altLang="en-US" sz="2800" b="1" i="1" dirty="0">
              <a:solidFill>
                <a:schemeClr val="tx2"/>
              </a:solidFill>
            </a:endParaRPr>
          </a:p>
          <a:p>
            <a:pPr lvl="1" eaLnBrk="0" fontAlgn="base" hangingPunct="0">
              <a:spcAft>
                <a:spcPct val="0"/>
              </a:spcAft>
            </a:pPr>
            <a:r>
              <a:rPr lang="en-US" altLang="en-US" sz="2800" b="1" i="1" dirty="0" smtClean="0">
                <a:solidFill>
                  <a:schemeClr val="tx2"/>
                </a:solidFill>
              </a:rPr>
              <a:t>20 </a:t>
            </a:r>
            <a:r>
              <a:rPr lang="en-US" altLang="en-US" sz="2800" b="1" i="1" dirty="0" err="1" smtClean="0">
                <a:solidFill>
                  <a:schemeClr val="tx2"/>
                </a:solidFill>
              </a:rPr>
              <a:t>ft-lbs</a:t>
            </a:r>
            <a:r>
              <a:rPr lang="en-US" altLang="en-US" sz="2800" b="1" i="1" dirty="0" smtClean="0">
                <a:solidFill>
                  <a:schemeClr val="tx2"/>
                </a:solidFill>
              </a:rPr>
              <a:t> at 0</a:t>
            </a:r>
            <a:r>
              <a:rPr lang="en-US" altLang="en-US" sz="2800" b="1" i="1" baseline="30000" dirty="0" smtClean="0">
                <a:solidFill>
                  <a:schemeClr val="tx2"/>
                </a:solidFill>
              </a:rPr>
              <a:t>°</a:t>
            </a:r>
            <a:r>
              <a:rPr lang="en-US" altLang="en-US" sz="2800" b="1" i="1" dirty="0" smtClean="0">
                <a:solidFill>
                  <a:schemeClr val="tx2"/>
                </a:solidFill>
              </a:rPr>
              <a:t>F	</a:t>
            </a:r>
            <a:r>
              <a:rPr lang="en-US" altLang="en-US" dirty="0" smtClean="0"/>
              <a:t>for 70 </a:t>
            </a:r>
            <a:r>
              <a:rPr lang="en-US" altLang="en-US" dirty="0" err="1" smtClean="0"/>
              <a:t>ksi</a:t>
            </a:r>
            <a:r>
              <a:rPr lang="en-US" altLang="en-US" dirty="0" smtClean="0"/>
              <a:t> and 80 </a:t>
            </a:r>
            <a:r>
              <a:rPr lang="en-US" altLang="en-US" dirty="0" err="1" smtClean="0"/>
              <a:t>ksi</a:t>
            </a:r>
            <a:r>
              <a:rPr lang="en-US" altLang="en-US" dirty="0" smtClean="0"/>
              <a:t> weld metal</a:t>
            </a:r>
          </a:p>
          <a:p>
            <a:pPr lvl="1" eaLnBrk="0" fontAlgn="base" hangingPunct="0">
              <a:spcAft>
                <a:spcPct val="0"/>
              </a:spcAft>
            </a:pPr>
            <a:r>
              <a:rPr lang="en-US" altLang="en-US" sz="2800" b="1" i="1" dirty="0" smtClean="0">
                <a:solidFill>
                  <a:schemeClr val="tx2"/>
                </a:solidFill>
              </a:rPr>
              <a:t>25 </a:t>
            </a:r>
            <a:r>
              <a:rPr lang="en-US" altLang="en-US" sz="2800" b="1" i="1" dirty="0" err="1">
                <a:solidFill>
                  <a:schemeClr val="tx2"/>
                </a:solidFill>
              </a:rPr>
              <a:t>ft-lbs</a:t>
            </a:r>
            <a:r>
              <a:rPr lang="en-US" altLang="en-US" sz="2800" b="1" i="1" dirty="0">
                <a:solidFill>
                  <a:schemeClr val="tx2"/>
                </a:solidFill>
              </a:rPr>
              <a:t> at </a:t>
            </a:r>
            <a:r>
              <a:rPr lang="en-US" altLang="en-US" sz="2800" b="1" i="1" dirty="0" smtClean="0">
                <a:solidFill>
                  <a:schemeClr val="tx2"/>
                </a:solidFill>
              </a:rPr>
              <a:t>-20°F</a:t>
            </a:r>
            <a:r>
              <a:rPr lang="en-US" altLang="en-US" sz="3600" b="1" i="1" dirty="0">
                <a:solidFill>
                  <a:schemeClr val="tx2"/>
                </a:solidFill>
              </a:rPr>
              <a:t> </a:t>
            </a:r>
            <a:r>
              <a:rPr lang="en-US" altLang="en-US" sz="3600" b="1" i="1" dirty="0" smtClean="0">
                <a:solidFill>
                  <a:schemeClr val="tx2"/>
                </a:solidFill>
              </a:rPr>
              <a:t>	</a:t>
            </a:r>
            <a:r>
              <a:rPr lang="en-US" altLang="en-US" dirty="0" smtClean="0"/>
              <a:t>for 90 </a:t>
            </a:r>
            <a:r>
              <a:rPr lang="en-US" altLang="en-US" dirty="0" err="1" smtClean="0"/>
              <a:t>ksi</a:t>
            </a:r>
            <a:r>
              <a:rPr lang="en-US" altLang="en-US" dirty="0" smtClean="0"/>
              <a:t> </a:t>
            </a:r>
            <a:r>
              <a:rPr lang="en-US" altLang="en-US" dirty="0"/>
              <a:t>weld metal</a:t>
            </a:r>
          </a:p>
        </p:txBody>
      </p:sp>
      <p:sp>
        <p:nvSpPr>
          <p:cNvPr id="8" name="Text Box 5"/>
          <p:cNvSpPr txBox="1">
            <a:spLocks noChangeArrowheads="1"/>
          </p:cNvSpPr>
          <p:nvPr/>
        </p:nvSpPr>
        <p:spPr bwMode="auto">
          <a:xfrm>
            <a:off x="644525" y="4509120"/>
            <a:ext cx="7165975" cy="8309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eaLnBrk="0" fontAlgn="base" hangingPunct="0">
              <a:spcBef>
                <a:spcPct val="50000"/>
              </a:spcBef>
              <a:spcAft>
                <a:spcPct val="0"/>
              </a:spcAft>
            </a:pPr>
            <a:r>
              <a:rPr lang="en-US" altLang="en-US" dirty="0"/>
              <a:t>CVN rating of filler metal may be determined using AWS classification test methods.</a:t>
            </a:r>
          </a:p>
        </p:txBody>
      </p:sp>
    </p:spTree>
    <p:extLst>
      <p:ext uri="{BB962C8B-B14F-4D97-AF65-F5344CB8AC3E}">
        <p14:creationId xmlns:p14="http://schemas.microsoft.com/office/powerpoint/2010/main" val="392948085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38"/>
          </p:nvPr>
        </p:nvSpPr>
        <p:spPr/>
        <p:txBody>
          <a:bodyPr/>
          <a:lstStyle/>
          <a:p>
            <a:r>
              <a:rPr lang="en-US" dirty="0" smtClean="0"/>
              <a:t>Materials</a:t>
            </a:r>
            <a:endParaRPr lang="en-US" dirty="0"/>
          </a:p>
        </p:txBody>
      </p:sp>
      <p:sp>
        <p:nvSpPr>
          <p:cNvPr id="5" name="Text Placeholder 4"/>
          <p:cNvSpPr>
            <a:spLocks noGrp="1"/>
          </p:cNvSpPr>
          <p:nvPr>
            <p:ph type="body" sz="quarter" idx="39"/>
          </p:nvPr>
        </p:nvSpPr>
        <p:spPr/>
        <p:txBody>
          <a:bodyPr/>
          <a:lstStyle/>
          <a:p>
            <a:r>
              <a:rPr lang="en-US" dirty="0" smtClean="0"/>
              <a:t>AISC Seismic Provisions</a:t>
            </a:r>
            <a:endParaRPr lang="en-US" dirty="0"/>
          </a:p>
        </p:txBody>
      </p:sp>
      <p:sp>
        <p:nvSpPr>
          <p:cNvPr id="6" name="Text Box 2"/>
          <p:cNvSpPr txBox="1">
            <a:spLocks noChangeArrowheads="1"/>
          </p:cNvSpPr>
          <p:nvPr/>
        </p:nvSpPr>
        <p:spPr bwMode="auto">
          <a:xfrm>
            <a:off x="539552" y="1268760"/>
            <a:ext cx="627697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None/>
            </a:pPr>
            <a:r>
              <a:rPr lang="en-US" altLang="en-US" sz="2200" u="sng" dirty="0" smtClean="0">
                <a:latin typeface="+mn-lt"/>
              </a:rPr>
              <a:t>A3.4b  Demand Critical Welds</a:t>
            </a:r>
          </a:p>
        </p:txBody>
      </p:sp>
      <p:sp>
        <p:nvSpPr>
          <p:cNvPr id="9" name="Text Box 3"/>
          <p:cNvSpPr txBox="1">
            <a:spLocks noChangeArrowheads="1"/>
          </p:cNvSpPr>
          <p:nvPr/>
        </p:nvSpPr>
        <p:spPr bwMode="auto">
          <a:xfrm>
            <a:off x="673100" y="1844675"/>
            <a:ext cx="8363396" cy="27392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lvl="1" indent="0" eaLnBrk="0" fontAlgn="base" hangingPunct="0">
              <a:spcAft>
                <a:spcPct val="0"/>
              </a:spcAft>
            </a:pPr>
            <a:r>
              <a:rPr lang="en-US" altLang="en-US" dirty="0"/>
              <a:t>Welds designated as </a:t>
            </a:r>
            <a:r>
              <a:rPr lang="en-US" altLang="en-US" i="1" dirty="0"/>
              <a:t>Demand Critical s</a:t>
            </a:r>
            <a:r>
              <a:rPr lang="en-US" altLang="en-US" dirty="0"/>
              <a:t>hall have a </a:t>
            </a:r>
            <a:endParaRPr lang="en-US" altLang="en-US" dirty="0" smtClean="0"/>
          </a:p>
          <a:p>
            <a:pPr marL="0" lvl="1" indent="0" eaLnBrk="0" fontAlgn="base" hangingPunct="0">
              <a:spcAft>
                <a:spcPct val="0"/>
              </a:spcAft>
            </a:pPr>
            <a:r>
              <a:rPr lang="en-US" altLang="en-US" dirty="0" smtClean="0"/>
              <a:t>minimum </a:t>
            </a:r>
            <a:r>
              <a:rPr lang="en-US" altLang="en-US" dirty="0" err="1"/>
              <a:t>Charpy</a:t>
            </a:r>
            <a:r>
              <a:rPr lang="en-US" altLang="en-US" dirty="0"/>
              <a:t> V-Notch (CVN) toughness </a:t>
            </a:r>
            <a:r>
              <a:rPr lang="en-US" altLang="en-US" dirty="0" smtClean="0"/>
              <a:t>of:</a:t>
            </a:r>
          </a:p>
          <a:p>
            <a:pPr marL="0" lvl="1" indent="0" eaLnBrk="0" fontAlgn="base" hangingPunct="0">
              <a:spcAft>
                <a:spcPct val="0"/>
              </a:spcAft>
            </a:pPr>
            <a:endParaRPr lang="en-US" altLang="en-US" dirty="0"/>
          </a:p>
          <a:p>
            <a:pPr lvl="1" eaLnBrk="0" fontAlgn="base" hangingPunct="0">
              <a:spcAft>
                <a:spcPct val="0"/>
              </a:spcAft>
            </a:pPr>
            <a:r>
              <a:rPr lang="en-US" altLang="en-US" sz="2800" b="1" i="1" dirty="0" smtClean="0">
                <a:solidFill>
                  <a:schemeClr val="tx2"/>
                </a:solidFill>
              </a:rPr>
              <a:t>40 </a:t>
            </a:r>
            <a:r>
              <a:rPr lang="en-US" altLang="en-US" sz="2800" b="1" i="1" dirty="0" err="1">
                <a:solidFill>
                  <a:schemeClr val="tx2"/>
                </a:solidFill>
              </a:rPr>
              <a:t>ft-lbs</a:t>
            </a:r>
            <a:r>
              <a:rPr lang="en-US" altLang="en-US" sz="2800" b="1" i="1" dirty="0">
                <a:solidFill>
                  <a:schemeClr val="tx2"/>
                </a:solidFill>
              </a:rPr>
              <a:t> at 7</a:t>
            </a:r>
            <a:r>
              <a:rPr lang="en-US" altLang="en-US" sz="2800" b="1" i="1" dirty="0" smtClean="0">
                <a:solidFill>
                  <a:schemeClr val="tx2"/>
                </a:solidFill>
              </a:rPr>
              <a:t>0</a:t>
            </a:r>
            <a:r>
              <a:rPr lang="en-US" altLang="en-US" sz="2800" b="1" i="1" baseline="30000" dirty="0" smtClean="0">
                <a:solidFill>
                  <a:schemeClr val="tx2"/>
                </a:solidFill>
              </a:rPr>
              <a:t>°</a:t>
            </a:r>
            <a:r>
              <a:rPr lang="en-US" altLang="en-US" sz="2800" b="1" i="1" dirty="0" smtClean="0">
                <a:solidFill>
                  <a:schemeClr val="tx2"/>
                </a:solidFill>
              </a:rPr>
              <a:t>F</a:t>
            </a:r>
            <a:r>
              <a:rPr lang="en-US" altLang="en-US" sz="2800" b="1" i="1" dirty="0">
                <a:solidFill>
                  <a:schemeClr val="tx2"/>
                </a:solidFill>
              </a:rPr>
              <a:t>	</a:t>
            </a:r>
            <a:r>
              <a:rPr lang="en-US" altLang="en-US" dirty="0"/>
              <a:t>for 70 </a:t>
            </a:r>
            <a:r>
              <a:rPr lang="en-US" altLang="en-US" dirty="0" err="1"/>
              <a:t>ksi</a:t>
            </a:r>
            <a:r>
              <a:rPr lang="en-US" altLang="en-US" dirty="0"/>
              <a:t> and 80 </a:t>
            </a:r>
            <a:r>
              <a:rPr lang="en-US" altLang="en-US" dirty="0" err="1"/>
              <a:t>ksi</a:t>
            </a:r>
            <a:r>
              <a:rPr lang="en-US" altLang="en-US" dirty="0"/>
              <a:t> weld metal</a:t>
            </a:r>
          </a:p>
          <a:p>
            <a:pPr lvl="1" eaLnBrk="0" fontAlgn="base" hangingPunct="0">
              <a:spcAft>
                <a:spcPct val="0"/>
              </a:spcAft>
            </a:pPr>
            <a:r>
              <a:rPr lang="en-US" altLang="en-US" sz="2800" b="1" i="1" dirty="0" smtClean="0">
                <a:solidFill>
                  <a:schemeClr val="tx2"/>
                </a:solidFill>
              </a:rPr>
              <a:t>40 </a:t>
            </a:r>
            <a:r>
              <a:rPr lang="en-US" altLang="en-US" sz="2800" b="1" i="1" dirty="0" err="1">
                <a:solidFill>
                  <a:schemeClr val="tx2"/>
                </a:solidFill>
              </a:rPr>
              <a:t>ft-lbs</a:t>
            </a:r>
            <a:r>
              <a:rPr lang="en-US" altLang="en-US" sz="2800" b="1" i="1" dirty="0">
                <a:solidFill>
                  <a:schemeClr val="tx2"/>
                </a:solidFill>
              </a:rPr>
              <a:t> at 5</a:t>
            </a:r>
            <a:r>
              <a:rPr lang="en-US" altLang="en-US" sz="2800" b="1" i="1" dirty="0" smtClean="0">
                <a:solidFill>
                  <a:schemeClr val="tx2"/>
                </a:solidFill>
              </a:rPr>
              <a:t>0°F</a:t>
            </a:r>
            <a:r>
              <a:rPr lang="en-US" altLang="en-US" sz="3600" b="1" i="1" dirty="0" smtClean="0">
                <a:solidFill>
                  <a:schemeClr val="tx2"/>
                </a:solidFill>
              </a:rPr>
              <a:t> </a:t>
            </a:r>
            <a:r>
              <a:rPr lang="en-US" altLang="en-US" sz="3600" b="1" i="1" dirty="0">
                <a:solidFill>
                  <a:schemeClr val="tx2"/>
                </a:solidFill>
              </a:rPr>
              <a:t>	</a:t>
            </a:r>
            <a:r>
              <a:rPr lang="en-US" altLang="en-US" dirty="0"/>
              <a:t>for 90 </a:t>
            </a:r>
            <a:r>
              <a:rPr lang="en-US" altLang="en-US" dirty="0" err="1"/>
              <a:t>ksi</a:t>
            </a:r>
            <a:r>
              <a:rPr lang="en-US" altLang="en-US" dirty="0"/>
              <a:t> weld metal</a:t>
            </a:r>
          </a:p>
          <a:p>
            <a:pPr eaLnBrk="0" fontAlgn="base" hangingPunct="0">
              <a:spcBef>
                <a:spcPct val="50000"/>
              </a:spcBef>
              <a:spcAft>
                <a:spcPct val="0"/>
              </a:spcAft>
            </a:pPr>
            <a:r>
              <a:rPr lang="en-US" altLang="en-US" dirty="0"/>
              <a:t>	</a:t>
            </a:r>
            <a:endParaRPr lang="en-US" altLang="en-US" sz="2800" i="1" dirty="0"/>
          </a:p>
        </p:txBody>
      </p:sp>
    </p:spTree>
    <p:extLst>
      <p:ext uri="{BB962C8B-B14F-4D97-AF65-F5344CB8AC3E}">
        <p14:creationId xmlns:p14="http://schemas.microsoft.com/office/powerpoint/2010/main" val="296949476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38"/>
          </p:nvPr>
        </p:nvSpPr>
        <p:spPr/>
        <p:txBody>
          <a:bodyPr/>
          <a:lstStyle/>
          <a:p>
            <a:r>
              <a:rPr lang="en-US" dirty="0"/>
              <a:t>General Member and Connection Design </a:t>
            </a:r>
            <a:r>
              <a:rPr lang="en-US" dirty="0" smtClean="0"/>
              <a:t>Requirements</a:t>
            </a:r>
            <a:endParaRPr lang="en-US" dirty="0"/>
          </a:p>
        </p:txBody>
      </p:sp>
      <p:sp>
        <p:nvSpPr>
          <p:cNvPr id="5" name="Text Placeholder 4"/>
          <p:cNvSpPr>
            <a:spLocks noGrp="1"/>
          </p:cNvSpPr>
          <p:nvPr>
            <p:ph type="body" sz="quarter" idx="39"/>
          </p:nvPr>
        </p:nvSpPr>
        <p:spPr/>
        <p:txBody>
          <a:bodyPr/>
          <a:lstStyle/>
          <a:p>
            <a:r>
              <a:rPr lang="en-US" dirty="0" smtClean="0"/>
              <a:t>AISC Seismic Provisions</a:t>
            </a:r>
            <a:endParaRPr lang="en-US" dirty="0"/>
          </a:p>
        </p:txBody>
      </p:sp>
      <p:sp>
        <p:nvSpPr>
          <p:cNvPr id="6" name="Text Box 2"/>
          <p:cNvSpPr txBox="1">
            <a:spLocks noChangeArrowheads="1"/>
          </p:cNvSpPr>
          <p:nvPr/>
        </p:nvSpPr>
        <p:spPr bwMode="auto">
          <a:xfrm>
            <a:off x="539552" y="1268760"/>
            <a:ext cx="6276975" cy="537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nSpc>
                <a:spcPct val="150000"/>
              </a:lnSpc>
              <a:spcBef>
                <a:spcPct val="0"/>
              </a:spcBef>
              <a:buClrTx/>
              <a:buSzTx/>
              <a:buNone/>
            </a:pPr>
            <a:r>
              <a:rPr lang="en-US" altLang="en-US" sz="2200" dirty="0" smtClean="0">
                <a:latin typeface="+mn-lt"/>
              </a:rPr>
              <a:t>D1.  Member Requirements </a:t>
            </a:r>
          </a:p>
        </p:txBody>
      </p:sp>
      <p:sp>
        <p:nvSpPr>
          <p:cNvPr id="7" name="Text Box 4"/>
          <p:cNvSpPr txBox="1">
            <a:spLocks noChangeArrowheads="1"/>
          </p:cNvSpPr>
          <p:nvPr/>
        </p:nvSpPr>
        <p:spPr bwMode="auto">
          <a:xfrm>
            <a:off x="1043607" y="2570128"/>
            <a:ext cx="7343775"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spcBef>
                <a:spcPct val="50000"/>
              </a:spcBef>
              <a:buClrTx/>
              <a:buSzTx/>
              <a:buFontTx/>
              <a:buNone/>
            </a:pPr>
            <a:r>
              <a:rPr lang="en-US" altLang="en-US" dirty="0"/>
              <a:t>Discontinuities specified in Section I2.1 resulting from fabrication and erection procedures and from other attachments are prohibited in the area of a member or a connection element designated as a </a:t>
            </a:r>
            <a:r>
              <a:rPr lang="en-US" altLang="en-US" b="1" i="1" dirty="0">
                <a:solidFill>
                  <a:schemeClr val="tx2"/>
                </a:solidFill>
              </a:rPr>
              <a:t>protected </a:t>
            </a:r>
            <a:r>
              <a:rPr lang="en-US" altLang="en-US" b="1" i="1" dirty="0" smtClean="0">
                <a:solidFill>
                  <a:schemeClr val="tx2"/>
                </a:solidFill>
              </a:rPr>
              <a:t>zone.</a:t>
            </a:r>
            <a:endParaRPr lang="en-US" altLang="en-US" b="1" i="1" dirty="0">
              <a:solidFill>
                <a:schemeClr val="tx2"/>
              </a:solidFill>
            </a:endParaRPr>
          </a:p>
        </p:txBody>
      </p:sp>
      <p:sp>
        <p:nvSpPr>
          <p:cNvPr id="8" name="TextBox 7"/>
          <p:cNvSpPr txBox="1"/>
          <p:nvPr/>
        </p:nvSpPr>
        <p:spPr>
          <a:xfrm>
            <a:off x="1043607" y="2062009"/>
            <a:ext cx="3528393" cy="430887"/>
          </a:xfrm>
          <a:prstGeom prst="rect">
            <a:avLst/>
          </a:prstGeom>
          <a:noFill/>
        </p:spPr>
        <p:txBody>
          <a:bodyPr wrap="square" rtlCol="0">
            <a:spAutoFit/>
          </a:bodyPr>
          <a:lstStyle/>
          <a:p>
            <a:pPr marL="0" lvl="3"/>
            <a:r>
              <a:rPr lang="en-US" altLang="en-US" sz="2200" b="1" u="sng" dirty="0"/>
              <a:t>D1.3  Protected </a:t>
            </a:r>
            <a:r>
              <a:rPr lang="en-US" altLang="en-US" sz="2200" b="1" u="sng" dirty="0" smtClean="0"/>
              <a:t>Zones</a:t>
            </a:r>
            <a:endParaRPr lang="en-US" altLang="en-US" sz="2200" b="1" u="sng" dirty="0"/>
          </a:p>
        </p:txBody>
      </p:sp>
      <p:sp>
        <p:nvSpPr>
          <p:cNvPr id="9" name="Slide Number Placeholder 4"/>
          <p:cNvSpPr>
            <a:spLocks noGrp="1"/>
          </p:cNvSpPr>
          <p:nvPr>
            <p:ph type="sldNum" sz="quarter" idx="12"/>
          </p:nvPr>
        </p:nvSpPr>
        <p:spPr>
          <a:xfrm>
            <a:off x="6553200" y="6356350"/>
            <a:ext cx="2133600" cy="365125"/>
          </a:xfrm>
        </p:spPr>
        <p:txBody>
          <a:bodyPr/>
          <a:lstStyle/>
          <a:p>
            <a:pPr>
              <a:defRPr/>
            </a:pPr>
            <a:fld id="{46425072-6E52-45A8-8A7E-A5B11BCA4176}" type="slidenum">
              <a:rPr lang="en-US" altLang="en-US" smtClean="0"/>
              <a:pPr>
                <a:defRPr/>
              </a:pPr>
              <a:t>76</a:t>
            </a:fld>
            <a:endParaRPr lang="en-US" altLang="en-US" dirty="0"/>
          </a:p>
        </p:txBody>
      </p:sp>
    </p:spTree>
    <p:extLst>
      <p:ext uri="{BB962C8B-B14F-4D97-AF65-F5344CB8AC3E}">
        <p14:creationId xmlns:p14="http://schemas.microsoft.com/office/powerpoint/2010/main" val="247624125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38"/>
          </p:nvPr>
        </p:nvSpPr>
        <p:spPr/>
        <p:txBody>
          <a:bodyPr/>
          <a:lstStyle/>
          <a:p>
            <a:r>
              <a:rPr lang="en-US" dirty="0" smtClean="0"/>
              <a:t>Protected Zone</a:t>
            </a:r>
            <a:endParaRPr lang="en-US" dirty="0"/>
          </a:p>
        </p:txBody>
      </p:sp>
      <p:sp>
        <p:nvSpPr>
          <p:cNvPr id="5" name="Text Placeholder 4"/>
          <p:cNvSpPr>
            <a:spLocks noGrp="1"/>
          </p:cNvSpPr>
          <p:nvPr>
            <p:ph type="body" sz="quarter" idx="39"/>
          </p:nvPr>
        </p:nvSpPr>
        <p:spPr/>
        <p:txBody>
          <a:bodyPr/>
          <a:lstStyle/>
          <a:p>
            <a:r>
              <a:rPr lang="en-US" dirty="0" smtClean="0"/>
              <a:t>AISC Seismic Provisions</a:t>
            </a:r>
            <a:endParaRPr lang="en-US" dirty="0"/>
          </a:p>
        </p:txBody>
      </p:sp>
      <p:sp>
        <p:nvSpPr>
          <p:cNvPr id="8" name="Text Box 2"/>
          <p:cNvSpPr txBox="1">
            <a:spLocks noChangeArrowheads="1"/>
          </p:cNvSpPr>
          <p:nvPr/>
        </p:nvSpPr>
        <p:spPr bwMode="auto">
          <a:xfrm>
            <a:off x="539552" y="1268760"/>
            <a:ext cx="6276975" cy="537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nSpc>
                <a:spcPct val="150000"/>
              </a:lnSpc>
              <a:spcBef>
                <a:spcPct val="0"/>
              </a:spcBef>
              <a:buClrTx/>
              <a:buSzTx/>
              <a:buNone/>
            </a:pPr>
            <a:r>
              <a:rPr lang="en-US" altLang="en-US" sz="2200" dirty="0" smtClean="0">
                <a:latin typeface="+mn-lt"/>
              </a:rPr>
              <a:t>I2.1  Protected Zone</a:t>
            </a:r>
          </a:p>
        </p:txBody>
      </p:sp>
      <p:sp>
        <p:nvSpPr>
          <p:cNvPr id="9" name="Text Box 4"/>
          <p:cNvSpPr txBox="1">
            <a:spLocks noChangeArrowheads="1"/>
          </p:cNvSpPr>
          <p:nvPr/>
        </p:nvSpPr>
        <p:spPr bwMode="auto">
          <a:xfrm>
            <a:off x="923925" y="1885180"/>
            <a:ext cx="734377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spcBef>
                <a:spcPct val="50000"/>
              </a:spcBef>
              <a:buClrTx/>
              <a:buSzTx/>
              <a:buFontTx/>
              <a:buNone/>
            </a:pPr>
            <a:r>
              <a:rPr lang="en-US" altLang="en-US" dirty="0"/>
              <a:t>Portions of the SFRS designated as a </a:t>
            </a:r>
            <a:r>
              <a:rPr lang="en-US" altLang="en-US" b="1" i="1" dirty="0">
                <a:solidFill>
                  <a:schemeClr val="tx2"/>
                </a:solidFill>
              </a:rPr>
              <a:t>Protected Zone</a:t>
            </a:r>
            <a:r>
              <a:rPr lang="en-US" altLang="en-US" dirty="0"/>
              <a:t>, shall comply with the following:</a:t>
            </a:r>
          </a:p>
        </p:txBody>
      </p:sp>
      <p:sp>
        <p:nvSpPr>
          <p:cNvPr id="11" name="Text Box 5"/>
          <p:cNvSpPr txBox="1">
            <a:spLocks noChangeArrowheads="1"/>
          </p:cNvSpPr>
          <p:nvPr/>
        </p:nvSpPr>
        <p:spPr bwMode="auto">
          <a:xfrm>
            <a:off x="1258695" y="2924944"/>
            <a:ext cx="7345753" cy="3323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7663" indent="-347663" algn="l">
              <a:spcBef>
                <a:spcPct val="20000"/>
              </a:spcBef>
              <a:buClr>
                <a:schemeClr val="tx2"/>
              </a:buClr>
              <a:buSzPct val="150000"/>
              <a:buChar char="•"/>
              <a:defRPr sz="2800" b="1">
                <a:solidFill>
                  <a:schemeClr val="tx1"/>
                </a:solidFill>
                <a:latin typeface="Arial" charset="0"/>
              </a:defRPr>
            </a:lvl1pPr>
            <a:lvl2pPr marL="461963" indent="-285750" algn="l">
              <a:spcBef>
                <a:spcPct val="20000"/>
              </a:spcBef>
              <a:buClr>
                <a:schemeClr val="tx2"/>
              </a:buClr>
              <a:buSzPct val="100000"/>
              <a:buChar char="–"/>
              <a:defRPr sz="2800" b="1">
                <a:solidFill>
                  <a:schemeClr val="tx1"/>
                </a:solidFill>
                <a:latin typeface="Arial" charset="0"/>
              </a:defRPr>
            </a:lvl2pPr>
            <a:lvl3pPr marL="1143000" indent="-228600" algn="l">
              <a:spcBef>
                <a:spcPct val="20000"/>
              </a:spcBef>
              <a:buClr>
                <a:schemeClr val="tx2"/>
              </a:buClr>
              <a:buSzPct val="100000"/>
              <a:buChar char="•"/>
              <a:defRPr sz="2400">
                <a:solidFill>
                  <a:schemeClr val="tx1"/>
                </a:solidFill>
                <a:latin typeface="Arial" charset="0"/>
              </a:defRPr>
            </a:lvl3pPr>
            <a:lvl4pPr marL="1600200" indent="-228600" algn="l">
              <a:spcBef>
                <a:spcPct val="20000"/>
              </a:spcBef>
              <a:buClr>
                <a:schemeClr val="tx2"/>
              </a:buClr>
              <a:buSzPct val="100000"/>
              <a:buChar char="–"/>
              <a:defRPr sz="2000">
                <a:solidFill>
                  <a:schemeClr val="tx1"/>
                </a:solidFill>
                <a:latin typeface="Arial" charset="0"/>
              </a:defRPr>
            </a:lvl4pPr>
            <a:lvl5pPr marL="2057400" indent="-228600" algn="l">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pPr>
            <a:r>
              <a:rPr lang="en-US" altLang="en-US" sz="2000" b="0" dirty="0"/>
              <a:t>No welded shear studs are permitted.</a:t>
            </a:r>
          </a:p>
          <a:p>
            <a:pPr>
              <a:spcBef>
                <a:spcPct val="50000"/>
              </a:spcBef>
              <a:buClrTx/>
              <a:buSzTx/>
            </a:pPr>
            <a:r>
              <a:rPr lang="en-US" altLang="en-US" sz="2000" b="0" dirty="0"/>
              <a:t>No decking attachments that penetrate the beam flange are permitted</a:t>
            </a:r>
            <a:r>
              <a:rPr lang="en-US" altLang="en-US" sz="2000" b="0" dirty="0" smtClean="0"/>
              <a:t> (except power-actuated fasteners up to 0.18in. Diameter), but decking </a:t>
            </a:r>
            <a:r>
              <a:rPr lang="en-US" altLang="en-US" sz="2000" b="0" dirty="0"/>
              <a:t>arc spot welds are permitted.</a:t>
            </a:r>
          </a:p>
          <a:p>
            <a:pPr>
              <a:spcBef>
                <a:spcPct val="50000"/>
              </a:spcBef>
              <a:buClrTx/>
              <a:buSzTx/>
            </a:pPr>
            <a:r>
              <a:rPr lang="en-US" altLang="en-US" sz="2000" b="0" dirty="0"/>
              <a:t>No welded, bolted, </a:t>
            </a:r>
            <a:r>
              <a:rPr lang="en-US" altLang="en-US" sz="2000" b="0" dirty="0" smtClean="0"/>
              <a:t>or screwed attachments </a:t>
            </a:r>
            <a:r>
              <a:rPr lang="en-US" altLang="en-US" sz="2000" b="0" dirty="0"/>
              <a:t>or </a:t>
            </a:r>
            <a:r>
              <a:rPr lang="en-US" altLang="en-US" sz="2000" b="0" dirty="0" smtClean="0"/>
              <a:t>power-actuated fasteners </a:t>
            </a:r>
            <a:r>
              <a:rPr lang="en-US" altLang="en-US" sz="2000" b="0" dirty="0"/>
              <a:t>for </a:t>
            </a:r>
            <a:r>
              <a:rPr lang="en-US" altLang="en-US" sz="2000" b="0" dirty="0" smtClean="0"/>
              <a:t>perimeter edge </a:t>
            </a:r>
            <a:r>
              <a:rPr lang="en-US" altLang="en-US" sz="2000" b="0" dirty="0"/>
              <a:t>angles, exterior facades, partitions, duct work, piping, </a:t>
            </a:r>
            <a:r>
              <a:rPr lang="en-US" altLang="en-US" sz="2000" b="0" dirty="0" smtClean="0"/>
              <a:t>etc. </a:t>
            </a:r>
            <a:r>
              <a:rPr lang="en-US" altLang="en-US" sz="2000" b="0" dirty="0"/>
              <a:t>are permitted.</a:t>
            </a:r>
          </a:p>
          <a:p>
            <a:pPr>
              <a:spcBef>
                <a:spcPct val="50000"/>
              </a:spcBef>
              <a:buClrTx/>
              <a:buSzTx/>
            </a:pPr>
            <a:r>
              <a:rPr lang="en-US" altLang="en-US" sz="2000" b="0" dirty="0"/>
              <a:t>Discontinuities from fabrication or erection operations (such as tack welds, erection aids, </a:t>
            </a:r>
            <a:r>
              <a:rPr lang="en-US" altLang="en-US" sz="2000" b="0" dirty="0" smtClean="0"/>
              <a:t>etc.) </a:t>
            </a:r>
            <a:r>
              <a:rPr lang="en-US" altLang="en-US" sz="2000" b="0" dirty="0"/>
              <a:t>shall be repaired.</a:t>
            </a:r>
          </a:p>
        </p:txBody>
      </p:sp>
      <p:sp>
        <p:nvSpPr>
          <p:cNvPr id="12" name="Slide Number Placeholder 4"/>
          <p:cNvSpPr>
            <a:spLocks noGrp="1"/>
          </p:cNvSpPr>
          <p:nvPr>
            <p:ph type="sldNum" sz="quarter" idx="12"/>
          </p:nvPr>
        </p:nvSpPr>
        <p:spPr>
          <a:xfrm>
            <a:off x="6553200" y="6356350"/>
            <a:ext cx="2133600" cy="365125"/>
          </a:xfrm>
        </p:spPr>
        <p:txBody>
          <a:bodyPr/>
          <a:lstStyle/>
          <a:p>
            <a:pPr>
              <a:defRPr/>
            </a:pPr>
            <a:fld id="{46425072-6E52-45A8-8A7E-A5B11BCA4176}" type="slidenum">
              <a:rPr lang="en-US" altLang="en-US" smtClean="0"/>
              <a:pPr>
                <a:defRPr/>
              </a:pPr>
              <a:t>77</a:t>
            </a:fld>
            <a:endParaRPr lang="en-US" altLang="en-US" dirty="0"/>
          </a:p>
        </p:txBody>
      </p:sp>
    </p:spTree>
    <p:extLst>
      <p:ext uri="{BB962C8B-B14F-4D97-AF65-F5344CB8AC3E}">
        <p14:creationId xmlns:p14="http://schemas.microsoft.com/office/powerpoint/2010/main" val="6012975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38"/>
          </p:nvPr>
        </p:nvSpPr>
        <p:spPr/>
        <p:txBody>
          <a:bodyPr/>
          <a:lstStyle/>
          <a:p>
            <a:r>
              <a:rPr lang="en-US" dirty="0" smtClean="0"/>
              <a:t>Examples of Protected Zones</a:t>
            </a:r>
            <a:endParaRPr lang="en-US" dirty="0"/>
          </a:p>
        </p:txBody>
      </p:sp>
      <p:grpSp>
        <p:nvGrpSpPr>
          <p:cNvPr id="6" name="Group 21"/>
          <p:cNvGrpSpPr>
            <a:grpSpLocks/>
          </p:cNvGrpSpPr>
          <p:nvPr/>
        </p:nvGrpSpPr>
        <p:grpSpPr bwMode="auto">
          <a:xfrm>
            <a:off x="2324100" y="1352550"/>
            <a:ext cx="4038600" cy="4562475"/>
            <a:chOff x="1464" y="852"/>
            <a:chExt cx="2544" cy="2874"/>
          </a:xfrm>
        </p:grpSpPr>
        <p:grpSp>
          <p:nvGrpSpPr>
            <p:cNvPr id="7" name="Group 7"/>
            <p:cNvGrpSpPr>
              <a:grpSpLocks/>
            </p:cNvGrpSpPr>
            <p:nvPr/>
          </p:nvGrpSpPr>
          <p:grpSpPr bwMode="auto">
            <a:xfrm>
              <a:off x="1464" y="852"/>
              <a:ext cx="144" cy="2874"/>
              <a:chOff x="1352" y="0"/>
              <a:chExt cx="144" cy="2674"/>
            </a:xfrm>
          </p:grpSpPr>
          <p:sp>
            <p:nvSpPr>
              <p:cNvPr id="20" name="Rectangle 4"/>
              <p:cNvSpPr>
                <a:spLocks noChangeArrowheads="1"/>
              </p:cNvSpPr>
              <p:nvPr/>
            </p:nvSpPr>
            <p:spPr bwMode="auto">
              <a:xfrm>
                <a:off x="1352" y="0"/>
                <a:ext cx="144" cy="2674"/>
              </a:xfrm>
              <a:prstGeom prst="rect">
                <a:avLst/>
              </a:prstGeom>
              <a:solidFill>
                <a:srgbClr val="DDDDDD"/>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1" name="Line 5"/>
              <p:cNvSpPr>
                <a:spLocks noChangeShapeType="1"/>
              </p:cNvSpPr>
              <p:nvPr/>
            </p:nvSpPr>
            <p:spPr bwMode="auto">
              <a:xfrm>
                <a:off x="1384" y="0"/>
                <a:ext cx="0" cy="267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2" name="Line 6"/>
              <p:cNvSpPr>
                <a:spLocks noChangeShapeType="1"/>
              </p:cNvSpPr>
              <p:nvPr/>
            </p:nvSpPr>
            <p:spPr bwMode="auto">
              <a:xfrm>
                <a:off x="1464" y="0"/>
                <a:ext cx="0" cy="267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grpSp>
          <p:nvGrpSpPr>
            <p:cNvPr id="8" name="Group 8"/>
            <p:cNvGrpSpPr>
              <a:grpSpLocks/>
            </p:cNvGrpSpPr>
            <p:nvPr/>
          </p:nvGrpSpPr>
          <p:grpSpPr bwMode="auto">
            <a:xfrm>
              <a:off x="3864" y="852"/>
              <a:ext cx="144" cy="2874"/>
              <a:chOff x="1352" y="0"/>
              <a:chExt cx="144" cy="2674"/>
            </a:xfrm>
          </p:grpSpPr>
          <p:sp>
            <p:nvSpPr>
              <p:cNvPr id="17" name="Rectangle 9"/>
              <p:cNvSpPr>
                <a:spLocks noChangeArrowheads="1"/>
              </p:cNvSpPr>
              <p:nvPr/>
            </p:nvSpPr>
            <p:spPr bwMode="auto">
              <a:xfrm>
                <a:off x="1352" y="0"/>
                <a:ext cx="144" cy="2674"/>
              </a:xfrm>
              <a:prstGeom prst="rect">
                <a:avLst/>
              </a:prstGeom>
              <a:solidFill>
                <a:srgbClr val="DDDDDD"/>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8" name="Line 10"/>
              <p:cNvSpPr>
                <a:spLocks noChangeShapeType="1"/>
              </p:cNvSpPr>
              <p:nvPr/>
            </p:nvSpPr>
            <p:spPr bwMode="auto">
              <a:xfrm>
                <a:off x="1384" y="0"/>
                <a:ext cx="0" cy="267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9" name="Line 11"/>
              <p:cNvSpPr>
                <a:spLocks noChangeShapeType="1"/>
              </p:cNvSpPr>
              <p:nvPr/>
            </p:nvSpPr>
            <p:spPr bwMode="auto">
              <a:xfrm>
                <a:off x="1464" y="0"/>
                <a:ext cx="0" cy="267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grpSp>
          <p:nvGrpSpPr>
            <p:cNvPr id="9" name="Group 16"/>
            <p:cNvGrpSpPr>
              <a:grpSpLocks/>
            </p:cNvGrpSpPr>
            <p:nvPr/>
          </p:nvGrpSpPr>
          <p:grpSpPr bwMode="auto">
            <a:xfrm>
              <a:off x="1608" y="856"/>
              <a:ext cx="2256" cy="239"/>
              <a:chOff x="1608" y="856"/>
              <a:chExt cx="1746" cy="272"/>
            </a:xfrm>
          </p:grpSpPr>
          <p:sp>
            <p:nvSpPr>
              <p:cNvPr id="14" name="Rectangle 13"/>
              <p:cNvSpPr>
                <a:spLocks noChangeArrowheads="1"/>
              </p:cNvSpPr>
              <p:nvPr/>
            </p:nvSpPr>
            <p:spPr bwMode="auto">
              <a:xfrm>
                <a:off x="1608" y="856"/>
                <a:ext cx="1746" cy="272"/>
              </a:xfrm>
              <a:prstGeom prst="rect">
                <a:avLst/>
              </a:prstGeom>
              <a:solidFill>
                <a:srgbClr val="DDDDDD"/>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5" name="Line 14"/>
              <p:cNvSpPr>
                <a:spLocks noChangeShapeType="1"/>
              </p:cNvSpPr>
              <p:nvPr/>
            </p:nvSpPr>
            <p:spPr bwMode="auto">
              <a:xfrm>
                <a:off x="1608" y="891"/>
                <a:ext cx="174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6" name="Line 15"/>
              <p:cNvSpPr>
                <a:spLocks noChangeShapeType="1"/>
              </p:cNvSpPr>
              <p:nvPr/>
            </p:nvSpPr>
            <p:spPr bwMode="auto">
              <a:xfrm>
                <a:off x="1608" y="1095"/>
                <a:ext cx="174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grpSp>
          <p:nvGrpSpPr>
            <p:cNvPr id="10" name="Group 17"/>
            <p:cNvGrpSpPr>
              <a:grpSpLocks/>
            </p:cNvGrpSpPr>
            <p:nvPr/>
          </p:nvGrpSpPr>
          <p:grpSpPr bwMode="auto">
            <a:xfrm>
              <a:off x="1608" y="2326"/>
              <a:ext cx="2256" cy="239"/>
              <a:chOff x="1608" y="856"/>
              <a:chExt cx="1746" cy="272"/>
            </a:xfrm>
          </p:grpSpPr>
          <p:sp>
            <p:nvSpPr>
              <p:cNvPr id="11" name="Rectangle 18"/>
              <p:cNvSpPr>
                <a:spLocks noChangeArrowheads="1"/>
              </p:cNvSpPr>
              <p:nvPr/>
            </p:nvSpPr>
            <p:spPr bwMode="auto">
              <a:xfrm>
                <a:off x="1608" y="856"/>
                <a:ext cx="1746" cy="272"/>
              </a:xfrm>
              <a:prstGeom prst="rect">
                <a:avLst/>
              </a:prstGeom>
              <a:solidFill>
                <a:srgbClr val="DDDDDD"/>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2" name="Line 19"/>
              <p:cNvSpPr>
                <a:spLocks noChangeShapeType="1"/>
              </p:cNvSpPr>
              <p:nvPr/>
            </p:nvSpPr>
            <p:spPr bwMode="auto">
              <a:xfrm>
                <a:off x="1608" y="891"/>
                <a:ext cx="174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3" name="Line 20"/>
              <p:cNvSpPr>
                <a:spLocks noChangeShapeType="1"/>
              </p:cNvSpPr>
              <p:nvPr/>
            </p:nvSpPr>
            <p:spPr bwMode="auto">
              <a:xfrm>
                <a:off x="1608" y="1095"/>
                <a:ext cx="174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grpSp>
      <p:sp>
        <p:nvSpPr>
          <p:cNvPr id="23" name="Rectangle 22"/>
          <p:cNvSpPr>
            <a:spLocks noChangeArrowheads="1"/>
          </p:cNvSpPr>
          <p:nvPr/>
        </p:nvSpPr>
        <p:spPr bwMode="auto">
          <a:xfrm>
            <a:off x="2552700" y="1358900"/>
            <a:ext cx="438150" cy="379413"/>
          </a:xfrm>
          <a:prstGeom prst="rect">
            <a:avLst/>
          </a:prstGeom>
          <a:solidFill>
            <a:srgbClr val="C00000">
              <a:alpha val="70195"/>
            </a:srgbClr>
          </a:solidFill>
          <a:ln>
            <a:noFill/>
          </a:ln>
          <a:effectLs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4" name="Rectangle 23"/>
          <p:cNvSpPr>
            <a:spLocks noChangeArrowheads="1"/>
          </p:cNvSpPr>
          <p:nvPr/>
        </p:nvSpPr>
        <p:spPr bwMode="auto">
          <a:xfrm>
            <a:off x="2546350" y="3683000"/>
            <a:ext cx="438150" cy="379413"/>
          </a:xfrm>
          <a:prstGeom prst="rect">
            <a:avLst/>
          </a:prstGeom>
          <a:solidFill>
            <a:srgbClr val="C00000">
              <a:alpha val="70195"/>
            </a:srgbClr>
          </a:solidFill>
          <a:ln>
            <a:noFill/>
          </a:ln>
          <a:effectLs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5" name="Rectangle 24"/>
          <p:cNvSpPr>
            <a:spLocks noChangeArrowheads="1"/>
          </p:cNvSpPr>
          <p:nvPr/>
        </p:nvSpPr>
        <p:spPr bwMode="auto">
          <a:xfrm>
            <a:off x="5689600" y="1365250"/>
            <a:ext cx="438150" cy="379413"/>
          </a:xfrm>
          <a:prstGeom prst="rect">
            <a:avLst/>
          </a:prstGeom>
          <a:solidFill>
            <a:srgbClr val="C00000">
              <a:alpha val="70195"/>
            </a:srgbClr>
          </a:solidFill>
          <a:ln>
            <a:noFill/>
          </a:ln>
          <a:effectLs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6" name="Rectangle 25"/>
          <p:cNvSpPr>
            <a:spLocks noChangeArrowheads="1"/>
          </p:cNvSpPr>
          <p:nvPr/>
        </p:nvSpPr>
        <p:spPr bwMode="auto">
          <a:xfrm>
            <a:off x="5683250" y="3689350"/>
            <a:ext cx="438150" cy="379413"/>
          </a:xfrm>
          <a:prstGeom prst="rect">
            <a:avLst/>
          </a:prstGeom>
          <a:solidFill>
            <a:srgbClr val="C00000">
              <a:alpha val="70195"/>
            </a:srgbClr>
          </a:solidFill>
          <a:ln>
            <a:noFill/>
          </a:ln>
          <a:effectLs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7" name="Text Box 26"/>
          <p:cNvSpPr txBox="1">
            <a:spLocks noChangeArrowheads="1"/>
          </p:cNvSpPr>
          <p:nvPr/>
        </p:nvSpPr>
        <p:spPr bwMode="auto">
          <a:xfrm>
            <a:off x="3152775" y="2400300"/>
            <a:ext cx="23241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sz="1400" b="1" i="1" dirty="0"/>
              <a:t>Protected Zones</a:t>
            </a:r>
          </a:p>
        </p:txBody>
      </p:sp>
      <p:sp>
        <p:nvSpPr>
          <p:cNvPr id="28" name="Line 27"/>
          <p:cNvSpPr>
            <a:spLocks noChangeShapeType="1"/>
          </p:cNvSpPr>
          <p:nvPr/>
        </p:nvSpPr>
        <p:spPr bwMode="auto">
          <a:xfrm>
            <a:off x="5076825" y="2571750"/>
            <a:ext cx="209550" cy="952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9" name="Line 28"/>
          <p:cNvSpPr>
            <a:spLocks noChangeShapeType="1"/>
          </p:cNvSpPr>
          <p:nvPr/>
        </p:nvSpPr>
        <p:spPr bwMode="auto">
          <a:xfrm flipV="1">
            <a:off x="5286375" y="1744663"/>
            <a:ext cx="561975" cy="836612"/>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0" name="Line 29"/>
          <p:cNvSpPr>
            <a:spLocks noChangeShapeType="1"/>
          </p:cNvSpPr>
          <p:nvPr/>
        </p:nvSpPr>
        <p:spPr bwMode="auto">
          <a:xfrm>
            <a:off x="5286375" y="2581275"/>
            <a:ext cx="561975" cy="1101725"/>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1" name="Line 30"/>
          <p:cNvSpPr>
            <a:spLocks noChangeShapeType="1"/>
          </p:cNvSpPr>
          <p:nvPr/>
        </p:nvSpPr>
        <p:spPr bwMode="auto">
          <a:xfrm flipH="1">
            <a:off x="3343275" y="2552700"/>
            <a:ext cx="219075" cy="0"/>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2" name="Line 31"/>
          <p:cNvSpPr>
            <a:spLocks noChangeShapeType="1"/>
          </p:cNvSpPr>
          <p:nvPr/>
        </p:nvSpPr>
        <p:spPr bwMode="auto">
          <a:xfrm flipH="1" flipV="1">
            <a:off x="2867025" y="1744663"/>
            <a:ext cx="476250" cy="827087"/>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3" name="Line 32"/>
          <p:cNvSpPr>
            <a:spLocks noChangeShapeType="1"/>
          </p:cNvSpPr>
          <p:nvPr/>
        </p:nvSpPr>
        <p:spPr bwMode="auto">
          <a:xfrm flipH="1">
            <a:off x="2752725" y="2552700"/>
            <a:ext cx="590550" cy="113030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nvGrpSpPr>
          <p:cNvPr id="34" name="Group 37"/>
          <p:cNvGrpSpPr>
            <a:grpSpLocks/>
          </p:cNvGrpSpPr>
          <p:nvPr/>
        </p:nvGrpSpPr>
        <p:grpSpPr bwMode="auto">
          <a:xfrm>
            <a:off x="6184900" y="1408113"/>
            <a:ext cx="127000" cy="323850"/>
            <a:chOff x="3896" y="887"/>
            <a:chExt cx="80" cy="204"/>
          </a:xfrm>
        </p:grpSpPr>
        <p:sp>
          <p:nvSpPr>
            <p:cNvPr id="35" name="Line 34"/>
            <p:cNvSpPr>
              <a:spLocks noChangeShapeType="1"/>
            </p:cNvSpPr>
            <p:nvPr/>
          </p:nvSpPr>
          <p:spPr bwMode="auto">
            <a:xfrm>
              <a:off x="3896" y="887"/>
              <a:ext cx="80" cy="0"/>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6" name="Line 35"/>
            <p:cNvSpPr>
              <a:spLocks noChangeShapeType="1"/>
            </p:cNvSpPr>
            <p:nvPr/>
          </p:nvSpPr>
          <p:spPr bwMode="auto">
            <a:xfrm>
              <a:off x="3896" y="1066"/>
              <a:ext cx="80" cy="0"/>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7" name="Line 36"/>
            <p:cNvSpPr>
              <a:spLocks noChangeShapeType="1"/>
            </p:cNvSpPr>
            <p:nvPr/>
          </p:nvSpPr>
          <p:spPr bwMode="auto">
            <a:xfrm>
              <a:off x="3896" y="1091"/>
              <a:ext cx="80" cy="0"/>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38" name="Group 38"/>
          <p:cNvGrpSpPr>
            <a:grpSpLocks/>
          </p:cNvGrpSpPr>
          <p:nvPr/>
        </p:nvGrpSpPr>
        <p:grpSpPr bwMode="auto">
          <a:xfrm>
            <a:off x="2374900" y="1406525"/>
            <a:ext cx="127000" cy="323850"/>
            <a:chOff x="3896" y="887"/>
            <a:chExt cx="80" cy="204"/>
          </a:xfrm>
        </p:grpSpPr>
        <p:sp>
          <p:nvSpPr>
            <p:cNvPr id="39" name="Line 39"/>
            <p:cNvSpPr>
              <a:spLocks noChangeShapeType="1"/>
            </p:cNvSpPr>
            <p:nvPr/>
          </p:nvSpPr>
          <p:spPr bwMode="auto">
            <a:xfrm>
              <a:off x="3896" y="887"/>
              <a:ext cx="80" cy="0"/>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0" name="Line 40"/>
            <p:cNvSpPr>
              <a:spLocks noChangeShapeType="1"/>
            </p:cNvSpPr>
            <p:nvPr/>
          </p:nvSpPr>
          <p:spPr bwMode="auto">
            <a:xfrm>
              <a:off x="3896" y="1066"/>
              <a:ext cx="80" cy="0"/>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1" name="Line 41"/>
            <p:cNvSpPr>
              <a:spLocks noChangeShapeType="1"/>
            </p:cNvSpPr>
            <p:nvPr/>
          </p:nvSpPr>
          <p:spPr bwMode="auto">
            <a:xfrm>
              <a:off x="3896" y="1091"/>
              <a:ext cx="80" cy="0"/>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42" name="Group 46"/>
          <p:cNvGrpSpPr>
            <a:grpSpLocks/>
          </p:cNvGrpSpPr>
          <p:nvPr/>
        </p:nvGrpSpPr>
        <p:grpSpPr bwMode="auto">
          <a:xfrm>
            <a:off x="2374900" y="3689350"/>
            <a:ext cx="130175" cy="374650"/>
            <a:chOff x="1496" y="2324"/>
            <a:chExt cx="82" cy="236"/>
          </a:xfrm>
        </p:grpSpPr>
        <p:sp>
          <p:nvSpPr>
            <p:cNvPr id="43" name="Line 42"/>
            <p:cNvSpPr>
              <a:spLocks noChangeShapeType="1"/>
            </p:cNvSpPr>
            <p:nvPr/>
          </p:nvSpPr>
          <p:spPr bwMode="auto">
            <a:xfrm flipH="1">
              <a:off x="1496" y="2324"/>
              <a:ext cx="80" cy="0"/>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4" name="Line 43"/>
            <p:cNvSpPr>
              <a:spLocks noChangeShapeType="1"/>
            </p:cNvSpPr>
            <p:nvPr/>
          </p:nvSpPr>
          <p:spPr bwMode="auto">
            <a:xfrm flipH="1">
              <a:off x="1496" y="2348"/>
              <a:ext cx="80" cy="0"/>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5" name="Line 44"/>
            <p:cNvSpPr>
              <a:spLocks noChangeShapeType="1"/>
            </p:cNvSpPr>
            <p:nvPr/>
          </p:nvSpPr>
          <p:spPr bwMode="auto">
            <a:xfrm flipH="1">
              <a:off x="1498" y="2536"/>
              <a:ext cx="80" cy="0"/>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6" name="Line 45"/>
            <p:cNvSpPr>
              <a:spLocks noChangeShapeType="1"/>
            </p:cNvSpPr>
            <p:nvPr/>
          </p:nvSpPr>
          <p:spPr bwMode="auto">
            <a:xfrm flipH="1">
              <a:off x="1498" y="2560"/>
              <a:ext cx="80" cy="0"/>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47" name="Group 47"/>
          <p:cNvGrpSpPr>
            <a:grpSpLocks/>
          </p:cNvGrpSpPr>
          <p:nvPr/>
        </p:nvGrpSpPr>
        <p:grpSpPr bwMode="auto">
          <a:xfrm>
            <a:off x="6181725" y="3697288"/>
            <a:ext cx="130175" cy="374650"/>
            <a:chOff x="1496" y="2324"/>
            <a:chExt cx="82" cy="236"/>
          </a:xfrm>
        </p:grpSpPr>
        <p:sp>
          <p:nvSpPr>
            <p:cNvPr id="48" name="Line 48"/>
            <p:cNvSpPr>
              <a:spLocks noChangeShapeType="1"/>
            </p:cNvSpPr>
            <p:nvPr/>
          </p:nvSpPr>
          <p:spPr bwMode="auto">
            <a:xfrm flipH="1">
              <a:off x="1496" y="2324"/>
              <a:ext cx="80" cy="0"/>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9" name="Line 49"/>
            <p:cNvSpPr>
              <a:spLocks noChangeShapeType="1"/>
            </p:cNvSpPr>
            <p:nvPr/>
          </p:nvSpPr>
          <p:spPr bwMode="auto">
            <a:xfrm flipH="1">
              <a:off x="1496" y="2348"/>
              <a:ext cx="80" cy="0"/>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0" name="Line 50"/>
            <p:cNvSpPr>
              <a:spLocks noChangeShapeType="1"/>
            </p:cNvSpPr>
            <p:nvPr/>
          </p:nvSpPr>
          <p:spPr bwMode="auto">
            <a:xfrm flipH="1">
              <a:off x="1498" y="2536"/>
              <a:ext cx="80" cy="0"/>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1" name="Line 51"/>
            <p:cNvSpPr>
              <a:spLocks noChangeShapeType="1"/>
            </p:cNvSpPr>
            <p:nvPr/>
          </p:nvSpPr>
          <p:spPr bwMode="auto">
            <a:xfrm flipH="1">
              <a:off x="1498" y="2560"/>
              <a:ext cx="80" cy="0"/>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52" name="Rectangle 52"/>
          <p:cNvSpPr>
            <a:spLocks noChangeArrowheads="1"/>
          </p:cNvSpPr>
          <p:nvPr/>
        </p:nvSpPr>
        <p:spPr bwMode="auto">
          <a:xfrm>
            <a:off x="5905500" y="5857875"/>
            <a:ext cx="665163" cy="114300"/>
          </a:xfrm>
          <a:prstGeom prst="rect">
            <a:avLst/>
          </a:prstGeom>
          <a:solidFill>
            <a:srgbClr val="DDDDDD"/>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3" name="Rectangle 53"/>
          <p:cNvSpPr>
            <a:spLocks noChangeArrowheads="1"/>
          </p:cNvSpPr>
          <p:nvPr/>
        </p:nvSpPr>
        <p:spPr bwMode="auto">
          <a:xfrm>
            <a:off x="2098675" y="5857875"/>
            <a:ext cx="665163" cy="114300"/>
          </a:xfrm>
          <a:prstGeom prst="rect">
            <a:avLst/>
          </a:prstGeom>
          <a:solidFill>
            <a:srgbClr val="DDDDDD"/>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4" name="Text Placeholder 4"/>
          <p:cNvSpPr>
            <a:spLocks noGrp="1"/>
          </p:cNvSpPr>
          <p:nvPr>
            <p:ph type="body" sz="quarter" idx="39"/>
          </p:nvPr>
        </p:nvSpPr>
        <p:spPr>
          <a:xfrm>
            <a:off x="179512" y="620688"/>
            <a:ext cx="8208912" cy="450850"/>
          </a:xfrm>
        </p:spPr>
        <p:txBody>
          <a:bodyPr>
            <a:normAutofit/>
          </a:bodyPr>
          <a:lstStyle/>
          <a:p>
            <a:r>
              <a:rPr lang="en-US" sz="1800" dirty="0" smtClean="0"/>
              <a:t>Special Moment Frame (SMF)</a:t>
            </a:r>
            <a:endParaRPr lang="en-US" sz="1800" dirty="0"/>
          </a:p>
        </p:txBody>
      </p:sp>
      <p:sp>
        <p:nvSpPr>
          <p:cNvPr id="55" name="Slide Number Placeholder 4"/>
          <p:cNvSpPr>
            <a:spLocks noGrp="1"/>
          </p:cNvSpPr>
          <p:nvPr>
            <p:ph type="sldNum" sz="quarter" idx="12"/>
          </p:nvPr>
        </p:nvSpPr>
        <p:spPr>
          <a:xfrm>
            <a:off x="6553200" y="6356350"/>
            <a:ext cx="2133600" cy="365125"/>
          </a:xfrm>
        </p:spPr>
        <p:txBody>
          <a:bodyPr/>
          <a:lstStyle/>
          <a:p>
            <a:pPr>
              <a:defRPr/>
            </a:pPr>
            <a:fld id="{46425072-6E52-45A8-8A7E-A5B11BCA4176}" type="slidenum">
              <a:rPr lang="en-US" altLang="en-US" smtClean="0"/>
              <a:pPr>
                <a:defRPr/>
              </a:pPr>
              <a:t>78</a:t>
            </a:fld>
            <a:endParaRPr lang="en-US" altLang="en-US" dirty="0"/>
          </a:p>
        </p:txBody>
      </p:sp>
    </p:spTree>
    <p:extLst>
      <p:ext uri="{BB962C8B-B14F-4D97-AF65-F5344CB8AC3E}">
        <p14:creationId xmlns:p14="http://schemas.microsoft.com/office/powerpoint/2010/main" val="272996144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38"/>
          </p:nvPr>
        </p:nvSpPr>
        <p:spPr/>
        <p:txBody>
          <a:bodyPr/>
          <a:lstStyle/>
          <a:p>
            <a:r>
              <a:rPr lang="en-US" dirty="0" smtClean="0"/>
              <a:t>Examples of Protected Zones</a:t>
            </a:r>
            <a:endParaRPr lang="en-US" dirty="0"/>
          </a:p>
        </p:txBody>
      </p:sp>
      <p:sp>
        <p:nvSpPr>
          <p:cNvPr id="5" name="Text Placeholder 4"/>
          <p:cNvSpPr>
            <a:spLocks noGrp="1"/>
          </p:cNvSpPr>
          <p:nvPr>
            <p:ph type="body" sz="quarter" idx="39"/>
          </p:nvPr>
        </p:nvSpPr>
        <p:spPr/>
        <p:txBody>
          <a:bodyPr>
            <a:normAutofit/>
          </a:bodyPr>
          <a:lstStyle/>
          <a:p>
            <a:r>
              <a:rPr lang="en-US" sz="1800" dirty="0" smtClean="0"/>
              <a:t>Special Concentrically Braced Frame (SCBF)</a:t>
            </a:r>
            <a:endParaRPr lang="en-US" sz="1800" dirty="0"/>
          </a:p>
        </p:txBody>
      </p:sp>
      <p:grpSp>
        <p:nvGrpSpPr>
          <p:cNvPr id="6" name="Group 51"/>
          <p:cNvGrpSpPr>
            <a:grpSpLocks/>
          </p:cNvGrpSpPr>
          <p:nvPr/>
        </p:nvGrpSpPr>
        <p:grpSpPr bwMode="auto">
          <a:xfrm>
            <a:off x="3343275" y="1362075"/>
            <a:ext cx="5006975" cy="4562475"/>
            <a:chOff x="1464" y="816"/>
            <a:chExt cx="3154" cy="2874"/>
          </a:xfrm>
        </p:grpSpPr>
        <p:grpSp>
          <p:nvGrpSpPr>
            <p:cNvPr id="7" name="Group 50"/>
            <p:cNvGrpSpPr>
              <a:grpSpLocks/>
            </p:cNvGrpSpPr>
            <p:nvPr/>
          </p:nvGrpSpPr>
          <p:grpSpPr bwMode="auto">
            <a:xfrm>
              <a:off x="1464" y="816"/>
              <a:ext cx="3154" cy="2874"/>
              <a:chOff x="1464" y="852"/>
              <a:chExt cx="3154" cy="2874"/>
            </a:xfrm>
          </p:grpSpPr>
          <p:grpSp>
            <p:nvGrpSpPr>
              <p:cNvPr id="17" name="Group 49"/>
              <p:cNvGrpSpPr>
                <a:grpSpLocks/>
              </p:cNvGrpSpPr>
              <p:nvPr/>
            </p:nvGrpSpPr>
            <p:grpSpPr bwMode="auto">
              <a:xfrm>
                <a:off x="1464" y="852"/>
                <a:ext cx="3154" cy="2874"/>
                <a:chOff x="1464" y="852"/>
                <a:chExt cx="3154" cy="2874"/>
              </a:xfrm>
            </p:grpSpPr>
            <p:grpSp>
              <p:nvGrpSpPr>
                <p:cNvPr id="27" name="Group 4"/>
                <p:cNvGrpSpPr>
                  <a:grpSpLocks/>
                </p:cNvGrpSpPr>
                <p:nvPr/>
              </p:nvGrpSpPr>
              <p:grpSpPr bwMode="auto">
                <a:xfrm>
                  <a:off x="1464" y="852"/>
                  <a:ext cx="144" cy="2874"/>
                  <a:chOff x="1352" y="0"/>
                  <a:chExt cx="144" cy="2674"/>
                </a:xfrm>
              </p:grpSpPr>
              <p:sp>
                <p:nvSpPr>
                  <p:cNvPr id="36" name="Rectangle 5"/>
                  <p:cNvSpPr>
                    <a:spLocks noChangeArrowheads="1"/>
                  </p:cNvSpPr>
                  <p:nvPr/>
                </p:nvSpPr>
                <p:spPr bwMode="auto">
                  <a:xfrm>
                    <a:off x="1352" y="0"/>
                    <a:ext cx="144" cy="2674"/>
                  </a:xfrm>
                  <a:prstGeom prst="rect">
                    <a:avLst/>
                  </a:prstGeom>
                  <a:solidFill>
                    <a:srgbClr val="DDDDDD"/>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37" name="Line 6"/>
                  <p:cNvSpPr>
                    <a:spLocks noChangeShapeType="1"/>
                  </p:cNvSpPr>
                  <p:nvPr/>
                </p:nvSpPr>
                <p:spPr bwMode="auto">
                  <a:xfrm>
                    <a:off x="1384" y="0"/>
                    <a:ext cx="0" cy="267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8" name="Line 7"/>
                  <p:cNvSpPr>
                    <a:spLocks noChangeShapeType="1"/>
                  </p:cNvSpPr>
                  <p:nvPr/>
                </p:nvSpPr>
                <p:spPr bwMode="auto">
                  <a:xfrm>
                    <a:off x="1464" y="0"/>
                    <a:ext cx="0" cy="267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grpSp>
              <p:nvGrpSpPr>
                <p:cNvPr id="28" name="Group 8"/>
                <p:cNvGrpSpPr>
                  <a:grpSpLocks/>
                </p:cNvGrpSpPr>
                <p:nvPr/>
              </p:nvGrpSpPr>
              <p:grpSpPr bwMode="auto">
                <a:xfrm>
                  <a:off x="4474" y="852"/>
                  <a:ext cx="144" cy="2874"/>
                  <a:chOff x="1352" y="0"/>
                  <a:chExt cx="144" cy="2674"/>
                </a:xfrm>
              </p:grpSpPr>
              <p:sp>
                <p:nvSpPr>
                  <p:cNvPr id="33" name="Rectangle 9"/>
                  <p:cNvSpPr>
                    <a:spLocks noChangeArrowheads="1"/>
                  </p:cNvSpPr>
                  <p:nvPr/>
                </p:nvSpPr>
                <p:spPr bwMode="auto">
                  <a:xfrm>
                    <a:off x="1352" y="0"/>
                    <a:ext cx="144" cy="2674"/>
                  </a:xfrm>
                  <a:prstGeom prst="rect">
                    <a:avLst/>
                  </a:prstGeom>
                  <a:solidFill>
                    <a:srgbClr val="DDDDDD"/>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34" name="Line 10"/>
                  <p:cNvSpPr>
                    <a:spLocks noChangeShapeType="1"/>
                  </p:cNvSpPr>
                  <p:nvPr/>
                </p:nvSpPr>
                <p:spPr bwMode="auto">
                  <a:xfrm>
                    <a:off x="1384" y="0"/>
                    <a:ext cx="0" cy="267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5" name="Line 11"/>
                  <p:cNvSpPr>
                    <a:spLocks noChangeShapeType="1"/>
                  </p:cNvSpPr>
                  <p:nvPr/>
                </p:nvSpPr>
                <p:spPr bwMode="auto">
                  <a:xfrm>
                    <a:off x="1464" y="0"/>
                    <a:ext cx="0" cy="267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grpSp>
              <p:nvGrpSpPr>
                <p:cNvPr id="29" name="Group 31"/>
                <p:cNvGrpSpPr>
                  <a:grpSpLocks/>
                </p:cNvGrpSpPr>
                <p:nvPr/>
              </p:nvGrpSpPr>
              <p:grpSpPr bwMode="auto">
                <a:xfrm>
                  <a:off x="2969" y="852"/>
                  <a:ext cx="144" cy="2874"/>
                  <a:chOff x="1352" y="0"/>
                  <a:chExt cx="144" cy="2674"/>
                </a:xfrm>
              </p:grpSpPr>
              <p:sp>
                <p:nvSpPr>
                  <p:cNvPr id="30" name="Rectangle 32"/>
                  <p:cNvSpPr>
                    <a:spLocks noChangeArrowheads="1"/>
                  </p:cNvSpPr>
                  <p:nvPr/>
                </p:nvSpPr>
                <p:spPr bwMode="auto">
                  <a:xfrm>
                    <a:off x="1352" y="0"/>
                    <a:ext cx="144" cy="2674"/>
                  </a:xfrm>
                  <a:prstGeom prst="rect">
                    <a:avLst/>
                  </a:prstGeom>
                  <a:solidFill>
                    <a:srgbClr val="DDDDDD"/>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31" name="Line 33"/>
                  <p:cNvSpPr>
                    <a:spLocks noChangeShapeType="1"/>
                  </p:cNvSpPr>
                  <p:nvPr/>
                </p:nvSpPr>
                <p:spPr bwMode="auto">
                  <a:xfrm>
                    <a:off x="1384" y="0"/>
                    <a:ext cx="0" cy="267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2" name="Line 34"/>
                  <p:cNvSpPr>
                    <a:spLocks noChangeShapeType="1"/>
                  </p:cNvSpPr>
                  <p:nvPr/>
                </p:nvSpPr>
                <p:spPr bwMode="auto">
                  <a:xfrm>
                    <a:off x="1464" y="0"/>
                    <a:ext cx="0" cy="267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grpSp>
          <p:grpSp>
            <p:nvGrpSpPr>
              <p:cNvPr id="18" name="Group 39"/>
              <p:cNvGrpSpPr>
                <a:grpSpLocks/>
              </p:cNvGrpSpPr>
              <p:nvPr/>
            </p:nvGrpSpPr>
            <p:grpSpPr bwMode="auto">
              <a:xfrm>
                <a:off x="1608" y="852"/>
                <a:ext cx="2867" cy="190"/>
                <a:chOff x="1608" y="852"/>
                <a:chExt cx="2867" cy="190"/>
              </a:xfrm>
            </p:grpSpPr>
            <p:grpSp>
              <p:nvGrpSpPr>
                <p:cNvPr id="19" name="Group 12"/>
                <p:cNvGrpSpPr>
                  <a:grpSpLocks/>
                </p:cNvGrpSpPr>
                <p:nvPr/>
              </p:nvGrpSpPr>
              <p:grpSpPr bwMode="auto">
                <a:xfrm>
                  <a:off x="1608" y="852"/>
                  <a:ext cx="1361" cy="190"/>
                  <a:chOff x="1608" y="856"/>
                  <a:chExt cx="1746" cy="272"/>
                </a:xfrm>
              </p:grpSpPr>
              <p:sp>
                <p:nvSpPr>
                  <p:cNvPr id="24" name="Rectangle 13"/>
                  <p:cNvSpPr>
                    <a:spLocks noChangeArrowheads="1"/>
                  </p:cNvSpPr>
                  <p:nvPr/>
                </p:nvSpPr>
                <p:spPr bwMode="auto">
                  <a:xfrm>
                    <a:off x="1608" y="856"/>
                    <a:ext cx="1746" cy="272"/>
                  </a:xfrm>
                  <a:prstGeom prst="rect">
                    <a:avLst/>
                  </a:prstGeom>
                  <a:solidFill>
                    <a:srgbClr val="DDDDDD"/>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5" name="Line 14"/>
                  <p:cNvSpPr>
                    <a:spLocks noChangeShapeType="1"/>
                  </p:cNvSpPr>
                  <p:nvPr/>
                </p:nvSpPr>
                <p:spPr bwMode="auto">
                  <a:xfrm>
                    <a:off x="1608" y="891"/>
                    <a:ext cx="174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6" name="Line 15"/>
                  <p:cNvSpPr>
                    <a:spLocks noChangeShapeType="1"/>
                  </p:cNvSpPr>
                  <p:nvPr/>
                </p:nvSpPr>
                <p:spPr bwMode="auto">
                  <a:xfrm>
                    <a:off x="1608" y="1095"/>
                    <a:ext cx="174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grpSp>
              <p:nvGrpSpPr>
                <p:cNvPr id="20" name="Group 35"/>
                <p:cNvGrpSpPr>
                  <a:grpSpLocks/>
                </p:cNvGrpSpPr>
                <p:nvPr/>
              </p:nvGrpSpPr>
              <p:grpSpPr bwMode="auto">
                <a:xfrm>
                  <a:off x="3114" y="852"/>
                  <a:ext cx="1361" cy="190"/>
                  <a:chOff x="1608" y="856"/>
                  <a:chExt cx="1746" cy="272"/>
                </a:xfrm>
              </p:grpSpPr>
              <p:sp>
                <p:nvSpPr>
                  <p:cNvPr id="21" name="Rectangle 36"/>
                  <p:cNvSpPr>
                    <a:spLocks noChangeArrowheads="1"/>
                  </p:cNvSpPr>
                  <p:nvPr/>
                </p:nvSpPr>
                <p:spPr bwMode="auto">
                  <a:xfrm>
                    <a:off x="1608" y="856"/>
                    <a:ext cx="1746" cy="272"/>
                  </a:xfrm>
                  <a:prstGeom prst="rect">
                    <a:avLst/>
                  </a:prstGeom>
                  <a:solidFill>
                    <a:srgbClr val="DDDDDD"/>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2" name="Line 37"/>
                  <p:cNvSpPr>
                    <a:spLocks noChangeShapeType="1"/>
                  </p:cNvSpPr>
                  <p:nvPr/>
                </p:nvSpPr>
                <p:spPr bwMode="auto">
                  <a:xfrm>
                    <a:off x="1608" y="891"/>
                    <a:ext cx="174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3" name="Line 38"/>
                  <p:cNvSpPr>
                    <a:spLocks noChangeShapeType="1"/>
                  </p:cNvSpPr>
                  <p:nvPr/>
                </p:nvSpPr>
                <p:spPr bwMode="auto">
                  <a:xfrm>
                    <a:off x="1608" y="1095"/>
                    <a:ext cx="174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grpSp>
        </p:grpSp>
        <p:grpSp>
          <p:nvGrpSpPr>
            <p:cNvPr id="8" name="Group 40"/>
            <p:cNvGrpSpPr>
              <a:grpSpLocks/>
            </p:cNvGrpSpPr>
            <p:nvPr/>
          </p:nvGrpSpPr>
          <p:grpSpPr bwMode="auto">
            <a:xfrm>
              <a:off x="1608" y="2242"/>
              <a:ext cx="2867" cy="190"/>
              <a:chOff x="1608" y="852"/>
              <a:chExt cx="2867" cy="190"/>
            </a:xfrm>
          </p:grpSpPr>
          <p:grpSp>
            <p:nvGrpSpPr>
              <p:cNvPr id="9" name="Group 41"/>
              <p:cNvGrpSpPr>
                <a:grpSpLocks/>
              </p:cNvGrpSpPr>
              <p:nvPr/>
            </p:nvGrpSpPr>
            <p:grpSpPr bwMode="auto">
              <a:xfrm>
                <a:off x="1608" y="852"/>
                <a:ext cx="1361" cy="190"/>
                <a:chOff x="1608" y="856"/>
                <a:chExt cx="1746" cy="272"/>
              </a:xfrm>
            </p:grpSpPr>
            <p:sp>
              <p:nvSpPr>
                <p:cNvPr id="14" name="Rectangle 42"/>
                <p:cNvSpPr>
                  <a:spLocks noChangeArrowheads="1"/>
                </p:cNvSpPr>
                <p:nvPr/>
              </p:nvSpPr>
              <p:spPr bwMode="auto">
                <a:xfrm>
                  <a:off x="1608" y="856"/>
                  <a:ext cx="1746" cy="272"/>
                </a:xfrm>
                <a:prstGeom prst="rect">
                  <a:avLst/>
                </a:prstGeom>
                <a:solidFill>
                  <a:srgbClr val="DDDDDD"/>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5" name="Line 43"/>
                <p:cNvSpPr>
                  <a:spLocks noChangeShapeType="1"/>
                </p:cNvSpPr>
                <p:nvPr/>
              </p:nvSpPr>
              <p:spPr bwMode="auto">
                <a:xfrm>
                  <a:off x="1608" y="891"/>
                  <a:ext cx="174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6" name="Line 44"/>
                <p:cNvSpPr>
                  <a:spLocks noChangeShapeType="1"/>
                </p:cNvSpPr>
                <p:nvPr/>
              </p:nvSpPr>
              <p:spPr bwMode="auto">
                <a:xfrm>
                  <a:off x="1608" y="1095"/>
                  <a:ext cx="174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grpSp>
            <p:nvGrpSpPr>
              <p:cNvPr id="10" name="Group 45"/>
              <p:cNvGrpSpPr>
                <a:grpSpLocks/>
              </p:cNvGrpSpPr>
              <p:nvPr/>
            </p:nvGrpSpPr>
            <p:grpSpPr bwMode="auto">
              <a:xfrm>
                <a:off x="3114" y="852"/>
                <a:ext cx="1361" cy="190"/>
                <a:chOff x="1608" y="856"/>
                <a:chExt cx="1746" cy="272"/>
              </a:xfrm>
            </p:grpSpPr>
            <p:sp>
              <p:nvSpPr>
                <p:cNvPr id="11" name="Rectangle 46"/>
                <p:cNvSpPr>
                  <a:spLocks noChangeArrowheads="1"/>
                </p:cNvSpPr>
                <p:nvPr/>
              </p:nvSpPr>
              <p:spPr bwMode="auto">
                <a:xfrm>
                  <a:off x="1608" y="856"/>
                  <a:ext cx="1746" cy="272"/>
                </a:xfrm>
                <a:prstGeom prst="rect">
                  <a:avLst/>
                </a:prstGeom>
                <a:solidFill>
                  <a:srgbClr val="DDDDDD"/>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2" name="Line 47"/>
                <p:cNvSpPr>
                  <a:spLocks noChangeShapeType="1"/>
                </p:cNvSpPr>
                <p:nvPr/>
              </p:nvSpPr>
              <p:spPr bwMode="auto">
                <a:xfrm>
                  <a:off x="1608" y="891"/>
                  <a:ext cx="174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3" name="Line 48"/>
                <p:cNvSpPr>
                  <a:spLocks noChangeShapeType="1"/>
                </p:cNvSpPr>
                <p:nvPr/>
              </p:nvSpPr>
              <p:spPr bwMode="auto">
                <a:xfrm>
                  <a:off x="1608" y="1095"/>
                  <a:ext cx="174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grpSp>
      </p:grpSp>
      <p:grpSp>
        <p:nvGrpSpPr>
          <p:cNvPr id="39" name="Group 70"/>
          <p:cNvGrpSpPr>
            <a:grpSpLocks/>
          </p:cNvGrpSpPr>
          <p:nvPr/>
        </p:nvGrpSpPr>
        <p:grpSpPr bwMode="auto">
          <a:xfrm>
            <a:off x="3571875" y="1663700"/>
            <a:ext cx="2154238" cy="1962150"/>
            <a:chOff x="1446" y="1048"/>
            <a:chExt cx="1357" cy="1236"/>
          </a:xfrm>
        </p:grpSpPr>
        <p:grpSp>
          <p:nvGrpSpPr>
            <p:cNvPr id="40" name="Group 58"/>
            <p:cNvGrpSpPr>
              <a:grpSpLocks/>
            </p:cNvGrpSpPr>
            <p:nvPr/>
          </p:nvGrpSpPr>
          <p:grpSpPr bwMode="auto">
            <a:xfrm>
              <a:off x="1446" y="1048"/>
              <a:ext cx="1357" cy="1236"/>
              <a:chOff x="1446" y="1048"/>
              <a:chExt cx="1357" cy="1236"/>
            </a:xfrm>
          </p:grpSpPr>
          <p:sp>
            <p:nvSpPr>
              <p:cNvPr id="48" name="Rectangle 57"/>
              <p:cNvSpPr>
                <a:spLocks noChangeArrowheads="1"/>
              </p:cNvSpPr>
              <p:nvPr/>
            </p:nvSpPr>
            <p:spPr bwMode="auto">
              <a:xfrm>
                <a:off x="1446" y="1964"/>
                <a:ext cx="351" cy="320"/>
              </a:xfrm>
              <a:prstGeom prst="rect">
                <a:avLst/>
              </a:prstGeom>
              <a:solidFill>
                <a:srgbClr val="DDDDDD"/>
              </a:solidFill>
              <a:ln w="19050" algn="ctr">
                <a:solidFill>
                  <a:schemeClr val="bg2"/>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49" name="Rectangle 54"/>
              <p:cNvSpPr>
                <a:spLocks noChangeArrowheads="1"/>
              </p:cNvSpPr>
              <p:nvPr/>
            </p:nvSpPr>
            <p:spPr bwMode="auto">
              <a:xfrm>
                <a:off x="2452" y="1048"/>
                <a:ext cx="351" cy="320"/>
              </a:xfrm>
              <a:prstGeom prst="rect">
                <a:avLst/>
              </a:prstGeom>
              <a:solidFill>
                <a:srgbClr val="DDDDDD"/>
              </a:solidFill>
              <a:ln w="19050" algn="ctr">
                <a:solidFill>
                  <a:schemeClr val="bg2"/>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0" name="Rectangle 56"/>
              <p:cNvSpPr>
                <a:spLocks noChangeArrowheads="1"/>
              </p:cNvSpPr>
              <p:nvPr/>
            </p:nvSpPr>
            <p:spPr bwMode="auto">
              <a:xfrm rot="19029811">
                <a:off x="1475" y="1594"/>
                <a:ext cx="1316" cy="120"/>
              </a:xfrm>
              <a:prstGeom prst="rect">
                <a:avLst/>
              </a:prstGeom>
              <a:solidFill>
                <a:srgbClr val="DDDDDD"/>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41" name="Group 65"/>
            <p:cNvGrpSpPr>
              <a:grpSpLocks/>
            </p:cNvGrpSpPr>
            <p:nvPr/>
          </p:nvGrpSpPr>
          <p:grpSpPr bwMode="auto">
            <a:xfrm>
              <a:off x="2411" y="1048"/>
              <a:ext cx="392" cy="357"/>
              <a:chOff x="2411" y="1048"/>
              <a:chExt cx="392" cy="357"/>
            </a:xfrm>
          </p:grpSpPr>
          <p:sp>
            <p:nvSpPr>
              <p:cNvPr id="46" name="Rectangle 63"/>
              <p:cNvSpPr>
                <a:spLocks noChangeArrowheads="1"/>
              </p:cNvSpPr>
              <p:nvPr/>
            </p:nvSpPr>
            <p:spPr bwMode="auto">
              <a:xfrm>
                <a:off x="2452" y="1048"/>
                <a:ext cx="351" cy="320"/>
              </a:xfrm>
              <a:prstGeom prst="rect">
                <a:avLst/>
              </a:prstGeom>
              <a:solidFill>
                <a:srgbClr val="C00000">
                  <a:alpha val="70195"/>
                </a:srgbClr>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47" name="Rectangle 64"/>
              <p:cNvSpPr>
                <a:spLocks noChangeArrowheads="1"/>
              </p:cNvSpPr>
              <p:nvPr/>
            </p:nvSpPr>
            <p:spPr bwMode="auto">
              <a:xfrm rot="-2565720">
                <a:off x="2411" y="1290"/>
                <a:ext cx="116" cy="115"/>
              </a:xfrm>
              <a:prstGeom prst="rect">
                <a:avLst/>
              </a:prstGeom>
              <a:solidFill>
                <a:srgbClr val="C00000">
                  <a:alpha val="70195"/>
                </a:srgbClr>
              </a:solidFill>
              <a:ln>
                <a:noFill/>
              </a:ln>
              <a:effectLst/>
              <a:extLs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42" name="Group 66"/>
            <p:cNvGrpSpPr>
              <a:grpSpLocks/>
            </p:cNvGrpSpPr>
            <p:nvPr/>
          </p:nvGrpSpPr>
          <p:grpSpPr bwMode="auto">
            <a:xfrm rot="10800000">
              <a:off x="1449" y="1920"/>
              <a:ext cx="392" cy="357"/>
              <a:chOff x="2411" y="1048"/>
              <a:chExt cx="392" cy="357"/>
            </a:xfrm>
          </p:grpSpPr>
          <p:sp>
            <p:nvSpPr>
              <p:cNvPr id="44" name="Rectangle 67"/>
              <p:cNvSpPr>
                <a:spLocks noChangeArrowheads="1"/>
              </p:cNvSpPr>
              <p:nvPr/>
            </p:nvSpPr>
            <p:spPr bwMode="auto">
              <a:xfrm flipH="1">
                <a:off x="2452" y="1048"/>
                <a:ext cx="351" cy="320"/>
              </a:xfrm>
              <a:prstGeom prst="rect">
                <a:avLst/>
              </a:prstGeom>
              <a:solidFill>
                <a:srgbClr val="C00000">
                  <a:alpha val="70195"/>
                </a:srgbClr>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45" name="Rectangle 68"/>
              <p:cNvSpPr>
                <a:spLocks noChangeArrowheads="1"/>
              </p:cNvSpPr>
              <p:nvPr/>
            </p:nvSpPr>
            <p:spPr bwMode="auto">
              <a:xfrm rot="-2565720">
                <a:off x="2411" y="1290"/>
                <a:ext cx="116" cy="115"/>
              </a:xfrm>
              <a:prstGeom prst="rect">
                <a:avLst/>
              </a:prstGeom>
              <a:solidFill>
                <a:srgbClr val="C00000">
                  <a:alpha val="70195"/>
                </a:srgbClr>
              </a:solidFill>
              <a:ln>
                <a:noFill/>
              </a:ln>
              <a:effectLst/>
              <a:extLs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sp>
          <p:nvSpPr>
            <p:cNvPr id="43" name="Rectangle 69"/>
            <p:cNvSpPr>
              <a:spLocks noChangeArrowheads="1"/>
            </p:cNvSpPr>
            <p:nvPr/>
          </p:nvSpPr>
          <p:spPr bwMode="auto">
            <a:xfrm rot="-2493157">
              <a:off x="1993" y="1602"/>
              <a:ext cx="276" cy="112"/>
            </a:xfrm>
            <a:prstGeom prst="rect">
              <a:avLst/>
            </a:prstGeom>
            <a:solidFill>
              <a:srgbClr val="C00000">
                <a:alpha val="70195"/>
              </a:srgbClr>
            </a:solidFill>
            <a:ln>
              <a:noFill/>
            </a:ln>
            <a:effectLst/>
            <a:extLs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51" name="Group 71"/>
          <p:cNvGrpSpPr>
            <a:grpSpLocks/>
          </p:cNvGrpSpPr>
          <p:nvPr/>
        </p:nvGrpSpPr>
        <p:grpSpPr bwMode="auto">
          <a:xfrm>
            <a:off x="3576638" y="3941763"/>
            <a:ext cx="2154237" cy="1962150"/>
            <a:chOff x="1446" y="1048"/>
            <a:chExt cx="1357" cy="1236"/>
          </a:xfrm>
        </p:grpSpPr>
        <p:grpSp>
          <p:nvGrpSpPr>
            <p:cNvPr id="52" name="Group 72"/>
            <p:cNvGrpSpPr>
              <a:grpSpLocks/>
            </p:cNvGrpSpPr>
            <p:nvPr/>
          </p:nvGrpSpPr>
          <p:grpSpPr bwMode="auto">
            <a:xfrm>
              <a:off x="1446" y="1048"/>
              <a:ext cx="1357" cy="1236"/>
              <a:chOff x="1446" y="1048"/>
              <a:chExt cx="1357" cy="1236"/>
            </a:xfrm>
          </p:grpSpPr>
          <p:sp>
            <p:nvSpPr>
              <p:cNvPr id="60" name="Rectangle 73"/>
              <p:cNvSpPr>
                <a:spLocks noChangeArrowheads="1"/>
              </p:cNvSpPr>
              <p:nvPr/>
            </p:nvSpPr>
            <p:spPr bwMode="auto">
              <a:xfrm>
                <a:off x="1446" y="1964"/>
                <a:ext cx="351" cy="320"/>
              </a:xfrm>
              <a:prstGeom prst="rect">
                <a:avLst/>
              </a:prstGeom>
              <a:solidFill>
                <a:srgbClr val="DDDDDD"/>
              </a:solidFill>
              <a:ln w="19050" algn="ctr">
                <a:solidFill>
                  <a:schemeClr val="bg2"/>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1" name="Rectangle 74"/>
              <p:cNvSpPr>
                <a:spLocks noChangeArrowheads="1"/>
              </p:cNvSpPr>
              <p:nvPr/>
            </p:nvSpPr>
            <p:spPr bwMode="auto">
              <a:xfrm>
                <a:off x="2452" y="1048"/>
                <a:ext cx="351" cy="320"/>
              </a:xfrm>
              <a:prstGeom prst="rect">
                <a:avLst/>
              </a:prstGeom>
              <a:solidFill>
                <a:srgbClr val="DDDDDD"/>
              </a:solidFill>
              <a:ln w="19050" algn="ctr">
                <a:solidFill>
                  <a:schemeClr val="bg2"/>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2" name="Rectangle 75"/>
              <p:cNvSpPr>
                <a:spLocks noChangeArrowheads="1"/>
              </p:cNvSpPr>
              <p:nvPr/>
            </p:nvSpPr>
            <p:spPr bwMode="auto">
              <a:xfrm rot="-2570189">
                <a:off x="1475" y="1594"/>
                <a:ext cx="1316" cy="120"/>
              </a:xfrm>
              <a:prstGeom prst="rect">
                <a:avLst/>
              </a:prstGeom>
              <a:solidFill>
                <a:srgbClr val="DDDDDD"/>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53" name="Group 76"/>
            <p:cNvGrpSpPr>
              <a:grpSpLocks/>
            </p:cNvGrpSpPr>
            <p:nvPr/>
          </p:nvGrpSpPr>
          <p:grpSpPr bwMode="auto">
            <a:xfrm>
              <a:off x="2411" y="1048"/>
              <a:ext cx="392" cy="357"/>
              <a:chOff x="2411" y="1048"/>
              <a:chExt cx="392" cy="357"/>
            </a:xfrm>
          </p:grpSpPr>
          <p:sp>
            <p:nvSpPr>
              <p:cNvPr id="58" name="Rectangle 77"/>
              <p:cNvSpPr>
                <a:spLocks noChangeArrowheads="1"/>
              </p:cNvSpPr>
              <p:nvPr/>
            </p:nvSpPr>
            <p:spPr bwMode="auto">
              <a:xfrm>
                <a:off x="2452" y="1048"/>
                <a:ext cx="351" cy="320"/>
              </a:xfrm>
              <a:prstGeom prst="rect">
                <a:avLst/>
              </a:prstGeom>
              <a:solidFill>
                <a:srgbClr val="C00000">
                  <a:alpha val="70195"/>
                </a:srgbClr>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9" name="Rectangle 78"/>
              <p:cNvSpPr>
                <a:spLocks noChangeArrowheads="1"/>
              </p:cNvSpPr>
              <p:nvPr/>
            </p:nvSpPr>
            <p:spPr bwMode="auto">
              <a:xfrm rot="-2565720">
                <a:off x="2411" y="1290"/>
                <a:ext cx="116" cy="115"/>
              </a:xfrm>
              <a:prstGeom prst="rect">
                <a:avLst/>
              </a:prstGeom>
              <a:solidFill>
                <a:srgbClr val="C00000">
                  <a:alpha val="70195"/>
                </a:srgbClr>
              </a:solidFill>
              <a:ln>
                <a:noFill/>
              </a:ln>
              <a:effectLst/>
              <a:extLs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54" name="Group 79"/>
            <p:cNvGrpSpPr>
              <a:grpSpLocks/>
            </p:cNvGrpSpPr>
            <p:nvPr/>
          </p:nvGrpSpPr>
          <p:grpSpPr bwMode="auto">
            <a:xfrm rot="10800000">
              <a:off x="1446" y="1920"/>
              <a:ext cx="395" cy="357"/>
              <a:chOff x="2411" y="1048"/>
              <a:chExt cx="395" cy="357"/>
            </a:xfrm>
          </p:grpSpPr>
          <p:sp>
            <p:nvSpPr>
              <p:cNvPr id="56" name="Rectangle 80"/>
              <p:cNvSpPr>
                <a:spLocks noChangeArrowheads="1"/>
              </p:cNvSpPr>
              <p:nvPr/>
            </p:nvSpPr>
            <p:spPr bwMode="auto">
              <a:xfrm flipH="1">
                <a:off x="2455" y="1048"/>
                <a:ext cx="351" cy="320"/>
              </a:xfrm>
              <a:prstGeom prst="rect">
                <a:avLst/>
              </a:prstGeom>
              <a:solidFill>
                <a:srgbClr val="C00000">
                  <a:alpha val="70195"/>
                </a:srgbClr>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7" name="Rectangle 81"/>
              <p:cNvSpPr>
                <a:spLocks noChangeArrowheads="1"/>
              </p:cNvSpPr>
              <p:nvPr/>
            </p:nvSpPr>
            <p:spPr bwMode="auto">
              <a:xfrm rot="-2565720">
                <a:off x="2411" y="1290"/>
                <a:ext cx="116" cy="115"/>
              </a:xfrm>
              <a:prstGeom prst="rect">
                <a:avLst/>
              </a:prstGeom>
              <a:solidFill>
                <a:srgbClr val="C00000">
                  <a:alpha val="70195"/>
                </a:srgbClr>
              </a:solidFill>
              <a:ln>
                <a:noFill/>
              </a:ln>
              <a:effectLst/>
              <a:extLs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sp>
          <p:nvSpPr>
            <p:cNvPr id="55" name="Rectangle 82"/>
            <p:cNvSpPr>
              <a:spLocks noChangeArrowheads="1"/>
            </p:cNvSpPr>
            <p:nvPr/>
          </p:nvSpPr>
          <p:spPr bwMode="auto">
            <a:xfrm rot="-2493157">
              <a:off x="1993" y="1602"/>
              <a:ext cx="276" cy="112"/>
            </a:xfrm>
            <a:prstGeom prst="rect">
              <a:avLst/>
            </a:prstGeom>
            <a:solidFill>
              <a:srgbClr val="C00000">
                <a:alpha val="70195"/>
              </a:srgbClr>
            </a:solidFill>
            <a:ln>
              <a:noFill/>
            </a:ln>
            <a:effectLst/>
            <a:extLs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63" name="Group 83"/>
          <p:cNvGrpSpPr>
            <a:grpSpLocks/>
          </p:cNvGrpSpPr>
          <p:nvPr/>
        </p:nvGrpSpPr>
        <p:grpSpPr bwMode="auto">
          <a:xfrm flipH="1">
            <a:off x="5970588" y="1657350"/>
            <a:ext cx="2154237" cy="1962150"/>
            <a:chOff x="1446" y="1048"/>
            <a:chExt cx="1357" cy="1236"/>
          </a:xfrm>
        </p:grpSpPr>
        <p:grpSp>
          <p:nvGrpSpPr>
            <p:cNvPr id="64" name="Group 84"/>
            <p:cNvGrpSpPr>
              <a:grpSpLocks/>
            </p:cNvGrpSpPr>
            <p:nvPr/>
          </p:nvGrpSpPr>
          <p:grpSpPr bwMode="auto">
            <a:xfrm>
              <a:off x="1446" y="1048"/>
              <a:ext cx="1357" cy="1236"/>
              <a:chOff x="1446" y="1048"/>
              <a:chExt cx="1357" cy="1236"/>
            </a:xfrm>
          </p:grpSpPr>
          <p:sp>
            <p:nvSpPr>
              <p:cNvPr id="72" name="Rectangle 85"/>
              <p:cNvSpPr>
                <a:spLocks noChangeArrowheads="1"/>
              </p:cNvSpPr>
              <p:nvPr/>
            </p:nvSpPr>
            <p:spPr bwMode="auto">
              <a:xfrm>
                <a:off x="1446" y="1964"/>
                <a:ext cx="351" cy="320"/>
              </a:xfrm>
              <a:prstGeom prst="rect">
                <a:avLst/>
              </a:prstGeom>
              <a:solidFill>
                <a:srgbClr val="DDDDDD"/>
              </a:solidFill>
              <a:ln w="19050" algn="ctr">
                <a:solidFill>
                  <a:schemeClr val="bg2"/>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3" name="Rectangle 86"/>
              <p:cNvSpPr>
                <a:spLocks noChangeArrowheads="1"/>
              </p:cNvSpPr>
              <p:nvPr/>
            </p:nvSpPr>
            <p:spPr bwMode="auto">
              <a:xfrm>
                <a:off x="2452" y="1048"/>
                <a:ext cx="351" cy="320"/>
              </a:xfrm>
              <a:prstGeom prst="rect">
                <a:avLst/>
              </a:prstGeom>
              <a:solidFill>
                <a:srgbClr val="DDDDDD"/>
              </a:solidFill>
              <a:ln w="19050" algn="ctr">
                <a:solidFill>
                  <a:schemeClr val="bg2"/>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4" name="Rectangle 87"/>
              <p:cNvSpPr>
                <a:spLocks noChangeArrowheads="1"/>
              </p:cNvSpPr>
              <p:nvPr/>
            </p:nvSpPr>
            <p:spPr bwMode="auto">
              <a:xfrm rot="-2570189">
                <a:off x="1475" y="1594"/>
                <a:ext cx="1316" cy="120"/>
              </a:xfrm>
              <a:prstGeom prst="rect">
                <a:avLst/>
              </a:prstGeom>
              <a:solidFill>
                <a:srgbClr val="DDDDDD"/>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65" name="Group 88"/>
            <p:cNvGrpSpPr>
              <a:grpSpLocks/>
            </p:cNvGrpSpPr>
            <p:nvPr/>
          </p:nvGrpSpPr>
          <p:grpSpPr bwMode="auto">
            <a:xfrm>
              <a:off x="2411" y="1052"/>
              <a:ext cx="392" cy="353"/>
              <a:chOff x="2411" y="1052"/>
              <a:chExt cx="392" cy="353"/>
            </a:xfrm>
          </p:grpSpPr>
          <p:sp>
            <p:nvSpPr>
              <p:cNvPr id="70" name="Rectangle 89"/>
              <p:cNvSpPr>
                <a:spLocks noChangeArrowheads="1"/>
              </p:cNvSpPr>
              <p:nvPr/>
            </p:nvSpPr>
            <p:spPr bwMode="auto">
              <a:xfrm>
                <a:off x="2452" y="1052"/>
                <a:ext cx="351" cy="320"/>
              </a:xfrm>
              <a:prstGeom prst="rect">
                <a:avLst/>
              </a:prstGeom>
              <a:solidFill>
                <a:srgbClr val="C00000">
                  <a:alpha val="70195"/>
                </a:srgbClr>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1" name="Rectangle 90"/>
              <p:cNvSpPr>
                <a:spLocks noChangeArrowheads="1"/>
              </p:cNvSpPr>
              <p:nvPr/>
            </p:nvSpPr>
            <p:spPr bwMode="auto">
              <a:xfrm rot="-2565720">
                <a:off x="2411" y="1290"/>
                <a:ext cx="116" cy="115"/>
              </a:xfrm>
              <a:prstGeom prst="rect">
                <a:avLst/>
              </a:prstGeom>
              <a:solidFill>
                <a:srgbClr val="C00000">
                  <a:alpha val="70195"/>
                </a:srgbClr>
              </a:solidFill>
              <a:ln>
                <a:noFill/>
              </a:ln>
              <a:effectLst/>
              <a:extLs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66" name="Group 91"/>
            <p:cNvGrpSpPr>
              <a:grpSpLocks/>
            </p:cNvGrpSpPr>
            <p:nvPr/>
          </p:nvGrpSpPr>
          <p:grpSpPr bwMode="auto">
            <a:xfrm rot="10800000">
              <a:off x="1449" y="1920"/>
              <a:ext cx="392" cy="357"/>
              <a:chOff x="2411" y="1048"/>
              <a:chExt cx="392" cy="357"/>
            </a:xfrm>
          </p:grpSpPr>
          <p:sp>
            <p:nvSpPr>
              <p:cNvPr id="68" name="Rectangle 92"/>
              <p:cNvSpPr>
                <a:spLocks noChangeArrowheads="1"/>
              </p:cNvSpPr>
              <p:nvPr/>
            </p:nvSpPr>
            <p:spPr bwMode="auto">
              <a:xfrm flipH="1">
                <a:off x="2452" y="1048"/>
                <a:ext cx="351" cy="320"/>
              </a:xfrm>
              <a:prstGeom prst="rect">
                <a:avLst/>
              </a:prstGeom>
              <a:solidFill>
                <a:srgbClr val="C00000">
                  <a:alpha val="70195"/>
                </a:srgbClr>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9" name="Rectangle 93"/>
              <p:cNvSpPr>
                <a:spLocks noChangeArrowheads="1"/>
              </p:cNvSpPr>
              <p:nvPr/>
            </p:nvSpPr>
            <p:spPr bwMode="auto">
              <a:xfrm rot="-2565720">
                <a:off x="2411" y="1290"/>
                <a:ext cx="116" cy="115"/>
              </a:xfrm>
              <a:prstGeom prst="rect">
                <a:avLst/>
              </a:prstGeom>
              <a:solidFill>
                <a:srgbClr val="C00000">
                  <a:alpha val="70195"/>
                </a:srgbClr>
              </a:solidFill>
              <a:ln>
                <a:noFill/>
              </a:ln>
              <a:effectLst/>
              <a:extLs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sp>
          <p:nvSpPr>
            <p:cNvPr id="67" name="Rectangle 94"/>
            <p:cNvSpPr>
              <a:spLocks noChangeArrowheads="1"/>
            </p:cNvSpPr>
            <p:nvPr/>
          </p:nvSpPr>
          <p:spPr bwMode="auto">
            <a:xfrm rot="-2493157">
              <a:off x="1993" y="1602"/>
              <a:ext cx="276" cy="112"/>
            </a:xfrm>
            <a:prstGeom prst="rect">
              <a:avLst/>
            </a:prstGeom>
            <a:solidFill>
              <a:srgbClr val="C00000">
                <a:alpha val="70195"/>
              </a:srgbClr>
            </a:solidFill>
            <a:ln>
              <a:noFill/>
            </a:ln>
            <a:effectLst/>
            <a:extLs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75" name="Group 95"/>
          <p:cNvGrpSpPr>
            <a:grpSpLocks/>
          </p:cNvGrpSpPr>
          <p:nvPr/>
        </p:nvGrpSpPr>
        <p:grpSpPr bwMode="auto">
          <a:xfrm flipH="1">
            <a:off x="5975350" y="3935413"/>
            <a:ext cx="2154238" cy="1962150"/>
            <a:chOff x="1446" y="1048"/>
            <a:chExt cx="1357" cy="1236"/>
          </a:xfrm>
        </p:grpSpPr>
        <p:grpSp>
          <p:nvGrpSpPr>
            <p:cNvPr id="76" name="Group 96"/>
            <p:cNvGrpSpPr>
              <a:grpSpLocks/>
            </p:cNvGrpSpPr>
            <p:nvPr/>
          </p:nvGrpSpPr>
          <p:grpSpPr bwMode="auto">
            <a:xfrm>
              <a:off x="1446" y="1048"/>
              <a:ext cx="1357" cy="1236"/>
              <a:chOff x="1446" y="1048"/>
              <a:chExt cx="1357" cy="1236"/>
            </a:xfrm>
          </p:grpSpPr>
          <p:sp>
            <p:nvSpPr>
              <p:cNvPr id="84" name="Rectangle 97"/>
              <p:cNvSpPr>
                <a:spLocks noChangeArrowheads="1"/>
              </p:cNvSpPr>
              <p:nvPr/>
            </p:nvSpPr>
            <p:spPr bwMode="auto">
              <a:xfrm>
                <a:off x="1446" y="1964"/>
                <a:ext cx="351" cy="320"/>
              </a:xfrm>
              <a:prstGeom prst="rect">
                <a:avLst/>
              </a:prstGeom>
              <a:solidFill>
                <a:srgbClr val="DDDDDD"/>
              </a:solidFill>
              <a:ln w="19050" algn="ctr">
                <a:solidFill>
                  <a:schemeClr val="bg2"/>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85" name="Rectangle 98"/>
              <p:cNvSpPr>
                <a:spLocks noChangeArrowheads="1"/>
              </p:cNvSpPr>
              <p:nvPr/>
            </p:nvSpPr>
            <p:spPr bwMode="auto">
              <a:xfrm>
                <a:off x="2452" y="1048"/>
                <a:ext cx="351" cy="320"/>
              </a:xfrm>
              <a:prstGeom prst="rect">
                <a:avLst/>
              </a:prstGeom>
              <a:solidFill>
                <a:srgbClr val="DDDDDD"/>
              </a:solidFill>
              <a:ln w="19050" algn="ctr">
                <a:solidFill>
                  <a:schemeClr val="bg2"/>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86" name="Rectangle 99"/>
              <p:cNvSpPr>
                <a:spLocks noChangeArrowheads="1"/>
              </p:cNvSpPr>
              <p:nvPr/>
            </p:nvSpPr>
            <p:spPr bwMode="auto">
              <a:xfrm rot="-2570189">
                <a:off x="1475" y="1594"/>
                <a:ext cx="1316" cy="120"/>
              </a:xfrm>
              <a:prstGeom prst="rect">
                <a:avLst/>
              </a:prstGeom>
              <a:solidFill>
                <a:srgbClr val="DDDDDD"/>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77" name="Group 100"/>
            <p:cNvGrpSpPr>
              <a:grpSpLocks/>
            </p:cNvGrpSpPr>
            <p:nvPr/>
          </p:nvGrpSpPr>
          <p:grpSpPr bwMode="auto">
            <a:xfrm>
              <a:off x="2411" y="1048"/>
              <a:ext cx="392" cy="357"/>
              <a:chOff x="2411" y="1048"/>
              <a:chExt cx="392" cy="357"/>
            </a:xfrm>
          </p:grpSpPr>
          <p:sp>
            <p:nvSpPr>
              <p:cNvPr id="82" name="Rectangle 101"/>
              <p:cNvSpPr>
                <a:spLocks noChangeArrowheads="1"/>
              </p:cNvSpPr>
              <p:nvPr/>
            </p:nvSpPr>
            <p:spPr bwMode="auto">
              <a:xfrm>
                <a:off x="2452" y="1048"/>
                <a:ext cx="351" cy="320"/>
              </a:xfrm>
              <a:prstGeom prst="rect">
                <a:avLst/>
              </a:prstGeom>
              <a:solidFill>
                <a:srgbClr val="C00000">
                  <a:alpha val="70195"/>
                </a:srgbClr>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83" name="Rectangle 102"/>
              <p:cNvSpPr>
                <a:spLocks noChangeArrowheads="1"/>
              </p:cNvSpPr>
              <p:nvPr/>
            </p:nvSpPr>
            <p:spPr bwMode="auto">
              <a:xfrm rot="-2565720">
                <a:off x="2411" y="1290"/>
                <a:ext cx="116" cy="115"/>
              </a:xfrm>
              <a:prstGeom prst="rect">
                <a:avLst/>
              </a:prstGeom>
              <a:solidFill>
                <a:srgbClr val="C00000">
                  <a:alpha val="70195"/>
                </a:srgbClr>
              </a:solidFill>
              <a:ln>
                <a:noFill/>
              </a:ln>
              <a:effectLst/>
              <a:extLs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78" name="Group 103"/>
            <p:cNvGrpSpPr>
              <a:grpSpLocks/>
            </p:cNvGrpSpPr>
            <p:nvPr/>
          </p:nvGrpSpPr>
          <p:grpSpPr bwMode="auto">
            <a:xfrm rot="10800000">
              <a:off x="1452" y="1920"/>
              <a:ext cx="389" cy="357"/>
              <a:chOff x="2411" y="1048"/>
              <a:chExt cx="389" cy="357"/>
            </a:xfrm>
          </p:grpSpPr>
          <p:sp>
            <p:nvSpPr>
              <p:cNvPr id="80" name="Rectangle 104"/>
              <p:cNvSpPr>
                <a:spLocks noChangeArrowheads="1"/>
              </p:cNvSpPr>
              <p:nvPr/>
            </p:nvSpPr>
            <p:spPr bwMode="auto">
              <a:xfrm flipH="1">
                <a:off x="2449" y="1048"/>
                <a:ext cx="351" cy="320"/>
              </a:xfrm>
              <a:prstGeom prst="rect">
                <a:avLst/>
              </a:prstGeom>
              <a:solidFill>
                <a:srgbClr val="C00000">
                  <a:alpha val="70195"/>
                </a:srgbClr>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81" name="Rectangle 105"/>
              <p:cNvSpPr>
                <a:spLocks noChangeArrowheads="1"/>
              </p:cNvSpPr>
              <p:nvPr/>
            </p:nvSpPr>
            <p:spPr bwMode="auto">
              <a:xfrm rot="-2565720">
                <a:off x="2411" y="1290"/>
                <a:ext cx="116" cy="115"/>
              </a:xfrm>
              <a:prstGeom prst="rect">
                <a:avLst/>
              </a:prstGeom>
              <a:solidFill>
                <a:srgbClr val="C00000">
                  <a:alpha val="70195"/>
                </a:srgbClr>
              </a:solidFill>
              <a:ln>
                <a:noFill/>
              </a:ln>
              <a:effectLst/>
              <a:extLs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sp>
          <p:nvSpPr>
            <p:cNvPr id="79" name="Rectangle 106"/>
            <p:cNvSpPr>
              <a:spLocks noChangeArrowheads="1"/>
            </p:cNvSpPr>
            <p:nvPr/>
          </p:nvSpPr>
          <p:spPr bwMode="auto">
            <a:xfrm rot="-2493157">
              <a:off x="1993" y="1602"/>
              <a:ext cx="276" cy="112"/>
            </a:xfrm>
            <a:prstGeom prst="rect">
              <a:avLst/>
            </a:prstGeom>
            <a:solidFill>
              <a:srgbClr val="C00000">
                <a:alpha val="70195"/>
              </a:srgbClr>
            </a:solidFill>
            <a:ln>
              <a:noFill/>
            </a:ln>
            <a:effectLst/>
            <a:extLs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sp>
        <p:nvSpPr>
          <p:cNvPr id="87" name="Text Box 107"/>
          <p:cNvSpPr txBox="1">
            <a:spLocks noChangeArrowheads="1"/>
          </p:cNvSpPr>
          <p:nvPr/>
        </p:nvSpPr>
        <p:spPr bwMode="auto">
          <a:xfrm>
            <a:off x="622300" y="2078038"/>
            <a:ext cx="23241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r>
              <a:rPr lang="en-US" altLang="en-US" sz="1600" b="1" i="1"/>
              <a:t>Protected Zones</a:t>
            </a:r>
          </a:p>
        </p:txBody>
      </p:sp>
      <p:sp>
        <p:nvSpPr>
          <p:cNvPr id="88" name="Line 108"/>
          <p:cNvSpPr>
            <a:spLocks noChangeShapeType="1"/>
          </p:cNvSpPr>
          <p:nvPr/>
        </p:nvSpPr>
        <p:spPr bwMode="auto">
          <a:xfrm>
            <a:off x="2638425" y="2278063"/>
            <a:ext cx="156527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9" name="Line 109"/>
          <p:cNvSpPr>
            <a:spLocks noChangeShapeType="1"/>
          </p:cNvSpPr>
          <p:nvPr/>
        </p:nvSpPr>
        <p:spPr bwMode="auto">
          <a:xfrm>
            <a:off x="4197350" y="2278063"/>
            <a:ext cx="323850" cy="265112"/>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0" name="Line 110"/>
          <p:cNvSpPr>
            <a:spLocks noChangeShapeType="1"/>
          </p:cNvSpPr>
          <p:nvPr/>
        </p:nvSpPr>
        <p:spPr bwMode="auto">
          <a:xfrm flipV="1">
            <a:off x="4203700" y="2047875"/>
            <a:ext cx="904875" cy="230188"/>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1" name="Line 111"/>
          <p:cNvSpPr>
            <a:spLocks noChangeShapeType="1"/>
          </p:cNvSpPr>
          <p:nvPr/>
        </p:nvSpPr>
        <p:spPr bwMode="auto">
          <a:xfrm flipH="1">
            <a:off x="4013200" y="2278063"/>
            <a:ext cx="190500" cy="76200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2" name="Rectangle 112"/>
          <p:cNvSpPr>
            <a:spLocks noChangeArrowheads="1"/>
          </p:cNvSpPr>
          <p:nvPr/>
        </p:nvSpPr>
        <p:spPr bwMode="auto">
          <a:xfrm>
            <a:off x="3162300" y="5891213"/>
            <a:ext cx="1162050" cy="114300"/>
          </a:xfrm>
          <a:prstGeom prst="rect">
            <a:avLst/>
          </a:prstGeom>
          <a:solidFill>
            <a:srgbClr val="DDDDDD"/>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93" name="Rectangle 113"/>
          <p:cNvSpPr>
            <a:spLocks noChangeArrowheads="1"/>
          </p:cNvSpPr>
          <p:nvPr/>
        </p:nvSpPr>
        <p:spPr bwMode="auto">
          <a:xfrm>
            <a:off x="7378700" y="5891213"/>
            <a:ext cx="1162050" cy="114300"/>
          </a:xfrm>
          <a:prstGeom prst="rect">
            <a:avLst/>
          </a:prstGeom>
          <a:solidFill>
            <a:srgbClr val="DDDDDD"/>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94" name="Rectangle 114"/>
          <p:cNvSpPr>
            <a:spLocks noChangeArrowheads="1"/>
          </p:cNvSpPr>
          <p:nvPr/>
        </p:nvSpPr>
        <p:spPr bwMode="auto">
          <a:xfrm>
            <a:off x="5507038" y="5891213"/>
            <a:ext cx="665162" cy="114300"/>
          </a:xfrm>
          <a:prstGeom prst="rect">
            <a:avLst/>
          </a:prstGeom>
          <a:solidFill>
            <a:srgbClr val="DDDDDD"/>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95" name="Slide Number Placeholder 4"/>
          <p:cNvSpPr>
            <a:spLocks noGrp="1"/>
          </p:cNvSpPr>
          <p:nvPr>
            <p:ph type="sldNum" sz="quarter" idx="12"/>
          </p:nvPr>
        </p:nvSpPr>
        <p:spPr>
          <a:xfrm>
            <a:off x="6553200" y="6356350"/>
            <a:ext cx="2133600" cy="365125"/>
          </a:xfrm>
        </p:spPr>
        <p:txBody>
          <a:bodyPr/>
          <a:lstStyle/>
          <a:p>
            <a:pPr>
              <a:defRPr/>
            </a:pPr>
            <a:fld id="{46425072-6E52-45A8-8A7E-A5B11BCA4176}" type="slidenum">
              <a:rPr lang="en-US" altLang="en-US" smtClean="0"/>
              <a:pPr>
                <a:defRPr/>
              </a:pPr>
              <a:t>79</a:t>
            </a:fld>
            <a:endParaRPr lang="en-US" altLang="en-US" dirty="0"/>
          </a:p>
        </p:txBody>
      </p:sp>
    </p:spTree>
    <p:extLst>
      <p:ext uri="{BB962C8B-B14F-4D97-AF65-F5344CB8AC3E}">
        <p14:creationId xmlns:p14="http://schemas.microsoft.com/office/powerpoint/2010/main" val="169681324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orthridge-Fra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525" y="2533650"/>
            <a:ext cx="6523038" cy="421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70"/>
          <p:cNvGrpSpPr>
            <a:grpSpLocks/>
          </p:cNvGrpSpPr>
          <p:nvPr/>
        </p:nvGrpSpPr>
        <p:grpSpPr bwMode="auto">
          <a:xfrm flipV="1">
            <a:off x="6740525" y="0"/>
            <a:ext cx="2403475" cy="3355975"/>
            <a:chOff x="3571" y="129"/>
            <a:chExt cx="2039" cy="3180"/>
          </a:xfrm>
        </p:grpSpPr>
        <p:sp>
          <p:nvSpPr>
            <p:cNvPr id="4" name="Rectangle 4"/>
            <p:cNvSpPr>
              <a:spLocks noChangeArrowheads="1"/>
            </p:cNvSpPr>
            <p:nvPr/>
          </p:nvSpPr>
          <p:spPr bwMode="auto">
            <a:xfrm flipH="1" flipV="1">
              <a:off x="4854" y="189"/>
              <a:ext cx="752" cy="3065"/>
            </a:xfrm>
            <a:prstGeom prst="rect">
              <a:avLst/>
            </a:prstGeom>
            <a:solidFill>
              <a:srgbClr val="CECEC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 name="Rectangle 5"/>
            <p:cNvSpPr>
              <a:spLocks noChangeArrowheads="1"/>
            </p:cNvSpPr>
            <p:nvPr/>
          </p:nvSpPr>
          <p:spPr bwMode="auto">
            <a:xfrm flipH="1" flipV="1">
              <a:off x="3578" y="847"/>
              <a:ext cx="30" cy="1734"/>
            </a:xfrm>
            <a:prstGeom prst="rect">
              <a:avLst/>
            </a:prstGeom>
            <a:solidFill>
              <a:srgbClr val="CECECE"/>
            </a:solidFill>
            <a:ln w="9525">
              <a:solidFill>
                <a:srgbClr val="CECECE"/>
              </a:solidFill>
              <a:miter lim="800000"/>
              <a:headEnd/>
              <a:tailEnd/>
            </a:ln>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 name="Rectangle 6"/>
            <p:cNvSpPr>
              <a:spLocks noChangeArrowheads="1"/>
            </p:cNvSpPr>
            <p:nvPr/>
          </p:nvSpPr>
          <p:spPr bwMode="auto">
            <a:xfrm flipH="1" flipV="1">
              <a:off x="4836" y="3253"/>
              <a:ext cx="769" cy="56"/>
            </a:xfrm>
            <a:prstGeom prst="rect">
              <a:avLst/>
            </a:prstGeom>
            <a:solidFill>
              <a:srgbClr val="CECEC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 name="Rectangle 7"/>
            <p:cNvSpPr>
              <a:spLocks noChangeArrowheads="1"/>
            </p:cNvSpPr>
            <p:nvPr/>
          </p:nvSpPr>
          <p:spPr bwMode="auto">
            <a:xfrm flipH="1" flipV="1">
              <a:off x="3602" y="841"/>
              <a:ext cx="1234" cy="1737"/>
            </a:xfrm>
            <a:prstGeom prst="rect">
              <a:avLst/>
            </a:prstGeom>
            <a:solidFill>
              <a:srgbClr val="CECECE"/>
            </a:solidFill>
            <a:ln w="9525">
              <a:solidFill>
                <a:srgbClr val="CECECE"/>
              </a:solidFill>
              <a:miter lim="800000"/>
              <a:headEnd/>
              <a:tailEnd/>
            </a:ln>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8" name="Group 8"/>
            <p:cNvGrpSpPr>
              <a:grpSpLocks/>
            </p:cNvGrpSpPr>
            <p:nvPr/>
          </p:nvGrpSpPr>
          <p:grpSpPr bwMode="auto">
            <a:xfrm flipH="1" flipV="1">
              <a:off x="4685" y="2323"/>
              <a:ext cx="151" cy="193"/>
              <a:chOff x="1125" y="1665"/>
              <a:chExt cx="151" cy="193"/>
            </a:xfrm>
          </p:grpSpPr>
          <p:sp>
            <p:nvSpPr>
              <p:cNvPr id="59" name="Rectangle 9"/>
              <p:cNvSpPr>
                <a:spLocks noChangeArrowheads="1"/>
              </p:cNvSpPr>
              <p:nvPr/>
            </p:nvSpPr>
            <p:spPr bwMode="gray">
              <a:xfrm>
                <a:off x="1125" y="1701"/>
                <a:ext cx="89" cy="15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60" name="Group 10"/>
              <p:cNvGrpSpPr>
                <a:grpSpLocks/>
              </p:cNvGrpSpPr>
              <p:nvPr/>
            </p:nvGrpSpPr>
            <p:grpSpPr bwMode="auto">
              <a:xfrm>
                <a:off x="1212" y="1665"/>
                <a:ext cx="64" cy="125"/>
                <a:chOff x="1212" y="1665"/>
                <a:chExt cx="64" cy="125"/>
              </a:xfrm>
            </p:grpSpPr>
            <p:grpSp>
              <p:nvGrpSpPr>
                <p:cNvPr id="61" name="Group 11"/>
                <p:cNvGrpSpPr>
                  <a:grpSpLocks/>
                </p:cNvGrpSpPr>
                <p:nvPr/>
              </p:nvGrpSpPr>
              <p:grpSpPr bwMode="auto">
                <a:xfrm>
                  <a:off x="1212" y="1665"/>
                  <a:ext cx="63" cy="68"/>
                  <a:chOff x="1212" y="1665"/>
                  <a:chExt cx="63" cy="68"/>
                </a:xfrm>
              </p:grpSpPr>
              <p:sp>
                <p:nvSpPr>
                  <p:cNvPr id="65" name="Freeform 12"/>
                  <p:cNvSpPr>
                    <a:spLocks/>
                  </p:cNvSpPr>
                  <p:nvPr/>
                </p:nvSpPr>
                <p:spPr bwMode="gray">
                  <a:xfrm>
                    <a:off x="1212" y="1665"/>
                    <a:ext cx="63" cy="68"/>
                  </a:xfrm>
                  <a:custGeom>
                    <a:avLst/>
                    <a:gdLst>
                      <a:gd name="T0" fmla="*/ 0 w 127"/>
                      <a:gd name="T1" fmla="*/ 0 h 134"/>
                      <a:gd name="T2" fmla="*/ 1 w 127"/>
                      <a:gd name="T3" fmla="*/ 0 h 134"/>
                      <a:gd name="T4" fmla="*/ 1 w 127"/>
                      <a:gd name="T5" fmla="*/ 0 h 134"/>
                      <a:gd name="T6" fmla="*/ 13 w 127"/>
                      <a:gd name="T7" fmla="*/ 2 h 134"/>
                      <a:gd name="T8" fmla="*/ 25 w 127"/>
                      <a:gd name="T9" fmla="*/ 6 h 134"/>
                      <a:gd name="T10" fmla="*/ 36 w 127"/>
                      <a:gd name="T11" fmla="*/ 11 h 134"/>
                      <a:gd name="T12" fmla="*/ 45 w 127"/>
                      <a:gd name="T13" fmla="*/ 19 h 134"/>
                      <a:gd name="T14" fmla="*/ 52 w 127"/>
                      <a:gd name="T15" fmla="*/ 30 h 134"/>
                      <a:gd name="T16" fmla="*/ 58 w 127"/>
                      <a:gd name="T17" fmla="*/ 42 h 134"/>
                      <a:gd name="T18" fmla="*/ 62 w 127"/>
                      <a:gd name="T19" fmla="*/ 54 h 134"/>
                      <a:gd name="T20" fmla="*/ 63 w 127"/>
                      <a:gd name="T21" fmla="*/ 67 h 134"/>
                      <a:gd name="T22" fmla="*/ 1 w 127"/>
                      <a:gd name="T23" fmla="*/ 68 h 134"/>
                      <a:gd name="T24" fmla="*/ 0 w 127"/>
                      <a:gd name="T25" fmla="*/ 0 h 1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7" h="134">
                        <a:moveTo>
                          <a:pt x="0" y="0"/>
                        </a:moveTo>
                        <a:lnTo>
                          <a:pt x="2" y="0"/>
                        </a:lnTo>
                        <a:lnTo>
                          <a:pt x="27" y="3"/>
                        </a:lnTo>
                        <a:lnTo>
                          <a:pt x="50" y="11"/>
                        </a:lnTo>
                        <a:lnTo>
                          <a:pt x="72" y="22"/>
                        </a:lnTo>
                        <a:lnTo>
                          <a:pt x="90" y="38"/>
                        </a:lnTo>
                        <a:lnTo>
                          <a:pt x="104" y="59"/>
                        </a:lnTo>
                        <a:lnTo>
                          <a:pt x="117" y="82"/>
                        </a:lnTo>
                        <a:lnTo>
                          <a:pt x="124" y="106"/>
                        </a:lnTo>
                        <a:lnTo>
                          <a:pt x="127" y="133"/>
                        </a:lnTo>
                        <a:lnTo>
                          <a:pt x="2" y="134"/>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6" name="Freeform 13"/>
                  <p:cNvSpPr>
                    <a:spLocks/>
                  </p:cNvSpPr>
                  <p:nvPr/>
                </p:nvSpPr>
                <p:spPr bwMode="gray">
                  <a:xfrm>
                    <a:off x="1212" y="1665"/>
                    <a:ext cx="63" cy="67"/>
                  </a:xfrm>
                  <a:custGeom>
                    <a:avLst/>
                    <a:gdLst>
                      <a:gd name="T0" fmla="*/ 0 w 127"/>
                      <a:gd name="T1" fmla="*/ 0 h 133"/>
                      <a:gd name="T2" fmla="*/ 1 w 127"/>
                      <a:gd name="T3" fmla="*/ 0 h 133"/>
                      <a:gd name="T4" fmla="*/ 1 w 127"/>
                      <a:gd name="T5" fmla="*/ 0 h 133"/>
                      <a:gd name="T6" fmla="*/ 13 w 127"/>
                      <a:gd name="T7" fmla="*/ 2 h 133"/>
                      <a:gd name="T8" fmla="*/ 25 w 127"/>
                      <a:gd name="T9" fmla="*/ 6 h 133"/>
                      <a:gd name="T10" fmla="*/ 36 w 127"/>
                      <a:gd name="T11" fmla="*/ 11 h 133"/>
                      <a:gd name="T12" fmla="*/ 45 w 127"/>
                      <a:gd name="T13" fmla="*/ 19 h 133"/>
                      <a:gd name="T14" fmla="*/ 52 w 127"/>
                      <a:gd name="T15" fmla="*/ 30 h 133"/>
                      <a:gd name="T16" fmla="*/ 58 w 127"/>
                      <a:gd name="T17" fmla="*/ 41 h 133"/>
                      <a:gd name="T18" fmla="*/ 62 w 127"/>
                      <a:gd name="T19" fmla="*/ 53 h 133"/>
                      <a:gd name="T20" fmla="*/ 63 w 127"/>
                      <a:gd name="T21" fmla="*/ 67 h 1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7" h="133">
                        <a:moveTo>
                          <a:pt x="0" y="0"/>
                        </a:moveTo>
                        <a:lnTo>
                          <a:pt x="2" y="0"/>
                        </a:lnTo>
                        <a:lnTo>
                          <a:pt x="27" y="3"/>
                        </a:lnTo>
                        <a:lnTo>
                          <a:pt x="50" y="11"/>
                        </a:lnTo>
                        <a:lnTo>
                          <a:pt x="72" y="22"/>
                        </a:lnTo>
                        <a:lnTo>
                          <a:pt x="90" y="38"/>
                        </a:lnTo>
                        <a:lnTo>
                          <a:pt x="104" y="59"/>
                        </a:lnTo>
                        <a:lnTo>
                          <a:pt x="117" y="82"/>
                        </a:lnTo>
                        <a:lnTo>
                          <a:pt x="124" y="106"/>
                        </a:lnTo>
                        <a:lnTo>
                          <a:pt x="127" y="133"/>
                        </a:lnTo>
                      </a:path>
                    </a:pathLst>
                  </a:custGeom>
                  <a:noFill/>
                  <a:ln w="174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62" name="Group 14"/>
                <p:cNvGrpSpPr>
                  <a:grpSpLocks/>
                </p:cNvGrpSpPr>
                <p:nvPr/>
              </p:nvGrpSpPr>
              <p:grpSpPr bwMode="auto">
                <a:xfrm>
                  <a:off x="1212" y="1722"/>
                  <a:ext cx="64" cy="68"/>
                  <a:chOff x="1212" y="1722"/>
                  <a:chExt cx="64" cy="68"/>
                </a:xfrm>
              </p:grpSpPr>
              <p:sp>
                <p:nvSpPr>
                  <p:cNvPr id="63" name="Freeform 15"/>
                  <p:cNvSpPr>
                    <a:spLocks/>
                  </p:cNvSpPr>
                  <p:nvPr/>
                </p:nvSpPr>
                <p:spPr bwMode="gray">
                  <a:xfrm>
                    <a:off x="1212" y="1722"/>
                    <a:ext cx="64" cy="68"/>
                  </a:xfrm>
                  <a:custGeom>
                    <a:avLst/>
                    <a:gdLst>
                      <a:gd name="T0" fmla="*/ 64 w 129"/>
                      <a:gd name="T1" fmla="*/ 0 h 136"/>
                      <a:gd name="T2" fmla="*/ 64 w 129"/>
                      <a:gd name="T3" fmla="*/ 1 h 136"/>
                      <a:gd name="T4" fmla="*/ 64 w 129"/>
                      <a:gd name="T5" fmla="*/ 1 h 136"/>
                      <a:gd name="T6" fmla="*/ 63 w 129"/>
                      <a:gd name="T7" fmla="*/ 14 h 136"/>
                      <a:gd name="T8" fmla="*/ 59 w 129"/>
                      <a:gd name="T9" fmla="*/ 27 h 136"/>
                      <a:gd name="T10" fmla="*/ 53 w 129"/>
                      <a:gd name="T11" fmla="*/ 39 h 136"/>
                      <a:gd name="T12" fmla="*/ 45 w 129"/>
                      <a:gd name="T13" fmla="*/ 48 h 136"/>
                      <a:gd name="T14" fmla="*/ 36 w 129"/>
                      <a:gd name="T15" fmla="*/ 57 h 136"/>
                      <a:gd name="T16" fmla="*/ 26 w 129"/>
                      <a:gd name="T17" fmla="*/ 63 h 136"/>
                      <a:gd name="T18" fmla="*/ 13 w 129"/>
                      <a:gd name="T19" fmla="*/ 67 h 136"/>
                      <a:gd name="T20" fmla="*/ 1 w 129"/>
                      <a:gd name="T21" fmla="*/ 68 h 136"/>
                      <a:gd name="T22" fmla="*/ 1 w 129"/>
                      <a:gd name="T23" fmla="*/ 68 h 136"/>
                      <a:gd name="T24" fmla="*/ 0 w 129"/>
                      <a:gd name="T25" fmla="*/ 68 h 136"/>
                      <a:gd name="T26" fmla="*/ 1 w 129"/>
                      <a:gd name="T27" fmla="*/ 1 h 136"/>
                      <a:gd name="T28" fmla="*/ 64 w 129"/>
                      <a:gd name="T29" fmla="*/ 0 h 1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29" h="136">
                        <a:moveTo>
                          <a:pt x="129" y="0"/>
                        </a:moveTo>
                        <a:lnTo>
                          <a:pt x="129" y="1"/>
                        </a:lnTo>
                        <a:lnTo>
                          <a:pt x="126" y="28"/>
                        </a:lnTo>
                        <a:lnTo>
                          <a:pt x="119" y="54"/>
                        </a:lnTo>
                        <a:lnTo>
                          <a:pt x="107" y="77"/>
                        </a:lnTo>
                        <a:lnTo>
                          <a:pt x="91" y="96"/>
                        </a:lnTo>
                        <a:lnTo>
                          <a:pt x="73" y="113"/>
                        </a:lnTo>
                        <a:lnTo>
                          <a:pt x="52" y="125"/>
                        </a:lnTo>
                        <a:lnTo>
                          <a:pt x="27" y="133"/>
                        </a:lnTo>
                        <a:lnTo>
                          <a:pt x="2" y="136"/>
                        </a:lnTo>
                        <a:lnTo>
                          <a:pt x="0" y="136"/>
                        </a:lnTo>
                        <a:lnTo>
                          <a:pt x="2" y="1"/>
                        </a:lnTo>
                        <a:lnTo>
                          <a:pt x="12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4" name="Freeform 16"/>
                  <p:cNvSpPr>
                    <a:spLocks/>
                  </p:cNvSpPr>
                  <p:nvPr/>
                </p:nvSpPr>
                <p:spPr bwMode="gray">
                  <a:xfrm>
                    <a:off x="1212" y="1722"/>
                    <a:ext cx="64" cy="68"/>
                  </a:xfrm>
                  <a:custGeom>
                    <a:avLst/>
                    <a:gdLst>
                      <a:gd name="T0" fmla="*/ 64 w 129"/>
                      <a:gd name="T1" fmla="*/ 0 h 136"/>
                      <a:gd name="T2" fmla="*/ 64 w 129"/>
                      <a:gd name="T3" fmla="*/ 1 h 136"/>
                      <a:gd name="T4" fmla="*/ 64 w 129"/>
                      <a:gd name="T5" fmla="*/ 1 h 136"/>
                      <a:gd name="T6" fmla="*/ 63 w 129"/>
                      <a:gd name="T7" fmla="*/ 14 h 136"/>
                      <a:gd name="T8" fmla="*/ 59 w 129"/>
                      <a:gd name="T9" fmla="*/ 27 h 136"/>
                      <a:gd name="T10" fmla="*/ 53 w 129"/>
                      <a:gd name="T11" fmla="*/ 39 h 136"/>
                      <a:gd name="T12" fmla="*/ 45 w 129"/>
                      <a:gd name="T13" fmla="*/ 48 h 136"/>
                      <a:gd name="T14" fmla="*/ 36 w 129"/>
                      <a:gd name="T15" fmla="*/ 57 h 136"/>
                      <a:gd name="T16" fmla="*/ 26 w 129"/>
                      <a:gd name="T17" fmla="*/ 63 h 136"/>
                      <a:gd name="T18" fmla="*/ 13 w 129"/>
                      <a:gd name="T19" fmla="*/ 67 h 136"/>
                      <a:gd name="T20" fmla="*/ 1 w 129"/>
                      <a:gd name="T21" fmla="*/ 68 h 136"/>
                      <a:gd name="T22" fmla="*/ 1 w 129"/>
                      <a:gd name="T23" fmla="*/ 68 h 136"/>
                      <a:gd name="T24" fmla="*/ 0 w 129"/>
                      <a:gd name="T25" fmla="*/ 68 h 1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9" h="136">
                        <a:moveTo>
                          <a:pt x="129" y="0"/>
                        </a:moveTo>
                        <a:lnTo>
                          <a:pt x="129" y="1"/>
                        </a:lnTo>
                        <a:lnTo>
                          <a:pt x="126" y="28"/>
                        </a:lnTo>
                        <a:lnTo>
                          <a:pt x="119" y="54"/>
                        </a:lnTo>
                        <a:lnTo>
                          <a:pt x="107" y="77"/>
                        </a:lnTo>
                        <a:lnTo>
                          <a:pt x="91" y="96"/>
                        </a:lnTo>
                        <a:lnTo>
                          <a:pt x="73" y="113"/>
                        </a:lnTo>
                        <a:lnTo>
                          <a:pt x="52" y="125"/>
                        </a:lnTo>
                        <a:lnTo>
                          <a:pt x="27" y="133"/>
                        </a:lnTo>
                        <a:lnTo>
                          <a:pt x="2" y="136"/>
                        </a:lnTo>
                        <a:lnTo>
                          <a:pt x="0" y="136"/>
                        </a:lnTo>
                      </a:path>
                    </a:pathLst>
                  </a:custGeom>
                  <a:noFill/>
                  <a:ln w="174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grpSp>
        <p:sp>
          <p:nvSpPr>
            <p:cNvPr id="9" name="Freeform 17"/>
            <p:cNvSpPr>
              <a:spLocks/>
            </p:cNvSpPr>
            <p:nvPr/>
          </p:nvSpPr>
          <p:spPr bwMode="auto">
            <a:xfrm flipH="1" flipV="1">
              <a:off x="4724" y="2519"/>
              <a:ext cx="87" cy="92"/>
            </a:xfrm>
            <a:custGeom>
              <a:avLst/>
              <a:gdLst>
                <a:gd name="T0" fmla="*/ 0 w 172"/>
                <a:gd name="T1" fmla="*/ 74 h 184"/>
                <a:gd name="T2" fmla="*/ 15 w 172"/>
                <a:gd name="T3" fmla="*/ 92 h 184"/>
                <a:gd name="T4" fmla="*/ 87 w 172"/>
                <a:gd name="T5" fmla="*/ 19 h 184"/>
                <a:gd name="T6" fmla="*/ 72 w 172"/>
                <a:gd name="T7" fmla="*/ 0 h 184"/>
                <a:gd name="T8" fmla="*/ 0 w 172"/>
                <a:gd name="T9" fmla="*/ 74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2" h="184">
                  <a:moveTo>
                    <a:pt x="0" y="148"/>
                  </a:moveTo>
                  <a:lnTo>
                    <a:pt x="30" y="184"/>
                  </a:lnTo>
                  <a:lnTo>
                    <a:pt x="172" y="37"/>
                  </a:lnTo>
                  <a:lnTo>
                    <a:pt x="142" y="0"/>
                  </a:lnTo>
                  <a:lnTo>
                    <a:pt x="0" y="1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Rectangle 18"/>
            <p:cNvSpPr>
              <a:spLocks noChangeArrowheads="1"/>
            </p:cNvSpPr>
            <p:nvPr/>
          </p:nvSpPr>
          <p:spPr bwMode="auto">
            <a:xfrm flipH="1" flipV="1">
              <a:off x="3571" y="2575"/>
              <a:ext cx="1175" cy="2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1" name="Rectangle 19"/>
            <p:cNvSpPr>
              <a:spLocks noChangeArrowheads="1"/>
            </p:cNvSpPr>
            <p:nvPr/>
          </p:nvSpPr>
          <p:spPr bwMode="auto">
            <a:xfrm flipH="1" flipV="1">
              <a:off x="3571" y="2511"/>
              <a:ext cx="1232" cy="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2" name="Rectangle 20"/>
            <p:cNvSpPr>
              <a:spLocks noChangeArrowheads="1"/>
            </p:cNvSpPr>
            <p:nvPr/>
          </p:nvSpPr>
          <p:spPr bwMode="auto">
            <a:xfrm flipH="1" flipV="1">
              <a:off x="4573" y="1129"/>
              <a:ext cx="266" cy="1189"/>
            </a:xfrm>
            <a:prstGeom prst="rect">
              <a:avLst/>
            </a:prstGeom>
            <a:solidFill>
              <a:srgbClr val="CECECE"/>
            </a:solidFill>
            <a:ln w="36513">
              <a:solidFill>
                <a:srgbClr val="000000"/>
              </a:solidFill>
              <a:miter lim="800000"/>
              <a:headEnd/>
              <a:tailEnd/>
            </a:ln>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3" name="Rectangle 21"/>
            <p:cNvSpPr>
              <a:spLocks noChangeArrowheads="1"/>
            </p:cNvSpPr>
            <p:nvPr/>
          </p:nvSpPr>
          <p:spPr bwMode="auto">
            <a:xfrm flipH="1" flipV="1">
              <a:off x="4747" y="2321"/>
              <a:ext cx="11" cy="7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14" name="Group 22"/>
            <p:cNvGrpSpPr>
              <a:grpSpLocks/>
            </p:cNvGrpSpPr>
            <p:nvPr/>
          </p:nvGrpSpPr>
          <p:grpSpPr bwMode="auto">
            <a:xfrm flipH="1" flipV="1">
              <a:off x="4680" y="911"/>
              <a:ext cx="151" cy="194"/>
              <a:chOff x="1130" y="3076"/>
              <a:chExt cx="151" cy="194"/>
            </a:xfrm>
          </p:grpSpPr>
          <p:sp>
            <p:nvSpPr>
              <p:cNvPr id="51" name="Rectangle 23"/>
              <p:cNvSpPr>
                <a:spLocks noChangeArrowheads="1"/>
              </p:cNvSpPr>
              <p:nvPr/>
            </p:nvSpPr>
            <p:spPr bwMode="auto">
              <a:xfrm>
                <a:off x="1130" y="3076"/>
                <a:ext cx="89" cy="1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52" name="Group 24"/>
              <p:cNvGrpSpPr>
                <a:grpSpLocks/>
              </p:cNvGrpSpPr>
              <p:nvPr/>
            </p:nvGrpSpPr>
            <p:grpSpPr bwMode="auto">
              <a:xfrm>
                <a:off x="1217" y="3145"/>
                <a:ext cx="64" cy="125"/>
                <a:chOff x="1217" y="3145"/>
                <a:chExt cx="64" cy="125"/>
              </a:xfrm>
            </p:grpSpPr>
            <p:grpSp>
              <p:nvGrpSpPr>
                <p:cNvPr id="53" name="Group 25"/>
                <p:cNvGrpSpPr>
                  <a:grpSpLocks/>
                </p:cNvGrpSpPr>
                <p:nvPr/>
              </p:nvGrpSpPr>
              <p:grpSpPr bwMode="auto">
                <a:xfrm>
                  <a:off x="1217" y="3203"/>
                  <a:ext cx="63" cy="67"/>
                  <a:chOff x="1217" y="3203"/>
                  <a:chExt cx="63" cy="67"/>
                </a:xfrm>
              </p:grpSpPr>
              <p:sp>
                <p:nvSpPr>
                  <p:cNvPr id="57" name="Freeform 26"/>
                  <p:cNvSpPr>
                    <a:spLocks/>
                  </p:cNvSpPr>
                  <p:nvPr/>
                </p:nvSpPr>
                <p:spPr bwMode="auto">
                  <a:xfrm>
                    <a:off x="1217" y="3203"/>
                    <a:ext cx="63" cy="67"/>
                  </a:xfrm>
                  <a:custGeom>
                    <a:avLst/>
                    <a:gdLst>
                      <a:gd name="T0" fmla="*/ 63 w 127"/>
                      <a:gd name="T1" fmla="*/ 0 h 135"/>
                      <a:gd name="T2" fmla="*/ 62 w 127"/>
                      <a:gd name="T3" fmla="*/ 13 h 135"/>
                      <a:gd name="T4" fmla="*/ 58 w 127"/>
                      <a:gd name="T5" fmla="*/ 26 h 135"/>
                      <a:gd name="T6" fmla="*/ 53 w 127"/>
                      <a:gd name="T7" fmla="*/ 38 h 135"/>
                      <a:gd name="T8" fmla="*/ 45 w 127"/>
                      <a:gd name="T9" fmla="*/ 47 h 135"/>
                      <a:gd name="T10" fmla="*/ 35 w 127"/>
                      <a:gd name="T11" fmla="*/ 56 h 135"/>
                      <a:gd name="T12" fmla="*/ 25 w 127"/>
                      <a:gd name="T13" fmla="*/ 62 h 135"/>
                      <a:gd name="T14" fmla="*/ 13 w 127"/>
                      <a:gd name="T15" fmla="*/ 66 h 135"/>
                      <a:gd name="T16" fmla="*/ 1 w 127"/>
                      <a:gd name="T17" fmla="*/ 67 h 135"/>
                      <a:gd name="T18" fmla="*/ 1 w 127"/>
                      <a:gd name="T19" fmla="*/ 67 h 135"/>
                      <a:gd name="T20" fmla="*/ 0 w 127"/>
                      <a:gd name="T21" fmla="*/ 67 h 135"/>
                      <a:gd name="T22" fmla="*/ 1 w 127"/>
                      <a:gd name="T23" fmla="*/ 0 h 135"/>
                      <a:gd name="T24" fmla="*/ 63 w 127"/>
                      <a:gd name="T25" fmla="*/ 0 h 1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7" h="135">
                        <a:moveTo>
                          <a:pt x="127" y="0"/>
                        </a:moveTo>
                        <a:lnTo>
                          <a:pt x="124" y="27"/>
                        </a:lnTo>
                        <a:lnTo>
                          <a:pt x="117" y="53"/>
                        </a:lnTo>
                        <a:lnTo>
                          <a:pt x="106" y="76"/>
                        </a:lnTo>
                        <a:lnTo>
                          <a:pt x="90" y="95"/>
                        </a:lnTo>
                        <a:lnTo>
                          <a:pt x="71" y="112"/>
                        </a:lnTo>
                        <a:lnTo>
                          <a:pt x="50" y="124"/>
                        </a:lnTo>
                        <a:lnTo>
                          <a:pt x="27" y="132"/>
                        </a:lnTo>
                        <a:lnTo>
                          <a:pt x="2" y="135"/>
                        </a:lnTo>
                        <a:lnTo>
                          <a:pt x="0" y="135"/>
                        </a:lnTo>
                        <a:lnTo>
                          <a:pt x="2" y="0"/>
                        </a:lnTo>
                        <a:lnTo>
                          <a:pt x="12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8" name="Freeform 27"/>
                  <p:cNvSpPr>
                    <a:spLocks/>
                  </p:cNvSpPr>
                  <p:nvPr/>
                </p:nvSpPr>
                <p:spPr bwMode="auto">
                  <a:xfrm>
                    <a:off x="1217" y="3203"/>
                    <a:ext cx="63" cy="67"/>
                  </a:xfrm>
                  <a:custGeom>
                    <a:avLst/>
                    <a:gdLst>
                      <a:gd name="T0" fmla="*/ 63 w 127"/>
                      <a:gd name="T1" fmla="*/ 0 h 135"/>
                      <a:gd name="T2" fmla="*/ 62 w 127"/>
                      <a:gd name="T3" fmla="*/ 13 h 135"/>
                      <a:gd name="T4" fmla="*/ 58 w 127"/>
                      <a:gd name="T5" fmla="*/ 26 h 135"/>
                      <a:gd name="T6" fmla="*/ 53 w 127"/>
                      <a:gd name="T7" fmla="*/ 38 h 135"/>
                      <a:gd name="T8" fmla="*/ 45 w 127"/>
                      <a:gd name="T9" fmla="*/ 47 h 135"/>
                      <a:gd name="T10" fmla="*/ 35 w 127"/>
                      <a:gd name="T11" fmla="*/ 56 h 135"/>
                      <a:gd name="T12" fmla="*/ 25 w 127"/>
                      <a:gd name="T13" fmla="*/ 62 h 135"/>
                      <a:gd name="T14" fmla="*/ 13 w 127"/>
                      <a:gd name="T15" fmla="*/ 66 h 135"/>
                      <a:gd name="T16" fmla="*/ 1 w 127"/>
                      <a:gd name="T17" fmla="*/ 67 h 135"/>
                      <a:gd name="T18" fmla="*/ 1 w 127"/>
                      <a:gd name="T19" fmla="*/ 67 h 135"/>
                      <a:gd name="T20" fmla="*/ 0 w 127"/>
                      <a:gd name="T21" fmla="*/ 67 h 1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7" h="135">
                        <a:moveTo>
                          <a:pt x="127" y="0"/>
                        </a:moveTo>
                        <a:lnTo>
                          <a:pt x="124" y="27"/>
                        </a:lnTo>
                        <a:lnTo>
                          <a:pt x="117" y="53"/>
                        </a:lnTo>
                        <a:lnTo>
                          <a:pt x="106" y="76"/>
                        </a:lnTo>
                        <a:lnTo>
                          <a:pt x="90" y="95"/>
                        </a:lnTo>
                        <a:lnTo>
                          <a:pt x="71" y="112"/>
                        </a:lnTo>
                        <a:lnTo>
                          <a:pt x="50" y="124"/>
                        </a:lnTo>
                        <a:lnTo>
                          <a:pt x="27" y="132"/>
                        </a:lnTo>
                        <a:lnTo>
                          <a:pt x="2" y="135"/>
                        </a:lnTo>
                        <a:lnTo>
                          <a:pt x="0" y="135"/>
                        </a:lnTo>
                      </a:path>
                    </a:pathLst>
                  </a:custGeom>
                  <a:noFill/>
                  <a:ln w="174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54" name="Group 28"/>
                <p:cNvGrpSpPr>
                  <a:grpSpLocks/>
                </p:cNvGrpSpPr>
                <p:nvPr/>
              </p:nvGrpSpPr>
              <p:grpSpPr bwMode="auto">
                <a:xfrm>
                  <a:off x="1217" y="3145"/>
                  <a:ext cx="64" cy="67"/>
                  <a:chOff x="1217" y="3145"/>
                  <a:chExt cx="64" cy="67"/>
                </a:xfrm>
              </p:grpSpPr>
              <p:sp>
                <p:nvSpPr>
                  <p:cNvPr id="55" name="Freeform 29"/>
                  <p:cNvSpPr>
                    <a:spLocks/>
                  </p:cNvSpPr>
                  <p:nvPr/>
                </p:nvSpPr>
                <p:spPr bwMode="auto">
                  <a:xfrm>
                    <a:off x="1217" y="3145"/>
                    <a:ext cx="64" cy="67"/>
                  </a:xfrm>
                  <a:custGeom>
                    <a:avLst/>
                    <a:gdLst>
                      <a:gd name="T0" fmla="*/ 0 w 126"/>
                      <a:gd name="T1" fmla="*/ 0 h 135"/>
                      <a:gd name="T2" fmla="*/ 13 w 126"/>
                      <a:gd name="T3" fmla="*/ 1 h 135"/>
                      <a:gd name="T4" fmla="*/ 25 w 126"/>
                      <a:gd name="T5" fmla="*/ 5 h 135"/>
                      <a:gd name="T6" fmla="*/ 36 w 126"/>
                      <a:gd name="T7" fmla="*/ 11 h 135"/>
                      <a:gd name="T8" fmla="*/ 45 w 126"/>
                      <a:gd name="T9" fmla="*/ 20 h 135"/>
                      <a:gd name="T10" fmla="*/ 53 w 126"/>
                      <a:gd name="T11" fmla="*/ 30 h 135"/>
                      <a:gd name="T12" fmla="*/ 59 w 126"/>
                      <a:gd name="T13" fmla="*/ 42 h 135"/>
                      <a:gd name="T14" fmla="*/ 63 w 126"/>
                      <a:gd name="T15" fmla="*/ 54 h 135"/>
                      <a:gd name="T16" fmla="*/ 64 w 126"/>
                      <a:gd name="T17" fmla="*/ 67 h 135"/>
                      <a:gd name="T18" fmla="*/ 0 w 126"/>
                      <a:gd name="T19" fmla="*/ 67 h 135"/>
                      <a:gd name="T20" fmla="*/ 0 w 126"/>
                      <a:gd name="T21" fmla="*/ 0 h 1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6" h="135">
                        <a:moveTo>
                          <a:pt x="0" y="0"/>
                        </a:moveTo>
                        <a:lnTo>
                          <a:pt x="25" y="3"/>
                        </a:lnTo>
                        <a:lnTo>
                          <a:pt x="50" y="11"/>
                        </a:lnTo>
                        <a:lnTo>
                          <a:pt x="71" y="23"/>
                        </a:lnTo>
                        <a:lnTo>
                          <a:pt x="89" y="40"/>
                        </a:lnTo>
                        <a:lnTo>
                          <a:pt x="105" y="60"/>
                        </a:lnTo>
                        <a:lnTo>
                          <a:pt x="117" y="84"/>
                        </a:lnTo>
                        <a:lnTo>
                          <a:pt x="124" y="108"/>
                        </a:lnTo>
                        <a:lnTo>
                          <a:pt x="126" y="135"/>
                        </a:lnTo>
                        <a:lnTo>
                          <a:pt x="0" y="135"/>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 name="Freeform 30"/>
                  <p:cNvSpPr>
                    <a:spLocks/>
                  </p:cNvSpPr>
                  <p:nvPr/>
                </p:nvSpPr>
                <p:spPr bwMode="auto">
                  <a:xfrm>
                    <a:off x="1217" y="3145"/>
                    <a:ext cx="64" cy="67"/>
                  </a:xfrm>
                  <a:custGeom>
                    <a:avLst/>
                    <a:gdLst>
                      <a:gd name="T0" fmla="*/ 0 w 126"/>
                      <a:gd name="T1" fmla="*/ 0 h 135"/>
                      <a:gd name="T2" fmla="*/ 13 w 126"/>
                      <a:gd name="T3" fmla="*/ 1 h 135"/>
                      <a:gd name="T4" fmla="*/ 25 w 126"/>
                      <a:gd name="T5" fmla="*/ 5 h 135"/>
                      <a:gd name="T6" fmla="*/ 36 w 126"/>
                      <a:gd name="T7" fmla="*/ 11 h 135"/>
                      <a:gd name="T8" fmla="*/ 45 w 126"/>
                      <a:gd name="T9" fmla="*/ 20 h 135"/>
                      <a:gd name="T10" fmla="*/ 53 w 126"/>
                      <a:gd name="T11" fmla="*/ 30 h 135"/>
                      <a:gd name="T12" fmla="*/ 59 w 126"/>
                      <a:gd name="T13" fmla="*/ 42 h 135"/>
                      <a:gd name="T14" fmla="*/ 63 w 126"/>
                      <a:gd name="T15" fmla="*/ 54 h 135"/>
                      <a:gd name="T16" fmla="*/ 64 w 126"/>
                      <a:gd name="T17" fmla="*/ 67 h 1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6" h="135">
                        <a:moveTo>
                          <a:pt x="0" y="0"/>
                        </a:moveTo>
                        <a:lnTo>
                          <a:pt x="25" y="3"/>
                        </a:lnTo>
                        <a:lnTo>
                          <a:pt x="50" y="11"/>
                        </a:lnTo>
                        <a:lnTo>
                          <a:pt x="71" y="23"/>
                        </a:lnTo>
                        <a:lnTo>
                          <a:pt x="89" y="40"/>
                        </a:lnTo>
                        <a:lnTo>
                          <a:pt x="105" y="60"/>
                        </a:lnTo>
                        <a:lnTo>
                          <a:pt x="117" y="84"/>
                        </a:lnTo>
                        <a:lnTo>
                          <a:pt x="124" y="108"/>
                        </a:lnTo>
                        <a:lnTo>
                          <a:pt x="126" y="135"/>
                        </a:lnTo>
                      </a:path>
                    </a:pathLst>
                  </a:custGeom>
                  <a:noFill/>
                  <a:ln w="1746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grpSp>
        <p:sp>
          <p:nvSpPr>
            <p:cNvPr id="15" name="Rectangle 31"/>
            <p:cNvSpPr>
              <a:spLocks noChangeArrowheads="1"/>
            </p:cNvSpPr>
            <p:nvPr/>
          </p:nvSpPr>
          <p:spPr bwMode="auto">
            <a:xfrm flipH="1" flipV="1">
              <a:off x="4749" y="1107"/>
              <a:ext cx="87" cy="1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6" name="Rectangle 32"/>
            <p:cNvSpPr>
              <a:spLocks noChangeArrowheads="1"/>
            </p:cNvSpPr>
            <p:nvPr/>
          </p:nvSpPr>
          <p:spPr bwMode="auto">
            <a:xfrm flipH="1" flipV="1">
              <a:off x="4740" y="911"/>
              <a:ext cx="98" cy="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7" name="Freeform 33"/>
            <p:cNvSpPr>
              <a:spLocks/>
            </p:cNvSpPr>
            <p:nvPr/>
          </p:nvSpPr>
          <p:spPr bwMode="auto">
            <a:xfrm flipH="1" flipV="1">
              <a:off x="4728" y="834"/>
              <a:ext cx="86" cy="92"/>
            </a:xfrm>
            <a:custGeom>
              <a:avLst/>
              <a:gdLst>
                <a:gd name="T0" fmla="*/ 0 w 172"/>
                <a:gd name="T1" fmla="*/ 73 h 185"/>
                <a:gd name="T2" fmla="*/ 15 w 172"/>
                <a:gd name="T3" fmla="*/ 92 h 185"/>
                <a:gd name="T4" fmla="*/ 86 w 172"/>
                <a:gd name="T5" fmla="*/ 19 h 185"/>
                <a:gd name="T6" fmla="*/ 71 w 172"/>
                <a:gd name="T7" fmla="*/ 0 h 185"/>
                <a:gd name="T8" fmla="*/ 0 w 172"/>
                <a:gd name="T9" fmla="*/ 73 h 1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2" h="185">
                  <a:moveTo>
                    <a:pt x="0" y="146"/>
                  </a:moveTo>
                  <a:lnTo>
                    <a:pt x="30" y="185"/>
                  </a:lnTo>
                  <a:lnTo>
                    <a:pt x="172" y="39"/>
                  </a:lnTo>
                  <a:lnTo>
                    <a:pt x="142" y="0"/>
                  </a:lnTo>
                  <a:lnTo>
                    <a:pt x="0" y="1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 name="Rectangle 34"/>
            <p:cNvSpPr>
              <a:spLocks noChangeArrowheads="1"/>
            </p:cNvSpPr>
            <p:nvPr/>
          </p:nvSpPr>
          <p:spPr bwMode="auto">
            <a:xfrm flipH="1" flipV="1">
              <a:off x="3578" y="889"/>
              <a:ext cx="1176" cy="2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9" name="Rectangle 35"/>
            <p:cNvSpPr>
              <a:spLocks noChangeArrowheads="1"/>
            </p:cNvSpPr>
            <p:nvPr/>
          </p:nvSpPr>
          <p:spPr bwMode="auto">
            <a:xfrm flipH="1" flipV="1">
              <a:off x="3578" y="825"/>
              <a:ext cx="1233" cy="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0" name="Freeform 36"/>
            <p:cNvSpPr>
              <a:spLocks/>
            </p:cNvSpPr>
            <p:nvPr/>
          </p:nvSpPr>
          <p:spPr bwMode="auto">
            <a:xfrm flipH="1" flipV="1">
              <a:off x="4754" y="817"/>
              <a:ext cx="86" cy="115"/>
            </a:xfrm>
            <a:custGeom>
              <a:avLst/>
              <a:gdLst>
                <a:gd name="T0" fmla="*/ 3 w 171"/>
                <a:gd name="T1" fmla="*/ 0 h 230"/>
                <a:gd name="T2" fmla="*/ 86 w 171"/>
                <a:gd name="T3" fmla="*/ 13 h 230"/>
                <a:gd name="T4" fmla="*/ 25 w 171"/>
                <a:gd name="T5" fmla="*/ 115 h 230"/>
                <a:gd name="T6" fmla="*/ 0 w 171"/>
                <a:gd name="T7" fmla="*/ 115 h 230"/>
                <a:gd name="T8" fmla="*/ 3 w 171"/>
                <a:gd name="T9" fmla="*/ 0 h 2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1" h="230">
                  <a:moveTo>
                    <a:pt x="6" y="0"/>
                  </a:moveTo>
                  <a:lnTo>
                    <a:pt x="171" y="25"/>
                  </a:lnTo>
                  <a:lnTo>
                    <a:pt x="49" y="230"/>
                  </a:lnTo>
                  <a:lnTo>
                    <a:pt x="0" y="230"/>
                  </a:lnTo>
                  <a:lnTo>
                    <a:pt x="6" y="0"/>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 name="Freeform 37"/>
            <p:cNvSpPr>
              <a:spLocks/>
            </p:cNvSpPr>
            <p:nvPr/>
          </p:nvSpPr>
          <p:spPr bwMode="auto">
            <a:xfrm flipH="1" flipV="1">
              <a:off x="4653" y="1673"/>
              <a:ext cx="69" cy="78"/>
            </a:xfrm>
            <a:custGeom>
              <a:avLst/>
              <a:gdLst>
                <a:gd name="T0" fmla="*/ 17 w 139"/>
                <a:gd name="T1" fmla="*/ 0 h 155"/>
                <a:gd name="T2" fmla="*/ 0 w 139"/>
                <a:gd name="T3" fmla="*/ 39 h 155"/>
                <a:gd name="T4" fmla="*/ 17 w 139"/>
                <a:gd name="T5" fmla="*/ 78 h 155"/>
                <a:gd name="T6" fmla="*/ 52 w 139"/>
                <a:gd name="T7" fmla="*/ 78 h 155"/>
                <a:gd name="T8" fmla="*/ 69 w 139"/>
                <a:gd name="T9" fmla="*/ 39 h 155"/>
                <a:gd name="T10" fmla="*/ 52 w 139"/>
                <a:gd name="T11" fmla="*/ 0 h 155"/>
                <a:gd name="T12" fmla="*/ 17 w 139"/>
                <a:gd name="T13" fmla="*/ 0 h 1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9" h="155">
                  <a:moveTo>
                    <a:pt x="35" y="0"/>
                  </a:moveTo>
                  <a:lnTo>
                    <a:pt x="0" y="77"/>
                  </a:lnTo>
                  <a:lnTo>
                    <a:pt x="35" y="155"/>
                  </a:lnTo>
                  <a:lnTo>
                    <a:pt x="104" y="155"/>
                  </a:lnTo>
                  <a:lnTo>
                    <a:pt x="139" y="77"/>
                  </a:lnTo>
                  <a:lnTo>
                    <a:pt x="104" y="0"/>
                  </a:lnTo>
                  <a:lnTo>
                    <a:pt x="35" y="0"/>
                  </a:lnTo>
                  <a:close/>
                </a:path>
              </a:pathLst>
            </a:custGeom>
            <a:solidFill>
              <a:srgbClr val="000000"/>
            </a:solidFill>
            <a:ln w="9525">
              <a:solidFill>
                <a:srgbClr val="000000"/>
              </a:solidFill>
              <a:prstDash val="solid"/>
              <a:round/>
              <a:headEnd/>
              <a:tailEnd/>
            </a:ln>
          </p:spPr>
          <p:txBody>
            <a:bodyPr/>
            <a:lstStyle/>
            <a:p>
              <a:endParaRPr lang="en-US"/>
            </a:p>
          </p:txBody>
        </p:sp>
        <p:sp>
          <p:nvSpPr>
            <p:cNvPr id="22" name="Rectangle 38"/>
            <p:cNvSpPr>
              <a:spLocks noChangeArrowheads="1"/>
            </p:cNvSpPr>
            <p:nvPr/>
          </p:nvSpPr>
          <p:spPr bwMode="auto">
            <a:xfrm flipH="1" flipV="1">
              <a:off x="4751" y="794"/>
              <a:ext cx="80" cy="31"/>
            </a:xfrm>
            <a:prstGeom prst="rect">
              <a:avLst/>
            </a:prstGeom>
            <a:solidFill>
              <a:srgbClr val="CECECE"/>
            </a:solidFill>
            <a:ln w="9525">
              <a:solidFill>
                <a:srgbClr val="000000"/>
              </a:solidFill>
              <a:miter lim="800000"/>
              <a:headEnd/>
              <a:tailEnd/>
            </a:ln>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3" name="Freeform 39"/>
            <p:cNvSpPr>
              <a:spLocks/>
            </p:cNvSpPr>
            <p:nvPr/>
          </p:nvSpPr>
          <p:spPr bwMode="auto">
            <a:xfrm flipH="1" flipV="1">
              <a:off x="4653" y="1902"/>
              <a:ext cx="69" cy="78"/>
            </a:xfrm>
            <a:custGeom>
              <a:avLst/>
              <a:gdLst>
                <a:gd name="T0" fmla="*/ 17 w 139"/>
                <a:gd name="T1" fmla="*/ 0 h 155"/>
                <a:gd name="T2" fmla="*/ 0 w 139"/>
                <a:gd name="T3" fmla="*/ 39 h 155"/>
                <a:gd name="T4" fmla="*/ 17 w 139"/>
                <a:gd name="T5" fmla="*/ 78 h 155"/>
                <a:gd name="T6" fmla="*/ 52 w 139"/>
                <a:gd name="T7" fmla="*/ 78 h 155"/>
                <a:gd name="T8" fmla="*/ 69 w 139"/>
                <a:gd name="T9" fmla="*/ 39 h 155"/>
                <a:gd name="T10" fmla="*/ 52 w 139"/>
                <a:gd name="T11" fmla="*/ 0 h 155"/>
                <a:gd name="T12" fmla="*/ 17 w 139"/>
                <a:gd name="T13" fmla="*/ 0 h 1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9" h="155">
                  <a:moveTo>
                    <a:pt x="35" y="0"/>
                  </a:moveTo>
                  <a:lnTo>
                    <a:pt x="0" y="77"/>
                  </a:lnTo>
                  <a:lnTo>
                    <a:pt x="35" y="155"/>
                  </a:lnTo>
                  <a:lnTo>
                    <a:pt x="104" y="155"/>
                  </a:lnTo>
                  <a:lnTo>
                    <a:pt x="139" y="77"/>
                  </a:lnTo>
                  <a:lnTo>
                    <a:pt x="104" y="0"/>
                  </a:lnTo>
                  <a:lnTo>
                    <a:pt x="35" y="0"/>
                  </a:lnTo>
                  <a:close/>
                </a:path>
              </a:pathLst>
            </a:custGeom>
            <a:solidFill>
              <a:srgbClr val="000000"/>
            </a:solidFill>
            <a:ln w="9525">
              <a:solidFill>
                <a:srgbClr val="000000"/>
              </a:solidFill>
              <a:prstDash val="solid"/>
              <a:round/>
              <a:headEnd/>
              <a:tailEnd/>
            </a:ln>
          </p:spPr>
          <p:txBody>
            <a:bodyPr/>
            <a:lstStyle/>
            <a:p>
              <a:endParaRPr lang="en-US"/>
            </a:p>
          </p:txBody>
        </p:sp>
        <p:sp>
          <p:nvSpPr>
            <p:cNvPr id="24" name="Freeform 40"/>
            <p:cNvSpPr>
              <a:spLocks/>
            </p:cNvSpPr>
            <p:nvPr/>
          </p:nvSpPr>
          <p:spPr bwMode="auto">
            <a:xfrm flipH="1" flipV="1">
              <a:off x="4653" y="2106"/>
              <a:ext cx="69" cy="78"/>
            </a:xfrm>
            <a:custGeom>
              <a:avLst/>
              <a:gdLst>
                <a:gd name="T0" fmla="*/ 17 w 139"/>
                <a:gd name="T1" fmla="*/ 0 h 156"/>
                <a:gd name="T2" fmla="*/ 0 w 139"/>
                <a:gd name="T3" fmla="*/ 39 h 156"/>
                <a:gd name="T4" fmla="*/ 17 w 139"/>
                <a:gd name="T5" fmla="*/ 78 h 156"/>
                <a:gd name="T6" fmla="*/ 52 w 139"/>
                <a:gd name="T7" fmla="*/ 78 h 156"/>
                <a:gd name="T8" fmla="*/ 69 w 139"/>
                <a:gd name="T9" fmla="*/ 39 h 156"/>
                <a:gd name="T10" fmla="*/ 52 w 139"/>
                <a:gd name="T11" fmla="*/ 0 h 156"/>
                <a:gd name="T12" fmla="*/ 17 w 139"/>
                <a:gd name="T13" fmla="*/ 0 h 1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9" h="156">
                  <a:moveTo>
                    <a:pt x="35" y="0"/>
                  </a:moveTo>
                  <a:lnTo>
                    <a:pt x="0" y="77"/>
                  </a:lnTo>
                  <a:lnTo>
                    <a:pt x="35" y="156"/>
                  </a:lnTo>
                  <a:lnTo>
                    <a:pt x="104" y="156"/>
                  </a:lnTo>
                  <a:lnTo>
                    <a:pt x="139" y="77"/>
                  </a:lnTo>
                  <a:lnTo>
                    <a:pt x="104" y="0"/>
                  </a:lnTo>
                  <a:lnTo>
                    <a:pt x="35" y="0"/>
                  </a:lnTo>
                  <a:close/>
                </a:path>
              </a:pathLst>
            </a:custGeom>
            <a:solidFill>
              <a:srgbClr val="000000"/>
            </a:solidFill>
            <a:ln w="9525">
              <a:solidFill>
                <a:srgbClr val="000000"/>
              </a:solidFill>
              <a:prstDash val="solid"/>
              <a:round/>
              <a:headEnd/>
              <a:tailEnd/>
            </a:ln>
          </p:spPr>
          <p:txBody>
            <a:bodyPr/>
            <a:lstStyle/>
            <a:p>
              <a:endParaRPr lang="en-US"/>
            </a:p>
          </p:txBody>
        </p:sp>
        <p:sp>
          <p:nvSpPr>
            <p:cNvPr id="25" name="Freeform 41"/>
            <p:cNvSpPr>
              <a:spLocks/>
            </p:cNvSpPr>
            <p:nvPr/>
          </p:nvSpPr>
          <p:spPr bwMode="auto">
            <a:xfrm flipH="1" flipV="1">
              <a:off x="4653" y="1457"/>
              <a:ext cx="69" cy="78"/>
            </a:xfrm>
            <a:custGeom>
              <a:avLst/>
              <a:gdLst>
                <a:gd name="T0" fmla="*/ 17 w 139"/>
                <a:gd name="T1" fmla="*/ 0 h 156"/>
                <a:gd name="T2" fmla="*/ 0 w 139"/>
                <a:gd name="T3" fmla="*/ 39 h 156"/>
                <a:gd name="T4" fmla="*/ 17 w 139"/>
                <a:gd name="T5" fmla="*/ 78 h 156"/>
                <a:gd name="T6" fmla="*/ 52 w 139"/>
                <a:gd name="T7" fmla="*/ 78 h 156"/>
                <a:gd name="T8" fmla="*/ 69 w 139"/>
                <a:gd name="T9" fmla="*/ 39 h 156"/>
                <a:gd name="T10" fmla="*/ 52 w 139"/>
                <a:gd name="T11" fmla="*/ 0 h 156"/>
                <a:gd name="T12" fmla="*/ 17 w 139"/>
                <a:gd name="T13" fmla="*/ 0 h 1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9" h="156">
                  <a:moveTo>
                    <a:pt x="35" y="0"/>
                  </a:moveTo>
                  <a:lnTo>
                    <a:pt x="0" y="77"/>
                  </a:lnTo>
                  <a:lnTo>
                    <a:pt x="35" y="156"/>
                  </a:lnTo>
                  <a:lnTo>
                    <a:pt x="104" y="156"/>
                  </a:lnTo>
                  <a:lnTo>
                    <a:pt x="139" y="77"/>
                  </a:lnTo>
                  <a:lnTo>
                    <a:pt x="104" y="0"/>
                  </a:lnTo>
                  <a:lnTo>
                    <a:pt x="35" y="0"/>
                  </a:lnTo>
                  <a:close/>
                </a:path>
              </a:pathLst>
            </a:custGeom>
            <a:solidFill>
              <a:srgbClr val="000000"/>
            </a:solidFill>
            <a:ln w="9525">
              <a:solidFill>
                <a:srgbClr val="000000"/>
              </a:solidFill>
              <a:prstDash val="solid"/>
              <a:round/>
              <a:headEnd/>
              <a:tailEnd/>
            </a:ln>
          </p:spPr>
          <p:txBody>
            <a:bodyPr/>
            <a:lstStyle/>
            <a:p>
              <a:endParaRPr lang="en-US"/>
            </a:p>
          </p:txBody>
        </p:sp>
        <p:sp>
          <p:nvSpPr>
            <p:cNvPr id="26" name="Freeform 42"/>
            <p:cNvSpPr>
              <a:spLocks/>
            </p:cNvSpPr>
            <p:nvPr/>
          </p:nvSpPr>
          <p:spPr bwMode="auto">
            <a:xfrm flipH="1" flipV="1">
              <a:off x="4653" y="1258"/>
              <a:ext cx="69" cy="78"/>
            </a:xfrm>
            <a:custGeom>
              <a:avLst/>
              <a:gdLst>
                <a:gd name="T0" fmla="*/ 17 w 139"/>
                <a:gd name="T1" fmla="*/ 0 h 155"/>
                <a:gd name="T2" fmla="*/ 0 w 139"/>
                <a:gd name="T3" fmla="*/ 39 h 155"/>
                <a:gd name="T4" fmla="*/ 17 w 139"/>
                <a:gd name="T5" fmla="*/ 78 h 155"/>
                <a:gd name="T6" fmla="*/ 52 w 139"/>
                <a:gd name="T7" fmla="*/ 78 h 155"/>
                <a:gd name="T8" fmla="*/ 69 w 139"/>
                <a:gd name="T9" fmla="*/ 39 h 155"/>
                <a:gd name="T10" fmla="*/ 52 w 139"/>
                <a:gd name="T11" fmla="*/ 0 h 155"/>
                <a:gd name="T12" fmla="*/ 17 w 139"/>
                <a:gd name="T13" fmla="*/ 0 h 1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9" h="155">
                  <a:moveTo>
                    <a:pt x="35" y="0"/>
                  </a:moveTo>
                  <a:lnTo>
                    <a:pt x="0" y="77"/>
                  </a:lnTo>
                  <a:lnTo>
                    <a:pt x="35" y="155"/>
                  </a:lnTo>
                  <a:lnTo>
                    <a:pt x="104" y="155"/>
                  </a:lnTo>
                  <a:lnTo>
                    <a:pt x="139" y="77"/>
                  </a:lnTo>
                  <a:lnTo>
                    <a:pt x="104" y="0"/>
                  </a:lnTo>
                  <a:lnTo>
                    <a:pt x="35" y="0"/>
                  </a:lnTo>
                  <a:close/>
                </a:path>
              </a:pathLst>
            </a:custGeom>
            <a:solidFill>
              <a:srgbClr val="000000"/>
            </a:solidFill>
            <a:ln w="9525">
              <a:solidFill>
                <a:srgbClr val="000000"/>
              </a:solidFill>
              <a:prstDash val="solid"/>
              <a:round/>
              <a:headEnd/>
              <a:tailEnd/>
            </a:ln>
          </p:spPr>
          <p:txBody>
            <a:bodyPr/>
            <a:lstStyle/>
            <a:p>
              <a:endParaRPr lang="en-US"/>
            </a:p>
          </p:txBody>
        </p:sp>
        <p:sp>
          <p:nvSpPr>
            <p:cNvPr id="27" name="Freeform 43"/>
            <p:cNvSpPr>
              <a:spLocks/>
            </p:cNvSpPr>
            <p:nvPr/>
          </p:nvSpPr>
          <p:spPr bwMode="auto">
            <a:xfrm flipH="1" flipV="1">
              <a:off x="5435" y="2451"/>
              <a:ext cx="68" cy="78"/>
            </a:xfrm>
            <a:custGeom>
              <a:avLst/>
              <a:gdLst>
                <a:gd name="T0" fmla="*/ 68 w 137"/>
                <a:gd name="T1" fmla="*/ 0 h 157"/>
                <a:gd name="T2" fmla="*/ 0 w 137"/>
                <a:gd name="T3" fmla="*/ 0 h 157"/>
                <a:gd name="T4" fmla="*/ 0 w 137"/>
                <a:gd name="T5" fmla="*/ 78 h 157"/>
                <a:gd name="T6" fmla="*/ 68 w 137"/>
                <a:gd name="T7" fmla="*/ 0 h 1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7" h="157">
                  <a:moveTo>
                    <a:pt x="137" y="0"/>
                  </a:moveTo>
                  <a:lnTo>
                    <a:pt x="0" y="0"/>
                  </a:lnTo>
                  <a:lnTo>
                    <a:pt x="0" y="157"/>
                  </a:lnTo>
                  <a:lnTo>
                    <a:pt x="137" y="0"/>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Rectangle 44"/>
            <p:cNvSpPr>
              <a:spLocks noChangeArrowheads="1"/>
            </p:cNvSpPr>
            <p:nvPr/>
          </p:nvSpPr>
          <p:spPr bwMode="auto">
            <a:xfrm flipH="1" flipV="1">
              <a:off x="4937" y="2527"/>
              <a:ext cx="574" cy="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9" name="Freeform 45"/>
            <p:cNvSpPr>
              <a:spLocks/>
            </p:cNvSpPr>
            <p:nvPr/>
          </p:nvSpPr>
          <p:spPr bwMode="auto">
            <a:xfrm flipH="1" flipV="1">
              <a:off x="4937" y="2451"/>
              <a:ext cx="69" cy="78"/>
            </a:xfrm>
            <a:custGeom>
              <a:avLst/>
              <a:gdLst>
                <a:gd name="T0" fmla="*/ 69 w 138"/>
                <a:gd name="T1" fmla="*/ 78 h 157"/>
                <a:gd name="T2" fmla="*/ 69 w 138"/>
                <a:gd name="T3" fmla="*/ 0 h 157"/>
                <a:gd name="T4" fmla="*/ 0 w 138"/>
                <a:gd name="T5" fmla="*/ 0 h 157"/>
                <a:gd name="T6" fmla="*/ 69 w 138"/>
                <a:gd name="T7" fmla="*/ 78 h 1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8" h="157">
                  <a:moveTo>
                    <a:pt x="138" y="157"/>
                  </a:moveTo>
                  <a:lnTo>
                    <a:pt x="138" y="0"/>
                  </a:lnTo>
                  <a:lnTo>
                    <a:pt x="0" y="0"/>
                  </a:lnTo>
                  <a:lnTo>
                    <a:pt x="138" y="157"/>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30" name="Group 46"/>
            <p:cNvGrpSpPr>
              <a:grpSpLocks/>
            </p:cNvGrpSpPr>
            <p:nvPr/>
          </p:nvGrpSpPr>
          <p:grpSpPr bwMode="auto">
            <a:xfrm flipH="1" flipV="1">
              <a:off x="4935" y="2594"/>
              <a:ext cx="568" cy="106"/>
              <a:chOff x="458" y="1481"/>
              <a:chExt cx="568" cy="106"/>
            </a:xfrm>
          </p:grpSpPr>
          <p:sp>
            <p:nvSpPr>
              <p:cNvPr id="48" name="Freeform 47"/>
              <p:cNvSpPr>
                <a:spLocks/>
              </p:cNvSpPr>
              <p:nvPr/>
            </p:nvSpPr>
            <p:spPr bwMode="auto">
              <a:xfrm>
                <a:off x="458" y="1481"/>
                <a:ext cx="69" cy="78"/>
              </a:xfrm>
              <a:custGeom>
                <a:avLst/>
                <a:gdLst>
                  <a:gd name="T0" fmla="*/ 0 w 138"/>
                  <a:gd name="T1" fmla="*/ 0 h 156"/>
                  <a:gd name="T2" fmla="*/ 0 w 138"/>
                  <a:gd name="T3" fmla="*/ 78 h 156"/>
                  <a:gd name="T4" fmla="*/ 69 w 138"/>
                  <a:gd name="T5" fmla="*/ 78 h 156"/>
                  <a:gd name="T6" fmla="*/ 0 w 138"/>
                  <a:gd name="T7" fmla="*/ 0 h 1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8" h="156">
                    <a:moveTo>
                      <a:pt x="0" y="0"/>
                    </a:moveTo>
                    <a:lnTo>
                      <a:pt x="0" y="156"/>
                    </a:lnTo>
                    <a:lnTo>
                      <a:pt x="138" y="156"/>
                    </a:lnTo>
                    <a:lnTo>
                      <a:pt x="0" y="0"/>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 name="Freeform 48"/>
              <p:cNvSpPr>
                <a:spLocks/>
              </p:cNvSpPr>
              <p:nvPr/>
            </p:nvSpPr>
            <p:spPr bwMode="auto">
              <a:xfrm>
                <a:off x="954" y="1482"/>
                <a:ext cx="68" cy="78"/>
              </a:xfrm>
              <a:custGeom>
                <a:avLst/>
                <a:gdLst>
                  <a:gd name="T0" fmla="*/ 0 w 136"/>
                  <a:gd name="T1" fmla="*/ 78 h 157"/>
                  <a:gd name="T2" fmla="*/ 68 w 136"/>
                  <a:gd name="T3" fmla="*/ 78 h 157"/>
                  <a:gd name="T4" fmla="*/ 68 w 136"/>
                  <a:gd name="T5" fmla="*/ 0 h 157"/>
                  <a:gd name="T6" fmla="*/ 0 w 136"/>
                  <a:gd name="T7" fmla="*/ 78 h 1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6" h="157">
                    <a:moveTo>
                      <a:pt x="0" y="157"/>
                    </a:moveTo>
                    <a:lnTo>
                      <a:pt x="136" y="157"/>
                    </a:lnTo>
                    <a:lnTo>
                      <a:pt x="136" y="0"/>
                    </a:lnTo>
                    <a:lnTo>
                      <a:pt x="0" y="157"/>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 name="Rectangle 49"/>
              <p:cNvSpPr>
                <a:spLocks noChangeArrowheads="1"/>
              </p:cNvSpPr>
              <p:nvPr/>
            </p:nvSpPr>
            <p:spPr bwMode="auto">
              <a:xfrm>
                <a:off x="458" y="1561"/>
                <a:ext cx="568" cy="2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sp>
          <p:nvSpPr>
            <p:cNvPr id="31" name="Freeform 50"/>
            <p:cNvSpPr>
              <a:spLocks/>
            </p:cNvSpPr>
            <p:nvPr/>
          </p:nvSpPr>
          <p:spPr bwMode="auto">
            <a:xfrm flipH="1" flipV="1">
              <a:off x="5437" y="913"/>
              <a:ext cx="69" cy="78"/>
            </a:xfrm>
            <a:custGeom>
              <a:avLst/>
              <a:gdLst>
                <a:gd name="T0" fmla="*/ 0 w 138"/>
                <a:gd name="T1" fmla="*/ 0 h 155"/>
                <a:gd name="T2" fmla="*/ 0 w 138"/>
                <a:gd name="T3" fmla="*/ 78 h 155"/>
                <a:gd name="T4" fmla="*/ 69 w 138"/>
                <a:gd name="T5" fmla="*/ 78 h 155"/>
                <a:gd name="T6" fmla="*/ 0 w 138"/>
                <a:gd name="T7" fmla="*/ 0 h 1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8" h="155">
                  <a:moveTo>
                    <a:pt x="0" y="0"/>
                  </a:moveTo>
                  <a:lnTo>
                    <a:pt x="0" y="155"/>
                  </a:lnTo>
                  <a:lnTo>
                    <a:pt x="138" y="155"/>
                  </a:lnTo>
                  <a:lnTo>
                    <a:pt x="0" y="0"/>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 name="Freeform 51"/>
            <p:cNvSpPr>
              <a:spLocks/>
            </p:cNvSpPr>
            <p:nvPr/>
          </p:nvSpPr>
          <p:spPr bwMode="auto">
            <a:xfrm flipH="1" flipV="1">
              <a:off x="5436" y="764"/>
              <a:ext cx="68" cy="78"/>
            </a:xfrm>
            <a:custGeom>
              <a:avLst/>
              <a:gdLst>
                <a:gd name="T0" fmla="*/ 68 w 137"/>
                <a:gd name="T1" fmla="*/ 0 h 157"/>
                <a:gd name="T2" fmla="*/ 0 w 137"/>
                <a:gd name="T3" fmla="*/ 0 h 157"/>
                <a:gd name="T4" fmla="*/ 0 w 137"/>
                <a:gd name="T5" fmla="*/ 78 h 157"/>
                <a:gd name="T6" fmla="*/ 68 w 137"/>
                <a:gd name="T7" fmla="*/ 0 h 1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7" h="157">
                  <a:moveTo>
                    <a:pt x="137" y="0"/>
                  </a:moveTo>
                  <a:lnTo>
                    <a:pt x="0" y="0"/>
                  </a:lnTo>
                  <a:lnTo>
                    <a:pt x="0" y="157"/>
                  </a:lnTo>
                  <a:lnTo>
                    <a:pt x="137" y="0"/>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 name="Freeform 52"/>
            <p:cNvSpPr>
              <a:spLocks/>
            </p:cNvSpPr>
            <p:nvPr/>
          </p:nvSpPr>
          <p:spPr bwMode="auto">
            <a:xfrm flipH="1" flipV="1">
              <a:off x="4940" y="760"/>
              <a:ext cx="69" cy="78"/>
            </a:xfrm>
            <a:custGeom>
              <a:avLst/>
              <a:gdLst>
                <a:gd name="T0" fmla="*/ 69 w 139"/>
                <a:gd name="T1" fmla="*/ 78 h 155"/>
                <a:gd name="T2" fmla="*/ 69 w 139"/>
                <a:gd name="T3" fmla="*/ 0 h 155"/>
                <a:gd name="T4" fmla="*/ 0 w 139"/>
                <a:gd name="T5" fmla="*/ 0 h 155"/>
                <a:gd name="T6" fmla="*/ 69 w 139"/>
                <a:gd name="T7" fmla="*/ 78 h 1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9" h="155">
                  <a:moveTo>
                    <a:pt x="139" y="155"/>
                  </a:moveTo>
                  <a:lnTo>
                    <a:pt x="139" y="0"/>
                  </a:lnTo>
                  <a:lnTo>
                    <a:pt x="0" y="0"/>
                  </a:lnTo>
                  <a:lnTo>
                    <a:pt x="139" y="155"/>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 name="Freeform 53"/>
            <p:cNvSpPr>
              <a:spLocks/>
            </p:cNvSpPr>
            <p:nvPr/>
          </p:nvSpPr>
          <p:spPr bwMode="auto">
            <a:xfrm flipH="1" flipV="1">
              <a:off x="4940" y="907"/>
              <a:ext cx="69" cy="78"/>
            </a:xfrm>
            <a:custGeom>
              <a:avLst/>
              <a:gdLst>
                <a:gd name="T0" fmla="*/ 0 w 140"/>
                <a:gd name="T1" fmla="*/ 78 h 157"/>
                <a:gd name="T2" fmla="*/ 69 w 140"/>
                <a:gd name="T3" fmla="*/ 78 h 157"/>
                <a:gd name="T4" fmla="*/ 69 w 140"/>
                <a:gd name="T5" fmla="*/ 0 h 157"/>
                <a:gd name="T6" fmla="*/ 0 w 140"/>
                <a:gd name="T7" fmla="*/ 78 h 1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157">
                  <a:moveTo>
                    <a:pt x="0" y="157"/>
                  </a:moveTo>
                  <a:lnTo>
                    <a:pt x="140" y="157"/>
                  </a:lnTo>
                  <a:lnTo>
                    <a:pt x="140" y="0"/>
                  </a:lnTo>
                  <a:lnTo>
                    <a:pt x="0" y="157"/>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 name="Rectangle 54"/>
            <p:cNvSpPr>
              <a:spLocks noChangeArrowheads="1"/>
            </p:cNvSpPr>
            <p:nvPr/>
          </p:nvSpPr>
          <p:spPr bwMode="auto">
            <a:xfrm flipH="1" flipV="1">
              <a:off x="4932" y="834"/>
              <a:ext cx="574" cy="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36" name="Rectangle 55"/>
            <p:cNvSpPr>
              <a:spLocks noChangeArrowheads="1"/>
            </p:cNvSpPr>
            <p:nvPr/>
          </p:nvSpPr>
          <p:spPr bwMode="auto">
            <a:xfrm flipH="1" flipV="1">
              <a:off x="4937" y="885"/>
              <a:ext cx="569" cy="2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37" name="Group 56"/>
            <p:cNvGrpSpPr>
              <a:grpSpLocks/>
            </p:cNvGrpSpPr>
            <p:nvPr/>
          </p:nvGrpSpPr>
          <p:grpSpPr bwMode="auto">
            <a:xfrm flipH="1" flipV="1">
              <a:off x="5501" y="129"/>
              <a:ext cx="109" cy="3173"/>
              <a:chOff x="351" y="879"/>
              <a:chExt cx="109" cy="3173"/>
            </a:xfrm>
          </p:grpSpPr>
          <p:sp>
            <p:nvSpPr>
              <p:cNvPr id="46" name="Rectangle 57"/>
              <p:cNvSpPr>
                <a:spLocks noChangeArrowheads="1"/>
              </p:cNvSpPr>
              <p:nvPr/>
            </p:nvSpPr>
            <p:spPr bwMode="auto">
              <a:xfrm>
                <a:off x="351" y="879"/>
                <a:ext cx="23" cy="317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47" name="Rectangle 58"/>
              <p:cNvSpPr>
                <a:spLocks noChangeArrowheads="1"/>
              </p:cNvSpPr>
              <p:nvPr/>
            </p:nvSpPr>
            <p:spPr bwMode="auto">
              <a:xfrm>
                <a:off x="437" y="879"/>
                <a:ext cx="23" cy="317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sp>
          <p:nvSpPr>
            <p:cNvPr id="38" name="Rectangle 59"/>
            <p:cNvSpPr>
              <a:spLocks noChangeArrowheads="1"/>
            </p:cNvSpPr>
            <p:nvPr/>
          </p:nvSpPr>
          <p:spPr bwMode="auto">
            <a:xfrm flipH="1" flipV="1">
              <a:off x="4734" y="1040"/>
              <a:ext cx="22" cy="8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39" name="Group 60"/>
            <p:cNvGrpSpPr>
              <a:grpSpLocks/>
            </p:cNvGrpSpPr>
            <p:nvPr/>
          </p:nvGrpSpPr>
          <p:grpSpPr bwMode="auto">
            <a:xfrm flipH="1" flipV="1">
              <a:off x="4749" y="2512"/>
              <a:ext cx="82" cy="101"/>
              <a:chOff x="1130" y="1568"/>
              <a:chExt cx="82" cy="101"/>
            </a:xfrm>
          </p:grpSpPr>
          <p:sp>
            <p:nvSpPr>
              <p:cNvPr id="44" name="Freeform 61"/>
              <p:cNvSpPr>
                <a:spLocks/>
              </p:cNvSpPr>
              <p:nvPr/>
            </p:nvSpPr>
            <p:spPr bwMode="auto">
              <a:xfrm>
                <a:off x="1130" y="1568"/>
                <a:ext cx="82" cy="101"/>
              </a:xfrm>
              <a:custGeom>
                <a:avLst/>
                <a:gdLst>
                  <a:gd name="T0" fmla="*/ 0 w 162"/>
                  <a:gd name="T1" fmla="*/ 94 h 202"/>
                  <a:gd name="T2" fmla="*/ 0 w 162"/>
                  <a:gd name="T3" fmla="*/ 0 h 202"/>
                  <a:gd name="T4" fmla="*/ 82 w 162"/>
                  <a:gd name="T5" fmla="*/ 12 h 202"/>
                  <a:gd name="T6" fmla="*/ 22 w 162"/>
                  <a:gd name="T7" fmla="*/ 101 h 202"/>
                  <a:gd name="T8" fmla="*/ 0 w 162"/>
                  <a:gd name="T9" fmla="*/ 94 h 20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2" h="202">
                    <a:moveTo>
                      <a:pt x="0" y="187"/>
                    </a:moveTo>
                    <a:lnTo>
                      <a:pt x="0" y="0"/>
                    </a:lnTo>
                    <a:lnTo>
                      <a:pt x="162" y="24"/>
                    </a:lnTo>
                    <a:lnTo>
                      <a:pt x="43" y="202"/>
                    </a:lnTo>
                    <a:lnTo>
                      <a:pt x="0" y="187"/>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 name="Freeform 62"/>
              <p:cNvSpPr>
                <a:spLocks/>
              </p:cNvSpPr>
              <p:nvPr/>
            </p:nvSpPr>
            <p:spPr bwMode="auto">
              <a:xfrm>
                <a:off x="1130" y="1568"/>
                <a:ext cx="82" cy="101"/>
              </a:xfrm>
              <a:custGeom>
                <a:avLst/>
                <a:gdLst>
                  <a:gd name="T0" fmla="*/ 0 w 162"/>
                  <a:gd name="T1" fmla="*/ 94 h 202"/>
                  <a:gd name="T2" fmla="*/ 0 w 162"/>
                  <a:gd name="T3" fmla="*/ 0 h 202"/>
                  <a:gd name="T4" fmla="*/ 82 w 162"/>
                  <a:gd name="T5" fmla="*/ 12 h 202"/>
                  <a:gd name="T6" fmla="*/ 22 w 162"/>
                  <a:gd name="T7" fmla="*/ 101 h 202"/>
                  <a:gd name="T8" fmla="*/ 0 w 162"/>
                  <a:gd name="T9" fmla="*/ 94 h 20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2" h="202">
                    <a:moveTo>
                      <a:pt x="0" y="187"/>
                    </a:moveTo>
                    <a:lnTo>
                      <a:pt x="0" y="0"/>
                    </a:lnTo>
                    <a:lnTo>
                      <a:pt x="162" y="24"/>
                    </a:lnTo>
                    <a:lnTo>
                      <a:pt x="43" y="202"/>
                    </a:lnTo>
                    <a:lnTo>
                      <a:pt x="0" y="187"/>
                    </a:lnTo>
                  </a:path>
                </a:pathLst>
              </a:custGeom>
              <a:noFill/>
              <a:ln w="9525">
                <a:solidFill>
                  <a:srgbClr val="FC0128"/>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0" name="Rectangle 63"/>
            <p:cNvSpPr>
              <a:spLocks noChangeArrowheads="1"/>
            </p:cNvSpPr>
            <p:nvPr/>
          </p:nvSpPr>
          <p:spPr bwMode="auto">
            <a:xfrm flipH="1" flipV="1">
              <a:off x="4752" y="2482"/>
              <a:ext cx="79" cy="30"/>
            </a:xfrm>
            <a:prstGeom prst="rect">
              <a:avLst/>
            </a:prstGeom>
            <a:solidFill>
              <a:srgbClr val="CECECE"/>
            </a:solidFill>
            <a:ln w="9525">
              <a:solidFill>
                <a:srgbClr val="000000"/>
              </a:solidFill>
              <a:miter lim="800000"/>
              <a:headEnd/>
              <a:tailEnd/>
            </a:ln>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41" name="Group 64"/>
            <p:cNvGrpSpPr>
              <a:grpSpLocks/>
            </p:cNvGrpSpPr>
            <p:nvPr/>
          </p:nvGrpSpPr>
          <p:grpSpPr bwMode="auto">
            <a:xfrm flipH="1" flipV="1">
              <a:off x="4830" y="130"/>
              <a:ext cx="108" cy="3174"/>
              <a:chOff x="1023" y="877"/>
              <a:chExt cx="108" cy="3174"/>
            </a:xfrm>
          </p:grpSpPr>
          <p:sp>
            <p:nvSpPr>
              <p:cNvPr id="42" name="Rectangle 65"/>
              <p:cNvSpPr>
                <a:spLocks noChangeArrowheads="1"/>
              </p:cNvSpPr>
              <p:nvPr/>
            </p:nvSpPr>
            <p:spPr bwMode="auto">
              <a:xfrm>
                <a:off x="1023" y="877"/>
                <a:ext cx="23" cy="317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43" name="Rectangle 66"/>
              <p:cNvSpPr>
                <a:spLocks noChangeArrowheads="1"/>
              </p:cNvSpPr>
              <p:nvPr/>
            </p:nvSpPr>
            <p:spPr bwMode="auto">
              <a:xfrm>
                <a:off x="1108" y="877"/>
                <a:ext cx="23" cy="317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sp>
        <p:nvSpPr>
          <p:cNvPr id="67" name="Oval 71"/>
          <p:cNvSpPr>
            <a:spLocks noChangeArrowheads="1"/>
          </p:cNvSpPr>
          <p:nvPr/>
        </p:nvSpPr>
        <p:spPr bwMode="auto">
          <a:xfrm>
            <a:off x="7745413" y="1965325"/>
            <a:ext cx="1023937" cy="996950"/>
          </a:xfrm>
          <a:prstGeom prst="ellipse">
            <a:avLst/>
          </a:prstGeom>
          <a:noFill/>
          <a:ln w="47625" algn="ctr">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8" name="Line 72"/>
          <p:cNvSpPr>
            <a:spLocks noChangeShapeType="1"/>
          </p:cNvSpPr>
          <p:nvPr/>
        </p:nvSpPr>
        <p:spPr bwMode="auto">
          <a:xfrm flipH="1">
            <a:off x="6877050" y="2762250"/>
            <a:ext cx="931863" cy="428625"/>
          </a:xfrm>
          <a:prstGeom prst="line">
            <a:avLst/>
          </a:prstGeom>
          <a:noFill/>
          <a:ln w="571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0" name="Rectangle 4">
            <a:extLst/>
          </p:cNvPr>
          <p:cNvSpPr>
            <a:spLocks noGrp="1" noChangeArrowheads="1"/>
          </p:cNvSpPr>
          <p:nvPr>
            <p:ph type="sldNum" sz="quarter" idx="40"/>
          </p:nvPr>
        </p:nvSpPr>
        <p:spPr>
          <a:xfrm>
            <a:off x="6553200" y="6356350"/>
            <a:ext cx="2133600" cy="365125"/>
          </a:xfrm>
          <a:ln/>
        </p:spPr>
        <p:txBody>
          <a:bodyPr/>
          <a:lstStyle>
            <a:lvl1pPr>
              <a:defRPr/>
            </a:lvl1pPr>
          </a:lstStyle>
          <a:p>
            <a:pPr>
              <a:defRPr/>
            </a:pPr>
            <a:fld id="{46425072-6E52-45A8-8A7E-A5B11BCA4176}" type="slidenum">
              <a:rPr lang="en-US" altLang="en-US">
                <a:solidFill>
                  <a:schemeClr val="tx1"/>
                </a:solidFill>
              </a:rPr>
              <a:pPr>
                <a:defRPr/>
              </a:pPr>
              <a:t>8</a:t>
            </a:fld>
            <a:endParaRPr lang="en-US" altLang="en-US" dirty="0">
              <a:solidFill>
                <a:schemeClr val="tx1"/>
              </a:solidFill>
            </a:endParaRPr>
          </a:p>
        </p:txBody>
      </p:sp>
    </p:spTree>
    <p:extLst>
      <p:ext uri="{BB962C8B-B14F-4D97-AF65-F5344CB8AC3E}">
        <p14:creationId xmlns:p14="http://schemas.microsoft.com/office/powerpoint/2010/main" val="271178287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8"/>
          </p:nvPr>
        </p:nvSpPr>
        <p:spPr/>
        <p:txBody>
          <a:bodyPr/>
          <a:lstStyle/>
          <a:p>
            <a:r>
              <a:rPr lang="en-US" dirty="0"/>
              <a:t>Examples of Protected </a:t>
            </a:r>
            <a:r>
              <a:rPr lang="en-US" dirty="0" smtClean="0"/>
              <a:t>Zones</a:t>
            </a:r>
            <a:endParaRPr lang="en-US" dirty="0"/>
          </a:p>
        </p:txBody>
      </p:sp>
      <p:sp>
        <p:nvSpPr>
          <p:cNvPr id="3" name="Text Placeholder 2"/>
          <p:cNvSpPr>
            <a:spLocks noGrp="1"/>
          </p:cNvSpPr>
          <p:nvPr>
            <p:ph type="body" sz="quarter" idx="39"/>
          </p:nvPr>
        </p:nvSpPr>
        <p:spPr/>
        <p:txBody>
          <a:bodyPr>
            <a:normAutofit/>
          </a:bodyPr>
          <a:lstStyle/>
          <a:p>
            <a:r>
              <a:rPr lang="en-US" sz="1800" dirty="0" smtClean="0"/>
              <a:t>Eccentrically Braced Frame (EBF)</a:t>
            </a:r>
            <a:endParaRPr lang="en-US" sz="1800" dirty="0"/>
          </a:p>
        </p:txBody>
      </p:sp>
      <p:sp>
        <p:nvSpPr>
          <p:cNvPr id="4" name="Text Box 84"/>
          <p:cNvSpPr txBox="1">
            <a:spLocks noChangeArrowheads="1"/>
          </p:cNvSpPr>
          <p:nvPr/>
        </p:nvSpPr>
        <p:spPr bwMode="auto">
          <a:xfrm>
            <a:off x="2933700" y="2695575"/>
            <a:ext cx="232410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sz="1600" b="1" i="1" dirty="0"/>
              <a:t>Protected Zones</a:t>
            </a:r>
          </a:p>
        </p:txBody>
      </p:sp>
      <p:grpSp>
        <p:nvGrpSpPr>
          <p:cNvPr id="5" name="Group 166"/>
          <p:cNvGrpSpPr>
            <a:grpSpLocks/>
          </p:cNvGrpSpPr>
          <p:nvPr/>
        </p:nvGrpSpPr>
        <p:grpSpPr bwMode="auto">
          <a:xfrm>
            <a:off x="1812925" y="1362075"/>
            <a:ext cx="5461000" cy="4625975"/>
            <a:chOff x="1142" y="858"/>
            <a:chExt cx="3440" cy="2914"/>
          </a:xfrm>
        </p:grpSpPr>
        <p:grpSp>
          <p:nvGrpSpPr>
            <p:cNvPr id="6" name="Group 93"/>
            <p:cNvGrpSpPr>
              <a:grpSpLocks/>
            </p:cNvGrpSpPr>
            <p:nvPr/>
          </p:nvGrpSpPr>
          <p:grpSpPr bwMode="auto">
            <a:xfrm>
              <a:off x="1302" y="858"/>
              <a:ext cx="3154" cy="2874"/>
              <a:chOff x="2106" y="858"/>
              <a:chExt cx="3154" cy="2874"/>
            </a:xfrm>
          </p:grpSpPr>
          <p:grpSp>
            <p:nvGrpSpPr>
              <p:cNvPr id="71" name="Group 6"/>
              <p:cNvGrpSpPr>
                <a:grpSpLocks/>
              </p:cNvGrpSpPr>
              <p:nvPr/>
            </p:nvGrpSpPr>
            <p:grpSpPr bwMode="auto">
              <a:xfrm>
                <a:off x="2106" y="858"/>
                <a:ext cx="144" cy="2874"/>
                <a:chOff x="1352" y="0"/>
                <a:chExt cx="144" cy="2674"/>
              </a:xfrm>
            </p:grpSpPr>
            <p:sp>
              <p:nvSpPr>
                <p:cNvPr id="84" name="Rectangle 7"/>
                <p:cNvSpPr>
                  <a:spLocks noChangeArrowheads="1"/>
                </p:cNvSpPr>
                <p:nvPr/>
              </p:nvSpPr>
              <p:spPr bwMode="auto">
                <a:xfrm>
                  <a:off x="1352" y="0"/>
                  <a:ext cx="144" cy="2674"/>
                </a:xfrm>
                <a:prstGeom prst="rect">
                  <a:avLst/>
                </a:prstGeom>
                <a:solidFill>
                  <a:srgbClr val="DDDDDD"/>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85" name="Line 8"/>
                <p:cNvSpPr>
                  <a:spLocks noChangeShapeType="1"/>
                </p:cNvSpPr>
                <p:nvPr/>
              </p:nvSpPr>
              <p:spPr bwMode="auto">
                <a:xfrm>
                  <a:off x="1384" y="0"/>
                  <a:ext cx="0" cy="267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6" name="Line 9"/>
                <p:cNvSpPr>
                  <a:spLocks noChangeShapeType="1"/>
                </p:cNvSpPr>
                <p:nvPr/>
              </p:nvSpPr>
              <p:spPr bwMode="auto">
                <a:xfrm>
                  <a:off x="1464" y="0"/>
                  <a:ext cx="0" cy="267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grpSp>
            <p:nvGrpSpPr>
              <p:cNvPr id="72" name="Group 10"/>
              <p:cNvGrpSpPr>
                <a:grpSpLocks/>
              </p:cNvGrpSpPr>
              <p:nvPr/>
            </p:nvGrpSpPr>
            <p:grpSpPr bwMode="auto">
              <a:xfrm>
                <a:off x="5116" y="858"/>
                <a:ext cx="144" cy="2874"/>
                <a:chOff x="1352" y="0"/>
                <a:chExt cx="144" cy="2674"/>
              </a:xfrm>
            </p:grpSpPr>
            <p:sp>
              <p:nvSpPr>
                <p:cNvPr id="81" name="Rectangle 11"/>
                <p:cNvSpPr>
                  <a:spLocks noChangeArrowheads="1"/>
                </p:cNvSpPr>
                <p:nvPr/>
              </p:nvSpPr>
              <p:spPr bwMode="auto">
                <a:xfrm>
                  <a:off x="1352" y="0"/>
                  <a:ext cx="144" cy="2674"/>
                </a:xfrm>
                <a:prstGeom prst="rect">
                  <a:avLst/>
                </a:prstGeom>
                <a:solidFill>
                  <a:srgbClr val="DDDDDD"/>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82" name="Line 12"/>
                <p:cNvSpPr>
                  <a:spLocks noChangeShapeType="1"/>
                </p:cNvSpPr>
                <p:nvPr/>
              </p:nvSpPr>
              <p:spPr bwMode="auto">
                <a:xfrm>
                  <a:off x="1384" y="0"/>
                  <a:ext cx="0" cy="267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3" name="Line 13"/>
                <p:cNvSpPr>
                  <a:spLocks noChangeShapeType="1"/>
                </p:cNvSpPr>
                <p:nvPr/>
              </p:nvSpPr>
              <p:spPr bwMode="auto">
                <a:xfrm>
                  <a:off x="1464" y="0"/>
                  <a:ext cx="0" cy="267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grpSp>
            <p:nvGrpSpPr>
              <p:cNvPr id="73" name="Group 28"/>
              <p:cNvGrpSpPr>
                <a:grpSpLocks/>
              </p:cNvGrpSpPr>
              <p:nvPr/>
            </p:nvGrpSpPr>
            <p:grpSpPr bwMode="auto">
              <a:xfrm>
                <a:off x="2248" y="2284"/>
                <a:ext cx="2866" cy="190"/>
                <a:chOff x="1608" y="856"/>
                <a:chExt cx="1746" cy="272"/>
              </a:xfrm>
            </p:grpSpPr>
            <p:sp>
              <p:nvSpPr>
                <p:cNvPr id="78" name="Rectangle 29"/>
                <p:cNvSpPr>
                  <a:spLocks noChangeArrowheads="1"/>
                </p:cNvSpPr>
                <p:nvPr/>
              </p:nvSpPr>
              <p:spPr bwMode="auto">
                <a:xfrm>
                  <a:off x="1608" y="856"/>
                  <a:ext cx="1746" cy="272"/>
                </a:xfrm>
                <a:prstGeom prst="rect">
                  <a:avLst/>
                </a:prstGeom>
                <a:solidFill>
                  <a:srgbClr val="DDDDDD"/>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9" name="Line 30"/>
                <p:cNvSpPr>
                  <a:spLocks noChangeShapeType="1"/>
                </p:cNvSpPr>
                <p:nvPr/>
              </p:nvSpPr>
              <p:spPr bwMode="auto">
                <a:xfrm>
                  <a:off x="1608" y="891"/>
                  <a:ext cx="174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0" name="Line 31"/>
                <p:cNvSpPr>
                  <a:spLocks noChangeShapeType="1"/>
                </p:cNvSpPr>
                <p:nvPr/>
              </p:nvSpPr>
              <p:spPr bwMode="auto">
                <a:xfrm>
                  <a:off x="1608" y="1095"/>
                  <a:ext cx="174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grpSp>
            <p:nvGrpSpPr>
              <p:cNvPr id="74" name="Group 89"/>
              <p:cNvGrpSpPr>
                <a:grpSpLocks/>
              </p:cNvGrpSpPr>
              <p:nvPr/>
            </p:nvGrpSpPr>
            <p:grpSpPr bwMode="auto">
              <a:xfrm>
                <a:off x="2248" y="858"/>
                <a:ext cx="2866" cy="190"/>
                <a:chOff x="1608" y="856"/>
                <a:chExt cx="1746" cy="272"/>
              </a:xfrm>
            </p:grpSpPr>
            <p:sp>
              <p:nvSpPr>
                <p:cNvPr id="75" name="Rectangle 90"/>
                <p:cNvSpPr>
                  <a:spLocks noChangeArrowheads="1"/>
                </p:cNvSpPr>
                <p:nvPr/>
              </p:nvSpPr>
              <p:spPr bwMode="auto">
                <a:xfrm>
                  <a:off x="1608" y="856"/>
                  <a:ext cx="1746" cy="272"/>
                </a:xfrm>
                <a:prstGeom prst="rect">
                  <a:avLst/>
                </a:prstGeom>
                <a:solidFill>
                  <a:srgbClr val="DDDDDD"/>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6" name="Line 91"/>
                <p:cNvSpPr>
                  <a:spLocks noChangeShapeType="1"/>
                </p:cNvSpPr>
                <p:nvPr/>
              </p:nvSpPr>
              <p:spPr bwMode="auto">
                <a:xfrm>
                  <a:off x="1608" y="891"/>
                  <a:ext cx="174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77" name="Line 92"/>
                <p:cNvSpPr>
                  <a:spLocks noChangeShapeType="1"/>
                </p:cNvSpPr>
                <p:nvPr/>
              </p:nvSpPr>
              <p:spPr bwMode="auto">
                <a:xfrm>
                  <a:off x="1608" y="1095"/>
                  <a:ext cx="174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grpSp>
        <p:grpSp>
          <p:nvGrpSpPr>
            <p:cNvPr id="7" name="Group 132"/>
            <p:cNvGrpSpPr>
              <a:grpSpLocks/>
            </p:cNvGrpSpPr>
            <p:nvPr/>
          </p:nvGrpSpPr>
          <p:grpSpPr bwMode="auto">
            <a:xfrm>
              <a:off x="1447" y="882"/>
              <a:ext cx="2858" cy="1405"/>
              <a:chOff x="1447" y="882"/>
              <a:chExt cx="2858" cy="1405"/>
            </a:xfrm>
          </p:grpSpPr>
          <p:grpSp>
            <p:nvGrpSpPr>
              <p:cNvPr id="41" name="Group 109"/>
              <p:cNvGrpSpPr>
                <a:grpSpLocks/>
              </p:cNvGrpSpPr>
              <p:nvPr/>
            </p:nvGrpSpPr>
            <p:grpSpPr bwMode="auto">
              <a:xfrm>
                <a:off x="2622" y="882"/>
                <a:ext cx="522" cy="143"/>
                <a:chOff x="2622" y="882"/>
                <a:chExt cx="522" cy="143"/>
              </a:xfrm>
            </p:grpSpPr>
            <p:grpSp>
              <p:nvGrpSpPr>
                <p:cNvPr id="56" name="Group 96"/>
                <p:cNvGrpSpPr>
                  <a:grpSpLocks/>
                </p:cNvGrpSpPr>
                <p:nvPr/>
              </p:nvGrpSpPr>
              <p:grpSpPr bwMode="auto">
                <a:xfrm>
                  <a:off x="3126" y="882"/>
                  <a:ext cx="18" cy="143"/>
                  <a:chOff x="3126" y="882"/>
                  <a:chExt cx="18" cy="143"/>
                </a:xfrm>
              </p:grpSpPr>
              <p:sp>
                <p:nvSpPr>
                  <p:cNvPr id="69" name="Line 94"/>
                  <p:cNvSpPr>
                    <a:spLocks noChangeShapeType="1"/>
                  </p:cNvSpPr>
                  <p:nvPr/>
                </p:nvSpPr>
                <p:spPr bwMode="auto">
                  <a:xfrm>
                    <a:off x="3126" y="882"/>
                    <a:ext cx="0" cy="143"/>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0" name="Line 95"/>
                  <p:cNvSpPr>
                    <a:spLocks noChangeShapeType="1"/>
                  </p:cNvSpPr>
                  <p:nvPr/>
                </p:nvSpPr>
                <p:spPr bwMode="auto">
                  <a:xfrm>
                    <a:off x="3144" y="882"/>
                    <a:ext cx="0" cy="143"/>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57" name="Group 97"/>
                <p:cNvGrpSpPr>
                  <a:grpSpLocks/>
                </p:cNvGrpSpPr>
                <p:nvPr/>
              </p:nvGrpSpPr>
              <p:grpSpPr bwMode="auto">
                <a:xfrm>
                  <a:off x="2622" y="882"/>
                  <a:ext cx="18" cy="143"/>
                  <a:chOff x="3126" y="882"/>
                  <a:chExt cx="18" cy="143"/>
                </a:xfrm>
              </p:grpSpPr>
              <p:sp>
                <p:nvSpPr>
                  <p:cNvPr id="67" name="Line 98"/>
                  <p:cNvSpPr>
                    <a:spLocks noChangeShapeType="1"/>
                  </p:cNvSpPr>
                  <p:nvPr/>
                </p:nvSpPr>
                <p:spPr bwMode="auto">
                  <a:xfrm>
                    <a:off x="3126" y="882"/>
                    <a:ext cx="0" cy="143"/>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8" name="Line 99"/>
                  <p:cNvSpPr>
                    <a:spLocks noChangeShapeType="1"/>
                  </p:cNvSpPr>
                  <p:nvPr/>
                </p:nvSpPr>
                <p:spPr bwMode="auto">
                  <a:xfrm>
                    <a:off x="3144" y="882"/>
                    <a:ext cx="0" cy="143"/>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58" name="Group 100"/>
                <p:cNvGrpSpPr>
                  <a:grpSpLocks/>
                </p:cNvGrpSpPr>
                <p:nvPr/>
              </p:nvGrpSpPr>
              <p:grpSpPr bwMode="auto">
                <a:xfrm>
                  <a:off x="3000" y="882"/>
                  <a:ext cx="18" cy="143"/>
                  <a:chOff x="3126" y="882"/>
                  <a:chExt cx="18" cy="143"/>
                </a:xfrm>
              </p:grpSpPr>
              <p:sp>
                <p:nvSpPr>
                  <p:cNvPr id="65" name="Line 101"/>
                  <p:cNvSpPr>
                    <a:spLocks noChangeShapeType="1"/>
                  </p:cNvSpPr>
                  <p:nvPr/>
                </p:nvSpPr>
                <p:spPr bwMode="auto">
                  <a:xfrm>
                    <a:off x="3126" y="882"/>
                    <a:ext cx="0" cy="143"/>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6" name="Line 102"/>
                  <p:cNvSpPr>
                    <a:spLocks noChangeShapeType="1"/>
                  </p:cNvSpPr>
                  <p:nvPr/>
                </p:nvSpPr>
                <p:spPr bwMode="auto">
                  <a:xfrm>
                    <a:off x="3144" y="882"/>
                    <a:ext cx="0" cy="143"/>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59" name="Group 103"/>
                <p:cNvGrpSpPr>
                  <a:grpSpLocks/>
                </p:cNvGrpSpPr>
                <p:nvPr/>
              </p:nvGrpSpPr>
              <p:grpSpPr bwMode="auto">
                <a:xfrm>
                  <a:off x="2874" y="882"/>
                  <a:ext cx="18" cy="143"/>
                  <a:chOff x="3126" y="882"/>
                  <a:chExt cx="18" cy="143"/>
                </a:xfrm>
              </p:grpSpPr>
              <p:sp>
                <p:nvSpPr>
                  <p:cNvPr id="63" name="Line 104"/>
                  <p:cNvSpPr>
                    <a:spLocks noChangeShapeType="1"/>
                  </p:cNvSpPr>
                  <p:nvPr/>
                </p:nvSpPr>
                <p:spPr bwMode="auto">
                  <a:xfrm>
                    <a:off x="3126" y="882"/>
                    <a:ext cx="0" cy="143"/>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 name="Line 105"/>
                  <p:cNvSpPr>
                    <a:spLocks noChangeShapeType="1"/>
                  </p:cNvSpPr>
                  <p:nvPr/>
                </p:nvSpPr>
                <p:spPr bwMode="auto">
                  <a:xfrm>
                    <a:off x="3144" y="882"/>
                    <a:ext cx="0" cy="143"/>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60" name="Group 106"/>
                <p:cNvGrpSpPr>
                  <a:grpSpLocks/>
                </p:cNvGrpSpPr>
                <p:nvPr/>
              </p:nvGrpSpPr>
              <p:grpSpPr bwMode="auto">
                <a:xfrm>
                  <a:off x="2748" y="882"/>
                  <a:ext cx="18" cy="143"/>
                  <a:chOff x="3126" y="882"/>
                  <a:chExt cx="18" cy="143"/>
                </a:xfrm>
              </p:grpSpPr>
              <p:sp>
                <p:nvSpPr>
                  <p:cNvPr id="61" name="Line 107"/>
                  <p:cNvSpPr>
                    <a:spLocks noChangeShapeType="1"/>
                  </p:cNvSpPr>
                  <p:nvPr/>
                </p:nvSpPr>
                <p:spPr bwMode="auto">
                  <a:xfrm>
                    <a:off x="3126" y="882"/>
                    <a:ext cx="0" cy="143"/>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2" name="Line 108"/>
                  <p:cNvSpPr>
                    <a:spLocks noChangeShapeType="1"/>
                  </p:cNvSpPr>
                  <p:nvPr/>
                </p:nvSpPr>
                <p:spPr bwMode="auto">
                  <a:xfrm>
                    <a:off x="3144" y="882"/>
                    <a:ext cx="0" cy="143"/>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grpSp>
            <p:nvGrpSpPr>
              <p:cNvPr id="42" name="Group 124"/>
              <p:cNvGrpSpPr>
                <a:grpSpLocks/>
              </p:cNvGrpSpPr>
              <p:nvPr/>
            </p:nvGrpSpPr>
            <p:grpSpPr bwMode="auto">
              <a:xfrm>
                <a:off x="3146" y="882"/>
                <a:ext cx="1159" cy="1401"/>
                <a:chOff x="3146" y="882"/>
                <a:chExt cx="1159" cy="1401"/>
              </a:xfrm>
            </p:grpSpPr>
            <p:sp>
              <p:nvSpPr>
                <p:cNvPr id="50" name="Freeform 113"/>
                <p:cNvSpPr>
                  <a:spLocks/>
                </p:cNvSpPr>
                <p:nvPr/>
              </p:nvSpPr>
              <p:spPr bwMode="auto">
                <a:xfrm>
                  <a:off x="3146" y="1044"/>
                  <a:ext cx="1159" cy="1239"/>
                </a:xfrm>
                <a:custGeom>
                  <a:avLst/>
                  <a:gdLst>
                    <a:gd name="T0" fmla="*/ 0 w 1159"/>
                    <a:gd name="T1" fmla="*/ 0 h 1239"/>
                    <a:gd name="T2" fmla="*/ 1066 w 1159"/>
                    <a:gd name="T3" fmla="*/ 1239 h 1239"/>
                    <a:gd name="T4" fmla="*/ 1159 w 1159"/>
                    <a:gd name="T5" fmla="*/ 1239 h 1239"/>
                    <a:gd name="T6" fmla="*/ 1159 w 1159"/>
                    <a:gd name="T7" fmla="*/ 1113 h 1239"/>
                    <a:gd name="T8" fmla="*/ 181 w 1159"/>
                    <a:gd name="T9" fmla="*/ 0 h 1239"/>
                    <a:gd name="T10" fmla="*/ 0 w 1159"/>
                    <a:gd name="T11" fmla="*/ 0 h 123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59" h="1239">
                      <a:moveTo>
                        <a:pt x="0" y="0"/>
                      </a:moveTo>
                      <a:lnTo>
                        <a:pt x="1066" y="1239"/>
                      </a:lnTo>
                      <a:lnTo>
                        <a:pt x="1159" y="1239"/>
                      </a:lnTo>
                      <a:lnTo>
                        <a:pt x="1159" y="1113"/>
                      </a:lnTo>
                      <a:lnTo>
                        <a:pt x="181" y="0"/>
                      </a:lnTo>
                      <a:lnTo>
                        <a:pt x="0" y="0"/>
                      </a:lnTo>
                      <a:close/>
                    </a:path>
                  </a:pathLst>
                </a:custGeom>
                <a:solidFill>
                  <a:srgbClr val="DDDDDD"/>
                </a:solidFill>
                <a:ln w="19050" cap="flat" cmpd="sng">
                  <a:solidFill>
                    <a:schemeClr val="tx1"/>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1" name="Line 114"/>
                <p:cNvSpPr>
                  <a:spLocks noChangeShapeType="1"/>
                </p:cNvSpPr>
                <p:nvPr/>
              </p:nvSpPr>
              <p:spPr bwMode="auto">
                <a:xfrm>
                  <a:off x="3294" y="1048"/>
                  <a:ext cx="1011" cy="1157"/>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2" name="Freeform 117"/>
                <p:cNvSpPr>
                  <a:spLocks/>
                </p:cNvSpPr>
                <p:nvPr/>
              </p:nvSpPr>
              <p:spPr bwMode="auto">
                <a:xfrm>
                  <a:off x="3177" y="1038"/>
                  <a:ext cx="1074" cy="1245"/>
                </a:xfrm>
                <a:custGeom>
                  <a:avLst/>
                  <a:gdLst>
                    <a:gd name="T0" fmla="*/ 0 w 1074"/>
                    <a:gd name="T1" fmla="*/ 0 h 1245"/>
                    <a:gd name="T2" fmla="*/ 1074 w 1074"/>
                    <a:gd name="T3" fmla="*/ 1245 h 1245"/>
                    <a:gd name="T4" fmla="*/ 0 60000 65536"/>
                    <a:gd name="T5" fmla="*/ 0 60000 65536"/>
                  </a:gdLst>
                  <a:ahLst/>
                  <a:cxnLst>
                    <a:cxn ang="T4">
                      <a:pos x="T0" y="T1"/>
                    </a:cxn>
                    <a:cxn ang="T5">
                      <a:pos x="T2" y="T3"/>
                    </a:cxn>
                  </a:cxnLst>
                  <a:rect l="0" t="0" r="r" b="b"/>
                  <a:pathLst>
                    <a:path w="1074" h="1245">
                      <a:moveTo>
                        <a:pt x="0" y="0"/>
                      </a:moveTo>
                      <a:lnTo>
                        <a:pt x="1074" y="1245"/>
                      </a:lnTo>
                    </a:path>
                  </a:pathLst>
                </a:custGeom>
                <a:noFill/>
                <a:ln w="19050" cap="flat" cmpd="sng">
                  <a:solidFill>
                    <a:schemeClr val="tx1"/>
                  </a:solidFill>
                  <a:prstDash val="solid"/>
                  <a:round/>
                  <a:headEnd type="none" w="med" len="med"/>
                  <a:tailEnd type="non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nvGrpSpPr>
                <p:cNvPr id="53" name="Group 120"/>
                <p:cNvGrpSpPr>
                  <a:grpSpLocks/>
                </p:cNvGrpSpPr>
                <p:nvPr/>
              </p:nvGrpSpPr>
              <p:grpSpPr bwMode="auto">
                <a:xfrm>
                  <a:off x="3294" y="882"/>
                  <a:ext cx="18" cy="143"/>
                  <a:chOff x="3294" y="882"/>
                  <a:chExt cx="18" cy="143"/>
                </a:xfrm>
              </p:grpSpPr>
              <p:sp>
                <p:nvSpPr>
                  <p:cNvPr id="54" name="Line 118"/>
                  <p:cNvSpPr>
                    <a:spLocks noChangeShapeType="1"/>
                  </p:cNvSpPr>
                  <p:nvPr/>
                </p:nvSpPr>
                <p:spPr bwMode="auto">
                  <a:xfrm flipV="1">
                    <a:off x="3294" y="882"/>
                    <a:ext cx="0" cy="143"/>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5" name="Line 119"/>
                  <p:cNvSpPr>
                    <a:spLocks noChangeShapeType="1"/>
                  </p:cNvSpPr>
                  <p:nvPr/>
                </p:nvSpPr>
                <p:spPr bwMode="auto">
                  <a:xfrm flipV="1">
                    <a:off x="3312" y="882"/>
                    <a:ext cx="0" cy="143"/>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grpSp>
            <p:nvGrpSpPr>
              <p:cNvPr id="43" name="Group 125"/>
              <p:cNvGrpSpPr>
                <a:grpSpLocks/>
              </p:cNvGrpSpPr>
              <p:nvPr/>
            </p:nvGrpSpPr>
            <p:grpSpPr bwMode="auto">
              <a:xfrm flipH="1">
                <a:off x="1447" y="886"/>
                <a:ext cx="1159" cy="1401"/>
                <a:chOff x="3146" y="882"/>
                <a:chExt cx="1159" cy="1401"/>
              </a:xfrm>
            </p:grpSpPr>
            <p:sp>
              <p:nvSpPr>
                <p:cNvPr id="44" name="Freeform 126"/>
                <p:cNvSpPr>
                  <a:spLocks/>
                </p:cNvSpPr>
                <p:nvPr/>
              </p:nvSpPr>
              <p:spPr bwMode="auto">
                <a:xfrm>
                  <a:off x="3146" y="1044"/>
                  <a:ext cx="1159" cy="1239"/>
                </a:xfrm>
                <a:custGeom>
                  <a:avLst/>
                  <a:gdLst>
                    <a:gd name="T0" fmla="*/ 0 w 1159"/>
                    <a:gd name="T1" fmla="*/ 0 h 1239"/>
                    <a:gd name="T2" fmla="*/ 1066 w 1159"/>
                    <a:gd name="T3" fmla="*/ 1239 h 1239"/>
                    <a:gd name="T4" fmla="*/ 1159 w 1159"/>
                    <a:gd name="T5" fmla="*/ 1239 h 1239"/>
                    <a:gd name="T6" fmla="*/ 1159 w 1159"/>
                    <a:gd name="T7" fmla="*/ 1113 h 1239"/>
                    <a:gd name="T8" fmla="*/ 181 w 1159"/>
                    <a:gd name="T9" fmla="*/ 0 h 1239"/>
                    <a:gd name="T10" fmla="*/ 0 w 1159"/>
                    <a:gd name="T11" fmla="*/ 0 h 123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59" h="1239">
                      <a:moveTo>
                        <a:pt x="0" y="0"/>
                      </a:moveTo>
                      <a:lnTo>
                        <a:pt x="1066" y="1239"/>
                      </a:lnTo>
                      <a:lnTo>
                        <a:pt x="1159" y="1239"/>
                      </a:lnTo>
                      <a:lnTo>
                        <a:pt x="1159" y="1113"/>
                      </a:lnTo>
                      <a:lnTo>
                        <a:pt x="181" y="0"/>
                      </a:lnTo>
                      <a:lnTo>
                        <a:pt x="0" y="0"/>
                      </a:lnTo>
                      <a:close/>
                    </a:path>
                  </a:pathLst>
                </a:custGeom>
                <a:solidFill>
                  <a:srgbClr val="DDDDDD"/>
                </a:solidFill>
                <a:ln w="19050" cap="flat" cmpd="sng">
                  <a:solidFill>
                    <a:schemeClr val="tx1"/>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5" name="Line 127"/>
                <p:cNvSpPr>
                  <a:spLocks noChangeShapeType="1"/>
                </p:cNvSpPr>
                <p:nvPr/>
              </p:nvSpPr>
              <p:spPr bwMode="auto">
                <a:xfrm>
                  <a:off x="3294" y="1048"/>
                  <a:ext cx="1011" cy="1157"/>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6" name="Freeform 128"/>
                <p:cNvSpPr>
                  <a:spLocks/>
                </p:cNvSpPr>
                <p:nvPr/>
              </p:nvSpPr>
              <p:spPr bwMode="auto">
                <a:xfrm>
                  <a:off x="3177" y="1038"/>
                  <a:ext cx="1074" cy="1245"/>
                </a:xfrm>
                <a:custGeom>
                  <a:avLst/>
                  <a:gdLst>
                    <a:gd name="T0" fmla="*/ 0 w 1074"/>
                    <a:gd name="T1" fmla="*/ 0 h 1245"/>
                    <a:gd name="T2" fmla="*/ 1074 w 1074"/>
                    <a:gd name="T3" fmla="*/ 1245 h 1245"/>
                    <a:gd name="T4" fmla="*/ 0 60000 65536"/>
                    <a:gd name="T5" fmla="*/ 0 60000 65536"/>
                  </a:gdLst>
                  <a:ahLst/>
                  <a:cxnLst>
                    <a:cxn ang="T4">
                      <a:pos x="T0" y="T1"/>
                    </a:cxn>
                    <a:cxn ang="T5">
                      <a:pos x="T2" y="T3"/>
                    </a:cxn>
                  </a:cxnLst>
                  <a:rect l="0" t="0" r="r" b="b"/>
                  <a:pathLst>
                    <a:path w="1074" h="1245">
                      <a:moveTo>
                        <a:pt x="0" y="0"/>
                      </a:moveTo>
                      <a:lnTo>
                        <a:pt x="1074" y="1245"/>
                      </a:lnTo>
                    </a:path>
                  </a:pathLst>
                </a:custGeom>
                <a:noFill/>
                <a:ln w="19050" cap="flat" cmpd="sng">
                  <a:solidFill>
                    <a:schemeClr val="tx1"/>
                  </a:solidFill>
                  <a:prstDash val="solid"/>
                  <a:round/>
                  <a:headEnd type="none" w="med" len="med"/>
                  <a:tailEnd type="non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nvGrpSpPr>
                <p:cNvPr id="47" name="Group 129"/>
                <p:cNvGrpSpPr>
                  <a:grpSpLocks/>
                </p:cNvGrpSpPr>
                <p:nvPr/>
              </p:nvGrpSpPr>
              <p:grpSpPr bwMode="auto">
                <a:xfrm>
                  <a:off x="3294" y="882"/>
                  <a:ext cx="18" cy="143"/>
                  <a:chOff x="3294" y="882"/>
                  <a:chExt cx="18" cy="143"/>
                </a:xfrm>
              </p:grpSpPr>
              <p:sp>
                <p:nvSpPr>
                  <p:cNvPr id="48" name="Line 130"/>
                  <p:cNvSpPr>
                    <a:spLocks noChangeShapeType="1"/>
                  </p:cNvSpPr>
                  <p:nvPr/>
                </p:nvSpPr>
                <p:spPr bwMode="auto">
                  <a:xfrm flipV="1">
                    <a:off x="3294" y="882"/>
                    <a:ext cx="0" cy="143"/>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9" name="Line 131"/>
                  <p:cNvSpPr>
                    <a:spLocks noChangeShapeType="1"/>
                  </p:cNvSpPr>
                  <p:nvPr/>
                </p:nvSpPr>
                <p:spPr bwMode="auto">
                  <a:xfrm flipV="1">
                    <a:off x="3312" y="882"/>
                    <a:ext cx="0" cy="143"/>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grpSp>
        <p:grpSp>
          <p:nvGrpSpPr>
            <p:cNvPr id="8" name="Group 133"/>
            <p:cNvGrpSpPr>
              <a:grpSpLocks/>
            </p:cNvGrpSpPr>
            <p:nvPr/>
          </p:nvGrpSpPr>
          <p:grpSpPr bwMode="auto">
            <a:xfrm>
              <a:off x="1444" y="2311"/>
              <a:ext cx="2858" cy="1405"/>
              <a:chOff x="1447" y="882"/>
              <a:chExt cx="2858" cy="1405"/>
            </a:xfrm>
          </p:grpSpPr>
          <p:grpSp>
            <p:nvGrpSpPr>
              <p:cNvPr id="11" name="Group 134"/>
              <p:cNvGrpSpPr>
                <a:grpSpLocks/>
              </p:cNvGrpSpPr>
              <p:nvPr/>
            </p:nvGrpSpPr>
            <p:grpSpPr bwMode="auto">
              <a:xfrm>
                <a:off x="2622" y="882"/>
                <a:ext cx="522" cy="143"/>
                <a:chOff x="2622" y="882"/>
                <a:chExt cx="522" cy="143"/>
              </a:xfrm>
            </p:grpSpPr>
            <p:grpSp>
              <p:nvGrpSpPr>
                <p:cNvPr id="26" name="Group 135"/>
                <p:cNvGrpSpPr>
                  <a:grpSpLocks/>
                </p:cNvGrpSpPr>
                <p:nvPr/>
              </p:nvGrpSpPr>
              <p:grpSpPr bwMode="auto">
                <a:xfrm>
                  <a:off x="3126" y="882"/>
                  <a:ext cx="18" cy="143"/>
                  <a:chOff x="3126" y="882"/>
                  <a:chExt cx="18" cy="143"/>
                </a:xfrm>
              </p:grpSpPr>
              <p:sp>
                <p:nvSpPr>
                  <p:cNvPr id="39" name="Line 136"/>
                  <p:cNvSpPr>
                    <a:spLocks noChangeShapeType="1"/>
                  </p:cNvSpPr>
                  <p:nvPr/>
                </p:nvSpPr>
                <p:spPr bwMode="auto">
                  <a:xfrm>
                    <a:off x="3126" y="882"/>
                    <a:ext cx="0" cy="143"/>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0" name="Line 137"/>
                  <p:cNvSpPr>
                    <a:spLocks noChangeShapeType="1"/>
                  </p:cNvSpPr>
                  <p:nvPr/>
                </p:nvSpPr>
                <p:spPr bwMode="auto">
                  <a:xfrm>
                    <a:off x="3144" y="882"/>
                    <a:ext cx="0" cy="143"/>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27" name="Group 138"/>
                <p:cNvGrpSpPr>
                  <a:grpSpLocks/>
                </p:cNvGrpSpPr>
                <p:nvPr/>
              </p:nvGrpSpPr>
              <p:grpSpPr bwMode="auto">
                <a:xfrm>
                  <a:off x="2622" y="882"/>
                  <a:ext cx="18" cy="143"/>
                  <a:chOff x="3126" y="882"/>
                  <a:chExt cx="18" cy="143"/>
                </a:xfrm>
              </p:grpSpPr>
              <p:sp>
                <p:nvSpPr>
                  <p:cNvPr id="37" name="Line 139"/>
                  <p:cNvSpPr>
                    <a:spLocks noChangeShapeType="1"/>
                  </p:cNvSpPr>
                  <p:nvPr/>
                </p:nvSpPr>
                <p:spPr bwMode="auto">
                  <a:xfrm>
                    <a:off x="3126" y="882"/>
                    <a:ext cx="0" cy="143"/>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8" name="Line 140"/>
                  <p:cNvSpPr>
                    <a:spLocks noChangeShapeType="1"/>
                  </p:cNvSpPr>
                  <p:nvPr/>
                </p:nvSpPr>
                <p:spPr bwMode="auto">
                  <a:xfrm>
                    <a:off x="3144" y="882"/>
                    <a:ext cx="0" cy="143"/>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28" name="Group 141"/>
                <p:cNvGrpSpPr>
                  <a:grpSpLocks/>
                </p:cNvGrpSpPr>
                <p:nvPr/>
              </p:nvGrpSpPr>
              <p:grpSpPr bwMode="auto">
                <a:xfrm>
                  <a:off x="3000" y="882"/>
                  <a:ext cx="18" cy="143"/>
                  <a:chOff x="3126" y="882"/>
                  <a:chExt cx="18" cy="143"/>
                </a:xfrm>
              </p:grpSpPr>
              <p:sp>
                <p:nvSpPr>
                  <p:cNvPr id="35" name="Line 142"/>
                  <p:cNvSpPr>
                    <a:spLocks noChangeShapeType="1"/>
                  </p:cNvSpPr>
                  <p:nvPr/>
                </p:nvSpPr>
                <p:spPr bwMode="auto">
                  <a:xfrm>
                    <a:off x="3126" y="882"/>
                    <a:ext cx="0" cy="143"/>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6" name="Line 143"/>
                  <p:cNvSpPr>
                    <a:spLocks noChangeShapeType="1"/>
                  </p:cNvSpPr>
                  <p:nvPr/>
                </p:nvSpPr>
                <p:spPr bwMode="auto">
                  <a:xfrm>
                    <a:off x="3144" y="882"/>
                    <a:ext cx="0" cy="143"/>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29" name="Group 144"/>
                <p:cNvGrpSpPr>
                  <a:grpSpLocks/>
                </p:cNvGrpSpPr>
                <p:nvPr/>
              </p:nvGrpSpPr>
              <p:grpSpPr bwMode="auto">
                <a:xfrm>
                  <a:off x="2874" y="882"/>
                  <a:ext cx="18" cy="143"/>
                  <a:chOff x="3126" y="882"/>
                  <a:chExt cx="18" cy="143"/>
                </a:xfrm>
              </p:grpSpPr>
              <p:sp>
                <p:nvSpPr>
                  <p:cNvPr id="33" name="Line 145"/>
                  <p:cNvSpPr>
                    <a:spLocks noChangeShapeType="1"/>
                  </p:cNvSpPr>
                  <p:nvPr/>
                </p:nvSpPr>
                <p:spPr bwMode="auto">
                  <a:xfrm>
                    <a:off x="3126" y="882"/>
                    <a:ext cx="0" cy="143"/>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4" name="Line 146"/>
                  <p:cNvSpPr>
                    <a:spLocks noChangeShapeType="1"/>
                  </p:cNvSpPr>
                  <p:nvPr/>
                </p:nvSpPr>
                <p:spPr bwMode="auto">
                  <a:xfrm>
                    <a:off x="3144" y="882"/>
                    <a:ext cx="0" cy="143"/>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30" name="Group 147"/>
                <p:cNvGrpSpPr>
                  <a:grpSpLocks/>
                </p:cNvGrpSpPr>
                <p:nvPr/>
              </p:nvGrpSpPr>
              <p:grpSpPr bwMode="auto">
                <a:xfrm>
                  <a:off x="2748" y="882"/>
                  <a:ext cx="18" cy="143"/>
                  <a:chOff x="3126" y="882"/>
                  <a:chExt cx="18" cy="143"/>
                </a:xfrm>
              </p:grpSpPr>
              <p:sp>
                <p:nvSpPr>
                  <p:cNvPr id="31" name="Line 148"/>
                  <p:cNvSpPr>
                    <a:spLocks noChangeShapeType="1"/>
                  </p:cNvSpPr>
                  <p:nvPr/>
                </p:nvSpPr>
                <p:spPr bwMode="auto">
                  <a:xfrm>
                    <a:off x="3126" y="882"/>
                    <a:ext cx="0" cy="143"/>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2" name="Line 149"/>
                  <p:cNvSpPr>
                    <a:spLocks noChangeShapeType="1"/>
                  </p:cNvSpPr>
                  <p:nvPr/>
                </p:nvSpPr>
                <p:spPr bwMode="auto">
                  <a:xfrm>
                    <a:off x="3144" y="882"/>
                    <a:ext cx="0" cy="143"/>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grpSp>
            <p:nvGrpSpPr>
              <p:cNvPr id="12" name="Group 150"/>
              <p:cNvGrpSpPr>
                <a:grpSpLocks/>
              </p:cNvGrpSpPr>
              <p:nvPr/>
            </p:nvGrpSpPr>
            <p:grpSpPr bwMode="auto">
              <a:xfrm>
                <a:off x="3146" y="882"/>
                <a:ext cx="1159" cy="1401"/>
                <a:chOff x="3146" y="882"/>
                <a:chExt cx="1159" cy="1401"/>
              </a:xfrm>
            </p:grpSpPr>
            <p:sp>
              <p:nvSpPr>
                <p:cNvPr id="20" name="Freeform 151"/>
                <p:cNvSpPr>
                  <a:spLocks/>
                </p:cNvSpPr>
                <p:nvPr/>
              </p:nvSpPr>
              <p:spPr bwMode="auto">
                <a:xfrm>
                  <a:off x="3146" y="1044"/>
                  <a:ext cx="1159" cy="1239"/>
                </a:xfrm>
                <a:custGeom>
                  <a:avLst/>
                  <a:gdLst>
                    <a:gd name="T0" fmla="*/ 0 w 1159"/>
                    <a:gd name="T1" fmla="*/ 0 h 1239"/>
                    <a:gd name="T2" fmla="*/ 1066 w 1159"/>
                    <a:gd name="T3" fmla="*/ 1239 h 1239"/>
                    <a:gd name="T4" fmla="*/ 1159 w 1159"/>
                    <a:gd name="T5" fmla="*/ 1239 h 1239"/>
                    <a:gd name="T6" fmla="*/ 1159 w 1159"/>
                    <a:gd name="T7" fmla="*/ 1113 h 1239"/>
                    <a:gd name="T8" fmla="*/ 181 w 1159"/>
                    <a:gd name="T9" fmla="*/ 0 h 1239"/>
                    <a:gd name="T10" fmla="*/ 0 w 1159"/>
                    <a:gd name="T11" fmla="*/ 0 h 123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59" h="1239">
                      <a:moveTo>
                        <a:pt x="0" y="0"/>
                      </a:moveTo>
                      <a:lnTo>
                        <a:pt x="1066" y="1239"/>
                      </a:lnTo>
                      <a:lnTo>
                        <a:pt x="1159" y="1239"/>
                      </a:lnTo>
                      <a:lnTo>
                        <a:pt x="1159" y="1113"/>
                      </a:lnTo>
                      <a:lnTo>
                        <a:pt x="181" y="0"/>
                      </a:lnTo>
                      <a:lnTo>
                        <a:pt x="0" y="0"/>
                      </a:lnTo>
                      <a:close/>
                    </a:path>
                  </a:pathLst>
                </a:custGeom>
                <a:solidFill>
                  <a:srgbClr val="DDDDDD"/>
                </a:solidFill>
                <a:ln w="19050" cap="flat" cmpd="sng">
                  <a:solidFill>
                    <a:schemeClr val="tx1"/>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1" name="Line 152"/>
                <p:cNvSpPr>
                  <a:spLocks noChangeShapeType="1"/>
                </p:cNvSpPr>
                <p:nvPr/>
              </p:nvSpPr>
              <p:spPr bwMode="auto">
                <a:xfrm>
                  <a:off x="3294" y="1048"/>
                  <a:ext cx="1011" cy="1157"/>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2" name="Freeform 153"/>
                <p:cNvSpPr>
                  <a:spLocks/>
                </p:cNvSpPr>
                <p:nvPr/>
              </p:nvSpPr>
              <p:spPr bwMode="auto">
                <a:xfrm>
                  <a:off x="3177" y="1038"/>
                  <a:ext cx="1074" cy="1245"/>
                </a:xfrm>
                <a:custGeom>
                  <a:avLst/>
                  <a:gdLst>
                    <a:gd name="T0" fmla="*/ 0 w 1074"/>
                    <a:gd name="T1" fmla="*/ 0 h 1245"/>
                    <a:gd name="T2" fmla="*/ 1074 w 1074"/>
                    <a:gd name="T3" fmla="*/ 1245 h 1245"/>
                    <a:gd name="T4" fmla="*/ 0 60000 65536"/>
                    <a:gd name="T5" fmla="*/ 0 60000 65536"/>
                  </a:gdLst>
                  <a:ahLst/>
                  <a:cxnLst>
                    <a:cxn ang="T4">
                      <a:pos x="T0" y="T1"/>
                    </a:cxn>
                    <a:cxn ang="T5">
                      <a:pos x="T2" y="T3"/>
                    </a:cxn>
                  </a:cxnLst>
                  <a:rect l="0" t="0" r="r" b="b"/>
                  <a:pathLst>
                    <a:path w="1074" h="1245">
                      <a:moveTo>
                        <a:pt x="0" y="0"/>
                      </a:moveTo>
                      <a:lnTo>
                        <a:pt x="1074" y="1245"/>
                      </a:lnTo>
                    </a:path>
                  </a:pathLst>
                </a:custGeom>
                <a:noFill/>
                <a:ln w="19050" cap="flat" cmpd="sng">
                  <a:solidFill>
                    <a:schemeClr val="tx1"/>
                  </a:solidFill>
                  <a:prstDash val="solid"/>
                  <a:round/>
                  <a:headEnd type="none" w="med" len="med"/>
                  <a:tailEnd type="non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nvGrpSpPr>
                <p:cNvPr id="23" name="Group 154"/>
                <p:cNvGrpSpPr>
                  <a:grpSpLocks/>
                </p:cNvGrpSpPr>
                <p:nvPr/>
              </p:nvGrpSpPr>
              <p:grpSpPr bwMode="auto">
                <a:xfrm>
                  <a:off x="3294" y="882"/>
                  <a:ext cx="18" cy="143"/>
                  <a:chOff x="3294" y="882"/>
                  <a:chExt cx="18" cy="143"/>
                </a:xfrm>
              </p:grpSpPr>
              <p:sp>
                <p:nvSpPr>
                  <p:cNvPr id="24" name="Line 155"/>
                  <p:cNvSpPr>
                    <a:spLocks noChangeShapeType="1"/>
                  </p:cNvSpPr>
                  <p:nvPr/>
                </p:nvSpPr>
                <p:spPr bwMode="auto">
                  <a:xfrm flipV="1">
                    <a:off x="3294" y="882"/>
                    <a:ext cx="0" cy="143"/>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5" name="Line 156"/>
                  <p:cNvSpPr>
                    <a:spLocks noChangeShapeType="1"/>
                  </p:cNvSpPr>
                  <p:nvPr/>
                </p:nvSpPr>
                <p:spPr bwMode="auto">
                  <a:xfrm flipV="1">
                    <a:off x="3312" y="882"/>
                    <a:ext cx="0" cy="143"/>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grpSp>
            <p:nvGrpSpPr>
              <p:cNvPr id="13" name="Group 157"/>
              <p:cNvGrpSpPr>
                <a:grpSpLocks/>
              </p:cNvGrpSpPr>
              <p:nvPr/>
            </p:nvGrpSpPr>
            <p:grpSpPr bwMode="auto">
              <a:xfrm flipH="1">
                <a:off x="1447" y="886"/>
                <a:ext cx="1159" cy="1401"/>
                <a:chOff x="3146" y="882"/>
                <a:chExt cx="1159" cy="1401"/>
              </a:xfrm>
            </p:grpSpPr>
            <p:sp>
              <p:nvSpPr>
                <p:cNvPr id="14" name="Freeform 158"/>
                <p:cNvSpPr>
                  <a:spLocks/>
                </p:cNvSpPr>
                <p:nvPr/>
              </p:nvSpPr>
              <p:spPr bwMode="auto">
                <a:xfrm>
                  <a:off x="3146" y="1044"/>
                  <a:ext cx="1159" cy="1239"/>
                </a:xfrm>
                <a:custGeom>
                  <a:avLst/>
                  <a:gdLst>
                    <a:gd name="T0" fmla="*/ 0 w 1159"/>
                    <a:gd name="T1" fmla="*/ 0 h 1239"/>
                    <a:gd name="T2" fmla="*/ 1066 w 1159"/>
                    <a:gd name="T3" fmla="*/ 1239 h 1239"/>
                    <a:gd name="T4" fmla="*/ 1159 w 1159"/>
                    <a:gd name="T5" fmla="*/ 1239 h 1239"/>
                    <a:gd name="T6" fmla="*/ 1159 w 1159"/>
                    <a:gd name="T7" fmla="*/ 1113 h 1239"/>
                    <a:gd name="T8" fmla="*/ 181 w 1159"/>
                    <a:gd name="T9" fmla="*/ 0 h 1239"/>
                    <a:gd name="T10" fmla="*/ 0 w 1159"/>
                    <a:gd name="T11" fmla="*/ 0 h 123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59" h="1239">
                      <a:moveTo>
                        <a:pt x="0" y="0"/>
                      </a:moveTo>
                      <a:lnTo>
                        <a:pt x="1066" y="1239"/>
                      </a:lnTo>
                      <a:lnTo>
                        <a:pt x="1159" y="1239"/>
                      </a:lnTo>
                      <a:lnTo>
                        <a:pt x="1159" y="1113"/>
                      </a:lnTo>
                      <a:lnTo>
                        <a:pt x="181" y="0"/>
                      </a:lnTo>
                      <a:lnTo>
                        <a:pt x="0" y="0"/>
                      </a:lnTo>
                      <a:close/>
                    </a:path>
                  </a:pathLst>
                </a:custGeom>
                <a:solidFill>
                  <a:srgbClr val="DDDDDD"/>
                </a:solidFill>
                <a:ln w="19050" cap="flat" cmpd="sng">
                  <a:solidFill>
                    <a:schemeClr val="tx1"/>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5" name="Line 159"/>
                <p:cNvSpPr>
                  <a:spLocks noChangeShapeType="1"/>
                </p:cNvSpPr>
                <p:nvPr/>
              </p:nvSpPr>
              <p:spPr bwMode="auto">
                <a:xfrm>
                  <a:off x="3294" y="1048"/>
                  <a:ext cx="1011" cy="1157"/>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6" name="Freeform 160"/>
                <p:cNvSpPr>
                  <a:spLocks/>
                </p:cNvSpPr>
                <p:nvPr/>
              </p:nvSpPr>
              <p:spPr bwMode="auto">
                <a:xfrm>
                  <a:off x="3177" y="1038"/>
                  <a:ext cx="1074" cy="1245"/>
                </a:xfrm>
                <a:custGeom>
                  <a:avLst/>
                  <a:gdLst>
                    <a:gd name="T0" fmla="*/ 0 w 1074"/>
                    <a:gd name="T1" fmla="*/ 0 h 1245"/>
                    <a:gd name="T2" fmla="*/ 1074 w 1074"/>
                    <a:gd name="T3" fmla="*/ 1245 h 1245"/>
                    <a:gd name="T4" fmla="*/ 0 60000 65536"/>
                    <a:gd name="T5" fmla="*/ 0 60000 65536"/>
                  </a:gdLst>
                  <a:ahLst/>
                  <a:cxnLst>
                    <a:cxn ang="T4">
                      <a:pos x="T0" y="T1"/>
                    </a:cxn>
                    <a:cxn ang="T5">
                      <a:pos x="T2" y="T3"/>
                    </a:cxn>
                  </a:cxnLst>
                  <a:rect l="0" t="0" r="r" b="b"/>
                  <a:pathLst>
                    <a:path w="1074" h="1245">
                      <a:moveTo>
                        <a:pt x="0" y="0"/>
                      </a:moveTo>
                      <a:lnTo>
                        <a:pt x="1074" y="1245"/>
                      </a:lnTo>
                    </a:path>
                  </a:pathLst>
                </a:custGeom>
                <a:noFill/>
                <a:ln w="19050" cap="flat" cmpd="sng">
                  <a:solidFill>
                    <a:schemeClr val="tx1"/>
                  </a:solidFill>
                  <a:prstDash val="solid"/>
                  <a:round/>
                  <a:headEnd type="none" w="med" len="med"/>
                  <a:tailEnd type="non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nvGrpSpPr>
                <p:cNvPr id="17" name="Group 161"/>
                <p:cNvGrpSpPr>
                  <a:grpSpLocks/>
                </p:cNvGrpSpPr>
                <p:nvPr/>
              </p:nvGrpSpPr>
              <p:grpSpPr bwMode="auto">
                <a:xfrm>
                  <a:off x="3294" y="882"/>
                  <a:ext cx="18" cy="143"/>
                  <a:chOff x="3294" y="882"/>
                  <a:chExt cx="18" cy="143"/>
                </a:xfrm>
              </p:grpSpPr>
              <p:sp>
                <p:nvSpPr>
                  <p:cNvPr id="18" name="Line 162"/>
                  <p:cNvSpPr>
                    <a:spLocks noChangeShapeType="1"/>
                  </p:cNvSpPr>
                  <p:nvPr/>
                </p:nvSpPr>
                <p:spPr bwMode="auto">
                  <a:xfrm flipV="1">
                    <a:off x="3294" y="882"/>
                    <a:ext cx="0" cy="143"/>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9" name="Line 163"/>
                  <p:cNvSpPr>
                    <a:spLocks noChangeShapeType="1"/>
                  </p:cNvSpPr>
                  <p:nvPr/>
                </p:nvSpPr>
                <p:spPr bwMode="auto">
                  <a:xfrm flipV="1">
                    <a:off x="3312" y="882"/>
                    <a:ext cx="0" cy="143"/>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grpSp>
        <p:sp>
          <p:nvSpPr>
            <p:cNvPr id="9" name="Rectangle 164"/>
            <p:cNvSpPr>
              <a:spLocks noChangeArrowheads="1"/>
            </p:cNvSpPr>
            <p:nvPr/>
          </p:nvSpPr>
          <p:spPr bwMode="auto">
            <a:xfrm>
              <a:off x="1142" y="3716"/>
              <a:ext cx="544" cy="56"/>
            </a:xfrm>
            <a:prstGeom prst="rect">
              <a:avLst/>
            </a:prstGeom>
            <a:solidFill>
              <a:srgbClr val="DDDDDD"/>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0" name="Rectangle 165"/>
            <p:cNvSpPr>
              <a:spLocks noChangeArrowheads="1"/>
            </p:cNvSpPr>
            <p:nvPr/>
          </p:nvSpPr>
          <p:spPr bwMode="auto">
            <a:xfrm>
              <a:off x="4038" y="3708"/>
              <a:ext cx="544" cy="56"/>
            </a:xfrm>
            <a:prstGeom prst="rect">
              <a:avLst/>
            </a:prstGeom>
            <a:solidFill>
              <a:srgbClr val="DDDDDD"/>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sp>
        <p:nvSpPr>
          <p:cNvPr id="87" name="Rectangle 167"/>
          <p:cNvSpPr>
            <a:spLocks noChangeArrowheads="1"/>
          </p:cNvSpPr>
          <p:nvPr/>
        </p:nvSpPr>
        <p:spPr bwMode="auto">
          <a:xfrm>
            <a:off x="4148138" y="1374775"/>
            <a:ext cx="809625" cy="271463"/>
          </a:xfrm>
          <a:prstGeom prst="rect">
            <a:avLst/>
          </a:prstGeom>
          <a:solidFill>
            <a:srgbClr val="C00000">
              <a:alpha val="70195"/>
            </a:srgbClr>
          </a:solidFill>
          <a:ln>
            <a:noFill/>
          </a:ln>
          <a:effectLs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88" name="Rectangle 168"/>
          <p:cNvSpPr>
            <a:spLocks noChangeArrowheads="1"/>
          </p:cNvSpPr>
          <p:nvPr/>
        </p:nvSpPr>
        <p:spPr bwMode="auto">
          <a:xfrm>
            <a:off x="4132263" y="3643313"/>
            <a:ext cx="809625" cy="271462"/>
          </a:xfrm>
          <a:prstGeom prst="rect">
            <a:avLst/>
          </a:prstGeom>
          <a:solidFill>
            <a:srgbClr val="C00000">
              <a:alpha val="70195"/>
            </a:srgbClr>
          </a:solidFill>
          <a:ln>
            <a:noFill/>
          </a:ln>
          <a:effectLs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89" name="Line 170"/>
          <p:cNvSpPr>
            <a:spLocks noChangeShapeType="1"/>
          </p:cNvSpPr>
          <p:nvPr/>
        </p:nvSpPr>
        <p:spPr bwMode="auto">
          <a:xfrm>
            <a:off x="4957763" y="2895600"/>
            <a:ext cx="271462" cy="0"/>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0" name="Line 171"/>
          <p:cNvSpPr>
            <a:spLocks noChangeShapeType="1"/>
          </p:cNvSpPr>
          <p:nvPr/>
        </p:nvSpPr>
        <p:spPr bwMode="auto">
          <a:xfrm flipH="1" flipV="1">
            <a:off x="4757738" y="1670050"/>
            <a:ext cx="471487" cy="122555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1" name="Line 172"/>
          <p:cNvSpPr>
            <a:spLocks noChangeShapeType="1"/>
          </p:cNvSpPr>
          <p:nvPr/>
        </p:nvSpPr>
        <p:spPr bwMode="auto">
          <a:xfrm flipH="1">
            <a:off x="4757738" y="2895600"/>
            <a:ext cx="471487" cy="728663"/>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2" name="Slide Number Placeholder 4"/>
          <p:cNvSpPr>
            <a:spLocks noGrp="1"/>
          </p:cNvSpPr>
          <p:nvPr>
            <p:ph type="sldNum" sz="quarter" idx="12"/>
          </p:nvPr>
        </p:nvSpPr>
        <p:spPr>
          <a:xfrm>
            <a:off x="6553200" y="6356350"/>
            <a:ext cx="2133600" cy="365125"/>
          </a:xfrm>
        </p:spPr>
        <p:txBody>
          <a:bodyPr/>
          <a:lstStyle/>
          <a:p>
            <a:pPr>
              <a:defRPr/>
            </a:pPr>
            <a:fld id="{46425072-6E52-45A8-8A7E-A5B11BCA4176}" type="slidenum">
              <a:rPr lang="en-US" altLang="en-US" smtClean="0"/>
              <a:pPr>
                <a:defRPr/>
              </a:pPr>
              <a:t>80</a:t>
            </a:fld>
            <a:endParaRPr lang="en-US" altLang="en-US" dirty="0"/>
          </a:p>
        </p:txBody>
      </p:sp>
    </p:spTree>
    <p:extLst>
      <p:ext uri="{BB962C8B-B14F-4D97-AF65-F5344CB8AC3E}">
        <p14:creationId xmlns:p14="http://schemas.microsoft.com/office/powerpoint/2010/main" val="59768025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38"/>
          </p:nvPr>
        </p:nvSpPr>
        <p:spPr/>
        <p:txBody>
          <a:bodyPr/>
          <a:lstStyle/>
          <a:p>
            <a:pPr algn="ctr"/>
            <a:r>
              <a:rPr lang="en-US" dirty="0"/>
              <a:t>2016 AISC Seismic </a:t>
            </a:r>
            <a:r>
              <a:rPr lang="en-US" dirty="0" smtClean="0"/>
              <a:t>Provisions</a:t>
            </a:r>
            <a:endParaRPr lang="en-US" dirty="0"/>
          </a:p>
        </p:txBody>
      </p:sp>
      <p:sp>
        <p:nvSpPr>
          <p:cNvPr id="5" name="Slide Number Placeholder 4"/>
          <p:cNvSpPr>
            <a:spLocks noGrp="1"/>
          </p:cNvSpPr>
          <p:nvPr>
            <p:ph type="sldNum" sz="quarter" idx="40"/>
          </p:nvPr>
        </p:nvSpPr>
        <p:spPr/>
        <p:txBody>
          <a:bodyPr/>
          <a:lstStyle/>
          <a:p>
            <a:pPr>
              <a:defRPr/>
            </a:pPr>
            <a:fld id="{46425072-6E52-45A8-8A7E-A5B11BCA4176}" type="slidenum">
              <a:rPr lang="en-US" altLang="en-US" smtClean="0"/>
              <a:pPr>
                <a:defRPr/>
              </a:pPr>
              <a:t>81</a:t>
            </a:fld>
            <a:endParaRPr lang="en-US" altLang="en-US"/>
          </a:p>
        </p:txBody>
      </p:sp>
      <p:sp>
        <p:nvSpPr>
          <p:cNvPr id="6" name="Text Placeholder 1"/>
          <p:cNvSpPr>
            <a:spLocks noGrp="1"/>
          </p:cNvSpPr>
          <p:nvPr>
            <p:ph type="body" sz="quarter" idx="12"/>
          </p:nvPr>
        </p:nvSpPr>
        <p:spPr>
          <a:xfrm>
            <a:off x="923116" y="1916832"/>
            <a:ext cx="6313180" cy="4320480"/>
          </a:xfrm>
        </p:spPr>
        <p:txBody>
          <a:bodyPr/>
          <a:lstStyle/>
          <a:p>
            <a:pPr>
              <a:spcBef>
                <a:spcPct val="50000"/>
              </a:spcBef>
            </a:pPr>
            <a:r>
              <a:rPr lang="en-US" altLang="en-US" sz="2400" dirty="0" smtClean="0">
                <a:latin typeface="+mn-lt"/>
              </a:rPr>
              <a:t>D1.  Member Requirements</a:t>
            </a:r>
          </a:p>
          <a:p>
            <a:pPr lvl="2">
              <a:spcBef>
                <a:spcPct val="50000"/>
              </a:spcBef>
            </a:pPr>
            <a:r>
              <a:rPr lang="en-US" altLang="en-US" sz="2000" dirty="0">
                <a:solidFill>
                  <a:schemeClr val="tx1"/>
                </a:solidFill>
                <a:latin typeface="+mn-lt"/>
              </a:rPr>
              <a:t>D1.1	Classification of Sections for Ductility</a:t>
            </a:r>
          </a:p>
          <a:p>
            <a:pPr lvl="2">
              <a:spcBef>
                <a:spcPct val="50000"/>
              </a:spcBef>
            </a:pPr>
            <a:r>
              <a:rPr lang="en-US" altLang="en-US" sz="2000" dirty="0">
                <a:solidFill>
                  <a:schemeClr val="tx1"/>
                </a:solidFill>
                <a:latin typeface="+mn-lt"/>
              </a:rPr>
              <a:t>D1.2	Stability Bracing of Beams</a:t>
            </a:r>
          </a:p>
          <a:p>
            <a:pPr lvl="2">
              <a:spcBef>
                <a:spcPct val="50000"/>
              </a:spcBef>
            </a:pPr>
            <a:r>
              <a:rPr lang="en-US" altLang="en-US" sz="2000" dirty="0">
                <a:solidFill>
                  <a:schemeClr val="tx1"/>
                </a:solidFill>
                <a:latin typeface="+mn-lt"/>
              </a:rPr>
              <a:t>D1.3	Protected Zones</a:t>
            </a:r>
          </a:p>
          <a:p>
            <a:pPr lvl="2">
              <a:spcBef>
                <a:spcPct val="50000"/>
              </a:spcBef>
            </a:pPr>
            <a:r>
              <a:rPr lang="en-US" altLang="en-US" sz="2000" dirty="0">
                <a:solidFill>
                  <a:schemeClr val="tx1"/>
                </a:solidFill>
                <a:latin typeface="+mn-lt"/>
              </a:rPr>
              <a:t>D1.4	Columns</a:t>
            </a:r>
          </a:p>
          <a:p>
            <a:pPr lvl="2">
              <a:spcBef>
                <a:spcPct val="50000"/>
              </a:spcBef>
            </a:pPr>
            <a:r>
              <a:rPr lang="en-US" altLang="en-US" sz="2000" dirty="0">
                <a:solidFill>
                  <a:schemeClr val="tx1"/>
                </a:solidFill>
                <a:latin typeface="+mn-lt"/>
              </a:rPr>
              <a:t>D1.5	Composite Slab Diaphragms</a:t>
            </a:r>
          </a:p>
          <a:p>
            <a:pPr lvl="2">
              <a:spcBef>
                <a:spcPct val="50000"/>
              </a:spcBef>
            </a:pPr>
            <a:r>
              <a:rPr lang="en-US" altLang="en-US" sz="2000" dirty="0">
                <a:solidFill>
                  <a:schemeClr val="tx1"/>
                </a:solidFill>
                <a:latin typeface="+mn-lt"/>
              </a:rPr>
              <a:t>D1.6	Built-Up Structural Steel Members</a:t>
            </a:r>
          </a:p>
        </p:txBody>
      </p:sp>
      <p:sp>
        <p:nvSpPr>
          <p:cNvPr id="7" name="Text Placeholder 3"/>
          <p:cNvSpPr>
            <a:spLocks noGrp="1"/>
          </p:cNvSpPr>
          <p:nvPr>
            <p:ph type="body" sz="quarter" idx="39"/>
          </p:nvPr>
        </p:nvSpPr>
        <p:spPr>
          <a:xfrm>
            <a:off x="519828" y="1268760"/>
            <a:ext cx="8516667" cy="450850"/>
          </a:xfrm>
        </p:spPr>
        <p:txBody>
          <a:bodyPr>
            <a:noAutofit/>
          </a:bodyPr>
          <a:lstStyle/>
          <a:p>
            <a:r>
              <a:rPr lang="en-US" u="sng" dirty="0" smtClean="0"/>
              <a:t>Chapter D.  General Member and Connection Design Requirements</a:t>
            </a:r>
            <a:endParaRPr lang="en-US" dirty="0"/>
          </a:p>
        </p:txBody>
      </p:sp>
    </p:spTree>
    <p:extLst>
      <p:ext uri="{BB962C8B-B14F-4D97-AF65-F5344CB8AC3E}">
        <p14:creationId xmlns:p14="http://schemas.microsoft.com/office/powerpoint/2010/main" val="167952948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38"/>
          </p:nvPr>
        </p:nvSpPr>
        <p:spPr/>
        <p:txBody>
          <a:bodyPr/>
          <a:lstStyle/>
          <a:p>
            <a:r>
              <a:rPr lang="en-US" dirty="0"/>
              <a:t>General Member and Connection Design </a:t>
            </a:r>
            <a:r>
              <a:rPr lang="en-US" dirty="0" smtClean="0"/>
              <a:t>Requirements</a:t>
            </a:r>
            <a:endParaRPr lang="en-US" dirty="0"/>
          </a:p>
        </p:txBody>
      </p:sp>
      <p:sp>
        <p:nvSpPr>
          <p:cNvPr id="5" name="Text Placeholder 4"/>
          <p:cNvSpPr>
            <a:spLocks noGrp="1"/>
          </p:cNvSpPr>
          <p:nvPr>
            <p:ph type="body" sz="quarter" idx="39"/>
          </p:nvPr>
        </p:nvSpPr>
        <p:spPr/>
        <p:txBody>
          <a:bodyPr/>
          <a:lstStyle/>
          <a:p>
            <a:r>
              <a:rPr lang="en-US" dirty="0" smtClean="0"/>
              <a:t>AISC Seismic Provisions</a:t>
            </a:r>
            <a:endParaRPr lang="en-US" dirty="0"/>
          </a:p>
        </p:txBody>
      </p:sp>
      <p:sp>
        <p:nvSpPr>
          <p:cNvPr id="6" name="Text Box 2"/>
          <p:cNvSpPr txBox="1">
            <a:spLocks noChangeArrowheads="1"/>
          </p:cNvSpPr>
          <p:nvPr/>
        </p:nvSpPr>
        <p:spPr bwMode="auto">
          <a:xfrm>
            <a:off x="539552" y="1052736"/>
            <a:ext cx="6276975" cy="537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nSpc>
                <a:spcPct val="150000"/>
              </a:lnSpc>
              <a:spcBef>
                <a:spcPct val="0"/>
              </a:spcBef>
              <a:buClrTx/>
              <a:buSzTx/>
              <a:buNone/>
            </a:pPr>
            <a:r>
              <a:rPr lang="en-US" altLang="en-US" sz="2200" dirty="0" smtClean="0">
                <a:latin typeface="+mn-lt"/>
              </a:rPr>
              <a:t>D1.  Member Requirements </a:t>
            </a:r>
          </a:p>
        </p:txBody>
      </p:sp>
      <p:sp>
        <p:nvSpPr>
          <p:cNvPr id="7" name="Text Box 4"/>
          <p:cNvSpPr txBox="1">
            <a:spLocks noChangeArrowheads="1"/>
          </p:cNvSpPr>
          <p:nvPr/>
        </p:nvSpPr>
        <p:spPr bwMode="auto">
          <a:xfrm>
            <a:off x="1043607" y="2132856"/>
            <a:ext cx="7343775" cy="433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r>
              <a:rPr lang="en-US" altLang="en-US" sz="2300" dirty="0"/>
              <a:t>Local buckling of members can significantly affect both strength and ductility of the member. </a:t>
            </a:r>
            <a:endParaRPr lang="en-US" altLang="en-US" sz="2300" dirty="0" smtClean="0"/>
          </a:p>
          <a:p>
            <a:endParaRPr lang="en-US" altLang="en-US" sz="2300" dirty="0"/>
          </a:p>
          <a:p>
            <a:r>
              <a:rPr lang="en-US" altLang="en-US" sz="2300" dirty="0" smtClean="0"/>
              <a:t>Members </a:t>
            </a:r>
            <a:r>
              <a:rPr lang="en-US" altLang="en-US" sz="2300" dirty="0"/>
              <a:t>of the SFRS that are expected to experience significant inelastic action (e.g. beams in SMF, braces in SCBF, links in EBF, </a:t>
            </a:r>
            <a:r>
              <a:rPr lang="en-US" altLang="en-US" sz="2300" dirty="0" err="1"/>
              <a:t>etc</a:t>
            </a:r>
            <a:r>
              <a:rPr lang="en-US" altLang="en-US" sz="2300" dirty="0"/>
              <a:t>), must satisfy strict width-thickness limits to assure adequate ductility can be developed prior to local buckling.</a:t>
            </a:r>
          </a:p>
          <a:p>
            <a:endParaRPr lang="en-US" altLang="en-US" sz="2300" dirty="0"/>
          </a:p>
          <a:p>
            <a:r>
              <a:rPr lang="en-US" altLang="en-US" sz="2300" dirty="0"/>
              <a:t>Such members must be either </a:t>
            </a:r>
            <a:r>
              <a:rPr lang="en-US" altLang="en-US" sz="2300" b="1" i="1" dirty="0">
                <a:solidFill>
                  <a:schemeClr val="tx2"/>
                </a:solidFill>
              </a:rPr>
              <a:t>moderately ductile members </a:t>
            </a:r>
            <a:r>
              <a:rPr lang="en-US" altLang="en-US" sz="2300" dirty="0"/>
              <a:t>or </a:t>
            </a:r>
            <a:r>
              <a:rPr lang="en-US" altLang="en-US" sz="2300" b="1" i="1" dirty="0">
                <a:solidFill>
                  <a:schemeClr val="tx2"/>
                </a:solidFill>
              </a:rPr>
              <a:t>highly ductile members </a:t>
            </a:r>
            <a:r>
              <a:rPr lang="en-US" altLang="en-US" sz="2300" dirty="0"/>
              <a:t>(depends on the system requirements)</a:t>
            </a:r>
          </a:p>
        </p:txBody>
      </p:sp>
      <p:sp>
        <p:nvSpPr>
          <p:cNvPr id="8" name="TextBox 7"/>
          <p:cNvSpPr txBox="1"/>
          <p:nvPr/>
        </p:nvSpPr>
        <p:spPr>
          <a:xfrm>
            <a:off x="1043607" y="1700808"/>
            <a:ext cx="6912769" cy="430887"/>
          </a:xfrm>
          <a:prstGeom prst="rect">
            <a:avLst/>
          </a:prstGeom>
          <a:noFill/>
        </p:spPr>
        <p:txBody>
          <a:bodyPr wrap="square" rtlCol="0">
            <a:spAutoFit/>
          </a:bodyPr>
          <a:lstStyle/>
          <a:p>
            <a:pPr marL="0" lvl="3"/>
            <a:r>
              <a:rPr lang="en-US" altLang="en-US" sz="2200" b="1" u="sng" dirty="0" smtClean="0"/>
              <a:t>D1.1  Classification of Sections for Ductility</a:t>
            </a:r>
            <a:endParaRPr lang="en-US" altLang="en-US" sz="2200" b="1" u="sng" dirty="0"/>
          </a:p>
        </p:txBody>
      </p:sp>
      <p:sp>
        <p:nvSpPr>
          <p:cNvPr id="10" name="Slide Number Placeholder 4"/>
          <p:cNvSpPr>
            <a:spLocks noGrp="1"/>
          </p:cNvSpPr>
          <p:nvPr>
            <p:ph type="sldNum" sz="quarter" idx="4294967295"/>
          </p:nvPr>
        </p:nvSpPr>
        <p:spPr>
          <a:xfrm>
            <a:off x="6553200" y="6356350"/>
            <a:ext cx="2133600" cy="365125"/>
          </a:xfrm>
          <a:prstGeom prst="rect">
            <a:avLst/>
          </a:prstGeom>
          <a:ln/>
        </p:spPr>
        <p:txBody>
          <a:bodyPr vert="horz" lIns="91440" tIns="45720" rIns="91440" bIns="45720" rtlCol="0" anchor="ctr"/>
          <a:lstStyle/>
          <a:p>
            <a:pPr algn="r"/>
            <a:fld id="{46425072-6E52-45A8-8A7E-A5B11BCA4176}" type="slidenum">
              <a:rPr lang="en-US" altLang="en-US" sz="1200">
                <a:solidFill>
                  <a:schemeClr val="tx1">
                    <a:tint val="75000"/>
                  </a:schemeClr>
                </a:solidFill>
              </a:rPr>
              <a:pPr algn="r"/>
              <a:t>82</a:t>
            </a:fld>
            <a:endParaRPr lang="en-US" altLang="en-US" sz="1200" dirty="0">
              <a:solidFill>
                <a:schemeClr val="tx1">
                  <a:tint val="75000"/>
                </a:schemeClr>
              </a:solidFill>
            </a:endParaRPr>
          </a:p>
        </p:txBody>
      </p:sp>
    </p:spTree>
    <p:extLst>
      <p:ext uri="{BB962C8B-B14F-4D97-AF65-F5344CB8AC3E}">
        <p14:creationId xmlns:p14="http://schemas.microsoft.com/office/powerpoint/2010/main" val="155617073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onnection1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79463"/>
            <a:ext cx="9144000" cy="607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198438" y="207963"/>
            <a:ext cx="6759575" cy="457200"/>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dirty="0"/>
              <a:t>Local buckling of a moment frame beam.....</a:t>
            </a:r>
          </a:p>
        </p:txBody>
      </p:sp>
      <p:sp>
        <p:nvSpPr>
          <p:cNvPr id="6" name="Slide Number Placeholder 4"/>
          <p:cNvSpPr>
            <a:spLocks noGrp="1"/>
          </p:cNvSpPr>
          <p:nvPr>
            <p:ph type="sldNum" sz="quarter" idx="4294967295"/>
          </p:nvPr>
        </p:nvSpPr>
        <p:spPr>
          <a:xfrm>
            <a:off x="6553200" y="6356350"/>
            <a:ext cx="2133600" cy="365125"/>
          </a:xfrm>
          <a:prstGeom prst="rect">
            <a:avLst/>
          </a:prstGeom>
          <a:ln/>
        </p:spPr>
        <p:txBody>
          <a:bodyPr vert="horz" lIns="91440" tIns="45720" rIns="91440" bIns="45720" rtlCol="0" anchor="ctr"/>
          <a:lstStyle/>
          <a:p>
            <a:pPr algn="r"/>
            <a:fld id="{46425072-6E52-45A8-8A7E-A5B11BCA4176}" type="slidenum">
              <a:rPr lang="en-US" altLang="en-US" sz="1200">
                <a:solidFill>
                  <a:schemeClr val="tx1">
                    <a:tint val="75000"/>
                  </a:schemeClr>
                </a:solidFill>
              </a:rPr>
              <a:pPr algn="r"/>
              <a:t>83</a:t>
            </a:fld>
            <a:endParaRPr lang="en-US" altLang="en-US" sz="1200" dirty="0">
              <a:solidFill>
                <a:schemeClr val="tx1">
                  <a:tint val="75000"/>
                </a:schemeClr>
              </a:solidFill>
            </a:endParaRPr>
          </a:p>
        </p:txBody>
      </p:sp>
    </p:spTree>
    <p:extLst>
      <p:ext uri="{BB962C8B-B14F-4D97-AF65-F5344CB8AC3E}">
        <p14:creationId xmlns:p14="http://schemas.microsoft.com/office/powerpoint/2010/main" val="366389042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1" descr="025918-R8-E19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8" y="788988"/>
            <a:ext cx="9144000" cy="596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32"/>
          <p:cNvSpPr txBox="1">
            <a:spLocks noChangeArrowheads="1"/>
          </p:cNvSpPr>
          <p:nvPr/>
        </p:nvSpPr>
        <p:spPr bwMode="auto">
          <a:xfrm>
            <a:off x="198438" y="207963"/>
            <a:ext cx="6759575" cy="457200"/>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dirty="0"/>
              <a:t>Local buckling of an EBF link.....</a:t>
            </a:r>
          </a:p>
        </p:txBody>
      </p:sp>
      <p:sp>
        <p:nvSpPr>
          <p:cNvPr id="7" name="Slide Number Placeholder 4"/>
          <p:cNvSpPr>
            <a:spLocks noGrp="1"/>
          </p:cNvSpPr>
          <p:nvPr>
            <p:ph type="sldNum" sz="quarter" idx="4294967295"/>
          </p:nvPr>
        </p:nvSpPr>
        <p:spPr>
          <a:xfrm>
            <a:off x="6553200" y="6356350"/>
            <a:ext cx="2133600" cy="365125"/>
          </a:xfrm>
          <a:prstGeom prst="rect">
            <a:avLst/>
          </a:prstGeom>
          <a:ln/>
        </p:spPr>
        <p:txBody>
          <a:bodyPr vert="horz" lIns="91440" tIns="45720" rIns="91440" bIns="45720" rtlCol="0" anchor="ctr"/>
          <a:lstStyle/>
          <a:p>
            <a:pPr algn="r"/>
            <a:fld id="{46425072-6E52-45A8-8A7E-A5B11BCA4176}" type="slidenum">
              <a:rPr lang="en-US" altLang="en-US" sz="1200">
                <a:solidFill>
                  <a:schemeClr val="tx1">
                    <a:tint val="75000"/>
                  </a:schemeClr>
                </a:solidFill>
              </a:rPr>
              <a:pPr algn="r"/>
              <a:t>84</a:t>
            </a:fld>
            <a:endParaRPr lang="en-US" altLang="en-US" sz="1200" dirty="0">
              <a:solidFill>
                <a:schemeClr val="tx1">
                  <a:tint val="75000"/>
                </a:schemeClr>
              </a:solidFill>
            </a:endParaRPr>
          </a:p>
        </p:txBody>
      </p:sp>
    </p:spTree>
    <p:extLst>
      <p:ext uri="{BB962C8B-B14F-4D97-AF65-F5344CB8AC3E}">
        <p14:creationId xmlns:p14="http://schemas.microsoft.com/office/powerpoint/2010/main" val="44257435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LB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0288" y="668338"/>
            <a:ext cx="4259262" cy="618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
          <p:cNvSpPr txBox="1">
            <a:spLocks noChangeArrowheads="1"/>
          </p:cNvSpPr>
          <p:nvPr/>
        </p:nvSpPr>
        <p:spPr bwMode="auto">
          <a:xfrm>
            <a:off x="198438" y="207963"/>
            <a:ext cx="6759575" cy="457200"/>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dirty="0"/>
              <a:t>Local buckling of an HSS column....</a:t>
            </a:r>
          </a:p>
        </p:txBody>
      </p:sp>
      <p:sp>
        <p:nvSpPr>
          <p:cNvPr id="6" name="Slide Number Placeholder 4"/>
          <p:cNvSpPr>
            <a:spLocks noGrp="1"/>
          </p:cNvSpPr>
          <p:nvPr>
            <p:ph type="sldNum" sz="quarter" idx="4294967295"/>
          </p:nvPr>
        </p:nvSpPr>
        <p:spPr>
          <a:xfrm>
            <a:off x="6553200" y="6356350"/>
            <a:ext cx="2133600" cy="365125"/>
          </a:xfrm>
          <a:prstGeom prst="rect">
            <a:avLst/>
          </a:prstGeom>
          <a:ln/>
        </p:spPr>
        <p:txBody>
          <a:bodyPr vert="horz" lIns="91440" tIns="45720" rIns="91440" bIns="45720" rtlCol="0" anchor="ctr"/>
          <a:lstStyle/>
          <a:p>
            <a:pPr algn="r"/>
            <a:fld id="{46425072-6E52-45A8-8A7E-A5B11BCA4176}" type="slidenum">
              <a:rPr lang="en-US" altLang="en-US" sz="1200">
                <a:solidFill>
                  <a:schemeClr val="tx1">
                    <a:tint val="75000"/>
                  </a:schemeClr>
                </a:solidFill>
              </a:rPr>
              <a:pPr algn="r"/>
              <a:t>85</a:t>
            </a:fld>
            <a:endParaRPr lang="en-US" altLang="en-US" sz="1200" dirty="0">
              <a:solidFill>
                <a:schemeClr val="tx1">
                  <a:tint val="75000"/>
                </a:schemeClr>
              </a:solidFill>
            </a:endParaRPr>
          </a:p>
        </p:txBody>
      </p:sp>
    </p:spTree>
    <p:extLst>
      <p:ext uri="{BB962C8B-B14F-4D97-AF65-F5344CB8AC3E}">
        <p14:creationId xmlns:p14="http://schemas.microsoft.com/office/powerpoint/2010/main" val="124778951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BF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692696"/>
            <a:ext cx="8545513" cy="599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198438" y="207963"/>
            <a:ext cx="6759575" cy="457200"/>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dirty="0"/>
              <a:t>Local buckling of an HSS brace.....</a:t>
            </a:r>
          </a:p>
        </p:txBody>
      </p:sp>
      <p:sp>
        <p:nvSpPr>
          <p:cNvPr id="6" name="Slide Number Placeholder 4"/>
          <p:cNvSpPr>
            <a:spLocks noGrp="1"/>
          </p:cNvSpPr>
          <p:nvPr>
            <p:ph type="sldNum" sz="quarter" idx="4294967295"/>
          </p:nvPr>
        </p:nvSpPr>
        <p:spPr>
          <a:xfrm>
            <a:off x="6553200" y="6356350"/>
            <a:ext cx="2133600" cy="365125"/>
          </a:xfrm>
          <a:prstGeom prst="rect">
            <a:avLst/>
          </a:prstGeom>
          <a:ln/>
        </p:spPr>
        <p:txBody>
          <a:bodyPr vert="horz" lIns="91440" tIns="45720" rIns="91440" bIns="45720" rtlCol="0" anchor="ctr"/>
          <a:lstStyle/>
          <a:p>
            <a:pPr algn="r"/>
            <a:fld id="{46425072-6E52-45A8-8A7E-A5B11BCA4176}" type="slidenum">
              <a:rPr lang="en-US" altLang="en-US" sz="1200">
                <a:solidFill>
                  <a:schemeClr val="tx1">
                    <a:tint val="75000"/>
                  </a:schemeClr>
                </a:solidFill>
              </a:rPr>
              <a:pPr algn="r"/>
              <a:t>86</a:t>
            </a:fld>
            <a:endParaRPr lang="en-US" altLang="en-US" sz="1200" dirty="0">
              <a:solidFill>
                <a:schemeClr val="tx1">
                  <a:tint val="75000"/>
                </a:schemeClr>
              </a:solidFill>
            </a:endParaRPr>
          </a:p>
        </p:txBody>
      </p:sp>
    </p:spTree>
    <p:extLst>
      <p:ext uri="{BB962C8B-B14F-4D97-AF65-F5344CB8AC3E}">
        <p14:creationId xmlns:p14="http://schemas.microsoft.com/office/powerpoint/2010/main" val="342186460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a:grpSpLocks/>
          </p:cNvGrpSpPr>
          <p:nvPr/>
        </p:nvGrpSpPr>
        <p:grpSpPr bwMode="auto">
          <a:xfrm>
            <a:off x="171450" y="1857375"/>
            <a:ext cx="7929563" cy="4448175"/>
            <a:chOff x="108" y="1170"/>
            <a:chExt cx="4995" cy="2802"/>
          </a:xfrm>
        </p:grpSpPr>
        <p:grpSp>
          <p:nvGrpSpPr>
            <p:cNvPr id="5" name="Group 3"/>
            <p:cNvGrpSpPr>
              <a:grpSpLocks/>
            </p:cNvGrpSpPr>
            <p:nvPr/>
          </p:nvGrpSpPr>
          <p:grpSpPr bwMode="auto">
            <a:xfrm>
              <a:off x="873" y="1224"/>
              <a:ext cx="4014" cy="2340"/>
              <a:chOff x="612" y="1476"/>
              <a:chExt cx="4014" cy="2340"/>
            </a:xfrm>
          </p:grpSpPr>
          <p:sp>
            <p:nvSpPr>
              <p:cNvPr id="18" name="Line 4"/>
              <p:cNvSpPr>
                <a:spLocks noChangeShapeType="1"/>
              </p:cNvSpPr>
              <p:nvPr/>
            </p:nvSpPr>
            <p:spPr bwMode="auto">
              <a:xfrm flipV="1">
                <a:off x="612" y="1476"/>
                <a:ext cx="0" cy="2340"/>
              </a:xfrm>
              <a:prstGeom prst="line">
                <a:avLst/>
              </a:prstGeom>
              <a:noFill/>
              <a:ln w="38100">
                <a:solidFill>
                  <a:schemeClr val="tx1"/>
                </a:solidFill>
                <a:round/>
                <a:headEnd type="none" w="sm" len="me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Line 5"/>
              <p:cNvSpPr>
                <a:spLocks noChangeShapeType="1"/>
              </p:cNvSpPr>
              <p:nvPr/>
            </p:nvSpPr>
            <p:spPr bwMode="auto">
              <a:xfrm>
                <a:off x="612" y="3807"/>
                <a:ext cx="4014" cy="0"/>
              </a:xfrm>
              <a:prstGeom prst="line">
                <a:avLst/>
              </a:prstGeom>
              <a:noFill/>
              <a:ln w="38100">
                <a:solidFill>
                  <a:schemeClr val="tx1"/>
                </a:solidFill>
                <a:round/>
                <a:headEnd type="none" w="sm" len="me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6" name="Text Box 6"/>
            <p:cNvSpPr txBox="1">
              <a:spLocks noChangeArrowheads="1"/>
            </p:cNvSpPr>
            <p:nvPr/>
          </p:nvSpPr>
          <p:spPr bwMode="auto">
            <a:xfrm>
              <a:off x="180" y="1170"/>
              <a:ext cx="846" cy="3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type="none" w="sm" len="me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sz="2800" b="1" dirty="0"/>
                <a:t>M</a:t>
              </a:r>
            </a:p>
          </p:txBody>
        </p:sp>
        <p:sp>
          <p:nvSpPr>
            <p:cNvPr id="7" name="Text Box 7"/>
            <p:cNvSpPr txBox="1">
              <a:spLocks noChangeArrowheads="1"/>
            </p:cNvSpPr>
            <p:nvPr/>
          </p:nvSpPr>
          <p:spPr bwMode="auto">
            <a:xfrm>
              <a:off x="4527" y="3645"/>
              <a:ext cx="576" cy="3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type="none" w="sm" len="me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sz="2800" b="1" dirty="0">
                  <a:latin typeface="Symbol" pitchFamily="18" charset="2"/>
                </a:rPr>
                <a:t>q</a:t>
              </a:r>
            </a:p>
          </p:txBody>
        </p:sp>
        <p:sp>
          <p:nvSpPr>
            <p:cNvPr id="8" name="Line 8"/>
            <p:cNvSpPr>
              <a:spLocks noChangeShapeType="1"/>
            </p:cNvSpPr>
            <p:nvPr/>
          </p:nvSpPr>
          <p:spPr bwMode="auto">
            <a:xfrm>
              <a:off x="765" y="1980"/>
              <a:ext cx="225" cy="0"/>
            </a:xfrm>
            <a:prstGeom prst="line">
              <a:avLst/>
            </a:prstGeom>
            <a:noFill/>
            <a:ln w="28575">
              <a:solidFill>
                <a:schemeClr val="tx1"/>
              </a:solidFill>
              <a:round/>
              <a:headEnd type="none" w="sm" len="me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Text Box 9"/>
            <p:cNvSpPr txBox="1">
              <a:spLocks noChangeArrowheads="1"/>
            </p:cNvSpPr>
            <p:nvPr/>
          </p:nvSpPr>
          <p:spPr bwMode="auto">
            <a:xfrm>
              <a:off x="108" y="1827"/>
              <a:ext cx="999"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type="none" w="sm" len="me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b="1" i="1" dirty="0" err="1"/>
                <a:t>M</a:t>
              </a:r>
              <a:r>
                <a:rPr lang="en-US" altLang="en-US" b="1" i="1" baseline="-25000" dirty="0" err="1"/>
                <a:t>p</a:t>
              </a:r>
              <a:endParaRPr lang="en-US" altLang="en-US" b="1" i="1" dirty="0"/>
            </a:p>
          </p:txBody>
        </p:sp>
        <p:sp>
          <p:nvSpPr>
            <p:cNvPr id="10" name="Line 10"/>
            <p:cNvSpPr>
              <a:spLocks noChangeShapeType="1"/>
            </p:cNvSpPr>
            <p:nvPr/>
          </p:nvSpPr>
          <p:spPr bwMode="auto">
            <a:xfrm>
              <a:off x="1044" y="1971"/>
              <a:ext cx="3483" cy="0"/>
            </a:xfrm>
            <a:prstGeom prst="line">
              <a:avLst/>
            </a:prstGeom>
            <a:noFill/>
            <a:ln w="12700">
              <a:solidFill>
                <a:schemeClr val="tx1"/>
              </a:solidFill>
              <a:prstDash val="dash"/>
              <a:round/>
              <a:headEnd type="none" w="sm" len="me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1" name="Group 11"/>
            <p:cNvGrpSpPr>
              <a:grpSpLocks/>
            </p:cNvGrpSpPr>
            <p:nvPr/>
          </p:nvGrpSpPr>
          <p:grpSpPr bwMode="auto">
            <a:xfrm>
              <a:off x="882" y="1861"/>
              <a:ext cx="3662" cy="1685"/>
              <a:chOff x="882" y="1861"/>
              <a:chExt cx="3662" cy="1685"/>
            </a:xfrm>
          </p:grpSpPr>
          <p:sp>
            <p:nvSpPr>
              <p:cNvPr id="16" name="Line 12"/>
              <p:cNvSpPr>
                <a:spLocks noChangeShapeType="1"/>
              </p:cNvSpPr>
              <p:nvPr/>
            </p:nvSpPr>
            <p:spPr bwMode="auto">
              <a:xfrm flipV="1">
                <a:off x="882" y="2160"/>
                <a:ext cx="315" cy="1386"/>
              </a:xfrm>
              <a:prstGeom prst="line">
                <a:avLst/>
              </a:prstGeom>
              <a:noFill/>
              <a:ln w="28575">
                <a:solidFill>
                  <a:schemeClr val="tx2"/>
                </a:solidFill>
                <a:round/>
                <a:headEnd type="none" w="sm" len="me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Freeform 13"/>
              <p:cNvSpPr>
                <a:spLocks/>
              </p:cNvSpPr>
              <p:nvPr/>
            </p:nvSpPr>
            <p:spPr bwMode="auto">
              <a:xfrm>
                <a:off x="1196" y="1861"/>
                <a:ext cx="3348" cy="331"/>
              </a:xfrm>
              <a:custGeom>
                <a:avLst/>
                <a:gdLst>
                  <a:gd name="T0" fmla="*/ 0 w 3348"/>
                  <a:gd name="T1" fmla="*/ 299 h 331"/>
                  <a:gd name="T2" fmla="*/ 84 w 3348"/>
                  <a:gd name="T3" fmla="*/ 207 h 331"/>
                  <a:gd name="T4" fmla="*/ 232 w 3348"/>
                  <a:gd name="T5" fmla="*/ 147 h 331"/>
                  <a:gd name="T6" fmla="*/ 712 w 3348"/>
                  <a:gd name="T7" fmla="*/ 79 h 331"/>
                  <a:gd name="T8" fmla="*/ 1568 w 3348"/>
                  <a:gd name="T9" fmla="*/ 11 h 331"/>
                  <a:gd name="T10" fmla="*/ 2148 w 3348"/>
                  <a:gd name="T11" fmla="*/ 11 h 331"/>
                  <a:gd name="T12" fmla="*/ 2656 w 3348"/>
                  <a:gd name="T13" fmla="*/ 63 h 331"/>
                  <a:gd name="T14" fmla="*/ 3096 w 3348"/>
                  <a:gd name="T15" fmla="*/ 159 h 331"/>
                  <a:gd name="T16" fmla="*/ 3348 w 3348"/>
                  <a:gd name="T17" fmla="*/ 331 h 3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48" h="331">
                    <a:moveTo>
                      <a:pt x="0" y="299"/>
                    </a:moveTo>
                    <a:cubicBezTo>
                      <a:pt x="22" y="265"/>
                      <a:pt x="45" y="232"/>
                      <a:pt x="84" y="207"/>
                    </a:cubicBezTo>
                    <a:cubicBezTo>
                      <a:pt x="123" y="182"/>
                      <a:pt x="127" y="168"/>
                      <a:pt x="232" y="147"/>
                    </a:cubicBezTo>
                    <a:cubicBezTo>
                      <a:pt x="337" y="126"/>
                      <a:pt x="489" y="102"/>
                      <a:pt x="712" y="79"/>
                    </a:cubicBezTo>
                    <a:cubicBezTo>
                      <a:pt x="935" y="56"/>
                      <a:pt x="1329" y="22"/>
                      <a:pt x="1568" y="11"/>
                    </a:cubicBezTo>
                    <a:cubicBezTo>
                      <a:pt x="1807" y="0"/>
                      <a:pt x="1967" y="2"/>
                      <a:pt x="2148" y="11"/>
                    </a:cubicBezTo>
                    <a:cubicBezTo>
                      <a:pt x="2329" y="20"/>
                      <a:pt x="2498" y="38"/>
                      <a:pt x="2656" y="63"/>
                    </a:cubicBezTo>
                    <a:cubicBezTo>
                      <a:pt x="2814" y="88"/>
                      <a:pt x="2981" y="114"/>
                      <a:pt x="3096" y="159"/>
                    </a:cubicBezTo>
                    <a:cubicBezTo>
                      <a:pt x="3211" y="204"/>
                      <a:pt x="3305" y="300"/>
                      <a:pt x="3348" y="331"/>
                    </a:cubicBezTo>
                  </a:path>
                </a:pathLst>
              </a:custGeom>
              <a:noFill/>
              <a:ln w="28575" cap="flat" cmpd="sng">
                <a:solidFill>
                  <a:schemeClr val="tx2"/>
                </a:solidFill>
                <a:prstDash val="solid"/>
                <a:round/>
                <a:headEnd type="none" w="sm"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2" name="Freeform 14"/>
            <p:cNvSpPr>
              <a:spLocks/>
            </p:cNvSpPr>
            <p:nvPr/>
          </p:nvSpPr>
          <p:spPr bwMode="auto">
            <a:xfrm>
              <a:off x="1182" y="1981"/>
              <a:ext cx="2376" cy="227"/>
            </a:xfrm>
            <a:custGeom>
              <a:avLst/>
              <a:gdLst>
                <a:gd name="T0" fmla="*/ 0 w 2376"/>
                <a:gd name="T1" fmla="*/ 227 h 227"/>
                <a:gd name="T2" fmla="*/ 102 w 2376"/>
                <a:gd name="T3" fmla="*/ 107 h 227"/>
                <a:gd name="T4" fmla="*/ 366 w 2376"/>
                <a:gd name="T5" fmla="*/ 47 h 227"/>
                <a:gd name="T6" fmla="*/ 708 w 2376"/>
                <a:gd name="T7" fmla="*/ 5 h 227"/>
                <a:gd name="T8" fmla="*/ 1158 w 2376"/>
                <a:gd name="T9" fmla="*/ 17 h 227"/>
                <a:gd name="T10" fmla="*/ 1728 w 2376"/>
                <a:gd name="T11" fmla="*/ 17 h 227"/>
                <a:gd name="T12" fmla="*/ 2082 w 2376"/>
                <a:gd name="T13" fmla="*/ 65 h 227"/>
                <a:gd name="T14" fmla="*/ 2376 w 2376"/>
                <a:gd name="T15" fmla="*/ 197 h 22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376" h="227">
                  <a:moveTo>
                    <a:pt x="0" y="227"/>
                  </a:moveTo>
                  <a:cubicBezTo>
                    <a:pt x="20" y="182"/>
                    <a:pt x="41" y="137"/>
                    <a:pt x="102" y="107"/>
                  </a:cubicBezTo>
                  <a:cubicBezTo>
                    <a:pt x="163" y="77"/>
                    <a:pt x="265" y="64"/>
                    <a:pt x="366" y="47"/>
                  </a:cubicBezTo>
                  <a:cubicBezTo>
                    <a:pt x="467" y="30"/>
                    <a:pt x="576" y="10"/>
                    <a:pt x="708" y="5"/>
                  </a:cubicBezTo>
                  <a:cubicBezTo>
                    <a:pt x="840" y="0"/>
                    <a:pt x="988" y="15"/>
                    <a:pt x="1158" y="17"/>
                  </a:cubicBezTo>
                  <a:cubicBezTo>
                    <a:pt x="1328" y="19"/>
                    <a:pt x="1574" y="9"/>
                    <a:pt x="1728" y="17"/>
                  </a:cubicBezTo>
                  <a:cubicBezTo>
                    <a:pt x="1882" y="25"/>
                    <a:pt x="1974" y="35"/>
                    <a:pt x="2082" y="65"/>
                  </a:cubicBezTo>
                  <a:cubicBezTo>
                    <a:pt x="2190" y="95"/>
                    <a:pt x="2328" y="175"/>
                    <a:pt x="2376" y="197"/>
                  </a:cubicBezTo>
                </a:path>
              </a:pathLst>
            </a:custGeom>
            <a:noFill/>
            <a:ln w="28575" cap="flat" cmpd="sng">
              <a:solidFill>
                <a:schemeClr val="tx2"/>
              </a:solidFill>
              <a:prstDash val="solid"/>
              <a:round/>
              <a:headEnd type="none" w="sm"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Freeform 15"/>
            <p:cNvSpPr>
              <a:spLocks/>
            </p:cNvSpPr>
            <p:nvPr/>
          </p:nvSpPr>
          <p:spPr bwMode="auto">
            <a:xfrm>
              <a:off x="1104" y="2190"/>
              <a:ext cx="1512" cy="378"/>
            </a:xfrm>
            <a:custGeom>
              <a:avLst/>
              <a:gdLst>
                <a:gd name="T0" fmla="*/ 0 w 1512"/>
                <a:gd name="T1" fmla="*/ 378 h 378"/>
                <a:gd name="T2" fmla="*/ 192 w 1512"/>
                <a:gd name="T3" fmla="*/ 144 h 378"/>
                <a:gd name="T4" fmla="*/ 630 w 1512"/>
                <a:gd name="T5" fmla="*/ 12 h 378"/>
                <a:gd name="T6" fmla="*/ 1044 w 1512"/>
                <a:gd name="T7" fmla="*/ 72 h 378"/>
                <a:gd name="T8" fmla="*/ 1512 w 1512"/>
                <a:gd name="T9" fmla="*/ 276 h 3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12" h="378">
                  <a:moveTo>
                    <a:pt x="0" y="378"/>
                  </a:moveTo>
                  <a:cubicBezTo>
                    <a:pt x="43" y="291"/>
                    <a:pt x="87" y="205"/>
                    <a:pt x="192" y="144"/>
                  </a:cubicBezTo>
                  <a:cubicBezTo>
                    <a:pt x="297" y="83"/>
                    <a:pt x="488" y="24"/>
                    <a:pt x="630" y="12"/>
                  </a:cubicBezTo>
                  <a:cubicBezTo>
                    <a:pt x="772" y="0"/>
                    <a:pt x="897" y="28"/>
                    <a:pt x="1044" y="72"/>
                  </a:cubicBezTo>
                  <a:cubicBezTo>
                    <a:pt x="1191" y="116"/>
                    <a:pt x="1434" y="242"/>
                    <a:pt x="1512" y="276"/>
                  </a:cubicBezTo>
                </a:path>
              </a:pathLst>
            </a:custGeom>
            <a:noFill/>
            <a:ln w="28575" cap="flat" cmpd="sng">
              <a:solidFill>
                <a:schemeClr val="tx2"/>
              </a:solidFill>
              <a:prstDash val="solid"/>
              <a:round/>
              <a:headEnd type="none" w="sm"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Freeform 16"/>
            <p:cNvSpPr>
              <a:spLocks/>
            </p:cNvSpPr>
            <p:nvPr/>
          </p:nvSpPr>
          <p:spPr bwMode="auto">
            <a:xfrm>
              <a:off x="1014" y="2741"/>
              <a:ext cx="486" cy="229"/>
            </a:xfrm>
            <a:custGeom>
              <a:avLst/>
              <a:gdLst>
                <a:gd name="T0" fmla="*/ 0 w 486"/>
                <a:gd name="T1" fmla="*/ 229 h 229"/>
                <a:gd name="T2" fmla="*/ 102 w 486"/>
                <a:gd name="T3" fmla="*/ 43 h 229"/>
                <a:gd name="T4" fmla="*/ 264 w 486"/>
                <a:gd name="T5" fmla="*/ 7 h 229"/>
                <a:gd name="T6" fmla="*/ 438 w 486"/>
                <a:gd name="T7" fmla="*/ 85 h 229"/>
                <a:gd name="T8" fmla="*/ 486 w 486"/>
                <a:gd name="T9" fmla="*/ 217 h 2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6" h="229">
                  <a:moveTo>
                    <a:pt x="0" y="229"/>
                  </a:moveTo>
                  <a:cubicBezTo>
                    <a:pt x="29" y="154"/>
                    <a:pt x="58" y="80"/>
                    <a:pt x="102" y="43"/>
                  </a:cubicBezTo>
                  <a:cubicBezTo>
                    <a:pt x="146" y="6"/>
                    <a:pt x="208" y="0"/>
                    <a:pt x="264" y="7"/>
                  </a:cubicBezTo>
                  <a:cubicBezTo>
                    <a:pt x="320" y="14"/>
                    <a:pt x="401" y="50"/>
                    <a:pt x="438" y="85"/>
                  </a:cubicBezTo>
                  <a:cubicBezTo>
                    <a:pt x="475" y="120"/>
                    <a:pt x="480" y="168"/>
                    <a:pt x="486" y="217"/>
                  </a:cubicBezTo>
                </a:path>
              </a:pathLst>
            </a:custGeom>
            <a:noFill/>
            <a:ln w="28575" cap="flat" cmpd="sng">
              <a:solidFill>
                <a:schemeClr val="tx2"/>
              </a:solidFill>
              <a:prstDash val="solid"/>
              <a:round/>
              <a:headEnd type="none" w="sm"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Line 17"/>
            <p:cNvSpPr>
              <a:spLocks noChangeShapeType="1"/>
            </p:cNvSpPr>
            <p:nvPr/>
          </p:nvSpPr>
          <p:spPr bwMode="auto">
            <a:xfrm flipH="1">
              <a:off x="2106" y="2367"/>
              <a:ext cx="2484" cy="810"/>
            </a:xfrm>
            <a:prstGeom prst="line">
              <a:avLst/>
            </a:prstGeom>
            <a:noFill/>
            <a:ln w="28575">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0" name="Text Box 18"/>
          <p:cNvSpPr txBox="1">
            <a:spLocks noChangeArrowheads="1"/>
          </p:cNvSpPr>
          <p:nvPr/>
        </p:nvSpPr>
        <p:spPr bwMode="auto">
          <a:xfrm>
            <a:off x="4814888" y="4586288"/>
            <a:ext cx="3571875"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type="none" w="sm" len="me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2000" b="1"/>
              <a:t>Increasing  b / t</a:t>
            </a:r>
          </a:p>
        </p:txBody>
      </p:sp>
      <p:sp>
        <p:nvSpPr>
          <p:cNvPr id="22" name="Rectangle 23"/>
          <p:cNvSpPr>
            <a:spLocks noChangeArrowheads="1"/>
          </p:cNvSpPr>
          <p:nvPr/>
        </p:nvSpPr>
        <p:spPr bwMode="auto">
          <a:xfrm>
            <a:off x="3657600" y="1447800"/>
            <a:ext cx="2743200" cy="76200"/>
          </a:xfrm>
          <a:prstGeom prst="rect">
            <a:avLst/>
          </a:prstGeom>
          <a:solidFill>
            <a:srgbClr val="DDDDDD"/>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3" name="Freeform 24"/>
          <p:cNvSpPr>
            <a:spLocks/>
          </p:cNvSpPr>
          <p:nvPr/>
        </p:nvSpPr>
        <p:spPr bwMode="auto">
          <a:xfrm>
            <a:off x="3657600" y="1524000"/>
            <a:ext cx="2743200" cy="228600"/>
          </a:xfrm>
          <a:custGeom>
            <a:avLst/>
            <a:gdLst>
              <a:gd name="T0" fmla="*/ 0 w 1728"/>
              <a:gd name="T1" fmla="*/ 0 h 272"/>
              <a:gd name="T2" fmla="*/ 914400 w 1728"/>
              <a:gd name="T3" fmla="*/ 161365 h 272"/>
              <a:gd name="T4" fmla="*/ 1600200 w 1728"/>
              <a:gd name="T5" fmla="*/ 201706 h 272"/>
              <a:gd name="T6" fmla="*/ 2743200 w 1728"/>
              <a:gd name="T7" fmla="*/ 0 h 27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28" h="272">
                <a:moveTo>
                  <a:pt x="0" y="0"/>
                </a:moveTo>
                <a:cubicBezTo>
                  <a:pt x="204" y="76"/>
                  <a:pt x="408" y="152"/>
                  <a:pt x="576" y="192"/>
                </a:cubicBezTo>
                <a:cubicBezTo>
                  <a:pt x="744" y="232"/>
                  <a:pt x="816" y="272"/>
                  <a:pt x="1008" y="240"/>
                </a:cubicBezTo>
                <a:cubicBezTo>
                  <a:pt x="1200" y="208"/>
                  <a:pt x="1608" y="32"/>
                  <a:pt x="1728" y="0"/>
                </a:cubicBezTo>
              </a:path>
            </a:pathLst>
          </a:custGeom>
          <a:noFill/>
          <a:ln w="31750" cap="flat" cmpd="sng">
            <a:solidFill>
              <a:schemeClr val="tx1"/>
            </a:solidFill>
            <a:prstDash val="dash"/>
            <a:round/>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4" name="AutoShape 25"/>
          <p:cNvSpPr>
            <a:spLocks noChangeArrowheads="1"/>
          </p:cNvSpPr>
          <p:nvPr/>
        </p:nvSpPr>
        <p:spPr bwMode="auto">
          <a:xfrm>
            <a:off x="3581400" y="1524000"/>
            <a:ext cx="152400" cy="104775"/>
          </a:xfrm>
          <a:prstGeom prst="triangle">
            <a:avLst>
              <a:gd name="adj" fmla="val 50000"/>
            </a:avLst>
          </a:prstGeom>
          <a:solidFill>
            <a:schemeClr val="tx2"/>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5" name="AutoShape 26"/>
          <p:cNvSpPr>
            <a:spLocks noChangeArrowheads="1"/>
          </p:cNvSpPr>
          <p:nvPr/>
        </p:nvSpPr>
        <p:spPr bwMode="auto">
          <a:xfrm>
            <a:off x="6324600" y="1524000"/>
            <a:ext cx="152400" cy="104775"/>
          </a:xfrm>
          <a:prstGeom prst="triangle">
            <a:avLst>
              <a:gd name="adj" fmla="val 50000"/>
            </a:avLst>
          </a:prstGeom>
          <a:solidFill>
            <a:schemeClr val="tx2"/>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6" name="AutoShape 29"/>
          <p:cNvSpPr>
            <a:spLocks noChangeArrowheads="1"/>
          </p:cNvSpPr>
          <p:nvPr/>
        </p:nvSpPr>
        <p:spPr bwMode="auto">
          <a:xfrm rot="16200000" flipV="1">
            <a:off x="6441281" y="1331119"/>
            <a:ext cx="404813" cy="333375"/>
          </a:xfrm>
          <a:custGeom>
            <a:avLst/>
            <a:gdLst>
              <a:gd name="T0" fmla="*/ 202388 w 21600"/>
              <a:gd name="T1" fmla="*/ 0 h 21600"/>
              <a:gd name="T2" fmla="*/ 50602 w 21600"/>
              <a:gd name="T3" fmla="*/ 166688 h 21600"/>
              <a:gd name="T4" fmla="*/ 202388 w 21600"/>
              <a:gd name="T5" fmla="*/ 83344 h 21600"/>
              <a:gd name="T6" fmla="*/ 455415 w 21600"/>
              <a:gd name="T7" fmla="*/ 166688 h 21600"/>
              <a:gd name="T8" fmla="*/ 354211 w 21600"/>
              <a:gd name="T9" fmla="*/ 250031 h 21600"/>
              <a:gd name="T10" fmla="*/ 253008 w 21600"/>
              <a:gd name="T11" fmla="*/ 166688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chemeClr val="bg2"/>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7" name="Text Box 30"/>
          <p:cNvSpPr txBox="1">
            <a:spLocks noChangeArrowheads="1"/>
          </p:cNvSpPr>
          <p:nvPr/>
        </p:nvSpPr>
        <p:spPr bwMode="auto">
          <a:xfrm>
            <a:off x="6846912" y="1295400"/>
            <a:ext cx="533400" cy="366713"/>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r>
              <a:rPr lang="en-US" altLang="en-US" sz="1800" b="1" dirty="0">
                <a:solidFill>
                  <a:schemeClr val="tx2"/>
                </a:solidFill>
              </a:rPr>
              <a:t>M</a:t>
            </a:r>
          </a:p>
        </p:txBody>
      </p:sp>
      <p:sp>
        <p:nvSpPr>
          <p:cNvPr id="28" name="Arc 34"/>
          <p:cNvSpPr>
            <a:spLocks/>
          </p:cNvSpPr>
          <p:nvPr/>
        </p:nvSpPr>
        <p:spPr bwMode="auto">
          <a:xfrm rot="-5730476">
            <a:off x="5956300" y="1117600"/>
            <a:ext cx="304800" cy="304800"/>
          </a:xfrm>
          <a:custGeom>
            <a:avLst/>
            <a:gdLst>
              <a:gd name="T0" fmla="*/ 0 w 21600"/>
              <a:gd name="T1" fmla="*/ 0 h 21600"/>
              <a:gd name="T2" fmla="*/ 304800 w 21600"/>
              <a:gd name="T3" fmla="*/ 304800 h 21600"/>
              <a:gd name="T4" fmla="*/ 0 w 21600"/>
              <a:gd name="T5" fmla="*/ 30480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chemeClr val="tx1"/>
            </a:solidFill>
            <a:round/>
            <a:headEnd type="triangle" w="med" len="lg"/>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9" name="Line 35"/>
          <p:cNvSpPr>
            <a:spLocks noChangeShapeType="1"/>
          </p:cNvSpPr>
          <p:nvPr/>
        </p:nvSpPr>
        <p:spPr bwMode="auto">
          <a:xfrm flipH="1">
            <a:off x="5562600" y="1524000"/>
            <a:ext cx="838200" cy="22542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0" name="Arc 36"/>
          <p:cNvSpPr>
            <a:spLocks/>
          </p:cNvSpPr>
          <p:nvPr/>
        </p:nvSpPr>
        <p:spPr bwMode="auto">
          <a:xfrm rot="15062179" flipH="1">
            <a:off x="6019800" y="1600200"/>
            <a:ext cx="304800" cy="304800"/>
          </a:xfrm>
          <a:custGeom>
            <a:avLst/>
            <a:gdLst>
              <a:gd name="T0" fmla="*/ 0 w 21600"/>
              <a:gd name="T1" fmla="*/ 0 h 21600"/>
              <a:gd name="T2" fmla="*/ 304800 w 21600"/>
              <a:gd name="T3" fmla="*/ 304800 h 21600"/>
              <a:gd name="T4" fmla="*/ 0 w 21600"/>
              <a:gd name="T5" fmla="*/ 30480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chemeClr val="tx1"/>
            </a:solidFill>
            <a:round/>
            <a:headEnd type="triangle" w="med" len="lg"/>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 name="Text Box 37"/>
          <p:cNvSpPr txBox="1">
            <a:spLocks noChangeArrowheads="1"/>
          </p:cNvSpPr>
          <p:nvPr/>
        </p:nvSpPr>
        <p:spPr bwMode="auto">
          <a:xfrm>
            <a:off x="6217443" y="836712"/>
            <a:ext cx="766763"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r>
              <a:rPr lang="en-US" altLang="en-US" sz="2000" b="1" i="1" dirty="0">
                <a:solidFill>
                  <a:schemeClr val="tx2"/>
                </a:solidFill>
                <a:sym typeface="Symbol" pitchFamily="18" charset="2"/>
              </a:rPr>
              <a:t></a:t>
            </a:r>
          </a:p>
        </p:txBody>
      </p:sp>
      <p:sp>
        <p:nvSpPr>
          <p:cNvPr id="32" name="Text Placeholder 31"/>
          <p:cNvSpPr>
            <a:spLocks noGrp="1"/>
          </p:cNvSpPr>
          <p:nvPr>
            <p:ph type="body" sz="quarter" idx="38"/>
          </p:nvPr>
        </p:nvSpPr>
        <p:spPr>
          <a:xfrm>
            <a:off x="179512" y="143838"/>
            <a:ext cx="8856984" cy="404842"/>
          </a:xfrm>
        </p:spPr>
        <p:txBody>
          <a:bodyPr/>
          <a:lstStyle/>
          <a:p>
            <a:r>
              <a:rPr lang="en-US" dirty="0"/>
              <a:t>Effect of Local Buckling on Flexural Strength and Ductility</a:t>
            </a:r>
          </a:p>
          <a:p>
            <a:endParaRPr lang="en-US" dirty="0"/>
          </a:p>
        </p:txBody>
      </p:sp>
      <p:sp>
        <p:nvSpPr>
          <p:cNvPr id="34" name="Slide Number Placeholder 4"/>
          <p:cNvSpPr>
            <a:spLocks noGrp="1"/>
          </p:cNvSpPr>
          <p:nvPr>
            <p:ph type="sldNum" sz="quarter" idx="12"/>
          </p:nvPr>
        </p:nvSpPr>
        <p:spPr>
          <a:xfrm>
            <a:off x="6553200" y="6356350"/>
            <a:ext cx="2133600" cy="365125"/>
          </a:xfrm>
        </p:spPr>
        <p:txBody>
          <a:bodyPr/>
          <a:lstStyle/>
          <a:p>
            <a:pPr>
              <a:defRPr/>
            </a:pPr>
            <a:fld id="{46425072-6E52-45A8-8A7E-A5B11BCA4176}" type="slidenum">
              <a:rPr lang="en-US" altLang="en-US" smtClean="0"/>
              <a:pPr>
                <a:defRPr/>
              </a:pPr>
              <a:t>87</a:t>
            </a:fld>
            <a:endParaRPr lang="en-US" altLang="en-US" dirty="0"/>
          </a:p>
        </p:txBody>
      </p:sp>
    </p:spTree>
    <p:extLst>
      <p:ext uri="{BB962C8B-B14F-4D97-AF65-F5344CB8AC3E}">
        <p14:creationId xmlns:p14="http://schemas.microsoft.com/office/powerpoint/2010/main" val="52251012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 Placeholder 31"/>
          <p:cNvSpPr>
            <a:spLocks noGrp="1"/>
          </p:cNvSpPr>
          <p:nvPr>
            <p:ph type="body" sz="quarter" idx="38"/>
          </p:nvPr>
        </p:nvSpPr>
        <p:spPr>
          <a:xfrm>
            <a:off x="179512" y="143838"/>
            <a:ext cx="8856984" cy="404842"/>
          </a:xfrm>
        </p:spPr>
        <p:txBody>
          <a:bodyPr/>
          <a:lstStyle/>
          <a:p>
            <a:r>
              <a:rPr lang="en-US" dirty="0"/>
              <a:t>Effect of Local Buckling on Flexural Strength and Ductility</a:t>
            </a:r>
          </a:p>
          <a:p>
            <a:endParaRPr lang="en-US" dirty="0"/>
          </a:p>
        </p:txBody>
      </p:sp>
      <p:sp>
        <p:nvSpPr>
          <p:cNvPr id="33" name="Text Box 3"/>
          <p:cNvSpPr txBox="1">
            <a:spLocks noChangeArrowheads="1"/>
          </p:cNvSpPr>
          <p:nvPr/>
        </p:nvSpPr>
        <p:spPr bwMode="auto">
          <a:xfrm>
            <a:off x="666750" y="2155825"/>
            <a:ext cx="9064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chemeClr val="tx2"/>
              </a:buClr>
              <a:buSzPct val="150000"/>
              <a:buChar char="•"/>
              <a:tabLst>
                <a:tab pos="635000" algn="l"/>
                <a:tab pos="1079500" algn="l"/>
                <a:tab pos="1439863" algn="l"/>
                <a:tab pos="3492500" algn="l"/>
                <a:tab pos="4297363" algn="l"/>
              </a:tabLst>
              <a:defRPr sz="2800" b="1">
                <a:solidFill>
                  <a:schemeClr val="tx1"/>
                </a:solidFill>
                <a:latin typeface="Arial" charset="0"/>
              </a:defRPr>
            </a:lvl1pPr>
            <a:lvl2pPr marL="742950" indent="-285750" algn="l">
              <a:spcBef>
                <a:spcPct val="20000"/>
              </a:spcBef>
              <a:buClr>
                <a:schemeClr val="tx2"/>
              </a:buClr>
              <a:buSzPct val="100000"/>
              <a:buChar char="–"/>
              <a:tabLst>
                <a:tab pos="635000" algn="l"/>
                <a:tab pos="1079500" algn="l"/>
                <a:tab pos="1439863" algn="l"/>
                <a:tab pos="3492500" algn="l"/>
                <a:tab pos="4297363" algn="l"/>
              </a:tabLst>
              <a:defRPr sz="2800" b="1">
                <a:solidFill>
                  <a:schemeClr val="tx1"/>
                </a:solidFill>
                <a:latin typeface="Arial" charset="0"/>
              </a:defRPr>
            </a:lvl2pPr>
            <a:lvl3pPr marL="1143000" indent="-228600" algn="l">
              <a:spcBef>
                <a:spcPct val="20000"/>
              </a:spcBef>
              <a:buClr>
                <a:schemeClr val="tx2"/>
              </a:buClr>
              <a:buSzPct val="100000"/>
              <a:buChar char="•"/>
              <a:tabLst>
                <a:tab pos="635000" algn="l"/>
                <a:tab pos="1079500" algn="l"/>
                <a:tab pos="1439863" algn="l"/>
                <a:tab pos="3492500" algn="l"/>
                <a:tab pos="4297363" algn="l"/>
              </a:tabLst>
              <a:defRPr sz="2400">
                <a:solidFill>
                  <a:schemeClr val="tx1"/>
                </a:solidFill>
                <a:latin typeface="Arial" charset="0"/>
              </a:defRPr>
            </a:lvl3pPr>
            <a:lvl4pPr marL="1600200" indent="-228600" algn="l">
              <a:spcBef>
                <a:spcPct val="20000"/>
              </a:spcBef>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4pPr>
            <a:lvl5pPr marL="2057400" indent="-228600" algn="l">
              <a:spcBef>
                <a:spcPct val="20000"/>
              </a:spcBef>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9pPr>
          </a:lstStyle>
          <a:p>
            <a:pPr eaLnBrk="1" hangingPunct="1">
              <a:buClrTx/>
              <a:buSzTx/>
              <a:buFontTx/>
              <a:buNone/>
            </a:pPr>
            <a:r>
              <a:rPr lang="en-US" altLang="en-US" sz="2400">
                <a:latin typeface="Arial Narrow" pitchFamily="34" charset="0"/>
                <a:cs typeface="Times New Roman" pitchFamily="18" charset="0"/>
              </a:rPr>
              <a:t>0.7M</a:t>
            </a:r>
            <a:r>
              <a:rPr lang="en-US" altLang="en-US" sz="2400" baseline="-25000">
                <a:latin typeface="Arial Narrow" pitchFamily="34" charset="0"/>
                <a:cs typeface="Times New Roman" pitchFamily="18" charset="0"/>
              </a:rPr>
              <a:t>y</a:t>
            </a:r>
            <a:endParaRPr lang="en-US" altLang="en-US" sz="2400">
              <a:latin typeface="Arial Narrow" pitchFamily="34" charset="0"/>
              <a:cs typeface="Times New Roman" pitchFamily="18" charset="0"/>
            </a:endParaRPr>
          </a:p>
        </p:txBody>
      </p:sp>
      <p:sp>
        <p:nvSpPr>
          <p:cNvPr id="34" name="Text Box 5"/>
          <p:cNvSpPr txBox="1">
            <a:spLocks noChangeArrowheads="1"/>
          </p:cNvSpPr>
          <p:nvPr/>
        </p:nvSpPr>
        <p:spPr bwMode="auto">
          <a:xfrm>
            <a:off x="2147888" y="3965575"/>
            <a:ext cx="4699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chemeClr val="tx2"/>
              </a:buClr>
              <a:buSzPct val="150000"/>
              <a:buChar char="•"/>
              <a:tabLst>
                <a:tab pos="635000" algn="l"/>
                <a:tab pos="1079500" algn="l"/>
                <a:tab pos="1439863" algn="l"/>
                <a:tab pos="3492500" algn="l"/>
                <a:tab pos="4297363" algn="l"/>
              </a:tabLst>
              <a:defRPr sz="2800" b="1">
                <a:solidFill>
                  <a:schemeClr val="tx1"/>
                </a:solidFill>
                <a:latin typeface="Arial" charset="0"/>
              </a:defRPr>
            </a:lvl1pPr>
            <a:lvl2pPr marL="742950" indent="-285750" algn="l">
              <a:spcBef>
                <a:spcPct val="20000"/>
              </a:spcBef>
              <a:buClr>
                <a:schemeClr val="tx2"/>
              </a:buClr>
              <a:buSzPct val="100000"/>
              <a:buChar char="–"/>
              <a:tabLst>
                <a:tab pos="635000" algn="l"/>
                <a:tab pos="1079500" algn="l"/>
                <a:tab pos="1439863" algn="l"/>
                <a:tab pos="3492500" algn="l"/>
                <a:tab pos="4297363" algn="l"/>
              </a:tabLst>
              <a:defRPr sz="2800" b="1">
                <a:solidFill>
                  <a:schemeClr val="tx1"/>
                </a:solidFill>
                <a:latin typeface="Arial" charset="0"/>
              </a:defRPr>
            </a:lvl2pPr>
            <a:lvl3pPr marL="1143000" indent="-228600" algn="l">
              <a:spcBef>
                <a:spcPct val="20000"/>
              </a:spcBef>
              <a:buClr>
                <a:schemeClr val="tx2"/>
              </a:buClr>
              <a:buSzPct val="100000"/>
              <a:buChar char="•"/>
              <a:tabLst>
                <a:tab pos="635000" algn="l"/>
                <a:tab pos="1079500" algn="l"/>
                <a:tab pos="1439863" algn="l"/>
                <a:tab pos="3492500" algn="l"/>
                <a:tab pos="4297363" algn="l"/>
              </a:tabLst>
              <a:defRPr sz="2400">
                <a:solidFill>
                  <a:schemeClr val="tx1"/>
                </a:solidFill>
                <a:latin typeface="Arial" charset="0"/>
              </a:defRPr>
            </a:lvl3pPr>
            <a:lvl4pPr marL="1600200" indent="-228600" algn="l">
              <a:spcBef>
                <a:spcPct val="20000"/>
              </a:spcBef>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4pPr>
            <a:lvl5pPr marL="2057400" indent="-228600" algn="l">
              <a:spcBef>
                <a:spcPct val="20000"/>
              </a:spcBef>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9pPr>
          </a:lstStyle>
          <a:p>
            <a:pPr algn="ctr" eaLnBrk="1" hangingPunct="1">
              <a:buClrTx/>
              <a:buSzTx/>
              <a:buFontTx/>
              <a:buNone/>
            </a:pPr>
            <a:r>
              <a:rPr lang="en-US" altLang="en-US" sz="2000">
                <a:latin typeface="Arial Narrow" pitchFamily="34" charset="0"/>
                <a:cs typeface="Times New Roman" pitchFamily="18" charset="0"/>
              </a:rPr>
              <a:t> </a:t>
            </a:r>
            <a:r>
              <a:rPr lang="en-US" altLang="en-US" sz="2000">
                <a:latin typeface="Arial Narrow" pitchFamily="34" charset="0"/>
                <a:cs typeface="Times New Roman" pitchFamily="18" charset="0"/>
                <a:sym typeface="Symbol" pitchFamily="18" charset="2"/>
              </a:rPr>
              <a:t></a:t>
            </a:r>
            <a:r>
              <a:rPr lang="en-US" altLang="en-US" sz="2000" baseline="-25000">
                <a:latin typeface="Arial Narrow" pitchFamily="34" charset="0"/>
                <a:cs typeface="Times New Roman" pitchFamily="18" charset="0"/>
                <a:sym typeface="Symbol" pitchFamily="18" charset="2"/>
              </a:rPr>
              <a:t>p</a:t>
            </a:r>
            <a:endParaRPr lang="en-US" altLang="en-US" sz="2000">
              <a:latin typeface="Arial Narrow" pitchFamily="34" charset="0"/>
              <a:cs typeface="Times New Roman" pitchFamily="18" charset="0"/>
            </a:endParaRPr>
          </a:p>
        </p:txBody>
      </p:sp>
      <p:sp>
        <p:nvSpPr>
          <p:cNvPr id="35" name="Text Box 6"/>
          <p:cNvSpPr txBox="1">
            <a:spLocks noChangeArrowheads="1"/>
          </p:cNvSpPr>
          <p:nvPr/>
        </p:nvSpPr>
        <p:spPr bwMode="auto">
          <a:xfrm>
            <a:off x="3170238" y="4030663"/>
            <a:ext cx="8604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chemeClr val="tx2"/>
              </a:buClr>
              <a:buSzPct val="150000"/>
              <a:buChar char="•"/>
              <a:tabLst>
                <a:tab pos="635000" algn="l"/>
                <a:tab pos="1079500" algn="l"/>
                <a:tab pos="1439863" algn="l"/>
                <a:tab pos="3492500" algn="l"/>
                <a:tab pos="4297363" algn="l"/>
              </a:tabLst>
              <a:defRPr sz="2800" b="1">
                <a:solidFill>
                  <a:schemeClr val="tx1"/>
                </a:solidFill>
                <a:latin typeface="Arial" charset="0"/>
              </a:defRPr>
            </a:lvl1pPr>
            <a:lvl2pPr marL="742950" indent="-285750" algn="l">
              <a:spcBef>
                <a:spcPct val="20000"/>
              </a:spcBef>
              <a:buClr>
                <a:schemeClr val="tx2"/>
              </a:buClr>
              <a:buSzPct val="100000"/>
              <a:buChar char="–"/>
              <a:tabLst>
                <a:tab pos="635000" algn="l"/>
                <a:tab pos="1079500" algn="l"/>
                <a:tab pos="1439863" algn="l"/>
                <a:tab pos="3492500" algn="l"/>
                <a:tab pos="4297363" algn="l"/>
              </a:tabLst>
              <a:defRPr sz="2800" b="1">
                <a:solidFill>
                  <a:schemeClr val="tx1"/>
                </a:solidFill>
                <a:latin typeface="Arial" charset="0"/>
              </a:defRPr>
            </a:lvl2pPr>
            <a:lvl3pPr marL="1143000" indent="-228600" algn="l">
              <a:spcBef>
                <a:spcPct val="20000"/>
              </a:spcBef>
              <a:buClr>
                <a:schemeClr val="tx2"/>
              </a:buClr>
              <a:buSzPct val="100000"/>
              <a:buChar char="•"/>
              <a:tabLst>
                <a:tab pos="635000" algn="l"/>
                <a:tab pos="1079500" algn="l"/>
                <a:tab pos="1439863" algn="l"/>
                <a:tab pos="3492500" algn="l"/>
                <a:tab pos="4297363" algn="l"/>
              </a:tabLst>
              <a:defRPr sz="2400">
                <a:solidFill>
                  <a:schemeClr val="tx1"/>
                </a:solidFill>
                <a:latin typeface="Arial" charset="0"/>
              </a:defRPr>
            </a:lvl3pPr>
            <a:lvl4pPr marL="1600200" indent="-228600" algn="l">
              <a:spcBef>
                <a:spcPct val="20000"/>
              </a:spcBef>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4pPr>
            <a:lvl5pPr marL="2057400" indent="-228600" algn="l">
              <a:spcBef>
                <a:spcPct val="20000"/>
              </a:spcBef>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9pPr>
          </a:lstStyle>
          <a:p>
            <a:pPr algn="ctr" eaLnBrk="1" hangingPunct="1">
              <a:buClrTx/>
              <a:buSzTx/>
              <a:buFontTx/>
              <a:buNone/>
            </a:pPr>
            <a:r>
              <a:rPr lang="en-US" altLang="en-US" sz="2000">
                <a:latin typeface="Arial Narrow" pitchFamily="34" charset="0"/>
                <a:cs typeface="Times New Roman" pitchFamily="18" charset="0"/>
              </a:rPr>
              <a:t> </a:t>
            </a:r>
            <a:r>
              <a:rPr lang="en-US" altLang="en-US" sz="2000">
                <a:latin typeface="Arial Narrow" pitchFamily="34" charset="0"/>
                <a:cs typeface="Times New Roman" pitchFamily="18" charset="0"/>
                <a:sym typeface="Symbol" pitchFamily="18" charset="2"/>
              </a:rPr>
              <a:t></a:t>
            </a:r>
            <a:r>
              <a:rPr lang="en-US" altLang="en-US" sz="2000" baseline="-25000">
                <a:latin typeface="Arial Narrow" pitchFamily="34" charset="0"/>
                <a:cs typeface="Times New Roman" pitchFamily="18" charset="0"/>
                <a:sym typeface="Symbol" pitchFamily="18" charset="2"/>
              </a:rPr>
              <a:t>r</a:t>
            </a:r>
            <a:endParaRPr lang="en-US" altLang="en-US" sz="2000">
              <a:latin typeface="Arial Narrow" pitchFamily="34" charset="0"/>
              <a:cs typeface="Times New Roman" pitchFamily="18" charset="0"/>
            </a:endParaRPr>
          </a:p>
        </p:txBody>
      </p:sp>
      <p:sp>
        <p:nvSpPr>
          <p:cNvPr id="36" name="Text Box 7"/>
          <p:cNvSpPr txBox="1">
            <a:spLocks noChangeArrowheads="1"/>
          </p:cNvSpPr>
          <p:nvPr/>
        </p:nvSpPr>
        <p:spPr bwMode="auto">
          <a:xfrm>
            <a:off x="6037263" y="4098925"/>
            <a:ext cx="3184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chemeClr val="tx2"/>
              </a:buClr>
              <a:buSzPct val="150000"/>
              <a:buChar char="•"/>
              <a:tabLst>
                <a:tab pos="635000" algn="l"/>
                <a:tab pos="1079500" algn="l"/>
                <a:tab pos="1439863" algn="l"/>
                <a:tab pos="3492500" algn="l"/>
                <a:tab pos="4297363" algn="l"/>
              </a:tabLst>
              <a:defRPr sz="2800" b="1">
                <a:solidFill>
                  <a:schemeClr val="tx1"/>
                </a:solidFill>
                <a:latin typeface="Arial" charset="0"/>
              </a:defRPr>
            </a:lvl1pPr>
            <a:lvl2pPr marL="742950" indent="-285750" algn="l">
              <a:spcBef>
                <a:spcPct val="20000"/>
              </a:spcBef>
              <a:buClr>
                <a:schemeClr val="tx2"/>
              </a:buClr>
              <a:buSzPct val="100000"/>
              <a:buChar char="–"/>
              <a:tabLst>
                <a:tab pos="635000" algn="l"/>
                <a:tab pos="1079500" algn="l"/>
                <a:tab pos="1439863" algn="l"/>
                <a:tab pos="3492500" algn="l"/>
                <a:tab pos="4297363" algn="l"/>
              </a:tabLst>
              <a:defRPr sz="2800" b="1">
                <a:solidFill>
                  <a:schemeClr val="tx1"/>
                </a:solidFill>
                <a:latin typeface="Arial" charset="0"/>
              </a:defRPr>
            </a:lvl2pPr>
            <a:lvl3pPr marL="1143000" indent="-228600" algn="l">
              <a:spcBef>
                <a:spcPct val="20000"/>
              </a:spcBef>
              <a:buClr>
                <a:schemeClr val="tx2"/>
              </a:buClr>
              <a:buSzPct val="100000"/>
              <a:buChar char="•"/>
              <a:tabLst>
                <a:tab pos="635000" algn="l"/>
                <a:tab pos="1079500" algn="l"/>
                <a:tab pos="1439863" algn="l"/>
                <a:tab pos="3492500" algn="l"/>
                <a:tab pos="4297363" algn="l"/>
              </a:tabLst>
              <a:defRPr sz="2400">
                <a:solidFill>
                  <a:schemeClr val="tx1"/>
                </a:solidFill>
                <a:latin typeface="Arial" charset="0"/>
              </a:defRPr>
            </a:lvl3pPr>
            <a:lvl4pPr marL="1600200" indent="-228600" algn="l">
              <a:spcBef>
                <a:spcPct val="20000"/>
              </a:spcBef>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4pPr>
            <a:lvl5pPr marL="2057400" indent="-228600" algn="l">
              <a:spcBef>
                <a:spcPct val="20000"/>
              </a:spcBef>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9pPr>
          </a:lstStyle>
          <a:p>
            <a:pPr eaLnBrk="1" hangingPunct="1">
              <a:buClrTx/>
              <a:buSzTx/>
              <a:buFontTx/>
              <a:buNone/>
            </a:pPr>
            <a:r>
              <a:rPr lang="en-US" altLang="en-US" sz="2400">
                <a:latin typeface="Arial Narrow" pitchFamily="34" charset="0"/>
                <a:cs typeface="Times New Roman" pitchFamily="18" charset="0"/>
              </a:rPr>
              <a:t>Width-Thickness Ratio</a:t>
            </a:r>
          </a:p>
        </p:txBody>
      </p:sp>
      <p:sp>
        <p:nvSpPr>
          <p:cNvPr id="37" name="Text Box 8"/>
          <p:cNvSpPr txBox="1">
            <a:spLocks noChangeArrowheads="1"/>
          </p:cNvSpPr>
          <p:nvPr/>
        </p:nvSpPr>
        <p:spPr bwMode="auto">
          <a:xfrm>
            <a:off x="977900" y="1468438"/>
            <a:ext cx="631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chemeClr val="tx2"/>
              </a:buClr>
              <a:buSzPct val="150000"/>
              <a:buChar char="•"/>
              <a:tabLst>
                <a:tab pos="635000" algn="l"/>
                <a:tab pos="1079500" algn="l"/>
                <a:tab pos="1439863" algn="l"/>
                <a:tab pos="3492500" algn="l"/>
                <a:tab pos="4297363" algn="l"/>
              </a:tabLst>
              <a:defRPr sz="2800" b="1">
                <a:solidFill>
                  <a:schemeClr val="tx1"/>
                </a:solidFill>
                <a:latin typeface="Arial" charset="0"/>
              </a:defRPr>
            </a:lvl1pPr>
            <a:lvl2pPr marL="742950" indent="-285750" algn="l">
              <a:spcBef>
                <a:spcPct val="20000"/>
              </a:spcBef>
              <a:buClr>
                <a:schemeClr val="tx2"/>
              </a:buClr>
              <a:buSzPct val="100000"/>
              <a:buChar char="–"/>
              <a:tabLst>
                <a:tab pos="635000" algn="l"/>
                <a:tab pos="1079500" algn="l"/>
                <a:tab pos="1439863" algn="l"/>
                <a:tab pos="3492500" algn="l"/>
                <a:tab pos="4297363" algn="l"/>
              </a:tabLst>
              <a:defRPr sz="2800" b="1">
                <a:solidFill>
                  <a:schemeClr val="tx1"/>
                </a:solidFill>
                <a:latin typeface="Arial" charset="0"/>
              </a:defRPr>
            </a:lvl2pPr>
            <a:lvl3pPr marL="1143000" indent="-228600" algn="l">
              <a:spcBef>
                <a:spcPct val="20000"/>
              </a:spcBef>
              <a:buClr>
                <a:schemeClr val="tx2"/>
              </a:buClr>
              <a:buSzPct val="100000"/>
              <a:buChar char="•"/>
              <a:tabLst>
                <a:tab pos="635000" algn="l"/>
                <a:tab pos="1079500" algn="l"/>
                <a:tab pos="1439863" algn="l"/>
                <a:tab pos="3492500" algn="l"/>
                <a:tab pos="4297363" algn="l"/>
              </a:tabLst>
              <a:defRPr sz="2400">
                <a:solidFill>
                  <a:schemeClr val="tx1"/>
                </a:solidFill>
                <a:latin typeface="Arial" charset="0"/>
              </a:defRPr>
            </a:lvl3pPr>
            <a:lvl4pPr marL="1600200" indent="-228600" algn="l">
              <a:spcBef>
                <a:spcPct val="20000"/>
              </a:spcBef>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4pPr>
            <a:lvl5pPr marL="2057400" indent="-228600" algn="l">
              <a:spcBef>
                <a:spcPct val="20000"/>
              </a:spcBef>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9pPr>
          </a:lstStyle>
          <a:p>
            <a:pPr eaLnBrk="1" hangingPunct="1">
              <a:buClrTx/>
              <a:buSzTx/>
              <a:buFontTx/>
              <a:buNone/>
            </a:pPr>
            <a:r>
              <a:rPr lang="en-US" altLang="en-US" sz="2400">
                <a:latin typeface="Arial Narrow" pitchFamily="34" charset="0"/>
                <a:cs typeface="Times New Roman" pitchFamily="18" charset="0"/>
              </a:rPr>
              <a:t>M</a:t>
            </a:r>
            <a:r>
              <a:rPr lang="en-US" altLang="en-US" sz="2400" baseline="-25000">
                <a:latin typeface="Arial Narrow" pitchFamily="34" charset="0"/>
                <a:cs typeface="Times New Roman" pitchFamily="18" charset="0"/>
              </a:rPr>
              <a:t>p</a:t>
            </a:r>
            <a:endParaRPr lang="en-US" altLang="en-US" sz="2400">
              <a:latin typeface="Arial Narrow" pitchFamily="34" charset="0"/>
              <a:cs typeface="Times New Roman" pitchFamily="18" charset="0"/>
            </a:endParaRPr>
          </a:p>
        </p:txBody>
      </p:sp>
      <p:sp>
        <p:nvSpPr>
          <p:cNvPr id="38" name="Text Box 9"/>
          <p:cNvSpPr txBox="1">
            <a:spLocks noChangeArrowheads="1"/>
          </p:cNvSpPr>
          <p:nvPr/>
        </p:nvSpPr>
        <p:spPr bwMode="auto">
          <a:xfrm>
            <a:off x="2925763" y="920750"/>
            <a:ext cx="23764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chemeClr val="tx2"/>
              </a:buClr>
              <a:buSzPct val="150000"/>
              <a:buChar char="•"/>
              <a:tabLst>
                <a:tab pos="635000" algn="l"/>
                <a:tab pos="1079500" algn="l"/>
                <a:tab pos="1439863" algn="l"/>
                <a:tab pos="3492500" algn="l"/>
                <a:tab pos="4297363" algn="l"/>
              </a:tabLst>
              <a:defRPr sz="2800" b="1">
                <a:solidFill>
                  <a:schemeClr val="tx1"/>
                </a:solidFill>
                <a:latin typeface="Arial" charset="0"/>
              </a:defRPr>
            </a:lvl1pPr>
            <a:lvl2pPr marL="742950" indent="-285750" algn="l">
              <a:spcBef>
                <a:spcPct val="20000"/>
              </a:spcBef>
              <a:buClr>
                <a:schemeClr val="tx2"/>
              </a:buClr>
              <a:buSzPct val="100000"/>
              <a:buChar char="–"/>
              <a:tabLst>
                <a:tab pos="635000" algn="l"/>
                <a:tab pos="1079500" algn="l"/>
                <a:tab pos="1439863" algn="l"/>
                <a:tab pos="3492500" algn="l"/>
                <a:tab pos="4297363" algn="l"/>
              </a:tabLst>
              <a:defRPr sz="2800" b="1">
                <a:solidFill>
                  <a:schemeClr val="tx1"/>
                </a:solidFill>
                <a:latin typeface="Arial" charset="0"/>
              </a:defRPr>
            </a:lvl2pPr>
            <a:lvl3pPr marL="1143000" indent="-228600" algn="l">
              <a:spcBef>
                <a:spcPct val="20000"/>
              </a:spcBef>
              <a:buClr>
                <a:schemeClr val="tx2"/>
              </a:buClr>
              <a:buSzPct val="100000"/>
              <a:buChar char="•"/>
              <a:tabLst>
                <a:tab pos="635000" algn="l"/>
                <a:tab pos="1079500" algn="l"/>
                <a:tab pos="1439863" algn="l"/>
                <a:tab pos="3492500" algn="l"/>
                <a:tab pos="4297363" algn="l"/>
              </a:tabLst>
              <a:defRPr sz="2400">
                <a:solidFill>
                  <a:schemeClr val="tx1"/>
                </a:solidFill>
                <a:latin typeface="Arial" charset="0"/>
              </a:defRPr>
            </a:lvl3pPr>
            <a:lvl4pPr marL="1600200" indent="-228600" algn="l">
              <a:spcBef>
                <a:spcPct val="20000"/>
              </a:spcBef>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4pPr>
            <a:lvl5pPr marL="2057400" indent="-228600" algn="l">
              <a:spcBef>
                <a:spcPct val="20000"/>
              </a:spcBef>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9pPr>
          </a:lstStyle>
          <a:p>
            <a:pPr eaLnBrk="1" hangingPunct="1">
              <a:buClrTx/>
              <a:buSzTx/>
              <a:buFontTx/>
              <a:buNone/>
            </a:pPr>
            <a:r>
              <a:rPr lang="en-US" altLang="en-US" sz="2000">
                <a:latin typeface="Arial Narrow" pitchFamily="34" charset="0"/>
                <a:cs typeface="Times New Roman" pitchFamily="18" charset="0"/>
              </a:rPr>
              <a:t>Plastic Buckling</a:t>
            </a:r>
          </a:p>
        </p:txBody>
      </p:sp>
      <p:sp>
        <p:nvSpPr>
          <p:cNvPr id="39" name="Text Box 10"/>
          <p:cNvSpPr txBox="1">
            <a:spLocks noChangeArrowheads="1"/>
          </p:cNvSpPr>
          <p:nvPr/>
        </p:nvSpPr>
        <p:spPr bwMode="auto">
          <a:xfrm>
            <a:off x="3789363" y="1511300"/>
            <a:ext cx="23764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chemeClr val="tx2"/>
              </a:buClr>
              <a:buSzPct val="150000"/>
              <a:buChar char="•"/>
              <a:tabLst>
                <a:tab pos="635000" algn="l"/>
                <a:tab pos="1079500" algn="l"/>
                <a:tab pos="1439863" algn="l"/>
                <a:tab pos="3492500" algn="l"/>
                <a:tab pos="4297363" algn="l"/>
              </a:tabLst>
              <a:defRPr sz="2800" b="1">
                <a:solidFill>
                  <a:schemeClr val="tx1"/>
                </a:solidFill>
                <a:latin typeface="Arial" charset="0"/>
              </a:defRPr>
            </a:lvl1pPr>
            <a:lvl2pPr marL="742950" indent="-285750" algn="l">
              <a:spcBef>
                <a:spcPct val="20000"/>
              </a:spcBef>
              <a:buClr>
                <a:schemeClr val="tx2"/>
              </a:buClr>
              <a:buSzPct val="100000"/>
              <a:buChar char="–"/>
              <a:tabLst>
                <a:tab pos="635000" algn="l"/>
                <a:tab pos="1079500" algn="l"/>
                <a:tab pos="1439863" algn="l"/>
                <a:tab pos="3492500" algn="l"/>
                <a:tab pos="4297363" algn="l"/>
              </a:tabLst>
              <a:defRPr sz="2800" b="1">
                <a:solidFill>
                  <a:schemeClr val="tx1"/>
                </a:solidFill>
                <a:latin typeface="Arial" charset="0"/>
              </a:defRPr>
            </a:lvl2pPr>
            <a:lvl3pPr marL="1143000" indent="-228600" algn="l">
              <a:spcBef>
                <a:spcPct val="20000"/>
              </a:spcBef>
              <a:buClr>
                <a:schemeClr val="tx2"/>
              </a:buClr>
              <a:buSzPct val="100000"/>
              <a:buChar char="•"/>
              <a:tabLst>
                <a:tab pos="635000" algn="l"/>
                <a:tab pos="1079500" algn="l"/>
                <a:tab pos="1439863" algn="l"/>
                <a:tab pos="3492500" algn="l"/>
                <a:tab pos="4297363" algn="l"/>
              </a:tabLst>
              <a:defRPr sz="2400">
                <a:solidFill>
                  <a:schemeClr val="tx1"/>
                </a:solidFill>
                <a:latin typeface="Arial" charset="0"/>
              </a:defRPr>
            </a:lvl3pPr>
            <a:lvl4pPr marL="1600200" indent="-228600" algn="l">
              <a:spcBef>
                <a:spcPct val="20000"/>
              </a:spcBef>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4pPr>
            <a:lvl5pPr marL="2057400" indent="-228600" algn="l">
              <a:spcBef>
                <a:spcPct val="20000"/>
              </a:spcBef>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9pPr>
          </a:lstStyle>
          <a:p>
            <a:pPr eaLnBrk="1" hangingPunct="1">
              <a:buClrTx/>
              <a:buSzTx/>
              <a:buFontTx/>
              <a:buNone/>
            </a:pPr>
            <a:r>
              <a:rPr lang="en-US" altLang="en-US" sz="2000">
                <a:latin typeface="Arial Narrow" pitchFamily="34" charset="0"/>
                <a:cs typeface="Times New Roman" pitchFamily="18" charset="0"/>
              </a:rPr>
              <a:t>Inelastic Buckling</a:t>
            </a:r>
          </a:p>
        </p:txBody>
      </p:sp>
      <p:sp>
        <p:nvSpPr>
          <p:cNvPr id="40" name="Text Box 11"/>
          <p:cNvSpPr txBox="1">
            <a:spLocks noChangeArrowheads="1"/>
          </p:cNvSpPr>
          <p:nvPr/>
        </p:nvSpPr>
        <p:spPr bwMode="auto">
          <a:xfrm>
            <a:off x="4792663" y="2263775"/>
            <a:ext cx="19796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chemeClr val="tx2"/>
              </a:buClr>
              <a:buSzPct val="150000"/>
              <a:buChar char="•"/>
              <a:tabLst>
                <a:tab pos="635000" algn="l"/>
                <a:tab pos="1079500" algn="l"/>
                <a:tab pos="1439863" algn="l"/>
                <a:tab pos="3492500" algn="l"/>
                <a:tab pos="4297363" algn="l"/>
              </a:tabLst>
              <a:defRPr sz="2800" b="1">
                <a:solidFill>
                  <a:schemeClr val="tx1"/>
                </a:solidFill>
                <a:latin typeface="Arial" charset="0"/>
              </a:defRPr>
            </a:lvl1pPr>
            <a:lvl2pPr marL="742950" indent="-285750" algn="l">
              <a:spcBef>
                <a:spcPct val="20000"/>
              </a:spcBef>
              <a:buClr>
                <a:schemeClr val="tx2"/>
              </a:buClr>
              <a:buSzPct val="100000"/>
              <a:buChar char="–"/>
              <a:tabLst>
                <a:tab pos="635000" algn="l"/>
                <a:tab pos="1079500" algn="l"/>
                <a:tab pos="1439863" algn="l"/>
                <a:tab pos="3492500" algn="l"/>
                <a:tab pos="4297363" algn="l"/>
              </a:tabLst>
              <a:defRPr sz="2800" b="1">
                <a:solidFill>
                  <a:schemeClr val="tx1"/>
                </a:solidFill>
                <a:latin typeface="Arial" charset="0"/>
              </a:defRPr>
            </a:lvl2pPr>
            <a:lvl3pPr marL="1143000" indent="-228600" algn="l">
              <a:spcBef>
                <a:spcPct val="20000"/>
              </a:spcBef>
              <a:buClr>
                <a:schemeClr val="tx2"/>
              </a:buClr>
              <a:buSzPct val="100000"/>
              <a:buChar char="•"/>
              <a:tabLst>
                <a:tab pos="635000" algn="l"/>
                <a:tab pos="1079500" algn="l"/>
                <a:tab pos="1439863" algn="l"/>
                <a:tab pos="3492500" algn="l"/>
                <a:tab pos="4297363" algn="l"/>
              </a:tabLst>
              <a:defRPr sz="2400">
                <a:solidFill>
                  <a:schemeClr val="tx1"/>
                </a:solidFill>
                <a:latin typeface="Arial" charset="0"/>
              </a:defRPr>
            </a:lvl3pPr>
            <a:lvl4pPr marL="1600200" indent="-228600" algn="l">
              <a:spcBef>
                <a:spcPct val="20000"/>
              </a:spcBef>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4pPr>
            <a:lvl5pPr marL="2057400" indent="-228600" algn="l">
              <a:spcBef>
                <a:spcPct val="20000"/>
              </a:spcBef>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9pPr>
          </a:lstStyle>
          <a:p>
            <a:pPr eaLnBrk="1" hangingPunct="1">
              <a:buClrTx/>
              <a:buSzTx/>
              <a:buFontTx/>
              <a:buNone/>
            </a:pPr>
            <a:r>
              <a:rPr lang="en-US" altLang="en-US" sz="2000">
                <a:latin typeface="Arial Narrow" pitchFamily="34" charset="0"/>
                <a:cs typeface="Times New Roman" pitchFamily="18" charset="0"/>
              </a:rPr>
              <a:t>Elastic Buckling</a:t>
            </a:r>
          </a:p>
        </p:txBody>
      </p:sp>
      <p:sp>
        <p:nvSpPr>
          <p:cNvPr id="41" name="Line 12"/>
          <p:cNvSpPr>
            <a:spLocks noChangeShapeType="1"/>
          </p:cNvSpPr>
          <p:nvPr/>
        </p:nvSpPr>
        <p:spPr bwMode="auto">
          <a:xfrm>
            <a:off x="1516063" y="1662113"/>
            <a:ext cx="862012"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42" name="Line 13"/>
          <p:cNvSpPr>
            <a:spLocks noChangeShapeType="1"/>
          </p:cNvSpPr>
          <p:nvPr/>
        </p:nvSpPr>
        <p:spPr bwMode="auto">
          <a:xfrm>
            <a:off x="2363788" y="1673225"/>
            <a:ext cx="1193800" cy="787400"/>
          </a:xfrm>
          <a:prstGeom prst="line">
            <a:avLst/>
          </a:prstGeom>
          <a:noFill/>
          <a:ln w="762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43" name="Freeform 14"/>
          <p:cNvSpPr>
            <a:spLocks/>
          </p:cNvSpPr>
          <p:nvPr/>
        </p:nvSpPr>
        <p:spPr bwMode="auto">
          <a:xfrm>
            <a:off x="3551238" y="2457450"/>
            <a:ext cx="2279650" cy="708025"/>
          </a:xfrm>
          <a:custGeom>
            <a:avLst/>
            <a:gdLst>
              <a:gd name="T0" fmla="*/ 0 w 1192"/>
              <a:gd name="T1" fmla="*/ 0 h 318"/>
              <a:gd name="T2" fmla="*/ 130047 w 1192"/>
              <a:gd name="T3" fmla="*/ 111325 h 318"/>
              <a:gd name="T4" fmla="*/ 283044 w 1192"/>
              <a:gd name="T5" fmla="*/ 222649 h 318"/>
              <a:gd name="T6" fmla="*/ 332768 w 1192"/>
              <a:gd name="T7" fmla="*/ 253820 h 318"/>
              <a:gd name="T8" fmla="*/ 493414 w 1192"/>
              <a:gd name="T9" fmla="*/ 347333 h 318"/>
              <a:gd name="T10" fmla="*/ 669360 w 1192"/>
              <a:gd name="T11" fmla="*/ 423034 h 318"/>
              <a:gd name="T12" fmla="*/ 891205 w 1192"/>
              <a:gd name="T13" fmla="*/ 507641 h 318"/>
              <a:gd name="T14" fmla="*/ 1212498 w 1192"/>
              <a:gd name="T15" fmla="*/ 601153 h 318"/>
              <a:gd name="T16" fmla="*/ 1441993 w 1192"/>
              <a:gd name="T17" fmla="*/ 650136 h 318"/>
              <a:gd name="T18" fmla="*/ 1629414 w 1192"/>
              <a:gd name="T19" fmla="*/ 672401 h 318"/>
              <a:gd name="T20" fmla="*/ 1874209 w 1192"/>
              <a:gd name="T21" fmla="*/ 699119 h 318"/>
              <a:gd name="T22" fmla="*/ 2279650 w 1192"/>
              <a:gd name="T23" fmla="*/ 708025 h 3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92" h="318">
                <a:moveTo>
                  <a:pt x="0" y="0"/>
                </a:moveTo>
                <a:cubicBezTo>
                  <a:pt x="11" y="8"/>
                  <a:pt x="43" y="33"/>
                  <a:pt x="68" y="50"/>
                </a:cubicBezTo>
                <a:cubicBezTo>
                  <a:pt x="93" y="67"/>
                  <a:pt x="130" y="89"/>
                  <a:pt x="148" y="100"/>
                </a:cubicBezTo>
                <a:cubicBezTo>
                  <a:pt x="166" y="111"/>
                  <a:pt x="156" y="105"/>
                  <a:pt x="174" y="114"/>
                </a:cubicBezTo>
                <a:cubicBezTo>
                  <a:pt x="192" y="123"/>
                  <a:pt x="229" y="143"/>
                  <a:pt x="258" y="156"/>
                </a:cubicBezTo>
                <a:cubicBezTo>
                  <a:pt x="287" y="169"/>
                  <a:pt x="315" y="178"/>
                  <a:pt x="350" y="190"/>
                </a:cubicBezTo>
                <a:cubicBezTo>
                  <a:pt x="385" y="202"/>
                  <a:pt x="419" y="215"/>
                  <a:pt x="466" y="228"/>
                </a:cubicBezTo>
                <a:cubicBezTo>
                  <a:pt x="513" y="241"/>
                  <a:pt x="586" y="259"/>
                  <a:pt x="634" y="270"/>
                </a:cubicBezTo>
                <a:cubicBezTo>
                  <a:pt x="682" y="281"/>
                  <a:pt x="718" y="287"/>
                  <a:pt x="754" y="292"/>
                </a:cubicBezTo>
                <a:cubicBezTo>
                  <a:pt x="790" y="297"/>
                  <a:pt x="814" y="298"/>
                  <a:pt x="852" y="302"/>
                </a:cubicBezTo>
                <a:cubicBezTo>
                  <a:pt x="890" y="306"/>
                  <a:pt x="923" y="311"/>
                  <a:pt x="980" y="314"/>
                </a:cubicBezTo>
                <a:cubicBezTo>
                  <a:pt x="1037" y="317"/>
                  <a:pt x="1148" y="317"/>
                  <a:pt x="1192" y="318"/>
                </a:cubicBezTo>
              </a:path>
            </a:pathLst>
          </a:custGeom>
          <a:noFill/>
          <a:ln w="76200" cap="flat" cmpd="sng">
            <a:solidFill>
              <a:schemeClr val="tx2"/>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44" name="Line 15"/>
          <p:cNvSpPr>
            <a:spLocks noChangeShapeType="1"/>
          </p:cNvSpPr>
          <p:nvPr/>
        </p:nvSpPr>
        <p:spPr bwMode="auto">
          <a:xfrm>
            <a:off x="2386013" y="1495425"/>
            <a:ext cx="0" cy="2557463"/>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45" name="Line 16"/>
          <p:cNvSpPr>
            <a:spLocks noChangeShapeType="1"/>
          </p:cNvSpPr>
          <p:nvPr/>
        </p:nvSpPr>
        <p:spPr bwMode="auto">
          <a:xfrm>
            <a:off x="3565525" y="2384425"/>
            <a:ext cx="0" cy="1679575"/>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46" name="Line 17"/>
          <p:cNvSpPr>
            <a:spLocks noChangeShapeType="1"/>
          </p:cNvSpPr>
          <p:nvPr/>
        </p:nvSpPr>
        <p:spPr bwMode="auto">
          <a:xfrm>
            <a:off x="1503363" y="1674813"/>
            <a:ext cx="882650" cy="0"/>
          </a:xfrm>
          <a:prstGeom prst="line">
            <a:avLst/>
          </a:prstGeom>
          <a:noFill/>
          <a:ln w="762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47" name="Line 18"/>
          <p:cNvSpPr>
            <a:spLocks noChangeShapeType="1"/>
          </p:cNvSpPr>
          <p:nvPr/>
        </p:nvSpPr>
        <p:spPr bwMode="auto">
          <a:xfrm flipH="1">
            <a:off x="2197100" y="1089025"/>
            <a:ext cx="754063" cy="490538"/>
          </a:xfrm>
          <a:prstGeom prst="line">
            <a:avLst/>
          </a:prstGeom>
          <a:noFill/>
          <a:ln w="28575">
            <a:solidFill>
              <a:schemeClr val="tx1"/>
            </a:solidFill>
            <a:round/>
            <a:headEnd/>
            <a:tailEnd type="arrow"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48" name="Line 19"/>
          <p:cNvSpPr>
            <a:spLocks noChangeShapeType="1"/>
          </p:cNvSpPr>
          <p:nvPr/>
        </p:nvSpPr>
        <p:spPr bwMode="auto">
          <a:xfrm flipH="1">
            <a:off x="3148013" y="1716088"/>
            <a:ext cx="661987" cy="379412"/>
          </a:xfrm>
          <a:prstGeom prst="line">
            <a:avLst/>
          </a:prstGeom>
          <a:noFill/>
          <a:ln w="28575">
            <a:solidFill>
              <a:schemeClr val="tx1"/>
            </a:solidFill>
            <a:round/>
            <a:headEnd/>
            <a:tailEnd type="arrow"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49" name="Line 20"/>
          <p:cNvSpPr>
            <a:spLocks noChangeShapeType="1"/>
          </p:cNvSpPr>
          <p:nvPr/>
        </p:nvSpPr>
        <p:spPr bwMode="auto">
          <a:xfrm flipH="1">
            <a:off x="4216400" y="2482850"/>
            <a:ext cx="622300" cy="317500"/>
          </a:xfrm>
          <a:prstGeom prst="line">
            <a:avLst/>
          </a:prstGeom>
          <a:noFill/>
          <a:ln w="28575">
            <a:solidFill>
              <a:schemeClr val="tx1"/>
            </a:solidFill>
            <a:round/>
            <a:headEnd/>
            <a:tailEnd type="arrow"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50" name="Line 21"/>
          <p:cNvSpPr>
            <a:spLocks noChangeShapeType="1"/>
          </p:cNvSpPr>
          <p:nvPr/>
        </p:nvSpPr>
        <p:spPr bwMode="auto">
          <a:xfrm rot="5400000">
            <a:off x="2526507" y="1335881"/>
            <a:ext cx="1588" cy="2276475"/>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51" name="Line 22"/>
          <p:cNvSpPr>
            <a:spLocks noChangeShapeType="1"/>
          </p:cNvSpPr>
          <p:nvPr/>
        </p:nvSpPr>
        <p:spPr bwMode="auto">
          <a:xfrm>
            <a:off x="1966913" y="1514475"/>
            <a:ext cx="0" cy="2557463"/>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52" name="Text Box 23"/>
          <p:cNvSpPr txBox="1">
            <a:spLocks noChangeArrowheads="1"/>
          </p:cNvSpPr>
          <p:nvPr/>
        </p:nvSpPr>
        <p:spPr bwMode="auto">
          <a:xfrm>
            <a:off x="1604963" y="3965575"/>
            <a:ext cx="6794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chemeClr val="tx2"/>
              </a:buClr>
              <a:buSzPct val="150000"/>
              <a:buChar char="•"/>
              <a:tabLst>
                <a:tab pos="635000" algn="l"/>
                <a:tab pos="1079500" algn="l"/>
                <a:tab pos="1439863" algn="l"/>
                <a:tab pos="3492500" algn="l"/>
                <a:tab pos="4297363" algn="l"/>
              </a:tabLst>
              <a:defRPr sz="2800" b="1">
                <a:solidFill>
                  <a:schemeClr val="tx1"/>
                </a:solidFill>
                <a:latin typeface="Arial" charset="0"/>
              </a:defRPr>
            </a:lvl1pPr>
            <a:lvl2pPr marL="742950" indent="-285750" algn="l">
              <a:spcBef>
                <a:spcPct val="20000"/>
              </a:spcBef>
              <a:buClr>
                <a:schemeClr val="tx2"/>
              </a:buClr>
              <a:buSzPct val="100000"/>
              <a:buChar char="–"/>
              <a:tabLst>
                <a:tab pos="635000" algn="l"/>
                <a:tab pos="1079500" algn="l"/>
                <a:tab pos="1439863" algn="l"/>
                <a:tab pos="3492500" algn="l"/>
                <a:tab pos="4297363" algn="l"/>
              </a:tabLst>
              <a:defRPr sz="2800" b="1">
                <a:solidFill>
                  <a:schemeClr val="tx1"/>
                </a:solidFill>
                <a:latin typeface="Arial" charset="0"/>
              </a:defRPr>
            </a:lvl2pPr>
            <a:lvl3pPr marL="1143000" indent="-228600" algn="l">
              <a:spcBef>
                <a:spcPct val="20000"/>
              </a:spcBef>
              <a:buClr>
                <a:schemeClr val="tx2"/>
              </a:buClr>
              <a:buSzPct val="100000"/>
              <a:buChar char="•"/>
              <a:tabLst>
                <a:tab pos="635000" algn="l"/>
                <a:tab pos="1079500" algn="l"/>
                <a:tab pos="1439863" algn="l"/>
                <a:tab pos="3492500" algn="l"/>
                <a:tab pos="4297363" algn="l"/>
              </a:tabLst>
              <a:defRPr sz="2400">
                <a:solidFill>
                  <a:schemeClr val="tx1"/>
                </a:solidFill>
                <a:latin typeface="Arial" charset="0"/>
              </a:defRPr>
            </a:lvl3pPr>
            <a:lvl4pPr marL="1600200" indent="-228600" algn="l">
              <a:spcBef>
                <a:spcPct val="20000"/>
              </a:spcBef>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4pPr>
            <a:lvl5pPr marL="2057400" indent="-228600" algn="l">
              <a:spcBef>
                <a:spcPct val="20000"/>
              </a:spcBef>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9pPr>
          </a:lstStyle>
          <a:p>
            <a:pPr algn="ctr" eaLnBrk="1" hangingPunct="1">
              <a:buClrTx/>
              <a:buSzTx/>
              <a:buFontTx/>
              <a:buNone/>
            </a:pPr>
            <a:r>
              <a:rPr lang="en-US" altLang="en-US" sz="2000">
                <a:latin typeface="Arial Narrow" pitchFamily="34" charset="0"/>
                <a:cs typeface="Times New Roman" pitchFamily="18" charset="0"/>
              </a:rPr>
              <a:t> </a:t>
            </a:r>
            <a:r>
              <a:rPr lang="en-US" altLang="en-US" sz="2000">
                <a:latin typeface="Arial Narrow" pitchFamily="34" charset="0"/>
                <a:cs typeface="Times New Roman" pitchFamily="18" charset="0"/>
                <a:sym typeface="Symbol" pitchFamily="18" charset="2"/>
              </a:rPr>
              <a:t></a:t>
            </a:r>
            <a:r>
              <a:rPr lang="en-US" altLang="en-US" sz="2000" baseline="-25000">
                <a:latin typeface="Arial Narrow" pitchFamily="34" charset="0"/>
                <a:cs typeface="Times New Roman" pitchFamily="18" charset="0"/>
                <a:sym typeface="Symbol" pitchFamily="18" charset="2"/>
              </a:rPr>
              <a:t>ps</a:t>
            </a:r>
            <a:endParaRPr lang="en-US" altLang="en-US" sz="2000">
              <a:latin typeface="Arial Narrow" pitchFamily="34" charset="0"/>
              <a:cs typeface="Times New Roman" pitchFamily="18" charset="0"/>
            </a:endParaRPr>
          </a:p>
        </p:txBody>
      </p:sp>
      <p:sp>
        <p:nvSpPr>
          <p:cNvPr id="53" name="Text Box 24"/>
          <p:cNvSpPr txBox="1">
            <a:spLocks noChangeArrowheads="1"/>
          </p:cNvSpPr>
          <p:nvPr/>
        </p:nvSpPr>
        <p:spPr bwMode="auto">
          <a:xfrm rot="-5400000">
            <a:off x="-835025" y="4567238"/>
            <a:ext cx="26098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chemeClr val="tx2"/>
              </a:buClr>
              <a:buSzPct val="150000"/>
              <a:buChar char="•"/>
              <a:tabLst>
                <a:tab pos="635000" algn="l"/>
                <a:tab pos="1079500" algn="l"/>
                <a:tab pos="1439863" algn="l"/>
                <a:tab pos="3492500" algn="l"/>
                <a:tab pos="4297363" algn="l"/>
              </a:tabLst>
              <a:defRPr sz="2800" b="1">
                <a:solidFill>
                  <a:schemeClr val="tx1"/>
                </a:solidFill>
                <a:latin typeface="Arial" charset="0"/>
              </a:defRPr>
            </a:lvl1pPr>
            <a:lvl2pPr marL="742950" indent="-285750" algn="l">
              <a:spcBef>
                <a:spcPct val="20000"/>
              </a:spcBef>
              <a:buClr>
                <a:schemeClr val="tx2"/>
              </a:buClr>
              <a:buSzPct val="100000"/>
              <a:buChar char="–"/>
              <a:tabLst>
                <a:tab pos="635000" algn="l"/>
                <a:tab pos="1079500" algn="l"/>
                <a:tab pos="1439863" algn="l"/>
                <a:tab pos="3492500" algn="l"/>
                <a:tab pos="4297363" algn="l"/>
              </a:tabLst>
              <a:defRPr sz="2800" b="1">
                <a:solidFill>
                  <a:schemeClr val="tx1"/>
                </a:solidFill>
                <a:latin typeface="Arial" charset="0"/>
              </a:defRPr>
            </a:lvl2pPr>
            <a:lvl3pPr marL="1143000" indent="-228600" algn="l">
              <a:spcBef>
                <a:spcPct val="20000"/>
              </a:spcBef>
              <a:buClr>
                <a:schemeClr val="tx2"/>
              </a:buClr>
              <a:buSzPct val="100000"/>
              <a:buChar char="•"/>
              <a:tabLst>
                <a:tab pos="635000" algn="l"/>
                <a:tab pos="1079500" algn="l"/>
                <a:tab pos="1439863" algn="l"/>
                <a:tab pos="3492500" algn="l"/>
                <a:tab pos="4297363" algn="l"/>
              </a:tabLst>
              <a:defRPr sz="2400">
                <a:solidFill>
                  <a:schemeClr val="tx1"/>
                </a:solidFill>
                <a:latin typeface="Arial" charset="0"/>
              </a:defRPr>
            </a:lvl3pPr>
            <a:lvl4pPr marL="1600200" indent="-228600" algn="l">
              <a:spcBef>
                <a:spcPct val="20000"/>
              </a:spcBef>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4pPr>
            <a:lvl5pPr marL="2057400" indent="-228600" algn="l">
              <a:spcBef>
                <a:spcPct val="20000"/>
              </a:spcBef>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9pPr>
          </a:lstStyle>
          <a:p>
            <a:pPr algn="ctr" eaLnBrk="1" hangingPunct="1">
              <a:buClrTx/>
              <a:buSzTx/>
              <a:buFontTx/>
              <a:buNone/>
            </a:pPr>
            <a:r>
              <a:rPr lang="en-US" altLang="en-US" sz="2400">
                <a:latin typeface="Arial Narrow" pitchFamily="34" charset="0"/>
                <a:cs typeface="Times New Roman" pitchFamily="18" charset="0"/>
              </a:rPr>
              <a:t>Ductility</a:t>
            </a:r>
          </a:p>
        </p:txBody>
      </p:sp>
      <p:sp>
        <p:nvSpPr>
          <p:cNvPr id="54" name="Freeform 25"/>
          <p:cNvSpPr>
            <a:spLocks/>
          </p:cNvSpPr>
          <p:nvPr/>
        </p:nvSpPr>
        <p:spPr bwMode="auto">
          <a:xfrm>
            <a:off x="1816100" y="4008438"/>
            <a:ext cx="4002088" cy="1955800"/>
          </a:xfrm>
          <a:custGeom>
            <a:avLst/>
            <a:gdLst>
              <a:gd name="T0" fmla="*/ 4002088 w 2521"/>
              <a:gd name="T1" fmla="*/ 6350 h 1232"/>
              <a:gd name="T2" fmla="*/ 2543175 w 2521"/>
              <a:gd name="T3" fmla="*/ 6350 h 1232"/>
              <a:gd name="T4" fmla="*/ 1814513 w 2521"/>
              <a:gd name="T5" fmla="*/ 46038 h 1232"/>
              <a:gd name="T6" fmla="*/ 1100138 w 2521"/>
              <a:gd name="T7" fmla="*/ 166688 h 1232"/>
              <a:gd name="T8" fmla="*/ 530225 w 2521"/>
              <a:gd name="T9" fmla="*/ 471488 h 1232"/>
              <a:gd name="T10" fmla="*/ 211138 w 2521"/>
              <a:gd name="T11" fmla="*/ 1081088 h 1232"/>
              <a:gd name="T12" fmla="*/ 0 w 2521"/>
              <a:gd name="T13" fmla="*/ 1955800 h 12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21" h="1232">
                <a:moveTo>
                  <a:pt x="2521" y="4"/>
                </a:moveTo>
                <a:cubicBezTo>
                  <a:pt x="2176" y="2"/>
                  <a:pt x="1832" y="0"/>
                  <a:pt x="1602" y="4"/>
                </a:cubicBezTo>
                <a:cubicBezTo>
                  <a:pt x="1372" y="8"/>
                  <a:pt x="1294" y="12"/>
                  <a:pt x="1143" y="29"/>
                </a:cubicBezTo>
                <a:cubicBezTo>
                  <a:pt x="992" y="46"/>
                  <a:pt x="828" y="60"/>
                  <a:pt x="693" y="105"/>
                </a:cubicBezTo>
                <a:cubicBezTo>
                  <a:pt x="558" y="150"/>
                  <a:pt x="427" y="201"/>
                  <a:pt x="334" y="297"/>
                </a:cubicBezTo>
                <a:cubicBezTo>
                  <a:pt x="241" y="393"/>
                  <a:pt x="189" y="525"/>
                  <a:pt x="133" y="681"/>
                </a:cubicBezTo>
                <a:cubicBezTo>
                  <a:pt x="77" y="837"/>
                  <a:pt x="38" y="1034"/>
                  <a:pt x="0" y="1232"/>
                </a:cubicBezTo>
              </a:path>
            </a:pathLst>
          </a:custGeom>
          <a:noFill/>
          <a:ln w="50800" cmpd="sng">
            <a:solidFill>
              <a:schemeClr val="hlink"/>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 name="Line 26"/>
          <p:cNvSpPr>
            <a:spLocks noChangeShapeType="1"/>
          </p:cNvSpPr>
          <p:nvPr/>
        </p:nvSpPr>
        <p:spPr bwMode="auto">
          <a:xfrm>
            <a:off x="2387600" y="4330700"/>
            <a:ext cx="0" cy="1835150"/>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 name="Line 27"/>
          <p:cNvSpPr>
            <a:spLocks noChangeShapeType="1"/>
          </p:cNvSpPr>
          <p:nvPr/>
        </p:nvSpPr>
        <p:spPr bwMode="auto">
          <a:xfrm>
            <a:off x="3594100" y="4394200"/>
            <a:ext cx="0" cy="1784350"/>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 name="Line 28"/>
          <p:cNvSpPr>
            <a:spLocks noChangeShapeType="1"/>
          </p:cNvSpPr>
          <p:nvPr/>
        </p:nvSpPr>
        <p:spPr bwMode="auto">
          <a:xfrm>
            <a:off x="1974850" y="4381500"/>
            <a:ext cx="0" cy="1822450"/>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 name="Line 29"/>
          <p:cNvSpPr>
            <a:spLocks noChangeShapeType="1"/>
          </p:cNvSpPr>
          <p:nvPr/>
        </p:nvSpPr>
        <p:spPr bwMode="auto">
          <a:xfrm>
            <a:off x="728663" y="3886200"/>
            <a:ext cx="7342187"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 name="Line 30"/>
          <p:cNvSpPr>
            <a:spLocks noChangeShapeType="1"/>
          </p:cNvSpPr>
          <p:nvPr/>
        </p:nvSpPr>
        <p:spPr bwMode="auto">
          <a:xfrm>
            <a:off x="1484313" y="1127125"/>
            <a:ext cx="0" cy="4981575"/>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 name="Text Box 4"/>
          <p:cNvSpPr txBox="1">
            <a:spLocks noChangeArrowheads="1"/>
          </p:cNvSpPr>
          <p:nvPr/>
        </p:nvSpPr>
        <p:spPr bwMode="auto">
          <a:xfrm rot="-5400000">
            <a:off x="-835025" y="1849438"/>
            <a:ext cx="26098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ct val="20000"/>
              </a:spcBef>
              <a:buClr>
                <a:schemeClr val="tx2"/>
              </a:buClr>
              <a:buSzPct val="150000"/>
              <a:buChar char="•"/>
              <a:tabLst>
                <a:tab pos="635000" algn="l"/>
                <a:tab pos="1079500" algn="l"/>
                <a:tab pos="1439863" algn="l"/>
                <a:tab pos="3492500" algn="l"/>
                <a:tab pos="4297363" algn="l"/>
              </a:tabLst>
              <a:defRPr sz="2800" b="1">
                <a:solidFill>
                  <a:schemeClr val="tx1"/>
                </a:solidFill>
                <a:latin typeface="Arial" charset="0"/>
              </a:defRPr>
            </a:lvl1pPr>
            <a:lvl2pPr marL="742950" indent="-285750" algn="l">
              <a:spcBef>
                <a:spcPct val="20000"/>
              </a:spcBef>
              <a:buClr>
                <a:schemeClr val="tx2"/>
              </a:buClr>
              <a:buSzPct val="100000"/>
              <a:buChar char="–"/>
              <a:tabLst>
                <a:tab pos="635000" algn="l"/>
                <a:tab pos="1079500" algn="l"/>
                <a:tab pos="1439863" algn="l"/>
                <a:tab pos="3492500" algn="l"/>
                <a:tab pos="4297363" algn="l"/>
              </a:tabLst>
              <a:defRPr sz="2800" b="1">
                <a:solidFill>
                  <a:schemeClr val="tx1"/>
                </a:solidFill>
                <a:latin typeface="Arial" charset="0"/>
              </a:defRPr>
            </a:lvl2pPr>
            <a:lvl3pPr marL="1143000" indent="-228600" algn="l">
              <a:spcBef>
                <a:spcPct val="20000"/>
              </a:spcBef>
              <a:buClr>
                <a:schemeClr val="tx2"/>
              </a:buClr>
              <a:buSzPct val="100000"/>
              <a:buChar char="•"/>
              <a:tabLst>
                <a:tab pos="635000" algn="l"/>
                <a:tab pos="1079500" algn="l"/>
                <a:tab pos="1439863" algn="l"/>
                <a:tab pos="3492500" algn="l"/>
                <a:tab pos="4297363" algn="l"/>
              </a:tabLst>
              <a:defRPr sz="2400">
                <a:solidFill>
                  <a:schemeClr val="tx1"/>
                </a:solidFill>
                <a:latin typeface="Arial" charset="0"/>
              </a:defRPr>
            </a:lvl3pPr>
            <a:lvl4pPr marL="1600200" indent="-228600" algn="l">
              <a:spcBef>
                <a:spcPct val="20000"/>
              </a:spcBef>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4pPr>
            <a:lvl5pPr marL="2057400" indent="-228600" algn="l">
              <a:spcBef>
                <a:spcPct val="20000"/>
              </a:spcBef>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tabLst>
                <a:tab pos="635000" algn="l"/>
                <a:tab pos="1079500" algn="l"/>
                <a:tab pos="1439863" algn="l"/>
                <a:tab pos="3492500" algn="l"/>
                <a:tab pos="4297363" algn="l"/>
              </a:tabLst>
              <a:defRPr sz="2000">
                <a:solidFill>
                  <a:schemeClr val="tx1"/>
                </a:solidFill>
                <a:latin typeface="Arial" charset="0"/>
              </a:defRPr>
            </a:lvl9pPr>
          </a:lstStyle>
          <a:p>
            <a:pPr eaLnBrk="1" hangingPunct="1">
              <a:buClrTx/>
              <a:buSzTx/>
              <a:buFontTx/>
              <a:buNone/>
            </a:pPr>
            <a:r>
              <a:rPr lang="en-US" altLang="en-US" sz="2400" dirty="0">
                <a:latin typeface="Arial Narrow" pitchFamily="34" charset="0"/>
                <a:cs typeface="Times New Roman" pitchFamily="18" charset="0"/>
              </a:rPr>
              <a:t>Moment Capacity</a:t>
            </a:r>
          </a:p>
        </p:txBody>
      </p:sp>
      <p:sp>
        <p:nvSpPr>
          <p:cNvPr id="61" name="Slide Number Placeholder 4"/>
          <p:cNvSpPr>
            <a:spLocks noGrp="1"/>
          </p:cNvSpPr>
          <p:nvPr>
            <p:ph type="sldNum" sz="quarter" idx="12"/>
          </p:nvPr>
        </p:nvSpPr>
        <p:spPr>
          <a:xfrm>
            <a:off x="6553200" y="6356350"/>
            <a:ext cx="2133600" cy="365125"/>
          </a:xfrm>
        </p:spPr>
        <p:txBody>
          <a:bodyPr/>
          <a:lstStyle/>
          <a:p>
            <a:pPr>
              <a:defRPr/>
            </a:pPr>
            <a:fld id="{46425072-6E52-45A8-8A7E-A5B11BCA4176}" type="slidenum">
              <a:rPr lang="en-US" altLang="en-US" smtClean="0"/>
              <a:pPr>
                <a:defRPr/>
              </a:pPr>
              <a:t>88</a:t>
            </a:fld>
            <a:endParaRPr lang="en-US" altLang="en-US" dirty="0"/>
          </a:p>
        </p:txBody>
      </p:sp>
    </p:spTree>
    <p:extLst>
      <p:ext uri="{BB962C8B-B14F-4D97-AF65-F5344CB8AC3E}">
        <p14:creationId xmlns:p14="http://schemas.microsoft.com/office/powerpoint/2010/main" val="114618645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38"/>
          </p:nvPr>
        </p:nvSpPr>
        <p:spPr/>
        <p:txBody>
          <a:bodyPr/>
          <a:lstStyle/>
          <a:p>
            <a:r>
              <a:rPr lang="en-US" dirty="0"/>
              <a:t>General Member and Connection Design </a:t>
            </a:r>
            <a:r>
              <a:rPr lang="en-US" dirty="0" smtClean="0"/>
              <a:t>Requirements</a:t>
            </a:r>
            <a:endParaRPr lang="en-US" dirty="0"/>
          </a:p>
        </p:txBody>
      </p:sp>
      <p:sp>
        <p:nvSpPr>
          <p:cNvPr id="5" name="Text Placeholder 4"/>
          <p:cNvSpPr>
            <a:spLocks noGrp="1"/>
          </p:cNvSpPr>
          <p:nvPr>
            <p:ph type="body" sz="quarter" idx="39"/>
          </p:nvPr>
        </p:nvSpPr>
        <p:spPr/>
        <p:txBody>
          <a:bodyPr/>
          <a:lstStyle/>
          <a:p>
            <a:r>
              <a:rPr lang="en-US" dirty="0" smtClean="0"/>
              <a:t>AISC Seismic Provisions</a:t>
            </a:r>
            <a:endParaRPr lang="en-US" dirty="0"/>
          </a:p>
        </p:txBody>
      </p:sp>
      <p:sp>
        <p:nvSpPr>
          <p:cNvPr id="6" name="Text Box 2"/>
          <p:cNvSpPr txBox="1">
            <a:spLocks noChangeArrowheads="1"/>
          </p:cNvSpPr>
          <p:nvPr/>
        </p:nvSpPr>
        <p:spPr bwMode="auto">
          <a:xfrm>
            <a:off x="539552" y="1268760"/>
            <a:ext cx="6276975" cy="537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nSpc>
                <a:spcPct val="150000"/>
              </a:lnSpc>
              <a:spcBef>
                <a:spcPct val="0"/>
              </a:spcBef>
              <a:buClrTx/>
              <a:buSzTx/>
              <a:buNone/>
            </a:pPr>
            <a:r>
              <a:rPr lang="en-US" altLang="en-US" sz="2200" dirty="0" smtClean="0">
                <a:latin typeface="+mn-lt"/>
              </a:rPr>
              <a:t>D1.  Member Requirements </a:t>
            </a:r>
          </a:p>
        </p:txBody>
      </p:sp>
      <p:sp>
        <p:nvSpPr>
          <p:cNvPr id="8" name="TextBox 7"/>
          <p:cNvSpPr txBox="1"/>
          <p:nvPr/>
        </p:nvSpPr>
        <p:spPr>
          <a:xfrm>
            <a:off x="1043607" y="2062009"/>
            <a:ext cx="7071693" cy="769441"/>
          </a:xfrm>
          <a:prstGeom prst="rect">
            <a:avLst/>
          </a:prstGeom>
          <a:noFill/>
        </p:spPr>
        <p:txBody>
          <a:bodyPr wrap="square" rtlCol="0">
            <a:spAutoFit/>
          </a:bodyPr>
          <a:lstStyle/>
          <a:p>
            <a:pPr marL="0" lvl="3"/>
            <a:r>
              <a:rPr lang="en-US" altLang="en-US" sz="2200" b="1" u="sng" dirty="0"/>
              <a:t>D1.1b  Width-to-Thickness Limitations of Steel and </a:t>
            </a:r>
            <a:r>
              <a:rPr lang="en-US" altLang="en-US" sz="2200" b="1" dirty="0" smtClean="0"/>
              <a:t>	</a:t>
            </a:r>
            <a:r>
              <a:rPr lang="en-US" altLang="en-US" sz="2200" b="1" u="sng" dirty="0" smtClean="0"/>
              <a:t>Composite </a:t>
            </a:r>
            <a:r>
              <a:rPr lang="en-US" altLang="en-US" sz="2200" b="1" u="sng" dirty="0"/>
              <a:t>Sections</a:t>
            </a:r>
          </a:p>
        </p:txBody>
      </p:sp>
      <p:sp>
        <p:nvSpPr>
          <p:cNvPr id="9" name="Slide Number Placeholder 4"/>
          <p:cNvSpPr>
            <a:spLocks noGrp="1"/>
          </p:cNvSpPr>
          <p:nvPr>
            <p:ph type="sldNum" sz="quarter" idx="12"/>
          </p:nvPr>
        </p:nvSpPr>
        <p:spPr>
          <a:xfrm>
            <a:off x="6553200" y="6356350"/>
            <a:ext cx="2133600" cy="365125"/>
          </a:xfrm>
        </p:spPr>
        <p:txBody>
          <a:bodyPr/>
          <a:lstStyle/>
          <a:p>
            <a:pPr>
              <a:defRPr/>
            </a:pPr>
            <a:fld id="{46425072-6E52-45A8-8A7E-A5B11BCA4176}" type="slidenum">
              <a:rPr lang="en-US" altLang="en-US" smtClean="0"/>
              <a:pPr>
                <a:defRPr/>
              </a:pPr>
              <a:t>89</a:t>
            </a:fld>
            <a:endParaRPr lang="en-US" altLang="en-US" dirty="0"/>
          </a:p>
        </p:txBody>
      </p:sp>
      <p:sp>
        <p:nvSpPr>
          <p:cNvPr id="10" name="Text Box 4"/>
          <p:cNvSpPr txBox="1">
            <a:spLocks noChangeArrowheads="1"/>
          </p:cNvSpPr>
          <p:nvPr/>
        </p:nvSpPr>
        <p:spPr bwMode="auto">
          <a:xfrm>
            <a:off x="1043607" y="3190324"/>
            <a:ext cx="6984777" cy="2800767"/>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2200" dirty="0" smtClean="0"/>
              <a:t>For </a:t>
            </a:r>
            <a:r>
              <a:rPr lang="en-US" altLang="en-US" sz="2200" b="1" i="1" dirty="0" smtClean="0">
                <a:solidFill>
                  <a:schemeClr val="tx2"/>
                </a:solidFill>
              </a:rPr>
              <a:t>moderately ductile members, </a:t>
            </a:r>
            <a:r>
              <a:rPr lang="en-US" altLang="en-US" sz="2200" dirty="0" smtClean="0"/>
              <a:t>the width-to-thickness ratios of compression elements shall not exceed</a:t>
            </a:r>
            <a:r>
              <a:rPr lang="en-US" altLang="en-US" sz="2200" b="1" i="1" dirty="0">
                <a:solidFill>
                  <a:schemeClr val="tx2"/>
                </a:solidFill>
              </a:rPr>
              <a:t> </a:t>
            </a:r>
            <a:r>
              <a:rPr lang="el-GR" altLang="en-US" sz="2200" b="1" i="1" dirty="0">
                <a:solidFill>
                  <a:schemeClr val="tx2"/>
                </a:solidFill>
              </a:rPr>
              <a:t>λ</a:t>
            </a:r>
            <a:r>
              <a:rPr lang="en-US" altLang="en-US" sz="2200" b="1" i="1" baseline="-25000" dirty="0">
                <a:solidFill>
                  <a:schemeClr val="tx2"/>
                </a:solidFill>
              </a:rPr>
              <a:t>md</a:t>
            </a:r>
            <a:r>
              <a:rPr lang="en-US" altLang="en-US" sz="2200" b="1" i="1" dirty="0">
                <a:solidFill>
                  <a:schemeClr val="tx2"/>
                </a:solidFill>
              </a:rPr>
              <a:t> </a:t>
            </a:r>
            <a:r>
              <a:rPr lang="en-US" altLang="en-US" sz="2200" dirty="0" smtClean="0"/>
              <a:t>from Table D1.1.</a:t>
            </a:r>
          </a:p>
          <a:p>
            <a:pPr algn="l"/>
            <a:endParaRPr lang="en-US" altLang="en-US" sz="2200" dirty="0" smtClean="0"/>
          </a:p>
          <a:p>
            <a:pPr algn="l"/>
            <a:r>
              <a:rPr lang="en-US" altLang="en-US" sz="2200" dirty="0"/>
              <a:t>For </a:t>
            </a:r>
            <a:r>
              <a:rPr lang="en-US" altLang="en-US" sz="2200" b="1" i="1" dirty="0" smtClean="0">
                <a:solidFill>
                  <a:schemeClr val="tx2"/>
                </a:solidFill>
              </a:rPr>
              <a:t>highly ductile </a:t>
            </a:r>
            <a:r>
              <a:rPr lang="en-US" altLang="en-US" sz="2200" b="1" i="1" dirty="0">
                <a:solidFill>
                  <a:schemeClr val="tx2"/>
                </a:solidFill>
              </a:rPr>
              <a:t>members, </a:t>
            </a:r>
            <a:r>
              <a:rPr lang="en-US" altLang="en-US" sz="2200" dirty="0"/>
              <a:t>the width-to-thickness ratios of compression elements shall not exceed</a:t>
            </a:r>
            <a:r>
              <a:rPr lang="en-US" altLang="en-US" sz="2200" b="1" i="1" dirty="0">
                <a:solidFill>
                  <a:schemeClr val="tx2"/>
                </a:solidFill>
              </a:rPr>
              <a:t> </a:t>
            </a:r>
            <a:r>
              <a:rPr lang="el-GR" altLang="en-US" sz="2200" b="1" i="1" dirty="0" smtClean="0">
                <a:solidFill>
                  <a:schemeClr val="tx2"/>
                </a:solidFill>
              </a:rPr>
              <a:t>λ</a:t>
            </a:r>
            <a:r>
              <a:rPr lang="en-US" altLang="en-US" sz="2200" b="1" i="1" baseline="-25000" dirty="0" err="1" smtClean="0">
                <a:solidFill>
                  <a:schemeClr val="tx2"/>
                </a:solidFill>
              </a:rPr>
              <a:t>hd</a:t>
            </a:r>
            <a:r>
              <a:rPr lang="en-US" altLang="en-US" sz="2200" b="1" i="1" dirty="0" smtClean="0">
                <a:solidFill>
                  <a:schemeClr val="tx2"/>
                </a:solidFill>
              </a:rPr>
              <a:t> </a:t>
            </a:r>
            <a:r>
              <a:rPr lang="en-US" altLang="en-US" sz="2200" dirty="0"/>
              <a:t>from Table D1.1.</a:t>
            </a:r>
          </a:p>
          <a:p>
            <a:pPr algn="l"/>
            <a:endParaRPr lang="en-US" altLang="en-US" sz="2200" dirty="0"/>
          </a:p>
        </p:txBody>
      </p:sp>
    </p:spTree>
    <p:extLst>
      <p:ext uri="{BB962C8B-B14F-4D97-AF65-F5344CB8AC3E}">
        <p14:creationId xmlns:p14="http://schemas.microsoft.com/office/powerpoint/2010/main" val="205321828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obe-Bld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6875"/>
            <a:ext cx="9144000" cy="606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4">
            <a:extLst/>
          </p:cNvPr>
          <p:cNvSpPr>
            <a:spLocks noGrp="1" noChangeArrowheads="1"/>
          </p:cNvSpPr>
          <p:nvPr>
            <p:ph type="sldNum" sz="quarter" idx="40"/>
          </p:nvPr>
        </p:nvSpPr>
        <p:spPr>
          <a:xfrm>
            <a:off x="6553200" y="6356350"/>
            <a:ext cx="2133600" cy="365125"/>
          </a:xfrm>
          <a:ln/>
        </p:spPr>
        <p:txBody>
          <a:bodyPr/>
          <a:lstStyle>
            <a:lvl1pPr>
              <a:defRPr/>
            </a:lvl1pPr>
          </a:lstStyle>
          <a:p>
            <a:pPr>
              <a:defRPr/>
            </a:pPr>
            <a:fld id="{46425072-6E52-45A8-8A7E-A5B11BCA4176}" type="slidenum">
              <a:rPr lang="en-US" altLang="en-US">
                <a:solidFill>
                  <a:schemeClr val="tx1"/>
                </a:solidFill>
              </a:rPr>
              <a:pPr>
                <a:defRPr/>
              </a:pPr>
              <a:t>9</a:t>
            </a:fld>
            <a:endParaRPr lang="en-US" altLang="en-US" dirty="0">
              <a:solidFill>
                <a:schemeClr val="tx1"/>
              </a:solidFill>
            </a:endParaRPr>
          </a:p>
        </p:txBody>
      </p:sp>
    </p:spTree>
    <p:extLst>
      <p:ext uri="{BB962C8B-B14F-4D97-AF65-F5344CB8AC3E}">
        <p14:creationId xmlns:p14="http://schemas.microsoft.com/office/powerpoint/2010/main" val="97653808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txBox="1">
            <a:spLocks/>
          </p:cNvSpPr>
          <p:nvPr/>
        </p:nvSpPr>
        <p:spPr>
          <a:xfrm>
            <a:off x="179512" y="188640"/>
            <a:ext cx="8208912" cy="288032"/>
          </a:xfrm>
          <a:prstGeom prst="rect">
            <a:avLst/>
          </a:prstGeom>
        </p:spPr>
        <p:txBody>
          <a:bodyPr/>
          <a:lstStyle>
            <a:lvl1pPr marL="0" indent="0" algn="l" defTabSz="457200" rtl="0" eaLnBrk="1" latinLnBrk="0" hangingPunct="1">
              <a:spcBef>
                <a:spcPct val="20000"/>
              </a:spcBef>
              <a:buFontTx/>
              <a:buNone/>
              <a:defRPr sz="2400" b="1"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2pPr>
            <a:lvl3pPr marL="1143000" indent="-22860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3pPr>
            <a:lvl4pPr marL="1600200" indent="-22860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4pPr>
            <a:lvl5pPr marL="2057400" indent="-22860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AISC Seismic Provisions</a:t>
            </a:r>
            <a:endParaRPr lang="en-US"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7079" t="8601" r="6824" b="41033"/>
          <a:stretch/>
        </p:blipFill>
        <p:spPr>
          <a:xfrm>
            <a:off x="1150585" y="723900"/>
            <a:ext cx="7054301" cy="6134099"/>
          </a:xfrm>
          <a:prstGeom prst="rect">
            <a:avLst/>
          </a:prstGeom>
        </p:spPr>
      </p:pic>
      <p:sp>
        <p:nvSpPr>
          <p:cNvPr id="9" name="Slide Number Placeholder 4"/>
          <p:cNvSpPr>
            <a:spLocks noGrp="1"/>
          </p:cNvSpPr>
          <p:nvPr>
            <p:ph type="sldNum" sz="quarter" idx="12"/>
          </p:nvPr>
        </p:nvSpPr>
        <p:spPr>
          <a:xfrm>
            <a:off x="6553200" y="6356350"/>
            <a:ext cx="2133600" cy="365125"/>
          </a:xfrm>
        </p:spPr>
        <p:txBody>
          <a:bodyPr/>
          <a:lstStyle/>
          <a:p>
            <a:pPr>
              <a:defRPr/>
            </a:pPr>
            <a:fld id="{46425072-6E52-45A8-8A7E-A5B11BCA4176}" type="slidenum">
              <a:rPr lang="en-US" altLang="en-US" smtClean="0"/>
              <a:pPr>
                <a:defRPr/>
              </a:pPr>
              <a:t>90</a:t>
            </a:fld>
            <a:endParaRPr lang="en-US" altLang="en-US" dirty="0"/>
          </a:p>
        </p:txBody>
      </p:sp>
    </p:spTree>
    <p:extLst>
      <p:ext uri="{BB962C8B-B14F-4D97-AF65-F5344CB8AC3E}">
        <p14:creationId xmlns:p14="http://schemas.microsoft.com/office/powerpoint/2010/main" val="275591666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txBox="1">
            <a:spLocks/>
          </p:cNvSpPr>
          <p:nvPr/>
        </p:nvSpPr>
        <p:spPr>
          <a:xfrm>
            <a:off x="179512" y="188640"/>
            <a:ext cx="8208912" cy="288032"/>
          </a:xfrm>
          <a:prstGeom prst="rect">
            <a:avLst/>
          </a:prstGeom>
        </p:spPr>
        <p:txBody>
          <a:bodyPr/>
          <a:lstStyle>
            <a:lvl1pPr marL="0" indent="0" algn="l" defTabSz="457200" rtl="0" eaLnBrk="1" latinLnBrk="0" hangingPunct="1">
              <a:spcBef>
                <a:spcPct val="20000"/>
              </a:spcBef>
              <a:buFontTx/>
              <a:buNone/>
              <a:defRPr sz="2400" b="1"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2pPr>
            <a:lvl3pPr marL="1143000" indent="-22860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3pPr>
            <a:lvl4pPr marL="1600200" indent="-22860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4pPr>
            <a:lvl5pPr marL="2057400" indent="-22860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AISC Seismic Provisions</a:t>
            </a:r>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8007" t="8707" r="8428" b="40826"/>
          <a:stretch/>
        </p:blipFill>
        <p:spPr>
          <a:xfrm>
            <a:off x="1225724" y="701363"/>
            <a:ext cx="6858000" cy="6156637"/>
          </a:xfrm>
          <a:prstGeom prst="rect">
            <a:avLst/>
          </a:prstGeom>
        </p:spPr>
      </p:pic>
      <p:sp>
        <p:nvSpPr>
          <p:cNvPr id="8" name="Slide Number Placeholder 4"/>
          <p:cNvSpPr>
            <a:spLocks noGrp="1"/>
          </p:cNvSpPr>
          <p:nvPr>
            <p:ph type="sldNum" sz="quarter" idx="12"/>
          </p:nvPr>
        </p:nvSpPr>
        <p:spPr>
          <a:xfrm>
            <a:off x="6553200" y="6356350"/>
            <a:ext cx="2133600" cy="365125"/>
          </a:xfrm>
        </p:spPr>
        <p:txBody>
          <a:bodyPr/>
          <a:lstStyle/>
          <a:p>
            <a:pPr>
              <a:defRPr/>
            </a:pPr>
            <a:fld id="{46425072-6E52-45A8-8A7E-A5B11BCA4176}" type="slidenum">
              <a:rPr lang="en-US" altLang="en-US" smtClean="0"/>
              <a:pPr>
                <a:defRPr/>
              </a:pPr>
              <a:t>91</a:t>
            </a:fld>
            <a:endParaRPr lang="en-US" altLang="en-US" dirty="0"/>
          </a:p>
        </p:txBody>
      </p:sp>
    </p:spTree>
    <p:extLst>
      <p:ext uri="{BB962C8B-B14F-4D97-AF65-F5344CB8AC3E}">
        <p14:creationId xmlns:p14="http://schemas.microsoft.com/office/powerpoint/2010/main" val="179058864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38"/>
          </p:nvPr>
        </p:nvSpPr>
        <p:spPr/>
        <p:txBody>
          <a:bodyPr/>
          <a:lstStyle/>
          <a:p>
            <a:r>
              <a:rPr lang="en-US" dirty="0"/>
              <a:t>General Member and Connection Design </a:t>
            </a:r>
            <a:r>
              <a:rPr lang="en-US" dirty="0" smtClean="0"/>
              <a:t>Requirements</a:t>
            </a:r>
            <a:endParaRPr lang="en-US" dirty="0"/>
          </a:p>
        </p:txBody>
      </p:sp>
      <p:sp>
        <p:nvSpPr>
          <p:cNvPr id="5" name="Text Placeholder 4"/>
          <p:cNvSpPr>
            <a:spLocks noGrp="1"/>
          </p:cNvSpPr>
          <p:nvPr>
            <p:ph type="body" sz="quarter" idx="39"/>
          </p:nvPr>
        </p:nvSpPr>
        <p:spPr/>
        <p:txBody>
          <a:bodyPr/>
          <a:lstStyle/>
          <a:p>
            <a:r>
              <a:rPr lang="en-US" dirty="0" smtClean="0"/>
              <a:t>AISC Seismic Provisions</a:t>
            </a:r>
            <a:endParaRPr lang="en-US" dirty="0"/>
          </a:p>
        </p:txBody>
      </p:sp>
      <p:sp>
        <p:nvSpPr>
          <p:cNvPr id="6" name="Text Box 2"/>
          <p:cNvSpPr txBox="1">
            <a:spLocks noChangeArrowheads="1"/>
          </p:cNvSpPr>
          <p:nvPr/>
        </p:nvSpPr>
        <p:spPr bwMode="auto">
          <a:xfrm>
            <a:off x="539552" y="980728"/>
            <a:ext cx="6276975" cy="537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nSpc>
                <a:spcPct val="150000"/>
              </a:lnSpc>
              <a:spcBef>
                <a:spcPct val="0"/>
              </a:spcBef>
              <a:buClrTx/>
              <a:buSzTx/>
              <a:buNone/>
            </a:pPr>
            <a:r>
              <a:rPr lang="en-US" altLang="en-US" sz="2200" dirty="0" smtClean="0">
                <a:latin typeface="+mn-lt"/>
              </a:rPr>
              <a:t>D1.  Member Requirements </a:t>
            </a:r>
          </a:p>
        </p:txBody>
      </p:sp>
      <p:sp>
        <p:nvSpPr>
          <p:cNvPr id="8" name="TextBox 7"/>
          <p:cNvSpPr txBox="1"/>
          <p:nvPr/>
        </p:nvSpPr>
        <p:spPr>
          <a:xfrm>
            <a:off x="1043607" y="1556792"/>
            <a:ext cx="7071693" cy="430887"/>
          </a:xfrm>
          <a:prstGeom prst="rect">
            <a:avLst/>
          </a:prstGeom>
          <a:noFill/>
        </p:spPr>
        <p:txBody>
          <a:bodyPr wrap="square" rtlCol="0">
            <a:spAutoFit/>
          </a:bodyPr>
          <a:lstStyle/>
          <a:p>
            <a:pPr marL="0" lvl="3"/>
            <a:r>
              <a:rPr lang="en-US" altLang="en-US" sz="2200" b="1" u="sng" dirty="0" smtClean="0"/>
              <a:t>D1.4a  Column Strength</a:t>
            </a:r>
            <a:endParaRPr lang="en-US" altLang="en-US" sz="2200" b="1" u="sng" dirty="0"/>
          </a:p>
        </p:txBody>
      </p:sp>
      <p:sp>
        <p:nvSpPr>
          <p:cNvPr id="9" name="Slide Number Placeholder 4"/>
          <p:cNvSpPr>
            <a:spLocks noGrp="1"/>
          </p:cNvSpPr>
          <p:nvPr>
            <p:ph type="sldNum" sz="quarter" idx="12"/>
          </p:nvPr>
        </p:nvSpPr>
        <p:spPr>
          <a:xfrm>
            <a:off x="6553200" y="6356350"/>
            <a:ext cx="2133600" cy="365125"/>
          </a:xfrm>
        </p:spPr>
        <p:txBody>
          <a:bodyPr/>
          <a:lstStyle/>
          <a:p>
            <a:pPr>
              <a:defRPr/>
            </a:pPr>
            <a:fld id="{46425072-6E52-45A8-8A7E-A5B11BCA4176}" type="slidenum">
              <a:rPr lang="en-US" altLang="en-US" smtClean="0"/>
              <a:pPr>
                <a:defRPr/>
              </a:pPr>
              <a:t>92</a:t>
            </a:fld>
            <a:endParaRPr lang="en-US" altLang="en-US" dirty="0"/>
          </a:p>
        </p:txBody>
      </p:sp>
      <p:sp>
        <p:nvSpPr>
          <p:cNvPr id="10" name="Text Box 4"/>
          <p:cNvSpPr txBox="1">
            <a:spLocks noChangeArrowheads="1"/>
          </p:cNvSpPr>
          <p:nvPr/>
        </p:nvSpPr>
        <p:spPr bwMode="auto">
          <a:xfrm>
            <a:off x="1043607" y="2060848"/>
            <a:ext cx="6984777" cy="1107996"/>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spcBef>
                <a:spcPct val="50000"/>
              </a:spcBef>
              <a:buClrTx/>
              <a:buSzTx/>
              <a:buFontTx/>
              <a:buNone/>
            </a:pPr>
            <a:r>
              <a:rPr lang="en-US" altLang="en-US" sz="2200" dirty="0"/>
              <a:t>The required strength of columns in the SFRS shall be determined from the greater of:</a:t>
            </a:r>
          </a:p>
          <a:p>
            <a:pPr algn="l"/>
            <a:endParaRPr lang="en-US" altLang="en-US" sz="2200" dirty="0"/>
          </a:p>
        </p:txBody>
      </p:sp>
      <p:sp>
        <p:nvSpPr>
          <p:cNvPr id="14" name="Text Box 5"/>
          <p:cNvSpPr txBox="1">
            <a:spLocks noChangeArrowheads="1"/>
          </p:cNvSpPr>
          <p:nvPr/>
        </p:nvSpPr>
        <p:spPr bwMode="auto">
          <a:xfrm>
            <a:off x="1547664" y="2886472"/>
            <a:ext cx="7128791" cy="2400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457200" indent="-457200" algn="l">
              <a:spcBef>
                <a:spcPts val="1200"/>
              </a:spcBef>
              <a:buFont typeface="+mj-lt"/>
              <a:buAutoNum type="alphaLcParenR"/>
            </a:pPr>
            <a:r>
              <a:rPr lang="en-US" altLang="en-US" sz="2000" dirty="0" smtClean="0"/>
              <a:t>The load effect resulting from the analysis requirements for the applicable system per Chapters E, F, G, and H.</a:t>
            </a:r>
          </a:p>
          <a:p>
            <a:pPr marL="457200" indent="-457200" algn="l">
              <a:spcBef>
                <a:spcPts val="1200"/>
              </a:spcBef>
              <a:buFont typeface="+mj-lt"/>
              <a:buAutoNum type="alphaLcParenR"/>
            </a:pPr>
            <a:r>
              <a:rPr lang="en-US" altLang="en-US" sz="2000" dirty="0" smtClean="0"/>
              <a:t>The compressive axial strength and tensile strength as determined using the </a:t>
            </a:r>
            <a:r>
              <a:rPr lang="en-US" altLang="en-US" sz="2000" i="1" dirty="0" err="1" smtClean="0"/>
              <a:t>overstrength</a:t>
            </a:r>
            <a:r>
              <a:rPr lang="en-US" altLang="en-US" sz="2000" i="1" dirty="0" smtClean="0"/>
              <a:t> seismic load</a:t>
            </a:r>
            <a:r>
              <a:rPr lang="en-US" altLang="en-US" sz="2000" dirty="0" smtClean="0"/>
              <a:t>. It is permitted to neglect applied moments in this determination unless the moment results from a load applied to the column between points of lateral support.</a:t>
            </a:r>
            <a:endParaRPr lang="en-US" altLang="en-US" sz="2000" dirty="0"/>
          </a:p>
        </p:txBody>
      </p:sp>
      <p:sp>
        <p:nvSpPr>
          <p:cNvPr id="15" name="Text Box 7"/>
          <p:cNvSpPr txBox="1">
            <a:spLocks noChangeArrowheads="1"/>
          </p:cNvSpPr>
          <p:nvPr/>
        </p:nvSpPr>
        <p:spPr bwMode="auto">
          <a:xfrm>
            <a:off x="2555776" y="5400374"/>
            <a:ext cx="438566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2000" b="1" dirty="0">
                <a:solidFill>
                  <a:schemeClr val="tx2"/>
                </a:solidFill>
              </a:rPr>
              <a:t>(1.2 + 0.2 S</a:t>
            </a:r>
            <a:r>
              <a:rPr lang="en-US" altLang="en-US" sz="2000" b="1" baseline="-25000" dirty="0">
                <a:solidFill>
                  <a:schemeClr val="tx2"/>
                </a:solidFill>
              </a:rPr>
              <a:t>DS</a:t>
            </a:r>
            <a:r>
              <a:rPr lang="en-US" altLang="en-US" sz="2000" b="1" dirty="0">
                <a:solidFill>
                  <a:schemeClr val="tx2"/>
                </a:solidFill>
              </a:rPr>
              <a:t>) D + </a:t>
            </a:r>
            <a:r>
              <a:rPr lang="el-GR" altLang="en-US" sz="2000" b="1" dirty="0">
                <a:solidFill>
                  <a:schemeClr val="tx2"/>
                </a:solidFill>
              </a:rPr>
              <a:t>Ω</a:t>
            </a:r>
            <a:r>
              <a:rPr lang="en-US" altLang="en-US" sz="2000" b="1" baseline="-25000" dirty="0">
                <a:solidFill>
                  <a:schemeClr val="tx2"/>
                </a:solidFill>
              </a:rPr>
              <a:t>o</a:t>
            </a:r>
            <a:r>
              <a:rPr lang="en-US" altLang="en-US" sz="2000" b="1" dirty="0">
                <a:solidFill>
                  <a:schemeClr val="tx2"/>
                </a:solidFill>
              </a:rPr>
              <a:t> Q</a:t>
            </a:r>
            <a:r>
              <a:rPr lang="en-US" altLang="en-US" sz="2000" b="1" baseline="-25000" dirty="0">
                <a:solidFill>
                  <a:schemeClr val="tx2"/>
                </a:solidFill>
              </a:rPr>
              <a:t>E</a:t>
            </a:r>
            <a:r>
              <a:rPr lang="en-US" altLang="en-US" sz="2000" b="1" dirty="0">
                <a:solidFill>
                  <a:schemeClr val="tx2"/>
                </a:solidFill>
              </a:rPr>
              <a:t> + </a:t>
            </a:r>
            <a:r>
              <a:rPr lang="en-US" altLang="en-US" sz="2000" b="1" dirty="0" smtClean="0">
                <a:solidFill>
                  <a:schemeClr val="tx2"/>
                </a:solidFill>
              </a:rPr>
              <a:t>L </a:t>
            </a:r>
            <a:r>
              <a:rPr lang="en-US" altLang="en-US" sz="2000" b="1" dirty="0">
                <a:solidFill>
                  <a:schemeClr val="tx2"/>
                </a:solidFill>
              </a:rPr>
              <a:t>+0.2S </a:t>
            </a:r>
          </a:p>
        </p:txBody>
      </p:sp>
      <p:sp>
        <p:nvSpPr>
          <p:cNvPr id="16" name="Text Box 8"/>
          <p:cNvSpPr txBox="1">
            <a:spLocks noChangeArrowheads="1"/>
          </p:cNvSpPr>
          <p:nvPr/>
        </p:nvSpPr>
        <p:spPr bwMode="auto">
          <a:xfrm>
            <a:off x="2555776" y="5902690"/>
            <a:ext cx="426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2000" b="1" dirty="0">
                <a:solidFill>
                  <a:schemeClr val="tx2"/>
                </a:solidFill>
              </a:rPr>
              <a:t>(0.9 - 0.2 S</a:t>
            </a:r>
            <a:r>
              <a:rPr lang="en-US" altLang="en-US" sz="2000" b="1" baseline="-25000" dirty="0">
                <a:solidFill>
                  <a:schemeClr val="tx2"/>
                </a:solidFill>
              </a:rPr>
              <a:t>DS</a:t>
            </a:r>
            <a:r>
              <a:rPr lang="en-US" altLang="en-US" sz="2000" b="1" dirty="0">
                <a:solidFill>
                  <a:schemeClr val="tx2"/>
                </a:solidFill>
              </a:rPr>
              <a:t>) D + </a:t>
            </a:r>
            <a:r>
              <a:rPr lang="el-GR" altLang="en-US" sz="2000" b="1" dirty="0">
                <a:solidFill>
                  <a:schemeClr val="tx2"/>
                </a:solidFill>
              </a:rPr>
              <a:t>Ω</a:t>
            </a:r>
            <a:r>
              <a:rPr lang="en-US" altLang="en-US" sz="2000" b="1" baseline="-25000" dirty="0">
                <a:solidFill>
                  <a:schemeClr val="tx2"/>
                </a:solidFill>
              </a:rPr>
              <a:t>o</a:t>
            </a:r>
            <a:r>
              <a:rPr lang="en-US" altLang="en-US" sz="2000" b="1" dirty="0">
                <a:solidFill>
                  <a:schemeClr val="tx2"/>
                </a:solidFill>
              </a:rPr>
              <a:t> Q</a:t>
            </a:r>
            <a:r>
              <a:rPr lang="en-US" altLang="en-US" sz="2000" b="1" baseline="-25000" dirty="0">
                <a:solidFill>
                  <a:schemeClr val="tx2"/>
                </a:solidFill>
              </a:rPr>
              <a:t>E</a:t>
            </a:r>
            <a:r>
              <a:rPr lang="en-US" altLang="en-US" sz="2000" b="1" dirty="0">
                <a:solidFill>
                  <a:schemeClr val="tx2"/>
                </a:solidFill>
              </a:rPr>
              <a:t> </a:t>
            </a:r>
          </a:p>
        </p:txBody>
      </p:sp>
    </p:spTree>
    <p:extLst>
      <p:ext uri="{BB962C8B-B14F-4D97-AF65-F5344CB8AC3E}">
        <p14:creationId xmlns:p14="http://schemas.microsoft.com/office/powerpoint/2010/main" val="366608710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38"/>
          </p:nvPr>
        </p:nvSpPr>
        <p:spPr/>
        <p:txBody>
          <a:bodyPr/>
          <a:lstStyle/>
          <a:p>
            <a:r>
              <a:rPr lang="en-US" dirty="0"/>
              <a:t>General Member and Connection Design </a:t>
            </a:r>
            <a:r>
              <a:rPr lang="en-US" dirty="0" smtClean="0"/>
              <a:t>Requirements</a:t>
            </a:r>
            <a:endParaRPr lang="en-US" dirty="0"/>
          </a:p>
        </p:txBody>
      </p:sp>
      <p:sp>
        <p:nvSpPr>
          <p:cNvPr id="5" name="Text Placeholder 4"/>
          <p:cNvSpPr>
            <a:spLocks noGrp="1"/>
          </p:cNvSpPr>
          <p:nvPr>
            <p:ph type="body" sz="quarter" idx="39"/>
          </p:nvPr>
        </p:nvSpPr>
        <p:spPr/>
        <p:txBody>
          <a:bodyPr/>
          <a:lstStyle/>
          <a:p>
            <a:r>
              <a:rPr lang="en-US" dirty="0" smtClean="0"/>
              <a:t>AISC Seismic Provisions</a:t>
            </a:r>
            <a:endParaRPr lang="en-US" dirty="0"/>
          </a:p>
        </p:txBody>
      </p:sp>
      <p:sp>
        <p:nvSpPr>
          <p:cNvPr id="9" name="Slide Number Placeholder 4"/>
          <p:cNvSpPr>
            <a:spLocks noGrp="1"/>
          </p:cNvSpPr>
          <p:nvPr>
            <p:ph type="sldNum" sz="quarter" idx="12"/>
          </p:nvPr>
        </p:nvSpPr>
        <p:spPr>
          <a:xfrm>
            <a:off x="6553200" y="6356350"/>
            <a:ext cx="2133600" cy="365125"/>
          </a:xfrm>
        </p:spPr>
        <p:txBody>
          <a:bodyPr/>
          <a:lstStyle/>
          <a:p>
            <a:pPr>
              <a:defRPr/>
            </a:pPr>
            <a:fld id="{46425072-6E52-45A8-8A7E-A5B11BCA4176}" type="slidenum">
              <a:rPr lang="en-US" altLang="en-US" smtClean="0"/>
              <a:pPr>
                <a:defRPr/>
              </a:pPr>
              <a:t>93</a:t>
            </a:fld>
            <a:endParaRPr lang="en-US" altLang="en-US" dirty="0"/>
          </a:p>
        </p:txBody>
      </p:sp>
      <p:grpSp>
        <p:nvGrpSpPr>
          <p:cNvPr id="11" name="Group 33"/>
          <p:cNvGrpSpPr>
            <a:grpSpLocks/>
          </p:cNvGrpSpPr>
          <p:nvPr/>
        </p:nvGrpSpPr>
        <p:grpSpPr bwMode="auto">
          <a:xfrm>
            <a:off x="1348407" y="2378078"/>
            <a:ext cx="1444625" cy="3549650"/>
            <a:chOff x="723" y="1373"/>
            <a:chExt cx="910" cy="2236"/>
          </a:xfrm>
        </p:grpSpPr>
        <p:grpSp>
          <p:nvGrpSpPr>
            <p:cNvPr id="12" name="Group 12"/>
            <p:cNvGrpSpPr>
              <a:grpSpLocks/>
            </p:cNvGrpSpPr>
            <p:nvPr/>
          </p:nvGrpSpPr>
          <p:grpSpPr bwMode="auto">
            <a:xfrm>
              <a:off x="723" y="1373"/>
              <a:ext cx="910" cy="2236"/>
              <a:chOff x="779" y="1373"/>
              <a:chExt cx="910" cy="2236"/>
            </a:xfrm>
          </p:grpSpPr>
          <p:sp>
            <p:nvSpPr>
              <p:cNvPr id="36" name="Rectangle 4"/>
              <p:cNvSpPr>
                <a:spLocks noChangeAspect="1" noChangeArrowheads="1"/>
              </p:cNvSpPr>
              <p:nvPr/>
            </p:nvSpPr>
            <p:spPr bwMode="auto">
              <a:xfrm>
                <a:off x="1498" y="1373"/>
                <a:ext cx="110" cy="1162"/>
              </a:xfrm>
              <a:prstGeom prst="rect">
                <a:avLst/>
              </a:prstGeom>
              <a:gradFill rotWithShape="1">
                <a:gsLst>
                  <a:gs pos="0">
                    <a:srgbClr val="B2B2B2"/>
                  </a:gs>
                  <a:gs pos="50000">
                    <a:srgbClr val="9A9A9A"/>
                  </a:gs>
                  <a:gs pos="100000">
                    <a:srgbClr val="B2B2B2"/>
                  </a:gs>
                </a:gsLst>
                <a:lin ang="0" scaled="1"/>
              </a:gradFill>
              <a:ln w="222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37" name="Rectangle 5"/>
              <p:cNvSpPr>
                <a:spLocks noChangeAspect="1" noChangeArrowheads="1"/>
              </p:cNvSpPr>
              <p:nvPr/>
            </p:nvSpPr>
            <p:spPr bwMode="auto">
              <a:xfrm>
                <a:off x="964" y="1373"/>
                <a:ext cx="534" cy="1162"/>
              </a:xfrm>
              <a:prstGeom prst="rect">
                <a:avLst/>
              </a:prstGeom>
              <a:gradFill rotWithShape="1">
                <a:gsLst>
                  <a:gs pos="0">
                    <a:srgbClr val="B2B2B2"/>
                  </a:gs>
                  <a:gs pos="100000">
                    <a:srgbClr val="525252"/>
                  </a:gs>
                </a:gsLst>
                <a:lin ang="2700000" scaled="1"/>
              </a:gradFill>
              <a:ln w="222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38" name="Rectangle 6"/>
              <p:cNvSpPr>
                <a:spLocks noChangeAspect="1" noChangeArrowheads="1"/>
              </p:cNvSpPr>
              <p:nvPr/>
            </p:nvSpPr>
            <p:spPr bwMode="auto">
              <a:xfrm>
                <a:off x="858" y="1373"/>
                <a:ext cx="111" cy="1162"/>
              </a:xfrm>
              <a:prstGeom prst="rect">
                <a:avLst/>
              </a:prstGeom>
              <a:gradFill rotWithShape="1">
                <a:gsLst>
                  <a:gs pos="0">
                    <a:srgbClr val="B2B2B2"/>
                  </a:gs>
                  <a:gs pos="50000">
                    <a:srgbClr val="9A9A9A"/>
                  </a:gs>
                  <a:gs pos="100000">
                    <a:srgbClr val="B2B2B2"/>
                  </a:gs>
                </a:gsLst>
                <a:lin ang="0" scaled="1"/>
              </a:gradFill>
              <a:ln w="222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39" name="Freeform 7"/>
              <p:cNvSpPr>
                <a:spLocks noChangeAspect="1"/>
              </p:cNvSpPr>
              <p:nvPr/>
            </p:nvSpPr>
            <p:spPr bwMode="auto">
              <a:xfrm>
                <a:off x="1497" y="2530"/>
                <a:ext cx="192" cy="1079"/>
              </a:xfrm>
              <a:custGeom>
                <a:avLst/>
                <a:gdLst>
                  <a:gd name="T0" fmla="*/ 0 w 256"/>
                  <a:gd name="T1" fmla="*/ 0 h 1348"/>
                  <a:gd name="T2" fmla="*/ 0 w 256"/>
                  <a:gd name="T3" fmla="*/ 1079 h 1348"/>
                  <a:gd name="T4" fmla="*/ 192 w 256"/>
                  <a:gd name="T5" fmla="*/ 1079 h 1348"/>
                  <a:gd name="T6" fmla="*/ 192 w 256"/>
                  <a:gd name="T7" fmla="*/ 288 h 1348"/>
                  <a:gd name="T8" fmla="*/ 111 w 256"/>
                  <a:gd name="T9" fmla="*/ 0 h 1348"/>
                  <a:gd name="T10" fmla="*/ 0 w 256"/>
                  <a:gd name="T11" fmla="*/ 0 h 13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348">
                    <a:moveTo>
                      <a:pt x="0" y="0"/>
                    </a:moveTo>
                    <a:lnTo>
                      <a:pt x="0" y="1348"/>
                    </a:lnTo>
                    <a:lnTo>
                      <a:pt x="256" y="1348"/>
                    </a:lnTo>
                    <a:lnTo>
                      <a:pt x="256" y="360"/>
                    </a:lnTo>
                    <a:lnTo>
                      <a:pt x="148" y="0"/>
                    </a:lnTo>
                    <a:lnTo>
                      <a:pt x="0" y="0"/>
                    </a:lnTo>
                    <a:close/>
                  </a:path>
                </a:pathLst>
              </a:custGeom>
              <a:gradFill rotWithShape="1">
                <a:gsLst>
                  <a:gs pos="0">
                    <a:srgbClr val="B2B2B2"/>
                  </a:gs>
                  <a:gs pos="50000">
                    <a:srgbClr val="9A9A9A"/>
                  </a:gs>
                  <a:gs pos="100000">
                    <a:srgbClr val="B2B2B2"/>
                  </a:gs>
                </a:gsLst>
                <a:lin ang="0" scaled="1"/>
              </a:gradFill>
              <a:ln w="222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0" name="Freeform 8"/>
              <p:cNvSpPr>
                <a:spLocks noChangeAspect="1"/>
              </p:cNvSpPr>
              <p:nvPr/>
            </p:nvSpPr>
            <p:spPr bwMode="auto">
              <a:xfrm flipH="1">
                <a:off x="779" y="2530"/>
                <a:ext cx="192" cy="1079"/>
              </a:xfrm>
              <a:custGeom>
                <a:avLst/>
                <a:gdLst>
                  <a:gd name="T0" fmla="*/ 0 w 256"/>
                  <a:gd name="T1" fmla="*/ 0 h 1348"/>
                  <a:gd name="T2" fmla="*/ 0 w 256"/>
                  <a:gd name="T3" fmla="*/ 1079 h 1348"/>
                  <a:gd name="T4" fmla="*/ 192 w 256"/>
                  <a:gd name="T5" fmla="*/ 1079 h 1348"/>
                  <a:gd name="T6" fmla="*/ 192 w 256"/>
                  <a:gd name="T7" fmla="*/ 288 h 1348"/>
                  <a:gd name="T8" fmla="*/ 111 w 256"/>
                  <a:gd name="T9" fmla="*/ 0 h 1348"/>
                  <a:gd name="T10" fmla="*/ 0 w 256"/>
                  <a:gd name="T11" fmla="*/ 0 h 13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348">
                    <a:moveTo>
                      <a:pt x="0" y="0"/>
                    </a:moveTo>
                    <a:lnTo>
                      <a:pt x="0" y="1348"/>
                    </a:lnTo>
                    <a:lnTo>
                      <a:pt x="256" y="1348"/>
                    </a:lnTo>
                    <a:lnTo>
                      <a:pt x="256" y="360"/>
                    </a:lnTo>
                    <a:lnTo>
                      <a:pt x="148" y="0"/>
                    </a:lnTo>
                    <a:lnTo>
                      <a:pt x="0" y="0"/>
                    </a:lnTo>
                    <a:close/>
                  </a:path>
                </a:pathLst>
              </a:custGeom>
              <a:gradFill rotWithShape="1">
                <a:gsLst>
                  <a:gs pos="0">
                    <a:srgbClr val="B2B2B2"/>
                  </a:gs>
                  <a:gs pos="50000">
                    <a:srgbClr val="9A9A9A"/>
                  </a:gs>
                  <a:gs pos="100000">
                    <a:srgbClr val="B2B2B2"/>
                  </a:gs>
                </a:gsLst>
                <a:lin ang="0" scaled="1"/>
              </a:gradFill>
              <a:ln w="222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1" name="Rectangle 9"/>
              <p:cNvSpPr>
                <a:spLocks noChangeAspect="1" noChangeArrowheads="1"/>
              </p:cNvSpPr>
              <p:nvPr/>
            </p:nvSpPr>
            <p:spPr bwMode="auto">
              <a:xfrm>
                <a:off x="964" y="2530"/>
                <a:ext cx="534" cy="1069"/>
              </a:xfrm>
              <a:prstGeom prst="rect">
                <a:avLst/>
              </a:prstGeom>
              <a:gradFill rotWithShape="1">
                <a:gsLst>
                  <a:gs pos="0">
                    <a:srgbClr val="B2B2B2"/>
                  </a:gs>
                  <a:gs pos="100000">
                    <a:srgbClr val="525252"/>
                  </a:gs>
                </a:gsLst>
                <a:lin ang="18900000" scaled="1"/>
              </a:gradFill>
              <a:ln w="222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13" name="Group 13"/>
            <p:cNvGrpSpPr>
              <a:grpSpLocks/>
            </p:cNvGrpSpPr>
            <p:nvPr/>
          </p:nvGrpSpPr>
          <p:grpSpPr bwMode="auto">
            <a:xfrm>
              <a:off x="942" y="2061"/>
              <a:ext cx="462" cy="843"/>
              <a:chOff x="4125" y="1869"/>
              <a:chExt cx="462" cy="843"/>
            </a:xfrm>
          </p:grpSpPr>
          <p:sp>
            <p:nvSpPr>
              <p:cNvPr id="32" name="Rectangle 14"/>
              <p:cNvSpPr>
                <a:spLocks noChangeArrowheads="1"/>
              </p:cNvSpPr>
              <p:nvPr/>
            </p:nvSpPr>
            <p:spPr bwMode="auto">
              <a:xfrm>
                <a:off x="4170" y="1869"/>
                <a:ext cx="380" cy="815"/>
              </a:xfrm>
              <a:prstGeom prst="rect">
                <a:avLst/>
              </a:prstGeom>
              <a:solidFill>
                <a:srgbClr val="B2B2B2"/>
              </a:solidFill>
              <a:ln w="15875"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33" name="Line 15"/>
              <p:cNvSpPr>
                <a:spLocks noChangeShapeType="1"/>
              </p:cNvSpPr>
              <p:nvPr/>
            </p:nvSpPr>
            <p:spPr bwMode="auto">
              <a:xfrm>
                <a:off x="4149" y="2379"/>
                <a:ext cx="0" cy="330"/>
              </a:xfrm>
              <a:prstGeom prst="line">
                <a:avLst/>
              </a:prstGeom>
              <a:noFill/>
              <a:ln w="762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4" name="Line 16"/>
              <p:cNvSpPr>
                <a:spLocks noChangeShapeType="1"/>
              </p:cNvSpPr>
              <p:nvPr/>
            </p:nvSpPr>
            <p:spPr bwMode="auto">
              <a:xfrm>
                <a:off x="4569" y="2382"/>
                <a:ext cx="0" cy="330"/>
              </a:xfrm>
              <a:prstGeom prst="line">
                <a:avLst/>
              </a:prstGeom>
              <a:noFill/>
              <a:ln w="762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5" name="Line 17"/>
              <p:cNvSpPr>
                <a:spLocks noChangeShapeType="1"/>
              </p:cNvSpPr>
              <p:nvPr/>
            </p:nvSpPr>
            <p:spPr bwMode="auto">
              <a:xfrm rot="-5400000">
                <a:off x="4356" y="2481"/>
                <a:ext cx="0" cy="462"/>
              </a:xfrm>
              <a:prstGeom prst="line">
                <a:avLst/>
              </a:prstGeom>
              <a:noFill/>
              <a:ln w="762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17" name="Group 18"/>
            <p:cNvGrpSpPr>
              <a:grpSpLocks/>
            </p:cNvGrpSpPr>
            <p:nvPr/>
          </p:nvGrpSpPr>
          <p:grpSpPr bwMode="auto">
            <a:xfrm>
              <a:off x="1036" y="2114"/>
              <a:ext cx="289" cy="364"/>
              <a:chOff x="4215" y="1941"/>
              <a:chExt cx="289" cy="364"/>
            </a:xfrm>
          </p:grpSpPr>
          <p:grpSp>
            <p:nvGrpSpPr>
              <p:cNvPr id="20" name="Group 19"/>
              <p:cNvGrpSpPr>
                <a:grpSpLocks/>
              </p:cNvGrpSpPr>
              <p:nvPr/>
            </p:nvGrpSpPr>
            <p:grpSpPr bwMode="auto">
              <a:xfrm>
                <a:off x="4218" y="1941"/>
                <a:ext cx="286" cy="85"/>
                <a:chOff x="4218" y="1941"/>
                <a:chExt cx="286" cy="85"/>
              </a:xfrm>
            </p:grpSpPr>
            <p:sp>
              <p:nvSpPr>
                <p:cNvPr id="29" name="Freeform 20"/>
                <p:cNvSpPr>
                  <a:spLocks noChangeAspect="1"/>
                </p:cNvSpPr>
                <p:nvPr/>
              </p:nvSpPr>
              <p:spPr bwMode="auto">
                <a:xfrm>
                  <a:off x="4218" y="1941"/>
                  <a:ext cx="69" cy="85"/>
                </a:xfrm>
                <a:custGeom>
                  <a:avLst/>
                  <a:gdLst>
                    <a:gd name="T0" fmla="*/ 37 w 292"/>
                    <a:gd name="T1" fmla="*/ 0 h 359"/>
                    <a:gd name="T2" fmla="*/ 69 w 292"/>
                    <a:gd name="T3" fmla="*/ 27 h 359"/>
                    <a:gd name="T4" fmla="*/ 69 w 292"/>
                    <a:gd name="T5" fmla="*/ 65 h 359"/>
                    <a:gd name="T6" fmla="*/ 32 w 292"/>
                    <a:gd name="T7" fmla="*/ 85 h 359"/>
                    <a:gd name="T8" fmla="*/ 1 w 292"/>
                    <a:gd name="T9" fmla="*/ 66 h 359"/>
                    <a:gd name="T10" fmla="*/ 0 w 292"/>
                    <a:gd name="T11" fmla="*/ 27 h 359"/>
                    <a:gd name="T12" fmla="*/ 35 w 292"/>
                    <a:gd name="T13" fmla="*/ 1 h 3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2" h="359">
                      <a:moveTo>
                        <a:pt x="156" y="0"/>
                      </a:moveTo>
                      <a:lnTo>
                        <a:pt x="292" y="116"/>
                      </a:lnTo>
                      <a:lnTo>
                        <a:pt x="290" y="274"/>
                      </a:lnTo>
                      <a:lnTo>
                        <a:pt x="135" y="359"/>
                      </a:lnTo>
                      <a:lnTo>
                        <a:pt x="3" y="278"/>
                      </a:lnTo>
                      <a:lnTo>
                        <a:pt x="0" y="113"/>
                      </a:lnTo>
                      <a:lnTo>
                        <a:pt x="150" y="5"/>
                      </a:lnTo>
                    </a:path>
                  </a:pathLst>
                </a:custGeom>
                <a:solidFill>
                  <a:schemeClr val="bg2"/>
                </a:solidFill>
                <a:ln w="25400" cap="flat" cmpd="sng">
                  <a:solidFill>
                    <a:schemeClr val="tx1"/>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0" name="Freeform 21"/>
                <p:cNvSpPr>
                  <a:spLocks noChangeAspect="1"/>
                </p:cNvSpPr>
                <p:nvPr/>
              </p:nvSpPr>
              <p:spPr bwMode="auto">
                <a:xfrm>
                  <a:off x="4326" y="1941"/>
                  <a:ext cx="69" cy="85"/>
                </a:xfrm>
                <a:custGeom>
                  <a:avLst/>
                  <a:gdLst>
                    <a:gd name="T0" fmla="*/ 37 w 292"/>
                    <a:gd name="T1" fmla="*/ 0 h 359"/>
                    <a:gd name="T2" fmla="*/ 69 w 292"/>
                    <a:gd name="T3" fmla="*/ 27 h 359"/>
                    <a:gd name="T4" fmla="*/ 69 w 292"/>
                    <a:gd name="T5" fmla="*/ 65 h 359"/>
                    <a:gd name="T6" fmla="*/ 32 w 292"/>
                    <a:gd name="T7" fmla="*/ 85 h 359"/>
                    <a:gd name="T8" fmla="*/ 1 w 292"/>
                    <a:gd name="T9" fmla="*/ 66 h 359"/>
                    <a:gd name="T10" fmla="*/ 0 w 292"/>
                    <a:gd name="T11" fmla="*/ 27 h 359"/>
                    <a:gd name="T12" fmla="*/ 35 w 292"/>
                    <a:gd name="T13" fmla="*/ 1 h 3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2" h="359">
                      <a:moveTo>
                        <a:pt x="156" y="0"/>
                      </a:moveTo>
                      <a:lnTo>
                        <a:pt x="292" y="116"/>
                      </a:lnTo>
                      <a:lnTo>
                        <a:pt x="290" y="274"/>
                      </a:lnTo>
                      <a:lnTo>
                        <a:pt x="135" y="359"/>
                      </a:lnTo>
                      <a:lnTo>
                        <a:pt x="3" y="278"/>
                      </a:lnTo>
                      <a:lnTo>
                        <a:pt x="0" y="113"/>
                      </a:lnTo>
                      <a:lnTo>
                        <a:pt x="150" y="5"/>
                      </a:lnTo>
                    </a:path>
                  </a:pathLst>
                </a:custGeom>
                <a:solidFill>
                  <a:schemeClr val="bg2"/>
                </a:solidFill>
                <a:ln w="25400" cap="flat" cmpd="sng">
                  <a:solidFill>
                    <a:schemeClr val="tx1"/>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 name="Freeform 22"/>
                <p:cNvSpPr>
                  <a:spLocks noChangeAspect="1"/>
                </p:cNvSpPr>
                <p:nvPr/>
              </p:nvSpPr>
              <p:spPr bwMode="auto">
                <a:xfrm>
                  <a:off x="4435" y="1941"/>
                  <a:ext cx="69" cy="85"/>
                </a:xfrm>
                <a:custGeom>
                  <a:avLst/>
                  <a:gdLst>
                    <a:gd name="T0" fmla="*/ 37 w 292"/>
                    <a:gd name="T1" fmla="*/ 0 h 359"/>
                    <a:gd name="T2" fmla="*/ 69 w 292"/>
                    <a:gd name="T3" fmla="*/ 27 h 359"/>
                    <a:gd name="T4" fmla="*/ 69 w 292"/>
                    <a:gd name="T5" fmla="*/ 65 h 359"/>
                    <a:gd name="T6" fmla="*/ 32 w 292"/>
                    <a:gd name="T7" fmla="*/ 85 h 359"/>
                    <a:gd name="T8" fmla="*/ 1 w 292"/>
                    <a:gd name="T9" fmla="*/ 66 h 359"/>
                    <a:gd name="T10" fmla="*/ 0 w 292"/>
                    <a:gd name="T11" fmla="*/ 27 h 359"/>
                    <a:gd name="T12" fmla="*/ 35 w 292"/>
                    <a:gd name="T13" fmla="*/ 1 h 3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2" h="359">
                      <a:moveTo>
                        <a:pt x="156" y="0"/>
                      </a:moveTo>
                      <a:lnTo>
                        <a:pt x="292" y="116"/>
                      </a:lnTo>
                      <a:lnTo>
                        <a:pt x="290" y="274"/>
                      </a:lnTo>
                      <a:lnTo>
                        <a:pt x="135" y="359"/>
                      </a:lnTo>
                      <a:lnTo>
                        <a:pt x="3" y="278"/>
                      </a:lnTo>
                      <a:lnTo>
                        <a:pt x="0" y="113"/>
                      </a:lnTo>
                      <a:lnTo>
                        <a:pt x="150" y="5"/>
                      </a:lnTo>
                    </a:path>
                  </a:pathLst>
                </a:custGeom>
                <a:solidFill>
                  <a:schemeClr val="bg2"/>
                </a:solidFill>
                <a:ln w="25400" cap="flat" cmpd="sng">
                  <a:solidFill>
                    <a:schemeClr val="tx1"/>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21" name="Group 23"/>
              <p:cNvGrpSpPr>
                <a:grpSpLocks/>
              </p:cNvGrpSpPr>
              <p:nvPr/>
            </p:nvGrpSpPr>
            <p:grpSpPr bwMode="auto">
              <a:xfrm>
                <a:off x="4218" y="2085"/>
                <a:ext cx="286" cy="85"/>
                <a:chOff x="4218" y="1941"/>
                <a:chExt cx="286" cy="85"/>
              </a:xfrm>
            </p:grpSpPr>
            <p:sp>
              <p:nvSpPr>
                <p:cNvPr id="26" name="Freeform 24"/>
                <p:cNvSpPr>
                  <a:spLocks noChangeAspect="1"/>
                </p:cNvSpPr>
                <p:nvPr/>
              </p:nvSpPr>
              <p:spPr bwMode="auto">
                <a:xfrm>
                  <a:off x="4218" y="1941"/>
                  <a:ext cx="69" cy="85"/>
                </a:xfrm>
                <a:custGeom>
                  <a:avLst/>
                  <a:gdLst>
                    <a:gd name="T0" fmla="*/ 37 w 292"/>
                    <a:gd name="T1" fmla="*/ 0 h 359"/>
                    <a:gd name="T2" fmla="*/ 69 w 292"/>
                    <a:gd name="T3" fmla="*/ 27 h 359"/>
                    <a:gd name="T4" fmla="*/ 69 w 292"/>
                    <a:gd name="T5" fmla="*/ 65 h 359"/>
                    <a:gd name="T6" fmla="*/ 32 w 292"/>
                    <a:gd name="T7" fmla="*/ 85 h 359"/>
                    <a:gd name="T8" fmla="*/ 1 w 292"/>
                    <a:gd name="T9" fmla="*/ 66 h 359"/>
                    <a:gd name="T10" fmla="*/ 0 w 292"/>
                    <a:gd name="T11" fmla="*/ 27 h 359"/>
                    <a:gd name="T12" fmla="*/ 35 w 292"/>
                    <a:gd name="T13" fmla="*/ 1 h 3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2" h="359">
                      <a:moveTo>
                        <a:pt x="156" y="0"/>
                      </a:moveTo>
                      <a:lnTo>
                        <a:pt x="292" y="116"/>
                      </a:lnTo>
                      <a:lnTo>
                        <a:pt x="290" y="274"/>
                      </a:lnTo>
                      <a:lnTo>
                        <a:pt x="135" y="359"/>
                      </a:lnTo>
                      <a:lnTo>
                        <a:pt x="3" y="278"/>
                      </a:lnTo>
                      <a:lnTo>
                        <a:pt x="0" y="113"/>
                      </a:lnTo>
                      <a:lnTo>
                        <a:pt x="150" y="5"/>
                      </a:lnTo>
                    </a:path>
                  </a:pathLst>
                </a:custGeom>
                <a:solidFill>
                  <a:schemeClr val="bg2"/>
                </a:solidFill>
                <a:ln w="25400" cap="flat" cmpd="sng">
                  <a:solidFill>
                    <a:schemeClr val="tx1"/>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7" name="Freeform 25"/>
                <p:cNvSpPr>
                  <a:spLocks noChangeAspect="1"/>
                </p:cNvSpPr>
                <p:nvPr/>
              </p:nvSpPr>
              <p:spPr bwMode="auto">
                <a:xfrm>
                  <a:off x="4326" y="1941"/>
                  <a:ext cx="69" cy="85"/>
                </a:xfrm>
                <a:custGeom>
                  <a:avLst/>
                  <a:gdLst>
                    <a:gd name="T0" fmla="*/ 37 w 292"/>
                    <a:gd name="T1" fmla="*/ 0 h 359"/>
                    <a:gd name="T2" fmla="*/ 69 w 292"/>
                    <a:gd name="T3" fmla="*/ 27 h 359"/>
                    <a:gd name="T4" fmla="*/ 69 w 292"/>
                    <a:gd name="T5" fmla="*/ 65 h 359"/>
                    <a:gd name="T6" fmla="*/ 32 w 292"/>
                    <a:gd name="T7" fmla="*/ 85 h 359"/>
                    <a:gd name="T8" fmla="*/ 1 w 292"/>
                    <a:gd name="T9" fmla="*/ 66 h 359"/>
                    <a:gd name="T10" fmla="*/ 0 w 292"/>
                    <a:gd name="T11" fmla="*/ 27 h 359"/>
                    <a:gd name="T12" fmla="*/ 35 w 292"/>
                    <a:gd name="T13" fmla="*/ 1 h 3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2" h="359">
                      <a:moveTo>
                        <a:pt x="156" y="0"/>
                      </a:moveTo>
                      <a:lnTo>
                        <a:pt x="292" y="116"/>
                      </a:lnTo>
                      <a:lnTo>
                        <a:pt x="290" y="274"/>
                      </a:lnTo>
                      <a:lnTo>
                        <a:pt x="135" y="359"/>
                      </a:lnTo>
                      <a:lnTo>
                        <a:pt x="3" y="278"/>
                      </a:lnTo>
                      <a:lnTo>
                        <a:pt x="0" y="113"/>
                      </a:lnTo>
                      <a:lnTo>
                        <a:pt x="150" y="5"/>
                      </a:lnTo>
                    </a:path>
                  </a:pathLst>
                </a:custGeom>
                <a:solidFill>
                  <a:schemeClr val="bg2"/>
                </a:solidFill>
                <a:ln w="25400" cap="flat" cmpd="sng">
                  <a:solidFill>
                    <a:schemeClr val="tx1"/>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8" name="Freeform 26"/>
                <p:cNvSpPr>
                  <a:spLocks noChangeAspect="1"/>
                </p:cNvSpPr>
                <p:nvPr/>
              </p:nvSpPr>
              <p:spPr bwMode="auto">
                <a:xfrm>
                  <a:off x="4435" y="1941"/>
                  <a:ext cx="69" cy="85"/>
                </a:xfrm>
                <a:custGeom>
                  <a:avLst/>
                  <a:gdLst>
                    <a:gd name="T0" fmla="*/ 37 w 292"/>
                    <a:gd name="T1" fmla="*/ 0 h 359"/>
                    <a:gd name="T2" fmla="*/ 69 w 292"/>
                    <a:gd name="T3" fmla="*/ 27 h 359"/>
                    <a:gd name="T4" fmla="*/ 69 w 292"/>
                    <a:gd name="T5" fmla="*/ 65 h 359"/>
                    <a:gd name="T6" fmla="*/ 32 w 292"/>
                    <a:gd name="T7" fmla="*/ 85 h 359"/>
                    <a:gd name="T8" fmla="*/ 1 w 292"/>
                    <a:gd name="T9" fmla="*/ 66 h 359"/>
                    <a:gd name="T10" fmla="*/ 0 w 292"/>
                    <a:gd name="T11" fmla="*/ 27 h 359"/>
                    <a:gd name="T12" fmla="*/ 35 w 292"/>
                    <a:gd name="T13" fmla="*/ 1 h 3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2" h="359">
                      <a:moveTo>
                        <a:pt x="156" y="0"/>
                      </a:moveTo>
                      <a:lnTo>
                        <a:pt x="292" y="116"/>
                      </a:lnTo>
                      <a:lnTo>
                        <a:pt x="290" y="274"/>
                      </a:lnTo>
                      <a:lnTo>
                        <a:pt x="135" y="359"/>
                      </a:lnTo>
                      <a:lnTo>
                        <a:pt x="3" y="278"/>
                      </a:lnTo>
                      <a:lnTo>
                        <a:pt x="0" y="113"/>
                      </a:lnTo>
                      <a:lnTo>
                        <a:pt x="150" y="5"/>
                      </a:lnTo>
                    </a:path>
                  </a:pathLst>
                </a:custGeom>
                <a:solidFill>
                  <a:schemeClr val="bg2"/>
                </a:solidFill>
                <a:ln w="25400" cap="flat" cmpd="sng">
                  <a:solidFill>
                    <a:schemeClr val="tx1"/>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22" name="Group 27"/>
              <p:cNvGrpSpPr>
                <a:grpSpLocks/>
              </p:cNvGrpSpPr>
              <p:nvPr/>
            </p:nvGrpSpPr>
            <p:grpSpPr bwMode="auto">
              <a:xfrm>
                <a:off x="4215" y="2220"/>
                <a:ext cx="286" cy="85"/>
                <a:chOff x="4218" y="1941"/>
                <a:chExt cx="286" cy="85"/>
              </a:xfrm>
            </p:grpSpPr>
            <p:sp>
              <p:nvSpPr>
                <p:cNvPr id="23" name="Freeform 28"/>
                <p:cNvSpPr>
                  <a:spLocks noChangeAspect="1"/>
                </p:cNvSpPr>
                <p:nvPr/>
              </p:nvSpPr>
              <p:spPr bwMode="auto">
                <a:xfrm>
                  <a:off x="4218" y="1941"/>
                  <a:ext cx="69" cy="85"/>
                </a:xfrm>
                <a:custGeom>
                  <a:avLst/>
                  <a:gdLst>
                    <a:gd name="T0" fmla="*/ 37 w 292"/>
                    <a:gd name="T1" fmla="*/ 0 h 359"/>
                    <a:gd name="T2" fmla="*/ 69 w 292"/>
                    <a:gd name="T3" fmla="*/ 27 h 359"/>
                    <a:gd name="T4" fmla="*/ 69 w 292"/>
                    <a:gd name="T5" fmla="*/ 65 h 359"/>
                    <a:gd name="T6" fmla="*/ 32 w 292"/>
                    <a:gd name="T7" fmla="*/ 85 h 359"/>
                    <a:gd name="T8" fmla="*/ 1 w 292"/>
                    <a:gd name="T9" fmla="*/ 66 h 359"/>
                    <a:gd name="T10" fmla="*/ 0 w 292"/>
                    <a:gd name="T11" fmla="*/ 27 h 359"/>
                    <a:gd name="T12" fmla="*/ 35 w 292"/>
                    <a:gd name="T13" fmla="*/ 1 h 3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2" h="359">
                      <a:moveTo>
                        <a:pt x="156" y="0"/>
                      </a:moveTo>
                      <a:lnTo>
                        <a:pt x="292" y="116"/>
                      </a:lnTo>
                      <a:lnTo>
                        <a:pt x="290" y="274"/>
                      </a:lnTo>
                      <a:lnTo>
                        <a:pt x="135" y="359"/>
                      </a:lnTo>
                      <a:lnTo>
                        <a:pt x="3" y="278"/>
                      </a:lnTo>
                      <a:lnTo>
                        <a:pt x="0" y="113"/>
                      </a:lnTo>
                      <a:lnTo>
                        <a:pt x="150" y="5"/>
                      </a:lnTo>
                    </a:path>
                  </a:pathLst>
                </a:custGeom>
                <a:solidFill>
                  <a:schemeClr val="bg2"/>
                </a:solidFill>
                <a:ln w="25400" cap="flat" cmpd="sng">
                  <a:solidFill>
                    <a:schemeClr val="tx1"/>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4" name="Freeform 29"/>
                <p:cNvSpPr>
                  <a:spLocks noChangeAspect="1"/>
                </p:cNvSpPr>
                <p:nvPr/>
              </p:nvSpPr>
              <p:spPr bwMode="auto">
                <a:xfrm>
                  <a:off x="4326" y="1941"/>
                  <a:ext cx="69" cy="85"/>
                </a:xfrm>
                <a:custGeom>
                  <a:avLst/>
                  <a:gdLst>
                    <a:gd name="T0" fmla="*/ 37 w 292"/>
                    <a:gd name="T1" fmla="*/ 0 h 359"/>
                    <a:gd name="T2" fmla="*/ 69 w 292"/>
                    <a:gd name="T3" fmla="*/ 27 h 359"/>
                    <a:gd name="T4" fmla="*/ 69 w 292"/>
                    <a:gd name="T5" fmla="*/ 65 h 359"/>
                    <a:gd name="T6" fmla="*/ 32 w 292"/>
                    <a:gd name="T7" fmla="*/ 85 h 359"/>
                    <a:gd name="T8" fmla="*/ 1 w 292"/>
                    <a:gd name="T9" fmla="*/ 66 h 359"/>
                    <a:gd name="T10" fmla="*/ 0 w 292"/>
                    <a:gd name="T11" fmla="*/ 27 h 359"/>
                    <a:gd name="T12" fmla="*/ 35 w 292"/>
                    <a:gd name="T13" fmla="*/ 1 h 3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2" h="359">
                      <a:moveTo>
                        <a:pt x="156" y="0"/>
                      </a:moveTo>
                      <a:lnTo>
                        <a:pt x="292" y="116"/>
                      </a:lnTo>
                      <a:lnTo>
                        <a:pt x="290" y="274"/>
                      </a:lnTo>
                      <a:lnTo>
                        <a:pt x="135" y="359"/>
                      </a:lnTo>
                      <a:lnTo>
                        <a:pt x="3" y="278"/>
                      </a:lnTo>
                      <a:lnTo>
                        <a:pt x="0" y="113"/>
                      </a:lnTo>
                      <a:lnTo>
                        <a:pt x="150" y="5"/>
                      </a:lnTo>
                    </a:path>
                  </a:pathLst>
                </a:custGeom>
                <a:solidFill>
                  <a:schemeClr val="bg2"/>
                </a:solidFill>
                <a:ln w="25400" cap="flat" cmpd="sng">
                  <a:solidFill>
                    <a:schemeClr val="tx1"/>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5" name="Freeform 30"/>
                <p:cNvSpPr>
                  <a:spLocks noChangeAspect="1"/>
                </p:cNvSpPr>
                <p:nvPr/>
              </p:nvSpPr>
              <p:spPr bwMode="auto">
                <a:xfrm>
                  <a:off x="4435" y="1941"/>
                  <a:ext cx="69" cy="85"/>
                </a:xfrm>
                <a:custGeom>
                  <a:avLst/>
                  <a:gdLst>
                    <a:gd name="T0" fmla="*/ 37 w 292"/>
                    <a:gd name="T1" fmla="*/ 0 h 359"/>
                    <a:gd name="T2" fmla="*/ 69 w 292"/>
                    <a:gd name="T3" fmla="*/ 27 h 359"/>
                    <a:gd name="T4" fmla="*/ 69 w 292"/>
                    <a:gd name="T5" fmla="*/ 65 h 359"/>
                    <a:gd name="T6" fmla="*/ 32 w 292"/>
                    <a:gd name="T7" fmla="*/ 85 h 359"/>
                    <a:gd name="T8" fmla="*/ 1 w 292"/>
                    <a:gd name="T9" fmla="*/ 66 h 359"/>
                    <a:gd name="T10" fmla="*/ 0 w 292"/>
                    <a:gd name="T11" fmla="*/ 27 h 359"/>
                    <a:gd name="T12" fmla="*/ 35 w 292"/>
                    <a:gd name="T13" fmla="*/ 1 h 3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2" h="359">
                      <a:moveTo>
                        <a:pt x="156" y="0"/>
                      </a:moveTo>
                      <a:lnTo>
                        <a:pt x="292" y="116"/>
                      </a:lnTo>
                      <a:lnTo>
                        <a:pt x="290" y="274"/>
                      </a:lnTo>
                      <a:lnTo>
                        <a:pt x="135" y="359"/>
                      </a:lnTo>
                      <a:lnTo>
                        <a:pt x="3" y="278"/>
                      </a:lnTo>
                      <a:lnTo>
                        <a:pt x="0" y="113"/>
                      </a:lnTo>
                      <a:lnTo>
                        <a:pt x="150" y="5"/>
                      </a:lnTo>
                    </a:path>
                  </a:pathLst>
                </a:custGeom>
                <a:solidFill>
                  <a:schemeClr val="bg2"/>
                </a:solidFill>
                <a:ln w="25400" cap="flat" cmpd="sng">
                  <a:solidFill>
                    <a:schemeClr val="tx1"/>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sp>
          <p:nvSpPr>
            <p:cNvPr id="18" name="AutoShape 31"/>
            <p:cNvSpPr>
              <a:spLocks noChangeArrowheads="1"/>
            </p:cNvSpPr>
            <p:nvPr/>
          </p:nvSpPr>
          <p:spPr bwMode="auto">
            <a:xfrm>
              <a:off x="804" y="2432"/>
              <a:ext cx="76" cy="92"/>
            </a:xfrm>
            <a:prstGeom prst="rtTriangle">
              <a:avLst/>
            </a:prstGeom>
            <a:solidFill>
              <a:srgbClr val="FF0000"/>
            </a:solidFill>
            <a:ln w="9525"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9" name="AutoShape 32"/>
            <p:cNvSpPr>
              <a:spLocks noChangeArrowheads="1"/>
            </p:cNvSpPr>
            <p:nvPr/>
          </p:nvSpPr>
          <p:spPr bwMode="auto">
            <a:xfrm flipH="1">
              <a:off x="1476" y="2432"/>
              <a:ext cx="76" cy="92"/>
            </a:xfrm>
            <a:prstGeom prst="rtTriangle">
              <a:avLst/>
            </a:prstGeom>
            <a:solidFill>
              <a:srgbClr val="FF0000"/>
            </a:solidFill>
            <a:ln w="9525"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42" name="Group 123"/>
          <p:cNvGrpSpPr>
            <a:grpSpLocks/>
          </p:cNvGrpSpPr>
          <p:nvPr/>
        </p:nvGrpSpPr>
        <p:grpSpPr bwMode="auto">
          <a:xfrm>
            <a:off x="4192289" y="1107629"/>
            <a:ext cx="4628183" cy="5345707"/>
            <a:chOff x="2329" y="397"/>
            <a:chExt cx="2980" cy="3442"/>
          </a:xfrm>
        </p:grpSpPr>
        <p:grpSp>
          <p:nvGrpSpPr>
            <p:cNvPr id="43" name="Group 120"/>
            <p:cNvGrpSpPr>
              <a:grpSpLocks/>
            </p:cNvGrpSpPr>
            <p:nvPr/>
          </p:nvGrpSpPr>
          <p:grpSpPr bwMode="auto">
            <a:xfrm>
              <a:off x="2515" y="397"/>
              <a:ext cx="2794" cy="3442"/>
              <a:chOff x="2515" y="397"/>
              <a:chExt cx="2794" cy="3442"/>
            </a:xfrm>
          </p:grpSpPr>
          <p:grpSp>
            <p:nvGrpSpPr>
              <p:cNvPr id="45" name="Group 57"/>
              <p:cNvGrpSpPr>
                <a:grpSpLocks/>
              </p:cNvGrpSpPr>
              <p:nvPr/>
            </p:nvGrpSpPr>
            <p:grpSpPr bwMode="auto">
              <a:xfrm>
                <a:off x="2515" y="397"/>
                <a:ext cx="267" cy="3442"/>
                <a:chOff x="2515" y="339"/>
                <a:chExt cx="267" cy="3442"/>
              </a:xfrm>
            </p:grpSpPr>
            <p:sp>
              <p:nvSpPr>
                <p:cNvPr id="103" name="Freeform 38"/>
                <p:cNvSpPr>
                  <a:spLocks/>
                </p:cNvSpPr>
                <p:nvPr/>
              </p:nvSpPr>
              <p:spPr bwMode="auto">
                <a:xfrm>
                  <a:off x="2524" y="2278"/>
                  <a:ext cx="258" cy="156"/>
                </a:xfrm>
                <a:custGeom>
                  <a:avLst/>
                  <a:gdLst>
                    <a:gd name="T0" fmla="*/ 0 w 258"/>
                    <a:gd name="T1" fmla="*/ 150 h 156"/>
                    <a:gd name="T2" fmla="*/ 18 w 258"/>
                    <a:gd name="T3" fmla="*/ 0 h 156"/>
                    <a:gd name="T4" fmla="*/ 228 w 258"/>
                    <a:gd name="T5" fmla="*/ 0 h 156"/>
                    <a:gd name="T6" fmla="*/ 258 w 258"/>
                    <a:gd name="T7" fmla="*/ 156 h 156"/>
                    <a:gd name="T8" fmla="*/ 0 w 258"/>
                    <a:gd name="T9" fmla="*/ 150 h 1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8" h="156">
                      <a:moveTo>
                        <a:pt x="0" y="150"/>
                      </a:moveTo>
                      <a:lnTo>
                        <a:pt x="18" y="0"/>
                      </a:lnTo>
                      <a:lnTo>
                        <a:pt x="228" y="0"/>
                      </a:lnTo>
                      <a:lnTo>
                        <a:pt x="258" y="156"/>
                      </a:lnTo>
                      <a:lnTo>
                        <a:pt x="0" y="150"/>
                      </a:lnTo>
                      <a:close/>
                    </a:path>
                  </a:pathLst>
                </a:custGeom>
                <a:solidFill>
                  <a:srgbClr val="969696"/>
                </a:solidFill>
                <a:ln>
                  <a:noFill/>
                </a:ln>
                <a:effectLst/>
                <a:extLst>
                  <a:ext uri="{91240B29-F687-4F45-9708-019B960494DF}">
                    <a14:hiddenLine xmlns:a14="http://schemas.microsoft.com/office/drawing/2010/main" w="25400" cap="flat" cmpd="sng">
                      <a:solidFill>
                        <a:schemeClr val="tx1"/>
                      </a:solidFill>
                      <a:prstDash val="solid"/>
                      <a:round/>
                      <a:headEnd type="none" w="med" len="me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4" name="Rectangle 34"/>
                <p:cNvSpPr>
                  <a:spLocks noChangeArrowheads="1"/>
                </p:cNvSpPr>
                <p:nvPr/>
              </p:nvSpPr>
              <p:spPr bwMode="auto">
                <a:xfrm>
                  <a:off x="2515" y="2428"/>
                  <a:ext cx="266" cy="1348"/>
                </a:xfrm>
                <a:prstGeom prst="rect">
                  <a:avLst/>
                </a:prstGeom>
                <a:solidFill>
                  <a:srgbClr val="969696"/>
                </a:solidFill>
                <a:ln>
                  <a:noFill/>
                </a:ln>
                <a:effectLst/>
                <a:extLst>
                  <a:ext uri="{91240B29-F687-4F45-9708-019B960494DF}">
                    <a14:hiddenLine xmlns:a14="http://schemas.microsoft.com/office/drawing/2010/main" w="2540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05" name="Rectangle 35"/>
                <p:cNvSpPr>
                  <a:spLocks noChangeArrowheads="1"/>
                </p:cNvSpPr>
                <p:nvPr/>
              </p:nvSpPr>
              <p:spPr bwMode="auto">
                <a:xfrm>
                  <a:off x="2536" y="343"/>
                  <a:ext cx="224" cy="1937"/>
                </a:xfrm>
                <a:prstGeom prst="rect">
                  <a:avLst/>
                </a:prstGeom>
                <a:solidFill>
                  <a:srgbClr val="969696"/>
                </a:solidFill>
                <a:ln w="25400" algn="ctr">
                  <a:no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106" name="Group 41"/>
                <p:cNvGrpSpPr>
                  <a:grpSpLocks/>
                </p:cNvGrpSpPr>
                <p:nvPr/>
              </p:nvGrpSpPr>
              <p:grpSpPr bwMode="auto">
                <a:xfrm flipH="1">
                  <a:off x="2712" y="2280"/>
                  <a:ext cx="68" cy="1493"/>
                  <a:chOff x="3146" y="2280"/>
                  <a:chExt cx="67" cy="1911"/>
                </a:xfrm>
              </p:grpSpPr>
              <p:sp>
                <p:nvSpPr>
                  <p:cNvPr id="116" name="Line 42"/>
                  <p:cNvSpPr>
                    <a:spLocks noChangeShapeType="1"/>
                  </p:cNvSpPr>
                  <p:nvPr/>
                </p:nvSpPr>
                <p:spPr bwMode="auto">
                  <a:xfrm>
                    <a:off x="3213" y="2286"/>
                    <a:ext cx="0" cy="1905"/>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17" name="Line 43"/>
                  <p:cNvSpPr>
                    <a:spLocks noChangeShapeType="1"/>
                  </p:cNvSpPr>
                  <p:nvPr/>
                </p:nvSpPr>
                <p:spPr bwMode="auto">
                  <a:xfrm flipV="1">
                    <a:off x="3147" y="2427"/>
                    <a:ext cx="0" cy="1764"/>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18" name="Line 44"/>
                  <p:cNvSpPr>
                    <a:spLocks noChangeShapeType="1"/>
                  </p:cNvSpPr>
                  <p:nvPr/>
                </p:nvSpPr>
                <p:spPr bwMode="auto">
                  <a:xfrm flipV="1">
                    <a:off x="3146" y="2280"/>
                    <a:ext cx="24" cy="146"/>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107" name="Line 45"/>
                <p:cNvSpPr>
                  <a:spLocks noChangeShapeType="1"/>
                </p:cNvSpPr>
                <p:nvPr/>
              </p:nvSpPr>
              <p:spPr bwMode="auto">
                <a:xfrm>
                  <a:off x="2538" y="2284"/>
                  <a:ext cx="220" cy="0"/>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08" name="Line 46"/>
                <p:cNvSpPr>
                  <a:spLocks noChangeShapeType="1"/>
                </p:cNvSpPr>
                <p:nvPr/>
              </p:nvSpPr>
              <p:spPr bwMode="auto">
                <a:xfrm flipV="1">
                  <a:off x="2580" y="342"/>
                  <a:ext cx="0" cy="1944"/>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9" name="Line 47"/>
                <p:cNvSpPr>
                  <a:spLocks noChangeShapeType="1"/>
                </p:cNvSpPr>
                <p:nvPr/>
              </p:nvSpPr>
              <p:spPr bwMode="auto">
                <a:xfrm flipV="1">
                  <a:off x="2542" y="339"/>
                  <a:ext cx="0" cy="1947"/>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0" name="Line 50"/>
                <p:cNvSpPr>
                  <a:spLocks noChangeShapeType="1"/>
                </p:cNvSpPr>
                <p:nvPr/>
              </p:nvSpPr>
              <p:spPr bwMode="auto">
                <a:xfrm flipV="1">
                  <a:off x="2755" y="342"/>
                  <a:ext cx="0" cy="1944"/>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1" name="Line 51"/>
                <p:cNvSpPr>
                  <a:spLocks noChangeShapeType="1"/>
                </p:cNvSpPr>
                <p:nvPr/>
              </p:nvSpPr>
              <p:spPr bwMode="auto">
                <a:xfrm flipV="1">
                  <a:off x="2715" y="340"/>
                  <a:ext cx="0" cy="1946"/>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nvGrpSpPr>
                <p:cNvPr id="112" name="Group 53"/>
                <p:cNvGrpSpPr>
                  <a:grpSpLocks/>
                </p:cNvGrpSpPr>
                <p:nvPr/>
              </p:nvGrpSpPr>
              <p:grpSpPr bwMode="auto">
                <a:xfrm>
                  <a:off x="2516" y="2288"/>
                  <a:ext cx="68" cy="1493"/>
                  <a:chOff x="3146" y="2280"/>
                  <a:chExt cx="67" cy="1911"/>
                </a:xfrm>
              </p:grpSpPr>
              <p:sp>
                <p:nvSpPr>
                  <p:cNvPr id="113" name="Line 54"/>
                  <p:cNvSpPr>
                    <a:spLocks noChangeShapeType="1"/>
                  </p:cNvSpPr>
                  <p:nvPr/>
                </p:nvSpPr>
                <p:spPr bwMode="auto">
                  <a:xfrm>
                    <a:off x="3213" y="2286"/>
                    <a:ext cx="0" cy="1905"/>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14" name="Line 55"/>
                  <p:cNvSpPr>
                    <a:spLocks noChangeShapeType="1"/>
                  </p:cNvSpPr>
                  <p:nvPr/>
                </p:nvSpPr>
                <p:spPr bwMode="auto">
                  <a:xfrm flipV="1">
                    <a:off x="3147" y="2427"/>
                    <a:ext cx="0" cy="1764"/>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15" name="Line 56"/>
                  <p:cNvSpPr>
                    <a:spLocks noChangeShapeType="1"/>
                  </p:cNvSpPr>
                  <p:nvPr/>
                </p:nvSpPr>
                <p:spPr bwMode="auto">
                  <a:xfrm flipV="1">
                    <a:off x="3146" y="2280"/>
                    <a:ext cx="24" cy="146"/>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grpSp>
            <p:nvGrpSpPr>
              <p:cNvPr id="46" name="Group 58"/>
              <p:cNvGrpSpPr>
                <a:grpSpLocks/>
              </p:cNvGrpSpPr>
              <p:nvPr/>
            </p:nvGrpSpPr>
            <p:grpSpPr bwMode="auto">
              <a:xfrm>
                <a:off x="5042" y="397"/>
                <a:ext cx="267" cy="3442"/>
                <a:chOff x="2515" y="339"/>
                <a:chExt cx="267" cy="3442"/>
              </a:xfrm>
            </p:grpSpPr>
            <p:sp>
              <p:nvSpPr>
                <p:cNvPr id="87" name="Freeform 59"/>
                <p:cNvSpPr>
                  <a:spLocks/>
                </p:cNvSpPr>
                <p:nvPr/>
              </p:nvSpPr>
              <p:spPr bwMode="auto">
                <a:xfrm>
                  <a:off x="2524" y="2278"/>
                  <a:ext cx="258" cy="156"/>
                </a:xfrm>
                <a:custGeom>
                  <a:avLst/>
                  <a:gdLst>
                    <a:gd name="T0" fmla="*/ 0 w 258"/>
                    <a:gd name="T1" fmla="*/ 150 h 156"/>
                    <a:gd name="T2" fmla="*/ 18 w 258"/>
                    <a:gd name="T3" fmla="*/ 0 h 156"/>
                    <a:gd name="T4" fmla="*/ 228 w 258"/>
                    <a:gd name="T5" fmla="*/ 0 h 156"/>
                    <a:gd name="T6" fmla="*/ 258 w 258"/>
                    <a:gd name="T7" fmla="*/ 156 h 156"/>
                    <a:gd name="T8" fmla="*/ 0 w 258"/>
                    <a:gd name="T9" fmla="*/ 150 h 1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8" h="156">
                      <a:moveTo>
                        <a:pt x="0" y="150"/>
                      </a:moveTo>
                      <a:lnTo>
                        <a:pt x="18" y="0"/>
                      </a:lnTo>
                      <a:lnTo>
                        <a:pt x="228" y="0"/>
                      </a:lnTo>
                      <a:lnTo>
                        <a:pt x="258" y="156"/>
                      </a:lnTo>
                      <a:lnTo>
                        <a:pt x="0" y="150"/>
                      </a:lnTo>
                      <a:close/>
                    </a:path>
                  </a:pathLst>
                </a:custGeom>
                <a:solidFill>
                  <a:srgbClr val="969696"/>
                </a:solidFill>
                <a:ln>
                  <a:noFill/>
                </a:ln>
                <a:effectLst/>
                <a:extLst>
                  <a:ext uri="{91240B29-F687-4F45-9708-019B960494DF}">
                    <a14:hiddenLine xmlns:a14="http://schemas.microsoft.com/office/drawing/2010/main" w="25400" cap="flat" cmpd="sng">
                      <a:solidFill>
                        <a:schemeClr val="tx1"/>
                      </a:solidFill>
                      <a:prstDash val="solid"/>
                      <a:round/>
                      <a:headEnd type="none" w="med" len="me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8" name="Rectangle 60"/>
                <p:cNvSpPr>
                  <a:spLocks noChangeArrowheads="1"/>
                </p:cNvSpPr>
                <p:nvPr/>
              </p:nvSpPr>
              <p:spPr bwMode="auto">
                <a:xfrm>
                  <a:off x="2515" y="2428"/>
                  <a:ext cx="266" cy="1348"/>
                </a:xfrm>
                <a:prstGeom prst="rect">
                  <a:avLst/>
                </a:prstGeom>
                <a:solidFill>
                  <a:srgbClr val="969696"/>
                </a:solidFill>
                <a:ln>
                  <a:noFill/>
                </a:ln>
                <a:effectLst/>
                <a:extLst>
                  <a:ext uri="{91240B29-F687-4F45-9708-019B960494DF}">
                    <a14:hiddenLine xmlns:a14="http://schemas.microsoft.com/office/drawing/2010/main" w="2540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89" name="Rectangle 61"/>
                <p:cNvSpPr>
                  <a:spLocks noChangeArrowheads="1"/>
                </p:cNvSpPr>
                <p:nvPr/>
              </p:nvSpPr>
              <p:spPr bwMode="auto">
                <a:xfrm>
                  <a:off x="2536" y="343"/>
                  <a:ext cx="224" cy="1937"/>
                </a:xfrm>
                <a:prstGeom prst="rect">
                  <a:avLst/>
                </a:prstGeom>
                <a:solidFill>
                  <a:srgbClr val="969696"/>
                </a:solidFill>
                <a:ln>
                  <a:noFill/>
                </a:ln>
                <a:effectLst/>
                <a:extLst>
                  <a:ext uri="{91240B29-F687-4F45-9708-019B960494DF}">
                    <a14:hiddenLine xmlns:a14="http://schemas.microsoft.com/office/drawing/2010/main" w="2540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90" name="Group 62"/>
                <p:cNvGrpSpPr>
                  <a:grpSpLocks/>
                </p:cNvGrpSpPr>
                <p:nvPr/>
              </p:nvGrpSpPr>
              <p:grpSpPr bwMode="auto">
                <a:xfrm flipH="1">
                  <a:off x="2712" y="2280"/>
                  <a:ext cx="68" cy="1493"/>
                  <a:chOff x="3146" y="2280"/>
                  <a:chExt cx="67" cy="1911"/>
                </a:xfrm>
              </p:grpSpPr>
              <p:sp>
                <p:nvSpPr>
                  <p:cNvPr id="100" name="Line 63"/>
                  <p:cNvSpPr>
                    <a:spLocks noChangeShapeType="1"/>
                  </p:cNvSpPr>
                  <p:nvPr/>
                </p:nvSpPr>
                <p:spPr bwMode="auto">
                  <a:xfrm>
                    <a:off x="3213" y="2286"/>
                    <a:ext cx="0" cy="1905"/>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01" name="Line 64"/>
                  <p:cNvSpPr>
                    <a:spLocks noChangeShapeType="1"/>
                  </p:cNvSpPr>
                  <p:nvPr/>
                </p:nvSpPr>
                <p:spPr bwMode="auto">
                  <a:xfrm flipV="1">
                    <a:off x="3147" y="2427"/>
                    <a:ext cx="0" cy="1764"/>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02" name="Line 65"/>
                  <p:cNvSpPr>
                    <a:spLocks noChangeShapeType="1"/>
                  </p:cNvSpPr>
                  <p:nvPr/>
                </p:nvSpPr>
                <p:spPr bwMode="auto">
                  <a:xfrm flipV="1">
                    <a:off x="3146" y="2280"/>
                    <a:ext cx="24" cy="146"/>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91" name="Line 66"/>
                <p:cNvSpPr>
                  <a:spLocks noChangeShapeType="1"/>
                </p:cNvSpPr>
                <p:nvPr/>
              </p:nvSpPr>
              <p:spPr bwMode="auto">
                <a:xfrm>
                  <a:off x="2538" y="2284"/>
                  <a:ext cx="220" cy="0"/>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2" name="Line 67"/>
                <p:cNvSpPr>
                  <a:spLocks noChangeShapeType="1"/>
                </p:cNvSpPr>
                <p:nvPr/>
              </p:nvSpPr>
              <p:spPr bwMode="auto">
                <a:xfrm flipV="1">
                  <a:off x="2580" y="342"/>
                  <a:ext cx="0" cy="1944"/>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3" name="Line 68"/>
                <p:cNvSpPr>
                  <a:spLocks noChangeShapeType="1"/>
                </p:cNvSpPr>
                <p:nvPr/>
              </p:nvSpPr>
              <p:spPr bwMode="auto">
                <a:xfrm flipV="1">
                  <a:off x="2542" y="339"/>
                  <a:ext cx="0" cy="1947"/>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4" name="Line 69"/>
                <p:cNvSpPr>
                  <a:spLocks noChangeShapeType="1"/>
                </p:cNvSpPr>
                <p:nvPr/>
              </p:nvSpPr>
              <p:spPr bwMode="auto">
                <a:xfrm flipV="1">
                  <a:off x="2755" y="342"/>
                  <a:ext cx="0" cy="1944"/>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5" name="Line 70"/>
                <p:cNvSpPr>
                  <a:spLocks noChangeShapeType="1"/>
                </p:cNvSpPr>
                <p:nvPr/>
              </p:nvSpPr>
              <p:spPr bwMode="auto">
                <a:xfrm flipV="1">
                  <a:off x="2715" y="340"/>
                  <a:ext cx="0" cy="1946"/>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nvGrpSpPr>
                <p:cNvPr id="96" name="Group 71"/>
                <p:cNvGrpSpPr>
                  <a:grpSpLocks/>
                </p:cNvGrpSpPr>
                <p:nvPr/>
              </p:nvGrpSpPr>
              <p:grpSpPr bwMode="auto">
                <a:xfrm>
                  <a:off x="2516" y="2288"/>
                  <a:ext cx="68" cy="1493"/>
                  <a:chOff x="3146" y="2280"/>
                  <a:chExt cx="67" cy="1911"/>
                </a:xfrm>
              </p:grpSpPr>
              <p:sp>
                <p:nvSpPr>
                  <p:cNvPr id="97" name="Line 72"/>
                  <p:cNvSpPr>
                    <a:spLocks noChangeShapeType="1"/>
                  </p:cNvSpPr>
                  <p:nvPr/>
                </p:nvSpPr>
                <p:spPr bwMode="auto">
                  <a:xfrm>
                    <a:off x="3213" y="2286"/>
                    <a:ext cx="0" cy="1905"/>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8" name="Line 73"/>
                  <p:cNvSpPr>
                    <a:spLocks noChangeShapeType="1"/>
                  </p:cNvSpPr>
                  <p:nvPr/>
                </p:nvSpPr>
                <p:spPr bwMode="auto">
                  <a:xfrm flipV="1">
                    <a:off x="3147" y="2427"/>
                    <a:ext cx="0" cy="1764"/>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9" name="Line 74"/>
                  <p:cNvSpPr>
                    <a:spLocks noChangeShapeType="1"/>
                  </p:cNvSpPr>
                  <p:nvPr/>
                </p:nvSpPr>
                <p:spPr bwMode="auto">
                  <a:xfrm flipV="1">
                    <a:off x="3146" y="2280"/>
                    <a:ext cx="24" cy="146"/>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grpSp>
            <p:nvGrpSpPr>
              <p:cNvPr id="47" name="Group 78"/>
              <p:cNvGrpSpPr>
                <a:grpSpLocks/>
              </p:cNvGrpSpPr>
              <p:nvPr/>
            </p:nvGrpSpPr>
            <p:grpSpPr bwMode="auto">
              <a:xfrm>
                <a:off x="2784" y="2946"/>
                <a:ext cx="2265" cy="336"/>
                <a:chOff x="2784" y="2946"/>
                <a:chExt cx="2265" cy="336"/>
              </a:xfrm>
            </p:grpSpPr>
            <p:sp>
              <p:nvSpPr>
                <p:cNvPr id="84" name="Rectangle 75"/>
                <p:cNvSpPr>
                  <a:spLocks noChangeArrowheads="1"/>
                </p:cNvSpPr>
                <p:nvPr/>
              </p:nvSpPr>
              <p:spPr bwMode="auto">
                <a:xfrm>
                  <a:off x="2785" y="2946"/>
                  <a:ext cx="2260" cy="336"/>
                </a:xfrm>
                <a:prstGeom prst="rect">
                  <a:avLst/>
                </a:prstGeom>
                <a:gradFill rotWithShape="1">
                  <a:gsLst>
                    <a:gs pos="0">
                      <a:srgbClr val="525252"/>
                    </a:gs>
                    <a:gs pos="50000">
                      <a:srgbClr val="B2B2B2"/>
                    </a:gs>
                    <a:gs pos="100000">
                      <a:srgbClr val="525252"/>
                    </a:gs>
                  </a:gsLst>
                  <a:lin ang="5400000" scaled="1"/>
                </a:gradFill>
                <a:ln w="22225"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85" name="Line 76"/>
                <p:cNvSpPr>
                  <a:spLocks noChangeShapeType="1"/>
                </p:cNvSpPr>
                <p:nvPr/>
              </p:nvSpPr>
              <p:spPr bwMode="auto">
                <a:xfrm>
                  <a:off x="2784" y="2979"/>
                  <a:ext cx="2262" cy="0"/>
                </a:xfrm>
                <a:prstGeom prst="line">
                  <a:avLst/>
                </a:prstGeom>
                <a:noFill/>
                <a:ln w="22225">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6" name="Line 77"/>
                <p:cNvSpPr>
                  <a:spLocks noChangeShapeType="1"/>
                </p:cNvSpPr>
                <p:nvPr/>
              </p:nvSpPr>
              <p:spPr bwMode="auto">
                <a:xfrm>
                  <a:off x="2787" y="3252"/>
                  <a:ext cx="2262" cy="0"/>
                </a:xfrm>
                <a:prstGeom prst="line">
                  <a:avLst/>
                </a:prstGeom>
                <a:noFill/>
                <a:ln w="22225">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48" name="Group 79"/>
              <p:cNvGrpSpPr>
                <a:grpSpLocks/>
              </p:cNvGrpSpPr>
              <p:nvPr/>
            </p:nvGrpSpPr>
            <p:grpSpPr bwMode="auto">
              <a:xfrm>
                <a:off x="2760" y="774"/>
                <a:ext cx="2310" cy="336"/>
                <a:chOff x="2784" y="2946"/>
                <a:chExt cx="2265" cy="336"/>
              </a:xfrm>
            </p:grpSpPr>
            <p:sp>
              <p:nvSpPr>
                <p:cNvPr id="81" name="Rectangle 80"/>
                <p:cNvSpPr>
                  <a:spLocks noChangeArrowheads="1"/>
                </p:cNvSpPr>
                <p:nvPr/>
              </p:nvSpPr>
              <p:spPr bwMode="auto">
                <a:xfrm>
                  <a:off x="2785" y="2946"/>
                  <a:ext cx="2260" cy="336"/>
                </a:xfrm>
                <a:prstGeom prst="rect">
                  <a:avLst/>
                </a:prstGeom>
                <a:gradFill rotWithShape="1">
                  <a:gsLst>
                    <a:gs pos="0">
                      <a:srgbClr val="525252"/>
                    </a:gs>
                    <a:gs pos="50000">
                      <a:srgbClr val="B2B2B2"/>
                    </a:gs>
                    <a:gs pos="100000">
                      <a:srgbClr val="525252"/>
                    </a:gs>
                  </a:gsLst>
                  <a:lin ang="5400000" scaled="1"/>
                </a:gradFill>
                <a:ln w="22225"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82" name="Line 81"/>
                <p:cNvSpPr>
                  <a:spLocks noChangeShapeType="1"/>
                </p:cNvSpPr>
                <p:nvPr/>
              </p:nvSpPr>
              <p:spPr bwMode="auto">
                <a:xfrm>
                  <a:off x="2784" y="2979"/>
                  <a:ext cx="2262" cy="0"/>
                </a:xfrm>
                <a:prstGeom prst="line">
                  <a:avLst/>
                </a:prstGeom>
                <a:noFill/>
                <a:ln w="22225">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3" name="Line 82"/>
                <p:cNvSpPr>
                  <a:spLocks noChangeShapeType="1"/>
                </p:cNvSpPr>
                <p:nvPr/>
              </p:nvSpPr>
              <p:spPr bwMode="auto">
                <a:xfrm>
                  <a:off x="2787" y="3252"/>
                  <a:ext cx="2262" cy="0"/>
                </a:xfrm>
                <a:prstGeom prst="line">
                  <a:avLst/>
                </a:prstGeom>
                <a:noFill/>
                <a:ln w="22225">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49" name="Group 93"/>
              <p:cNvGrpSpPr>
                <a:grpSpLocks/>
              </p:cNvGrpSpPr>
              <p:nvPr/>
            </p:nvGrpSpPr>
            <p:grpSpPr bwMode="auto">
              <a:xfrm>
                <a:off x="4987" y="2936"/>
                <a:ext cx="251" cy="345"/>
                <a:chOff x="4987" y="2936"/>
                <a:chExt cx="251" cy="345"/>
              </a:xfrm>
            </p:grpSpPr>
            <p:sp>
              <p:nvSpPr>
                <p:cNvPr id="74" name="Rectangle 85"/>
                <p:cNvSpPr>
                  <a:spLocks noChangeArrowheads="1"/>
                </p:cNvSpPr>
                <p:nvPr/>
              </p:nvSpPr>
              <p:spPr bwMode="auto">
                <a:xfrm>
                  <a:off x="4987" y="3000"/>
                  <a:ext cx="56" cy="221"/>
                </a:xfrm>
                <a:prstGeom prst="rect">
                  <a:avLst/>
                </a:prstGeom>
                <a:gradFill rotWithShape="1">
                  <a:gsLst>
                    <a:gs pos="0">
                      <a:srgbClr val="B2B2B2"/>
                    </a:gs>
                    <a:gs pos="50000">
                      <a:srgbClr val="525252"/>
                    </a:gs>
                    <a:gs pos="100000">
                      <a:srgbClr val="B2B2B2"/>
                    </a:gs>
                  </a:gsLst>
                  <a:lin ang="2700000" scaled="1"/>
                </a:gradFill>
                <a:ln w="9525"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5" name="Oval 87"/>
                <p:cNvSpPr>
                  <a:spLocks noChangeAspect="1" noChangeArrowheads="1"/>
                </p:cNvSpPr>
                <p:nvPr/>
              </p:nvSpPr>
              <p:spPr bwMode="auto">
                <a:xfrm>
                  <a:off x="5001" y="3023"/>
                  <a:ext cx="29" cy="29"/>
                </a:xfrm>
                <a:prstGeom prst="ellipse">
                  <a:avLst/>
                </a:prstGeom>
                <a:solidFill>
                  <a:schemeClr val="tx1"/>
                </a:solidFill>
                <a:ln>
                  <a:noFill/>
                </a:ln>
                <a:effectLst/>
                <a:extLst>
                  <a:ext uri="{91240B29-F687-4F45-9708-019B960494DF}">
                    <a14:hiddenLine xmlns:a14="http://schemas.microsoft.com/office/drawing/2010/main" w="19050" algn="ctr">
                      <a:solidFill>
                        <a:schemeClr val="bg2"/>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6" name="Oval 88"/>
                <p:cNvSpPr>
                  <a:spLocks noChangeAspect="1" noChangeArrowheads="1"/>
                </p:cNvSpPr>
                <p:nvPr/>
              </p:nvSpPr>
              <p:spPr bwMode="auto">
                <a:xfrm>
                  <a:off x="5001" y="3165"/>
                  <a:ext cx="29" cy="29"/>
                </a:xfrm>
                <a:prstGeom prst="ellipse">
                  <a:avLst/>
                </a:prstGeom>
                <a:solidFill>
                  <a:schemeClr val="tx1"/>
                </a:solidFill>
                <a:ln>
                  <a:noFill/>
                </a:ln>
                <a:effectLst/>
                <a:extLst>
                  <a:ext uri="{91240B29-F687-4F45-9708-019B960494DF}">
                    <a14:hiddenLine xmlns:a14="http://schemas.microsoft.com/office/drawing/2010/main" w="19050" algn="ctr">
                      <a:solidFill>
                        <a:schemeClr val="bg2"/>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7" name="AutoShape 89"/>
                <p:cNvSpPr>
                  <a:spLocks noChangeAspect="1" noChangeArrowheads="1"/>
                </p:cNvSpPr>
                <p:nvPr/>
              </p:nvSpPr>
              <p:spPr bwMode="auto">
                <a:xfrm flipH="1" flipV="1">
                  <a:off x="5005" y="3245"/>
                  <a:ext cx="35" cy="35"/>
                </a:xfrm>
                <a:prstGeom prst="rtTriangle">
                  <a:avLst/>
                </a:prstGeom>
                <a:solidFill>
                  <a:srgbClr val="FF0000"/>
                </a:solidFill>
                <a:ln>
                  <a:noFill/>
                </a:ln>
                <a:effectLst/>
                <a:extLst>
                  <a:ext uri="{91240B29-F687-4F45-9708-019B960494DF}">
                    <a14:hiddenLine xmlns:a14="http://schemas.microsoft.com/office/drawing/2010/main" w="19050" algn="ctr">
                      <a:solidFill>
                        <a:schemeClr val="bg2"/>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8" name="AutoShape 90"/>
                <p:cNvSpPr>
                  <a:spLocks noChangeAspect="1" noChangeArrowheads="1"/>
                </p:cNvSpPr>
                <p:nvPr/>
              </p:nvSpPr>
              <p:spPr bwMode="auto">
                <a:xfrm flipH="1" flipV="1">
                  <a:off x="5010" y="2941"/>
                  <a:ext cx="35" cy="35"/>
                </a:xfrm>
                <a:prstGeom prst="rtTriangle">
                  <a:avLst/>
                </a:prstGeom>
                <a:solidFill>
                  <a:srgbClr val="FF0000"/>
                </a:solidFill>
                <a:ln>
                  <a:noFill/>
                </a:ln>
                <a:effectLst/>
                <a:extLst>
                  <a:ext uri="{91240B29-F687-4F45-9708-019B960494DF}">
                    <a14:hiddenLine xmlns:a14="http://schemas.microsoft.com/office/drawing/2010/main" w="19050" algn="ctr">
                      <a:solidFill>
                        <a:schemeClr val="bg2"/>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9" name="Rectangle 91"/>
                <p:cNvSpPr>
                  <a:spLocks noChangeArrowheads="1"/>
                </p:cNvSpPr>
                <p:nvPr/>
              </p:nvSpPr>
              <p:spPr bwMode="auto">
                <a:xfrm>
                  <a:off x="5111" y="2936"/>
                  <a:ext cx="127" cy="37"/>
                </a:xfrm>
                <a:prstGeom prst="rect">
                  <a:avLst/>
                </a:prstGeom>
                <a:gradFill rotWithShape="1">
                  <a:gsLst>
                    <a:gs pos="0">
                      <a:srgbClr val="B2B2B2"/>
                    </a:gs>
                    <a:gs pos="50000">
                      <a:srgbClr val="525252"/>
                    </a:gs>
                    <a:gs pos="100000">
                      <a:srgbClr val="B2B2B2"/>
                    </a:gs>
                  </a:gsLst>
                  <a:lin ang="5400000" scaled="1"/>
                </a:gradFill>
                <a:ln w="9525"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80" name="Rectangle 92"/>
                <p:cNvSpPr>
                  <a:spLocks noChangeArrowheads="1"/>
                </p:cNvSpPr>
                <p:nvPr/>
              </p:nvSpPr>
              <p:spPr bwMode="auto">
                <a:xfrm>
                  <a:off x="5111" y="3244"/>
                  <a:ext cx="127" cy="37"/>
                </a:xfrm>
                <a:prstGeom prst="rect">
                  <a:avLst/>
                </a:prstGeom>
                <a:gradFill rotWithShape="1">
                  <a:gsLst>
                    <a:gs pos="0">
                      <a:srgbClr val="B2B2B2"/>
                    </a:gs>
                    <a:gs pos="50000">
                      <a:srgbClr val="525252"/>
                    </a:gs>
                    <a:gs pos="100000">
                      <a:srgbClr val="B2B2B2"/>
                    </a:gs>
                  </a:gsLst>
                  <a:lin ang="5400000" scaled="1"/>
                </a:gradFill>
                <a:ln w="9525"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50" name="Group 102"/>
              <p:cNvGrpSpPr>
                <a:grpSpLocks/>
              </p:cNvGrpSpPr>
              <p:nvPr/>
            </p:nvGrpSpPr>
            <p:grpSpPr bwMode="auto">
              <a:xfrm>
                <a:off x="2585" y="2936"/>
                <a:ext cx="251" cy="345"/>
                <a:chOff x="2585" y="2936"/>
                <a:chExt cx="251" cy="345"/>
              </a:xfrm>
            </p:grpSpPr>
            <p:sp>
              <p:nvSpPr>
                <p:cNvPr id="67" name="Rectangle 95"/>
                <p:cNvSpPr>
                  <a:spLocks noChangeArrowheads="1"/>
                </p:cNvSpPr>
                <p:nvPr/>
              </p:nvSpPr>
              <p:spPr bwMode="auto">
                <a:xfrm flipH="1">
                  <a:off x="2780" y="3000"/>
                  <a:ext cx="56" cy="221"/>
                </a:xfrm>
                <a:prstGeom prst="rect">
                  <a:avLst/>
                </a:prstGeom>
                <a:gradFill rotWithShape="1">
                  <a:gsLst>
                    <a:gs pos="0">
                      <a:srgbClr val="B2B2B2"/>
                    </a:gs>
                    <a:gs pos="50000">
                      <a:srgbClr val="525252"/>
                    </a:gs>
                    <a:gs pos="100000">
                      <a:srgbClr val="B2B2B2"/>
                    </a:gs>
                  </a:gsLst>
                  <a:lin ang="2700000" scaled="1"/>
                </a:gradFill>
                <a:ln w="9525"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8" name="Oval 96"/>
                <p:cNvSpPr>
                  <a:spLocks noChangeAspect="1" noChangeArrowheads="1"/>
                </p:cNvSpPr>
                <p:nvPr/>
              </p:nvSpPr>
              <p:spPr bwMode="auto">
                <a:xfrm flipH="1">
                  <a:off x="2793" y="3023"/>
                  <a:ext cx="29" cy="29"/>
                </a:xfrm>
                <a:prstGeom prst="ellipse">
                  <a:avLst/>
                </a:prstGeom>
                <a:solidFill>
                  <a:schemeClr val="tx1"/>
                </a:solidFill>
                <a:ln>
                  <a:noFill/>
                </a:ln>
                <a:effectLst/>
                <a:extLst>
                  <a:ext uri="{91240B29-F687-4F45-9708-019B960494DF}">
                    <a14:hiddenLine xmlns:a14="http://schemas.microsoft.com/office/drawing/2010/main" w="19050" algn="ctr">
                      <a:solidFill>
                        <a:schemeClr val="bg2"/>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9" name="Oval 97"/>
                <p:cNvSpPr>
                  <a:spLocks noChangeAspect="1" noChangeArrowheads="1"/>
                </p:cNvSpPr>
                <p:nvPr/>
              </p:nvSpPr>
              <p:spPr bwMode="auto">
                <a:xfrm flipH="1">
                  <a:off x="2793" y="3165"/>
                  <a:ext cx="29" cy="29"/>
                </a:xfrm>
                <a:prstGeom prst="ellipse">
                  <a:avLst/>
                </a:prstGeom>
                <a:solidFill>
                  <a:schemeClr val="tx1"/>
                </a:solidFill>
                <a:ln>
                  <a:noFill/>
                </a:ln>
                <a:effectLst/>
                <a:extLst>
                  <a:ext uri="{91240B29-F687-4F45-9708-019B960494DF}">
                    <a14:hiddenLine xmlns:a14="http://schemas.microsoft.com/office/drawing/2010/main" w="19050" algn="ctr">
                      <a:solidFill>
                        <a:schemeClr val="bg2"/>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0" name="AutoShape 98"/>
                <p:cNvSpPr>
                  <a:spLocks noChangeAspect="1" noChangeArrowheads="1"/>
                </p:cNvSpPr>
                <p:nvPr/>
              </p:nvSpPr>
              <p:spPr bwMode="auto">
                <a:xfrm flipV="1">
                  <a:off x="2787" y="3245"/>
                  <a:ext cx="35" cy="35"/>
                </a:xfrm>
                <a:prstGeom prst="rtTriangle">
                  <a:avLst/>
                </a:prstGeom>
                <a:solidFill>
                  <a:srgbClr val="FF0000"/>
                </a:solidFill>
                <a:ln>
                  <a:noFill/>
                </a:ln>
                <a:effectLst/>
                <a:extLst>
                  <a:ext uri="{91240B29-F687-4F45-9708-019B960494DF}">
                    <a14:hiddenLine xmlns:a14="http://schemas.microsoft.com/office/drawing/2010/main" w="19050" algn="ctr">
                      <a:solidFill>
                        <a:schemeClr val="bg2"/>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1" name="AutoShape 99"/>
                <p:cNvSpPr>
                  <a:spLocks noChangeAspect="1" noChangeArrowheads="1"/>
                </p:cNvSpPr>
                <p:nvPr/>
              </p:nvSpPr>
              <p:spPr bwMode="auto">
                <a:xfrm flipV="1">
                  <a:off x="2782" y="2941"/>
                  <a:ext cx="35" cy="35"/>
                </a:xfrm>
                <a:prstGeom prst="rtTriangle">
                  <a:avLst/>
                </a:prstGeom>
                <a:solidFill>
                  <a:srgbClr val="FF0000"/>
                </a:solidFill>
                <a:ln>
                  <a:noFill/>
                </a:ln>
                <a:effectLst/>
                <a:extLst>
                  <a:ext uri="{91240B29-F687-4F45-9708-019B960494DF}">
                    <a14:hiddenLine xmlns:a14="http://schemas.microsoft.com/office/drawing/2010/main" w="19050" algn="ctr">
                      <a:solidFill>
                        <a:schemeClr val="bg2"/>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2" name="Rectangle 100"/>
                <p:cNvSpPr>
                  <a:spLocks noChangeArrowheads="1"/>
                </p:cNvSpPr>
                <p:nvPr/>
              </p:nvSpPr>
              <p:spPr bwMode="auto">
                <a:xfrm flipH="1">
                  <a:off x="2585" y="2936"/>
                  <a:ext cx="127" cy="37"/>
                </a:xfrm>
                <a:prstGeom prst="rect">
                  <a:avLst/>
                </a:prstGeom>
                <a:gradFill rotWithShape="1">
                  <a:gsLst>
                    <a:gs pos="0">
                      <a:srgbClr val="B2B2B2"/>
                    </a:gs>
                    <a:gs pos="50000">
                      <a:srgbClr val="525252"/>
                    </a:gs>
                    <a:gs pos="100000">
                      <a:srgbClr val="B2B2B2"/>
                    </a:gs>
                  </a:gsLst>
                  <a:lin ang="5400000" scaled="1"/>
                </a:gradFill>
                <a:ln w="9525"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3" name="Rectangle 101"/>
                <p:cNvSpPr>
                  <a:spLocks noChangeArrowheads="1"/>
                </p:cNvSpPr>
                <p:nvPr/>
              </p:nvSpPr>
              <p:spPr bwMode="auto">
                <a:xfrm flipH="1">
                  <a:off x="2585" y="3244"/>
                  <a:ext cx="127" cy="37"/>
                </a:xfrm>
                <a:prstGeom prst="rect">
                  <a:avLst/>
                </a:prstGeom>
                <a:gradFill rotWithShape="1">
                  <a:gsLst>
                    <a:gs pos="0">
                      <a:srgbClr val="B2B2B2"/>
                    </a:gs>
                    <a:gs pos="50000">
                      <a:srgbClr val="525252"/>
                    </a:gs>
                    <a:gs pos="100000">
                      <a:srgbClr val="B2B2B2"/>
                    </a:gs>
                  </a:gsLst>
                  <a:lin ang="5400000" scaled="1"/>
                </a:gradFill>
                <a:ln w="9525"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51" name="Group 111"/>
              <p:cNvGrpSpPr>
                <a:grpSpLocks/>
              </p:cNvGrpSpPr>
              <p:nvPr/>
            </p:nvGrpSpPr>
            <p:grpSpPr bwMode="auto">
              <a:xfrm>
                <a:off x="5007" y="767"/>
                <a:ext cx="231" cy="345"/>
                <a:chOff x="5007" y="767"/>
                <a:chExt cx="231" cy="345"/>
              </a:xfrm>
            </p:grpSpPr>
            <p:sp>
              <p:nvSpPr>
                <p:cNvPr id="60" name="Rectangle 104"/>
                <p:cNvSpPr>
                  <a:spLocks noChangeArrowheads="1"/>
                </p:cNvSpPr>
                <p:nvPr/>
              </p:nvSpPr>
              <p:spPr bwMode="auto">
                <a:xfrm>
                  <a:off x="5007" y="831"/>
                  <a:ext cx="56" cy="221"/>
                </a:xfrm>
                <a:prstGeom prst="rect">
                  <a:avLst/>
                </a:prstGeom>
                <a:gradFill rotWithShape="1">
                  <a:gsLst>
                    <a:gs pos="0">
                      <a:srgbClr val="B2B2B2"/>
                    </a:gs>
                    <a:gs pos="50000">
                      <a:srgbClr val="525252"/>
                    </a:gs>
                    <a:gs pos="100000">
                      <a:srgbClr val="B2B2B2"/>
                    </a:gs>
                  </a:gsLst>
                  <a:lin ang="2700000" scaled="1"/>
                </a:gradFill>
                <a:ln w="9525"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1" name="Oval 105"/>
                <p:cNvSpPr>
                  <a:spLocks noChangeAspect="1" noChangeArrowheads="1"/>
                </p:cNvSpPr>
                <p:nvPr/>
              </p:nvSpPr>
              <p:spPr bwMode="auto">
                <a:xfrm>
                  <a:off x="5021" y="854"/>
                  <a:ext cx="29" cy="29"/>
                </a:xfrm>
                <a:prstGeom prst="ellipse">
                  <a:avLst/>
                </a:prstGeom>
                <a:solidFill>
                  <a:schemeClr val="tx1"/>
                </a:solidFill>
                <a:ln>
                  <a:noFill/>
                </a:ln>
                <a:effectLst/>
                <a:extLst>
                  <a:ext uri="{91240B29-F687-4F45-9708-019B960494DF}">
                    <a14:hiddenLine xmlns:a14="http://schemas.microsoft.com/office/drawing/2010/main" w="19050" algn="ctr">
                      <a:solidFill>
                        <a:schemeClr val="bg2"/>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2" name="Oval 106"/>
                <p:cNvSpPr>
                  <a:spLocks noChangeAspect="1" noChangeArrowheads="1"/>
                </p:cNvSpPr>
                <p:nvPr/>
              </p:nvSpPr>
              <p:spPr bwMode="auto">
                <a:xfrm>
                  <a:off x="5021" y="996"/>
                  <a:ext cx="29" cy="29"/>
                </a:xfrm>
                <a:prstGeom prst="ellipse">
                  <a:avLst/>
                </a:prstGeom>
                <a:solidFill>
                  <a:schemeClr val="tx1"/>
                </a:solidFill>
                <a:ln>
                  <a:noFill/>
                </a:ln>
                <a:effectLst/>
                <a:extLst>
                  <a:ext uri="{91240B29-F687-4F45-9708-019B960494DF}">
                    <a14:hiddenLine xmlns:a14="http://schemas.microsoft.com/office/drawing/2010/main" w="19050" algn="ctr">
                      <a:solidFill>
                        <a:schemeClr val="bg2"/>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3" name="AutoShape 107"/>
                <p:cNvSpPr>
                  <a:spLocks noChangeAspect="1" noChangeArrowheads="1"/>
                </p:cNvSpPr>
                <p:nvPr/>
              </p:nvSpPr>
              <p:spPr bwMode="auto">
                <a:xfrm flipH="1" flipV="1">
                  <a:off x="5025" y="1076"/>
                  <a:ext cx="35" cy="35"/>
                </a:xfrm>
                <a:prstGeom prst="rtTriangle">
                  <a:avLst/>
                </a:prstGeom>
                <a:solidFill>
                  <a:srgbClr val="FF0000"/>
                </a:solidFill>
                <a:ln>
                  <a:noFill/>
                </a:ln>
                <a:effectLst/>
                <a:extLst>
                  <a:ext uri="{91240B29-F687-4F45-9708-019B960494DF}">
                    <a14:hiddenLine xmlns:a14="http://schemas.microsoft.com/office/drawing/2010/main" w="19050" algn="ctr">
                      <a:solidFill>
                        <a:schemeClr val="bg2"/>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4" name="AutoShape 108"/>
                <p:cNvSpPr>
                  <a:spLocks noChangeAspect="1" noChangeArrowheads="1"/>
                </p:cNvSpPr>
                <p:nvPr/>
              </p:nvSpPr>
              <p:spPr bwMode="auto">
                <a:xfrm flipH="1" flipV="1">
                  <a:off x="5030" y="772"/>
                  <a:ext cx="35" cy="35"/>
                </a:xfrm>
                <a:prstGeom prst="rtTriangle">
                  <a:avLst/>
                </a:prstGeom>
                <a:solidFill>
                  <a:srgbClr val="FF0000"/>
                </a:solidFill>
                <a:ln>
                  <a:noFill/>
                </a:ln>
                <a:effectLst/>
                <a:extLst>
                  <a:ext uri="{91240B29-F687-4F45-9708-019B960494DF}">
                    <a14:hiddenLine xmlns:a14="http://schemas.microsoft.com/office/drawing/2010/main" w="19050" algn="ctr">
                      <a:solidFill>
                        <a:schemeClr val="bg2"/>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5" name="Rectangle 109"/>
                <p:cNvSpPr>
                  <a:spLocks noChangeArrowheads="1"/>
                </p:cNvSpPr>
                <p:nvPr/>
              </p:nvSpPr>
              <p:spPr bwMode="auto">
                <a:xfrm>
                  <a:off x="5111" y="767"/>
                  <a:ext cx="127" cy="37"/>
                </a:xfrm>
                <a:prstGeom prst="rect">
                  <a:avLst/>
                </a:prstGeom>
                <a:gradFill rotWithShape="1">
                  <a:gsLst>
                    <a:gs pos="0">
                      <a:srgbClr val="B2B2B2"/>
                    </a:gs>
                    <a:gs pos="50000">
                      <a:srgbClr val="525252"/>
                    </a:gs>
                    <a:gs pos="100000">
                      <a:srgbClr val="B2B2B2"/>
                    </a:gs>
                  </a:gsLst>
                  <a:lin ang="5400000" scaled="1"/>
                </a:gradFill>
                <a:ln w="9525"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6" name="Rectangle 110"/>
                <p:cNvSpPr>
                  <a:spLocks noChangeArrowheads="1"/>
                </p:cNvSpPr>
                <p:nvPr/>
              </p:nvSpPr>
              <p:spPr bwMode="auto">
                <a:xfrm>
                  <a:off x="5111" y="1075"/>
                  <a:ext cx="127" cy="37"/>
                </a:xfrm>
                <a:prstGeom prst="rect">
                  <a:avLst/>
                </a:prstGeom>
                <a:gradFill rotWithShape="1">
                  <a:gsLst>
                    <a:gs pos="0">
                      <a:srgbClr val="B2B2B2"/>
                    </a:gs>
                    <a:gs pos="50000">
                      <a:srgbClr val="525252"/>
                    </a:gs>
                    <a:gs pos="100000">
                      <a:srgbClr val="B2B2B2"/>
                    </a:gs>
                  </a:gsLst>
                  <a:lin ang="5400000" scaled="1"/>
                </a:gradFill>
                <a:ln w="9525"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52" name="Group 112"/>
              <p:cNvGrpSpPr>
                <a:grpSpLocks/>
              </p:cNvGrpSpPr>
              <p:nvPr/>
            </p:nvGrpSpPr>
            <p:grpSpPr bwMode="auto">
              <a:xfrm flipH="1">
                <a:off x="2585" y="766"/>
                <a:ext cx="231" cy="345"/>
                <a:chOff x="5007" y="767"/>
                <a:chExt cx="231" cy="345"/>
              </a:xfrm>
            </p:grpSpPr>
            <p:sp>
              <p:nvSpPr>
                <p:cNvPr id="53" name="Rectangle 113"/>
                <p:cNvSpPr>
                  <a:spLocks noChangeArrowheads="1"/>
                </p:cNvSpPr>
                <p:nvPr/>
              </p:nvSpPr>
              <p:spPr bwMode="auto">
                <a:xfrm>
                  <a:off x="5007" y="831"/>
                  <a:ext cx="56" cy="221"/>
                </a:xfrm>
                <a:prstGeom prst="rect">
                  <a:avLst/>
                </a:prstGeom>
                <a:gradFill rotWithShape="1">
                  <a:gsLst>
                    <a:gs pos="0">
                      <a:srgbClr val="B2B2B2"/>
                    </a:gs>
                    <a:gs pos="50000">
                      <a:srgbClr val="525252"/>
                    </a:gs>
                    <a:gs pos="100000">
                      <a:srgbClr val="B2B2B2"/>
                    </a:gs>
                  </a:gsLst>
                  <a:lin ang="2700000" scaled="1"/>
                </a:gradFill>
                <a:ln w="9525"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4" name="Oval 114"/>
                <p:cNvSpPr>
                  <a:spLocks noChangeAspect="1" noChangeArrowheads="1"/>
                </p:cNvSpPr>
                <p:nvPr/>
              </p:nvSpPr>
              <p:spPr bwMode="auto">
                <a:xfrm>
                  <a:off x="5021" y="854"/>
                  <a:ext cx="29" cy="29"/>
                </a:xfrm>
                <a:prstGeom prst="ellipse">
                  <a:avLst/>
                </a:prstGeom>
                <a:solidFill>
                  <a:schemeClr val="tx1"/>
                </a:solidFill>
                <a:ln w="19050" algn="ctr">
                  <a:no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5" name="Oval 115"/>
                <p:cNvSpPr>
                  <a:spLocks noChangeAspect="1" noChangeArrowheads="1"/>
                </p:cNvSpPr>
                <p:nvPr/>
              </p:nvSpPr>
              <p:spPr bwMode="auto">
                <a:xfrm>
                  <a:off x="5021" y="996"/>
                  <a:ext cx="29" cy="29"/>
                </a:xfrm>
                <a:prstGeom prst="ellipse">
                  <a:avLst/>
                </a:prstGeom>
                <a:solidFill>
                  <a:schemeClr val="tx1"/>
                </a:solidFill>
                <a:ln w="19050" algn="ctr">
                  <a:no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6" name="AutoShape 116"/>
                <p:cNvSpPr>
                  <a:spLocks noChangeAspect="1" noChangeArrowheads="1"/>
                </p:cNvSpPr>
                <p:nvPr/>
              </p:nvSpPr>
              <p:spPr bwMode="auto">
                <a:xfrm flipH="1" flipV="1">
                  <a:off x="5025" y="1076"/>
                  <a:ext cx="35" cy="35"/>
                </a:xfrm>
                <a:prstGeom prst="rtTriangle">
                  <a:avLst/>
                </a:prstGeom>
                <a:solidFill>
                  <a:srgbClr val="FF0000"/>
                </a:solidFill>
                <a:ln>
                  <a:noFill/>
                </a:ln>
                <a:effectLst/>
                <a:extLst>
                  <a:ext uri="{91240B29-F687-4F45-9708-019B960494DF}">
                    <a14:hiddenLine xmlns:a14="http://schemas.microsoft.com/office/drawing/2010/main" w="19050" algn="ctr">
                      <a:solidFill>
                        <a:schemeClr val="bg2"/>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7" name="AutoShape 117"/>
                <p:cNvSpPr>
                  <a:spLocks noChangeAspect="1" noChangeArrowheads="1"/>
                </p:cNvSpPr>
                <p:nvPr/>
              </p:nvSpPr>
              <p:spPr bwMode="auto">
                <a:xfrm flipH="1" flipV="1">
                  <a:off x="5030" y="772"/>
                  <a:ext cx="35" cy="35"/>
                </a:xfrm>
                <a:prstGeom prst="rtTriangle">
                  <a:avLst/>
                </a:prstGeom>
                <a:solidFill>
                  <a:srgbClr val="FF0000"/>
                </a:solidFill>
                <a:ln>
                  <a:noFill/>
                </a:ln>
                <a:effectLst/>
                <a:extLst>
                  <a:ext uri="{91240B29-F687-4F45-9708-019B960494DF}">
                    <a14:hiddenLine xmlns:a14="http://schemas.microsoft.com/office/drawing/2010/main" w="19050" algn="ctr">
                      <a:solidFill>
                        <a:schemeClr val="bg2"/>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8" name="Rectangle 118"/>
                <p:cNvSpPr>
                  <a:spLocks noChangeArrowheads="1"/>
                </p:cNvSpPr>
                <p:nvPr/>
              </p:nvSpPr>
              <p:spPr bwMode="auto">
                <a:xfrm>
                  <a:off x="5111" y="767"/>
                  <a:ext cx="127" cy="37"/>
                </a:xfrm>
                <a:prstGeom prst="rect">
                  <a:avLst/>
                </a:prstGeom>
                <a:gradFill rotWithShape="1">
                  <a:gsLst>
                    <a:gs pos="0">
                      <a:srgbClr val="B2B2B2"/>
                    </a:gs>
                    <a:gs pos="50000">
                      <a:srgbClr val="525252"/>
                    </a:gs>
                    <a:gs pos="100000">
                      <a:srgbClr val="B2B2B2"/>
                    </a:gs>
                  </a:gsLst>
                  <a:lin ang="5400000" scaled="1"/>
                </a:gradFill>
                <a:ln w="9525"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9" name="Rectangle 119"/>
                <p:cNvSpPr>
                  <a:spLocks noChangeArrowheads="1"/>
                </p:cNvSpPr>
                <p:nvPr/>
              </p:nvSpPr>
              <p:spPr bwMode="auto">
                <a:xfrm>
                  <a:off x="5111" y="1075"/>
                  <a:ext cx="127" cy="37"/>
                </a:xfrm>
                <a:prstGeom prst="rect">
                  <a:avLst/>
                </a:prstGeom>
                <a:gradFill rotWithShape="1">
                  <a:gsLst>
                    <a:gs pos="0">
                      <a:srgbClr val="B2B2B2"/>
                    </a:gs>
                    <a:gs pos="50000">
                      <a:srgbClr val="525252"/>
                    </a:gs>
                    <a:gs pos="100000">
                      <a:srgbClr val="B2B2B2"/>
                    </a:gs>
                  </a:gsLst>
                  <a:lin ang="5400000" scaled="1"/>
                </a:gradFill>
                <a:ln w="9525"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sp>
          <p:nvSpPr>
            <p:cNvPr id="44" name="Oval 121"/>
            <p:cNvSpPr>
              <a:spLocks noChangeArrowheads="1"/>
            </p:cNvSpPr>
            <p:nvPr/>
          </p:nvSpPr>
          <p:spPr bwMode="auto">
            <a:xfrm>
              <a:off x="2329" y="2072"/>
              <a:ext cx="621" cy="621"/>
            </a:xfrm>
            <a:prstGeom prst="ellipse">
              <a:avLst/>
            </a:prstGeom>
            <a:noFill/>
            <a:ln w="44450" algn="ctr">
              <a:solidFill>
                <a:schemeClr val="tx1"/>
              </a:solidFill>
              <a:round/>
              <a:headEnd/>
              <a:tailEnd type="non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sp>
        <p:nvSpPr>
          <p:cNvPr id="119" name="Line 122"/>
          <p:cNvSpPr>
            <a:spLocks noChangeShapeType="1"/>
          </p:cNvSpPr>
          <p:nvPr/>
        </p:nvSpPr>
        <p:spPr bwMode="auto">
          <a:xfrm flipH="1" flipV="1">
            <a:off x="2840160" y="3847530"/>
            <a:ext cx="1309068" cy="258759"/>
          </a:xfrm>
          <a:prstGeom prst="line">
            <a:avLst/>
          </a:prstGeom>
          <a:noFill/>
          <a:ln w="34925">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
        <p:nvSpPr>
          <p:cNvPr id="120" name="TextBox 119"/>
          <p:cNvSpPr txBox="1"/>
          <p:nvPr/>
        </p:nvSpPr>
        <p:spPr>
          <a:xfrm>
            <a:off x="496403" y="1196752"/>
            <a:ext cx="7071693" cy="430887"/>
          </a:xfrm>
          <a:prstGeom prst="rect">
            <a:avLst/>
          </a:prstGeom>
          <a:noFill/>
        </p:spPr>
        <p:txBody>
          <a:bodyPr wrap="square" rtlCol="0">
            <a:spAutoFit/>
          </a:bodyPr>
          <a:lstStyle/>
          <a:p>
            <a:pPr marL="0" lvl="3"/>
            <a:r>
              <a:rPr lang="en-US" altLang="en-US" sz="2200" b="1" u="sng" dirty="0" smtClean="0"/>
              <a:t>D2.5  Column Splices</a:t>
            </a:r>
            <a:endParaRPr lang="en-US" altLang="en-US" sz="2200" b="1" u="sng" dirty="0"/>
          </a:p>
        </p:txBody>
      </p:sp>
    </p:spTree>
    <p:extLst>
      <p:ext uri="{BB962C8B-B14F-4D97-AF65-F5344CB8AC3E}">
        <p14:creationId xmlns:p14="http://schemas.microsoft.com/office/powerpoint/2010/main" val="161348676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38"/>
          </p:nvPr>
        </p:nvSpPr>
        <p:spPr/>
        <p:txBody>
          <a:bodyPr/>
          <a:lstStyle/>
          <a:p>
            <a:r>
              <a:rPr lang="en-US" dirty="0"/>
              <a:t>General Member and Connection Design </a:t>
            </a:r>
            <a:r>
              <a:rPr lang="en-US" dirty="0" smtClean="0"/>
              <a:t>Requirements</a:t>
            </a:r>
            <a:endParaRPr lang="en-US" dirty="0"/>
          </a:p>
        </p:txBody>
      </p:sp>
      <p:sp>
        <p:nvSpPr>
          <p:cNvPr id="5" name="Text Placeholder 4"/>
          <p:cNvSpPr>
            <a:spLocks noGrp="1"/>
          </p:cNvSpPr>
          <p:nvPr>
            <p:ph type="body" sz="quarter" idx="39"/>
          </p:nvPr>
        </p:nvSpPr>
        <p:spPr/>
        <p:txBody>
          <a:bodyPr/>
          <a:lstStyle/>
          <a:p>
            <a:r>
              <a:rPr lang="en-US" dirty="0" smtClean="0"/>
              <a:t>AISC Seismic Provisions</a:t>
            </a:r>
            <a:endParaRPr lang="en-US" dirty="0"/>
          </a:p>
        </p:txBody>
      </p:sp>
      <p:sp>
        <p:nvSpPr>
          <p:cNvPr id="9" name="Slide Number Placeholder 4"/>
          <p:cNvSpPr>
            <a:spLocks noGrp="1"/>
          </p:cNvSpPr>
          <p:nvPr>
            <p:ph type="sldNum" sz="quarter" idx="12"/>
          </p:nvPr>
        </p:nvSpPr>
        <p:spPr>
          <a:xfrm>
            <a:off x="6553200" y="6356350"/>
            <a:ext cx="2133600" cy="365125"/>
          </a:xfrm>
        </p:spPr>
        <p:txBody>
          <a:bodyPr/>
          <a:lstStyle/>
          <a:p>
            <a:pPr>
              <a:defRPr/>
            </a:pPr>
            <a:fld id="{46425072-6E52-45A8-8A7E-A5B11BCA4176}" type="slidenum">
              <a:rPr lang="en-US" altLang="en-US" smtClean="0"/>
              <a:pPr>
                <a:defRPr/>
              </a:pPr>
              <a:t>94</a:t>
            </a:fld>
            <a:endParaRPr lang="en-US" altLang="en-US" dirty="0"/>
          </a:p>
        </p:txBody>
      </p:sp>
      <p:grpSp>
        <p:nvGrpSpPr>
          <p:cNvPr id="11" name="Group 33"/>
          <p:cNvGrpSpPr>
            <a:grpSpLocks/>
          </p:cNvGrpSpPr>
          <p:nvPr/>
        </p:nvGrpSpPr>
        <p:grpSpPr bwMode="auto">
          <a:xfrm>
            <a:off x="6810278" y="2101063"/>
            <a:ext cx="1444625" cy="3549650"/>
            <a:chOff x="723" y="1373"/>
            <a:chExt cx="910" cy="2236"/>
          </a:xfrm>
        </p:grpSpPr>
        <p:grpSp>
          <p:nvGrpSpPr>
            <p:cNvPr id="12" name="Group 12"/>
            <p:cNvGrpSpPr>
              <a:grpSpLocks/>
            </p:cNvGrpSpPr>
            <p:nvPr/>
          </p:nvGrpSpPr>
          <p:grpSpPr bwMode="auto">
            <a:xfrm>
              <a:off x="723" y="1373"/>
              <a:ext cx="910" cy="2236"/>
              <a:chOff x="779" y="1373"/>
              <a:chExt cx="910" cy="2236"/>
            </a:xfrm>
          </p:grpSpPr>
          <p:sp>
            <p:nvSpPr>
              <p:cNvPr id="36" name="Rectangle 4"/>
              <p:cNvSpPr>
                <a:spLocks noChangeAspect="1" noChangeArrowheads="1"/>
              </p:cNvSpPr>
              <p:nvPr/>
            </p:nvSpPr>
            <p:spPr bwMode="auto">
              <a:xfrm>
                <a:off x="1498" y="1373"/>
                <a:ext cx="110" cy="1162"/>
              </a:xfrm>
              <a:prstGeom prst="rect">
                <a:avLst/>
              </a:prstGeom>
              <a:gradFill rotWithShape="1">
                <a:gsLst>
                  <a:gs pos="0">
                    <a:srgbClr val="B2B2B2"/>
                  </a:gs>
                  <a:gs pos="50000">
                    <a:srgbClr val="9A9A9A"/>
                  </a:gs>
                  <a:gs pos="100000">
                    <a:srgbClr val="B2B2B2"/>
                  </a:gs>
                </a:gsLst>
                <a:lin ang="0" scaled="1"/>
              </a:gradFill>
              <a:ln w="222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37" name="Rectangle 5"/>
              <p:cNvSpPr>
                <a:spLocks noChangeAspect="1" noChangeArrowheads="1"/>
              </p:cNvSpPr>
              <p:nvPr/>
            </p:nvSpPr>
            <p:spPr bwMode="auto">
              <a:xfrm>
                <a:off x="964" y="1373"/>
                <a:ext cx="534" cy="1162"/>
              </a:xfrm>
              <a:prstGeom prst="rect">
                <a:avLst/>
              </a:prstGeom>
              <a:gradFill rotWithShape="1">
                <a:gsLst>
                  <a:gs pos="0">
                    <a:srgbClr val="B2B2B2"/>
                  </a:gs>
                  <a:gs pos="100000">
                    <a:srgbClr val="525252"/>
                  </a:gs>
                </a:gsLst>
                <a:lin ang="2700000" scaled="1"/>
              </a:gradFill>
              <a:ln w="222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38" name="Rectangle 6"/>
              <p:cNvSpPr>
                <a:spLocks noChangeAspect="1" noChangeArrowheads="1"/>
              </p:cNvSpPr>
              <p:nvPr/>
            </p:nvSpPr>
            <p:spPr bwMode="auto">
              <a:xfrm>
                <a:off x="858" y="1373"/>
                <a:ext cx="111" cy="1162"/>
              </a:xfrm>
              <a:prstGeom prst="rect">
                <a:avLst/>
              </a:prstGeom>
              <a:gradFill rotWithShape="1">
                <a:gsLst>
                  <a:gs pos="0">
                    <a:srgbClr val="B2B2B2"/>
                  </a:gs>
                  <a:gs pos="50000">
                    <a:srgbClr val="9A9A9A"/>
                  </a:gs>
                  <a:gs pos="100000">
                    <a:srgbClr val="B2B2B2"/>
                  </a:gs>
                </a:gsLst>
                <a:lin ang="0" scaled="1"/>
              </a:gradFill>
              <a:ln w="222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39" name="Freeform 7"/>
              <p:cNvSpPr>
                <a:spLocks noChangeAspect="1"/>
              </p:cNvSpPr>
              <p:nvPr/>
            </p:nvSpPr>
            <p:spPr bwMode="auto">
              <a:xfrm>
                <a:off x="1497" y="2530"/>
                <a:ext cx="192" cy="1079"/>
              </a:xfrm>
              <a:custGeom>
                <a:avLst/>
                <a:gdLst>
                  <a:gd name="T0" fmla="*/ 0 w 256"/>
                  <a:gd name="T1" fmla="*/ 0 h 1348"/>
                  <a:gd name="T2" fmla="*/ 0 w 256"/>
                  <a:gd name="T3" fmla="*/ 1079 h 1348"/>
                  <a:gd name="T4" fmla="*/ 192 w 256"/>
                  <a:gd name="T5" fmla="*/ 1079 h 1348"/>
                  <a:gd name="T6" fmla="*/ 192 w 256"/>
                  <a:gd name="T7" fmla="*/ 288 h 1348"/>
                  <a:gd name="T8" fmla="*/ 111 w 256"/>
                  <a:gd name="T9" fmla="*/ 0 h 1348"/>
                  <a:gd name="T10" fmla="*/ 0 w 256"/>
                  <a:gd name="T11" fmla="*/ 0 h 13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348">
                    <a:moveTo>
                      <a:pt x="0" y="0"/>
                    </a:moveTo>
                    <a:lnTo>
                      <a:pt x="0" y="1348"/>
                    </a:lnTo>
                    <a:lnTo>
                      <a:pt x="256" y="1348"/>
                    </a:lnTo>
                    <a:lnTo>
                      <a:pt x="256" y="360"/>
                    </a:lnTo>
                    <a:lnTo>
                      <a:pt x="148" y="0"/>
                    </a:lnTo>
                    <a:lnTo>
                      <a:pt x="0" y="0"/>
                    </a:lnTo>
                    <a:close/>
                  </a:path>
                </a:pathLst>
              </a:custGeom>
              <a:gradFill rotWithShape="1">
                <a:gsLst>
                  <a:gs pos="0">
                    <a:srgbClr val="B2B2B2"/>
                  </a:gs>
                  <a:gs pos="50000">
                    <a:srgbClr val="9A9A9A"/>
                  </a:gs>
                  <a:gs pos="100000">
                    <a:srgbClr val="B2B2B2"/>
                  </a:gs>
                </a:gsLst>
                <a:lin ang="0" scaled="1"/>
              </a:gradFill>
              <a:ln w="222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0" name="Freeform 8"/>
              <p:cNvSpPr>
                <a:spLocks noChangeAspect="1"/>
              </p:cNvSpPr>
              <p:nvPr/>
            </p:nvSpPr>
            <p:spPr bwMode="auto">
              <a:xfrm flipH="1">
                <a:off x="779" y="2530"/>
                <a:ext cx="192" cy="1079"/>
              </a:xfrm>
              <a:custGeom>
                <a:avLst/>
                <a:gdLst>
                  <a:gd name="T0" fmla="*/ 0 w 256"/>
                  <a:gd name="T1" fmla="*/ 0 h 1348"/>
                  <a:gd name="T2" fmla="*/ 0 w 256"/>
                  <a:gd name="T3" fmla="*/ 1079 h 1348"/>
                  <a:gd name="T4" fmla="*/ 192 w 256"/>
                  <a:gd name="T5" fmla="*/ 1079 h 1348"/>
                  <a:gd name="T6" fmla="*/ 192 w 256"/>
                  <a:gd name="T7" fmla="*/ 288 h 1348"/>
                  <a:gd name="T8" fmla="*/ 111 w 256"/>
                  <a:gd name="T9" fmla="*/ 0 h 1348"/>
                  <a:gd name="T10" fmla="*/ 0 w 256"/>
                  <a:gd name="T11" fmla="*/ 0 h 13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348">
                    <a:moveTo>
                      <a:pt x="0" y="0"/>
                    </a:moveTo>
                    <a:lnTo>
                      <a:pt x="0" y="1348"/>
                    </a:lnTo>
                    <a:lnTo>
                      <a:pt x="256" y="1348"/>
                    </a:lnTo>
                    <a:lnTo>
                      <a:pt x="256" y="360"/>
                    </a:lnTo>
                    <a:lnTo>
                      <a:pt x="148" y="0"/>
                    </a:lnTo>
                    <a:lnTo>
                      <a:pt x="0" y="0"/>
                    </a:lnTo>
                    <a:close/>
                  </a:path>
                </a:pathLst>
              </a:custGeom>
              <a:gradFill rotWithShape="1">
                <a:gsLst>
                  <a:gs pos="0">
                    <a:srgbClr val="B2B2B2"/>
                  </a:gs>
                  <a:gs pos="50000">
                    <a:srgbClr val="9A9A9A"/>
                  </a:gs>
                  <a:gs pos="100000">
                    <a:srgbClr val="B2B2B2"/>
                  </a:gs>
                </a:gsLst>
                <a:lin ang="0" scaled="1"/>
              </a:gradFill>
              <a:ln w="222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1" name="Rectangle 9"/>
              <p:cNvSpPr>
                <a:spLocks noChangeAspect="1" noChangeArrowheads="1"/>
              </p:cNvSpPr>
              <p:nvPr/>
            </p:nvSpPr>
            <p:spPr bwMode="auto">
              <a:xfrm>
                <a:off x="964" y="2530"/>
                <a:ext cx="534" cy="1069"/>
              </a:xfrm>
              <a:prstGeom prst="rect">
                <a:avLst/>
              </a:prstGeom>
              <a:gradFill rotWithShape="1">
                <a:gsLst>
                  <a:gs pos="0">
                    <a:srgbClr val="B2B2B2"/>
                  </a:gs>
                  <a:gs pos="100000">
                    <a:srgbClr val="525252"/>
                  </a:gs>
                </a:gsLst>
                <a:lin ang="18900000" scaled="1"/>
              </a:gradFill>
              <a:ln w="222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13" name="Group 13"/>
            <p:cNvGrpSpPr>
              <a:grpSpLocks/>
            </p:cNvGrpSpPr>
            <p:nvPr/>
          </p:nvGrpSpPr>
          <p:grpSpPr bwMode="auto">
            <a:xfrm>
              <a:off x="942" y="2061"/>
              <a:ext cx="462" cy="843"/>
              <a:chOff x="4125" y="1869"/>
              <a:chExt cx="462" cy="843"/>
            </a:xfrm>
          </p:grpSpPr>
          <p:sp>
            <p:nvSpPr>
              <p:cNvPr id="32" name="Rectangle 14"/>
              <p:cNvSpPr>
                <a:spLocks noChangeArrowheads="1"/>
              </p:cNvSpPr>
              <p:nvPr/>
            </p:nvSpPr>
            <p:spPr bwMode="auto">
              <a:xfrm>
                <a:off x="4170" y="1869"/>
                <a:ext cx="380" cy="815"/>
              </a:xfrm>
              <a:prstGeom prst="rect">
                <a:avLst/>
              </a:prstGeom>
              <a:solidFill>
                <a:srgbClr val="B2B2B2"/>
              </a:solidFill>
              <a:ln w="15875"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33" name="Line 15"/>
              <p:cNvSpPr>
                <a:spLocks noChangeShapeType="1"/>
              </p:cNvSpPr>
              <p:nvPr/>
            </p:nvSpPr>
            <p:spPr bwMode="auto">
              <a:xfrm>
                <a:off x="4149" y="2379"/>
                <a:ext cx="0" cy="330"/>
              </a:xfrm>
              <a:prstGeom prst="line">
                <a:avLst/>
              </a:prstGeom>
              <a:noFill/>
              <a:ln w="762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4" name="Line 16"/>
              <p:cNvSpPr>
                <a:spLocks noChangeShapeType="1"/>
              </p:cNvSpPr>
              <p:nvPr/>
            </p:nvSpPr>
            <p:spPr bwMode="auto">
              <a:xfrm>
                <a:off x="4569" y="2382"/>
                <a:ext cx="0" cy="330"/>
              </a:xfrm>
              <a:prstGeom prst="line">
                <a:avLst/>
              </a:prstGeom>
              <a:noFill/>
              <a:ln w="762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5" name="Line 17"/>
              <p:cNvSpPr>
                <a:spLocks noChangeShapeType="1"/>
              </p:cNvSpPr>
              <p:nvPr/>
            </p:nvSpPr>
            <p:spPr bwMode="auto">
              <a:xfrm rot="-5400000">
                <a:off x="4356" y="2481"/>
                <a:ext cx="0" cy="462"/>
              </a:xfrm>
              <a:prstGeom prst="line">
                <a:avLst/>
              </a:prstGeom>
              <a:noFill/>
              <a:ln w="762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17" name="Group 18"/>
            <p:cNvGrpSpPr>
              <a:grpSpLocks/>
            </p:cNvGrpSpPr>
            <p:nvPr/>
          </p:nvGrpSpPr>
          <p:grpSpPr bwMode="auto">
            <a:xfrm>
              <a:off x="1036" y="2114"/>
              <a:ext cx="289" cy="364"/>
              <a:chOff x="4215" y="1941"/>
              <a:chExt cx="289" cy="364"/>
            </a:xfrm>
          </p:grpSpPr>
          <p:grpSp>
            <p:nvGrpSpPr>
              <p:cNvPr id="20" name="Group 19"/>
              <p:cNvGrpSpPr>
                <a:grpSpLocks/>
              </p:cNvGrpSpPr>
              <p:nvPr/>
            </p:nvGrpSpPr>
            <p:grpSpPr bwMode="auto">
              <a:xfrm>
                <a:off x="4218" y="1941"/>
                <a:ext cx="286" cy="85"/>
                <a:chOff x="4218" y="1941"/>
                <a:chExt cx="286" cy="85"/>
              </a:xfrm>
            </p:grpSpPr>
            <p:sp>
              <p:nvSpPr>
                <p:cNvPr id="29" name="Freeform 20"/>
                <p:cNvSpPr>
                  <a:spLocks noChangeAspect="1"/>
                </p:cNvSpPr>
                <p:nvPr/>
              </p:nvSpPr>
              <p:spPr bwMode="auto">
                <a:xfrm>
                  <a:off x="4218" y="1941"/>
                  <a:ext cx="69" cy="85"/>
                </a:xfrm>
                <a:custGeom>
                  <a:avLst/>
                  <a:gdLst>
                    <a:gd name="T0" fmla="*/ 37 w 292"/>
                    <a:gd name="T1" fmla="*/ 0 h 359"/>
                    <a:gd name="T2" fmla="*/ 69 w 292"/>
                    <a:gd name="T3" fmla="*/ 27 h 359"/>
                    <a:gd name="T4" fmla="*/ 69 w 292"/>
                    <a:gd name="T5" fmla="*/ 65 h 359"/>
                    <a:gd name="T6" fmla="*/ 32 w 292"/>
                    <a:gd name="T7" fmla="*/ 85 h 359"/>
                    <a:gd name="T8" fmla="*/ 1 w 292"/>
                    <a:gd name="T9" fmla="*/ 66 h 359"/>
                    <a:gd name="T10" fmla="*/ 0 w 292"/>
                    <a:gd name="T11" fmla="*/ 27 h 359"/>
                    <a:gd name="T12" fmla="*/ 35 w 292"/>
                    <a:gd name="T13" fmla="*/ 1 h 3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2" h="359">
                      <a:moveTo>
                        <a:pt x="156" y="0"/>
                      </a:moveTo>
                      <a:lnTo>
                        <a:pt x="292" y="116"/>
                      </a:lnTo>
                      <a:lnTo>
                        <a:pt x="290" y="274"/>
                      </a:lnTo>
                      <a:lnTo>
                        <a:pt x="135" y="359"/>
                      </a:lnTo>
                      <a:lnTo>
                        <a:pt x="3" y="278"/>
                      </a:lnTo>
                      <a:lnTo>
                        <a:pt x="0" y="113"/>
                      </a:lnTo>
                      <a:lnTo>
                        <a:pt x="150" y="5"/>
                      </a:lnTo>
                    </a:path>
                  </a:pathLst>
                </a:custGeom>
                <a:solidFill>
                  <a:schemeClr val="bg2"/>
                </a:solidFill>
                <a:ln w="25400" cap="flat" cmpd="sng">
                  <a:solidFill>
                    <a:schemeClr val="tx1"/>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0" name="Freeform 21"/>
                <p:cNvSpPr>
                  <a:spLocks noChangeAspect="1"/>
                </p:cNvSpPr>
                <p:nvPr/>
              </p:nvSpPr>
              <p:spPr bwMode="auto">
                <a:xfrm>
                  <a:off x="4326" y="1941"/>
                  <a:ext cx="69" cy="85"/>
                </a:xfrm>
                <a:custGeom>
                  <a:avLst/>
                  <a:gdLst>
                    <a:gd name="T0" fmla="*/ 37 w 292"/>
                    <a:gd name="T1" fmla="*/ 0 h 359"/>
                    <a:gd name="T2" fmla="*/ 69 w 292"/>
                    <a:gd name="T3" fmla="*/ 27 h 359"/>
                    <a:gd name="T4" fmla="*/ 69 w 292"/>
                    <a:gd name="T5" fmla="*/ 65 h 359"/>
                    <a:gd name="T6" fmla="*/ 32 w 292"/>
                    <a:gd name="T7" fmla="*/ 85 h 359"/>
                    <a:gd name="T8" fmla="*/ 1 w 292"/>
                    <a:gd name="T9" fmla="*/ 66 h 359"/>
                    <a:gd name="T10" fmla="*/ 0 w 292"/>
                    <a:gd name="T11" fmla="*/ 27 h 359"/>
                    <a:gd name="T12" fmla="*/ 35 w 292"/>
                    <a:gd name="T13" fmla="*/ 1 h 3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2" h="359">
                      <a:moveTo>
                        <a:pt x="156" y="0"/>
                      </a:moveTo>
                      <a:lnTo>
                        <a:pt x="292" y="116"/>
                      </a:lnTo>
                      <a:lnTo>
                        <a:pt x="290" y="274"/>
                      </a:lnTo>
                      <a:lnTo>
                        <a:pt x="135" y="359"/>
                      </a:lnTo>
                      <a:lnTo>
                        <a:pt x="3" y="278"/>
                      </a:lnTo>
                      <a:lnTo>
                        <a:pt x="0" y="113"/>
                      </a:lnTo>
                      <a:lnTo>
                        <a:pt x="150" y="5"/>
                      </a:lnTo>
                    </a:path>
                  </a:pathLst>
                </a:custGeom>
                <a:solidFill>
                  <a:schemeClr val="bg2"/>
                </a:solidFill>
                <a:ln w="25400" cap="flat" cmpd="sng">
                  <a:solidFill>
                    <a:schemeClr val="tx1"/>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 name="Freeform 22"/>
                <p:cNvSpPr>
                  <a:spLocks noChangeAspect="1"/>
                </p:cNvSpPr>
                <p:nvPr/>
              </p:nvSpPr>
              <p:spPr bwMode="auto">
                <a:xfrm>
                  <a:off x="4435" y="1941"/>
                  <a:ext cx="69" cy="85"/>
                </a:xfrm>
                <a:custGeom>
                  <a:avLst/>
                  <a:gdLst>
                    <a:gd name="T0" fmla="*/ 37 w 292"/>
                    <a:gd name="T1" fmla="*/ 0 h 359"/>
                    <a:gd name="T2" fmla="*/ 69 w 292"/>
                    <a:gd name="T3" fmla="*/ 27 h 359"/>
                    <a:gd name="T4" fmla="*/ 69 w 292"/>
                    <a:gd name="T5" fmla="*/ 65 h 359"/>
                    <a:gd name="T6" fmla="*/ 32 w 292"/>
                    <a:gd name="T7" fmla="*/ 85 h 359"/>
                    <a:gd name="T8" fmla="*/ 1 w 292"/>
                    <a:gd name="T9" fmla="*/ 66 h 359"/>
                    <a:gd name="T10" fmla="*/ 0 w 292"/>
                    <a:gd name="T11" fmla="*/ 27 h 359"/>
                    <a:gd name="T12" fmla="*/ 35 w 292"/>
                    <a:gd name="T13" fmla="*/ 1 h 3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2" h="359">
                      <a:moveTo>
                        <a:pt x="156" y="0"/>
                      </a:moveTo>
                      <a:lnTo>
                        <a:pt x="292" y="116"/>
                      </a:lnTo>
                      <a:lnTo>
                        <a:pt x="290" y="274"/>
                      </a:lnTo>
                      <a:lnTo>
                        <a:pt x="135" y="359"/>
                      </a:lnTo>
                      <a:lnTo>
                        <a:pt x="3" y="278"/>
                      </a:lnTo>
                      <a:lnTo>
                        <a:pt x="0" y="113"/>
                      </a:lnTo>
                      <a:lnTo>
                        <a:pt x="150" y="5"/>
                      </a:lnTo>
                    </a:path>
                  </a:pathLst>
                </a:custGeom>
                <a:solidFill>
                  <a:schemeClr val="bg2"/>
                </a:solidFill>
                <a:ln w="25400" cap="flat" cmpd="sng">
                  <a:solidFill>
                    <a:schemeClr val="tx1"/>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21" name="Group 23"/>
              <p:cNvGrpSpPr>
                <a:grpSpLocks/>
              </p:cNvGrpSpPr>
              <p:nvPr/>
            </p:nvGrpSpPr>
            <p:grpSpPr bwMode="auto">
              <a:xfrm>
                <a:off x="4218" y="2085"/>
                <a:ext cx="286" cy="85"/>
                <a:chOff x="4218" y="1941"/>
                <a:chExt cx="286" cy="85"/>
              </a:xfrm>
            </p:grpSpPr>
            <p:sp>
              <p:nvSpPr>
                <p:cNvPr id="26" name="Freeform 24"/>
                <p:cNvSpPr>
                  <a:spLocks noChangeAspect="1"/>
                </p:cNvSpPr>
                <p:nvPr/>
              </p:nvSpPr>
              <p:spPr bwMode="auto">
                <a:xfrm>
                  <a:off x="4218" y="1941"/>
                  <a:ext cx="69" cy="85"/>
                </a:xfrm>
                <a:custGeom>
                  <a:avLst/>
                  <a:gdLst>
                    <a:gd name="T0" fmla="*/ 37 w 292"/>
                    <a:gd name="T1" fmla="*/ 0 h 359"/>
                    <a:gd name="T2" fmla="*/ 69 w 292"/>
                    <a:gd name="T3" fmla="*/ 27 h 359"/>
                    <a:gd name="T4" fmla="*/ 69 w 292"/>
                    <a:gd name="T5" fmla="*/ 65 h 359"/>
                    <a:gd name="T6" fmla="*/ 32 w 292"/>
                    <a:gd name="T7" fmla="*/ 85 h 359"/>
                    <a:gd name="T8" fmla="*/ 1 w 292"/>
                    <a:gd name="T9" fmla="*/ 66 h 359"/>
                    <a:gd name="T10" fmla="*/ 0 w 292"/>
                    <a:gd name="T11" fmla="*/ 27 h 359"/>
                    <a:gd name="T12" fmla="*/ 35 w 292"/>
                    <a:gd name="T13" fmla="*/ 1 h 3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2" h="359">
                      <a:moveTo>
                        <a:pt x="156" y="0"/>
                      </a:moveTo>
                      <a:lnTo>
                        <a:pt x="292" y="116"/>
                      </a:lnTo>
                      <a:lnTo>
                        <a:pt x="290" y="274"/>
                      </a:lnTo>
                      <a:lnTo>
                        <a:pt x="135" y="359"/>
                      </a:lnTo>
                      <a:lnTo>
                        <a:pt x="3" y="278"/>
                      </a:lnTo>
                      <a:lnTo>
                        <a:pt x="0" y="113"/>
                      </a:lnTo>
                      <a:lnTo>
                        <a:pt x="150" y="5"/>
                      </a:lnTo>
                    </a:path>
                  </a:pathLst>
                </a:custGeom>
                <a:solidFill>
                  <a:schemeClr val="bg2"/>
                </a:solidFill>
                <a:ln w="25400" cap="flat" cmpd="sng">
                  <a:solidFill>
                    <a:schemeClr val="tx1"/>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7" name="Freeform 25"/>
                <p:cNvSpPr>
                  <a:spLocks noChangeAspect="1"/>
                </p:cNvSpPr>
                <p:nvPr/>
              </p:nvSpPr>
              <p:spPr bwMode="auto">
                <a:xfrm>
                  <a:off x="4326" y="1941"/>
                  <a:ext cx="69" cy="85"/>
                </a:xfrm>
                <a:custGeom>
                  <a:avLst/>
                  <a:gdLst>
                    <a:gd name="T0" fmla="*/ 37 w 292"/>
                    <a:gd name="T1" fmla="*/ 0 h 359"/>
                    <a:gd name="T2" fmla="*/ 69 w 292"/>
                    <a:gd name="T3" fmla="*/ 27 h 359"/>
                    <a:gd name="T4" fmla="*/ 69 w 292"/>
                    <a:gd name="T5" fmla="*/ 65 h 359"/>
                    <a:gd name="T6" fmla="*/ 32 w 292"/>
                    <a:gd name="T7" fmla="*/ 85 h 359"/>
                    <a:gd name="T8" fmla="*/ 1 w 292"/>
                    <a:gd name="T9" fmla="*/ 66 h 359"/>
                    <a:gd name="T10" fmla="*/ 0 w 292"/>
                    <a:gd name="T11" fmla="*/ 27 h 359"/>
                    <a:gd name="T12" fmla="*/ 35 w 292"/>
                    <a:gd name="T13" fmla="*/ 1 h 3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2" h="359">
                      <a:moveTo>
                        <a:pt x="156" y="0"/>
                      </a:moveTo>
                      <a:lnTo>
                        <a:pt x="292" y="116"/>
                      </a:lnTo>
                      <a:lnTo>
                        <a:pt x="290" y="274"/>
                      </a:lnTo>
                      <a:lnTo>
                        <a:pt x="135" y="359"/>
                      </a:lnTo>
                      <a:lnTo>
                        <a:pt x="3" y="278"/>
                      </a:lnTo>
                      <a:lnTo>
                        <a:pt x="0" y="113"/>
                      </a:lnTo>
                      <a:lnTo>
                        <a:pt x="150" y="5"/>
                      </a:lnTo>
                    </a:path>
                  </a:pathLst>
                </a:custGeom>
                <a:solidFill>
                  <a:schemeClr val="bg2"/>
                </a:solidFill>
                <a:ln w="25400" cap="flat" cmpd="sng">
                  <a:solidFill>
                    <a:schemeClr val="tx1"/>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8" name="Freeform 26"/>
                <p:cNvSpPr>
                  <a:spLocks noChangeAspect="1"/>
                </p:cNvSpPr>
                <p:nvPr/>
              </p:nvSpPr>
              <p:spPr bwMode="auto">
                <a:xfrm>
                  <a:off x="4435" y="1941"/>
                  <a:ext cx="69" cy="85"/>
                </a:xfrm>
                <a:custGeom>
                  <a:avLst/>
                  <a:gdLst>
                    <a:gd name="T0" fmla="*/ 37 w 292"/>
                    <a:gd name="T1" fmla="*/ 0 h 359"/>
                    <a:gd name="T2" fmla="*/ 69 w 292"/>
                    <a:gd name="T3" fmla="*/ 27 h 359"/>
                    <a:gd name="T4" fmla="*/ 69 w 292"/>
                    <a:gd name="T5" fmla="*/ 65 h 359"/>
                    <a:gd name="T6" fmla="*/ 32 w 292"/>
                    <a:gd name="T7" fmla="*/ 85 h 359"/>
                    <a:gd name="T8" fmla="*/ 1 w 292"/>
                    <a:gd name="T9" fmla="*/ 66 h 359"/>
                    <a:gd name="T10" fmla="*/ 0 w 292"/>
                    <a:gd name="T11" fmla="*/ 27 h 359"/>
                    <a:gd name="T12" fmla="*/ 35 w 292"/>
                    <a:gd name="T13" fmla="*/ 1 h 3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2" h="359">
                      <a:moveTo>
                        <a:pt x="156" y="0"/>
                      </a:moveTo>
                      <a:lnTo>
                        <a:pt x="292" y="116"/>
                      </a:lnTo>
                      <a:lnTo>
                        <a:pt x="290" y="274"/>
                      </a:lnTo>
                      <a:lnTo>
                        <a:pt x="135" y="359"/>
                      </a:lnTo>
                      <a:lnTo>
                        <a:pt x="3" y="278"/>
                      </a:lnTo>
                      <a:lnTo>
                        <a:pt x="0" y="113"/>
                      </a:lnTo>
                      <a:lnTo>
                        <a:pt x="150" y="5"/>
                      </a:lnTo>
                    </a:path>
                  </a:pathLst>
                </a:custGeom>
                <a:solidFill>
                  <a:schemeClr val="bg2"/>
                </a:solidFill>
                <a:ln w="25400" cap="flat" cmpd="sng">
                  <a:solidFill>
                    <a:schemeClr val="tx1"/>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22" name="Group 27"/>
              <p:cNvGrpSpPr>
                <a:grpSpLocks/>
              </p:cNvGrpSpPr>
              <p:nvPr/>
            </p:nvGrpSpPr>
            <p:grpSpPr bwMode="auto">
              <a:xfrm>
                <a:off x="4215" y="2220"/>
                <a:ext cx="286" cy="85"/>
                <a:chOff x="4218" y="1941"/>
                <a:chExt cx="286" cy="85"/>
              </a:xfrm>
            </p:grpSpPr>
            <p:sp>
              <p:nvSpPr>
                <p:cNvPr id="23" name="Freeform 28"/>
                <p:cNvSpPr>
                  <a:spLocks noChangeAspect="1"/>
                </p:cNvSpPr>
                <p:nvPr/>
              </p:nvSpPr>
              <p:spPr bwMode="auto">
                <a:xfrm>
                  <a:off x="4218" y="1941"/>
                  <a:ext cx="69" cy="85"/>
                </a:xfrm>
                <a:custGeom>
                  <a:avLst/>
                  <a:gdLst>
                    <a:gd name="T0" fmla="*/ 37 w 292"/>
                    <a:gd name="T1" fmla="*/ 0 h 359"/>
                    <a:gd name="T2" fmla="*/ 69 w 292"/>
                    <a:gd name="T3" fmla="*/ 27 h 359"/>
                    <a:gd name="T4" fmla="*/ 69 w 292"/>
                    <a:gd name="T5" fmla="*/ 65 h 359"/>
                    <a:gd name="T6" fmla="*/ 32 w 292"/>
                    <a:gd name="T7" fmla="*/ 85 h 359"/>
                    <a:gd name="T8" fmla="*/ 1 w 292"/>
                    <a:gd name="T9" fmla="*/ 66 h 359"/>
                    <a:gd name="T10" fmla="*/ 0 w 292"/>
                    <a:gd name="T11" fmla="*/ 27 h 359"/>
                    <a:gd name="T12" fmla="*/ 35 w 292"/>
                    <a:gd name="T13" fmla="*/ 1 h 3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2" h="359">
                      <a:moveTo>
                        <a:pt x="156" y="0"/>
                      </a:moveTo>
                      <a:lnTo>
                        <a:pt x="292" y="116"/>
                      </a:lnTo>
                      <a:lnTo>
                        <a:pt x="290" y="274"/>
                      </a:lnTo>
                      <a:lnTo>
                        <a:pt x="135" y="359"/>
                      </a:lnTo>
                      <a:lnTo>
                        <a:pt x="3" y="278"/>
                      </a:lnTo>
                      <a:lnTo>
                        <a:pt x="0" y="113"/>
                      </a:lnTo>
                      <a:lnTo>
                        <a:pt x="150" y="5"/>
                      </a:lnTo>
                    </a:path>
                  </a:pathLst>
                </a:custGeom>
                <a:solidFill>
                  <a:schemeClr val="bg2"/>
                </a:solidFill>
                <a:ln w="25400" cap="flat" cmpd="sng">
                  <a:solidFill>
                    <a:schemeClr val="tx1"/>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4" name="Freeform 29"/>
                <p:cNvSpPr>
                  <a:spLocks noChangeAspect="1"/>
                </p:cNvSpPr>
                <p:nvPr/>
              </p:nvSpPr>
              <p:spPr bwMode="auto">
                <a:xfrm>
                  <a:off x="4326" y="1941"/>
                  <a:ext cx="69" cy="85"/>
                </a:xfrm>
                <a:custGeom>
                  <a:avLst/>
                  <a:gdLst>
                    <a:gd name="T0" fmla="*/ 37 w 292"/>
                    <a:gd name="T1" fmla="*/ 0 h 359"/>
                    <a:gd name="T2" fmla="*/ 69 w 292"/>
                    <a:gd name="T3" fmla="*/ 27 h 359"/>
                    <a:gd name="T4" fmla="*/ 69 w 292"/>
                    <a:gd name="T5" fmla="*/ 65 h 359"/>
                    <a:gd name="T6" fmla="*/ 32 w 292"/>
                    <a:gd name="T7" fmla="*/ 85 h 359"/>
                    <a:gd name="T8" fmla="*/ 1 w 292"/>
                    <a:gd name="T9" fmla="*/ 66 h 359"/>
                    <a:gd name="T10" fmla="*/ 0 w 292"/>
                    <a:gd name="T11" fmla="*/ 27 h 359"/>
                    <a:gd name="T12" fmla="*/ 35 w 292"/>
                    <a:gd name="T13" fmla="*/ 1 h 3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2" h="359">
                      <a:moveTo>
                        <a:pt x="156" y="0"/>
                      </a:moveTo>
                      <a:lnTo>
                        <a:pt x="292" y="116"/>
                      </a:lnTo>
                      <a:lnTo>
                        <a:pt x="290" y="274"/>
                      </a:lnTo>
                      <a:lnTo>
                        <a:pt x="135" y="359"/>
                      </a:lnTo>
                      <a:lnTo>
                        <a:pt x="3" y="278"/>
                      </a:lnTo>
                      <a:lnTo>
                        <a:pt x="0" y="113"/>
                      </a:lnTo>
                      <a:lnTo>
                        <a:pt x="150" y="5"/>
                      </a:lnTo>
                    </a:path>
                  </a:pathLst>
                </a:custGeom>
                <a:solidFill>
                  <a:schemeClr val="bg2"/>
                </a:solidFill>
                <a:ln w="25400" cap="flat" cmpd="sng">
                  <a:solidFill>
                    <a:schemeClr val="tx1"/>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5" name="Freeform 30"/>
                <p:cNvSpPr>
                  <a:spLocks noChangeAspect="1"/>
                </p:cNvSpPr>
                <p:nvPr/>
              </p:nvSpPr>
              <p:spPr bwMode="auto">
                <a:xfrm>
                  <a:off x="4435" y="1941"/>
                  <a:ext cx="69" cy="85"/>
                </a:xfrm>
                <a:custGeom>
                  <a:avLst/>
                  <a:gdLst>
                    <a:gd name="T0" fmla="*/ 37 w 292"/>
                    <a:gd name="T1" fmla="*/ 0 h 359"/>
                    <a:gd name="T2" fmla="*/ 69 w 292"/>
                    <a:gd name="T3" fmla="*/ 27 h 359"/>
                    <a:gd name="T4" fmla="*/ 69 w 292"/>
                    <a:gd name="T5" fmla="*/ 65 h 359"/>
                    <a:gd name="T6" fmla="*/ 32 w 292"/>
                    <a:gd name="T7" fmla="*/ 85 h 359"/>
                    <a:gd name="T8" fmla="*/ 1 w 292"/>
                    <a:gd name="T9" fmla="*/ 66 h 359"/>
                    <a:gd name="T10" fmla="*/ 0 w 292"/>
                    <a:gd name="T11" fmla="*/ 27 h 359"/>
                    <a:gd name="T12" fmla="*/ 35 w 292"/>
                    <a:gd name="T13" fmla="*/ 1 h 3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2" h="359">
                      <a:moveTo>
                        <a:pt x="156" y="0"/>
                      </a:moveTo>
                      <a:lnTo>
                        <a:pt x="292" y="116"/>
                      </a:lnTo>
                      <a:lnTo>
                        <a:pt x="290" y="274"/>
                      </a:lnTo>
                      <a:lnTo>
                        <a:pt x="135" y="359"/>
                      </a:lnTo>
                      <a:lnTo>
                        <a:pt x="3" y="278"/>
                      </a:lnTo>
                      <a:lnTo>
                        <a:pt x="0" y="113"/>
                      </a:lnTo>
                      <a:lnTo>
                        <a:pt x="150" y="5"/>
                      </a:lnTo>
                    </a:path>
                  </a:pathLst>
                </a:custGeom>
                <a:solidFill>
                  <a:schemeClr val="bg2"/>
                </a:solidFill>
                <a:ln w="25400" cap="flat" cmpd="sng">
                  <a:solidFill>
                    <a:schemeClr val="tx1"/>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sp>
          <p:nvSpPr>
            <p:cNvPr id="18" name="AutoShape 31"/>
            <p:cNvSpPr>
              <a:spLocks noChangeArrowheads="1"/>
            </p:cNvSpPr>
            <p:nvPr/>
          </p:nvSpPr>
          <p:spPr bwMode="auto">
            <a:xfrm>
              <a:off x="804" y="2432"/>
              <a:ext cx="76" cy="92"/>
            </a:xfrm>
            <a:prstGeom prst="rtTriangle">
              <a:avLst/>
            </a:prstGeom>
            <a:solidFill>
              <a:srgbClr val="FF0000"/>
            </a:solidFill>
            <a:ln w="9525"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9" name="AutoShape 32"/>
            <p:cNvSpPr>
              <a:spLocks noChangeArrowheads="1"/>
            </p:cNvSpPr>
            <p:nvPr/>
          </p:nvSpPr>
          <p:spPr bwMode="auto">
            <a:xfrm flipH="1">
              <a:off x="1476" y="2432"/>
              <a:ext cx="76" cy="92"/>
            </a:xfrm>
            <a:prstGeom prst="rtTriangle">
              <a:avLst/>
            </a:prstGeom>
            <a:solidFill>
              <a:srgbClr val="FF0000"/>
            </a:solidFill>
            <a:ln w="9525"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sp>
        <p:nvSpPr>
          <p:cNvPr id="120" name="Text Box 27"/>
          <p:cNvSpPr txBox="1">
            <a:spLocks noChangeArrowheads="1"/>
          </p:cNvSpPr>
          <p:nvPr/>
        </p:nvSpPr>
        <p:spPr bwMode="auto">
          <a:xfrm>
            <a:off x="994715" y="1916832"/>
            <a:ext cx="4968552" cy="769441"/>
          </a:xfrm>
          <a:prstGeom prst="rect">
            <a:avLst/>
          </a:prstGeom>
          <a:noFill/>
          <a:ln w="19050" algn="ctr">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2200" dirty="0"/>
              <a:t>Column splices in </a:t>
            </a:r>
            <a:r>
              <a:rPr lang="en-US" altLang="en-US" sz="2200" dirty="0" smtClean="0"/>
              <a:t>the SFRS must </a:t>
            </a:r>
            <a:r>
              <a:rPr lang="en-US" altLang="en-US" sz="2200" dirty="0"/>
              <a:t>satisfy requirements of Section </a:t>
            </a:r>
            <a:r>
              <a:rPr lang="en-US" altLang="en-US" sz="2200" dirty="0" smtClean="0"/>
              <a:t>D2.5b</a:t>
            </a:r>
            <a:endParaRPr lang="en-US" altLang="en-US" sz="2200" dirty="0"/>
          </a:p>
        </p:txBody>
      </p:sp>
      <p:sp>
        <p:nvSpPr>
          <p:cNvPr id="121" name="Text Box 28"/>
          <p:cNvSpPr txBox="1">
            <a:spLocks noChangeArrowheads="1"/>
          </p:cNvSpPr>
          <p:nvPr/>
        </p:nvSpPr>
        <p:spPr bwMode="auto">
          <a:xfrm>
            <a:off x="971600" y="2987460"/>
            <a:ext cx="5135683"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1800" i="1" dirty="0"/>
              <a:t>Additional requirements for columns splices are specified for:</a:t>
            </a:r>
          </a:p>
          <a:p>
            <a:pPr marL="548640" lvl="1">
              <a:spcBef>
                <a:spcPts val="600"/>
              </a:spcBef>
              <a:buFont typeface="Arial" panose="020B0604020202020204" pitchFamily="34" charset="0"/>
              <a:buChar char="•"/>
            </a:pPr>
            <a:r>
              <a:rPr lang="en-US" altLang="en-US" sz="1800" dirty="0" smtClean="0"/>
              <a:t>Moment Frame Systems (Chapter E)</a:t>
            </a:r>
            <a:endParaRPr lang="en-US" altLang="en-US" sz="1800" dirty="0"/>
          </a:p>
          <a:p>
            <a:pPr marL="548640" lvl="1">
              <a:spcBef>
                <a:spcPts val="600"/>
              </a:spcBef>
              <a:buFont typeface="Arial" panose="020B0604020202020204" pitchFamily="34" charset="0"/>
              <a:buChar char="•"/>
            </a:pPr>
            <a:r>
              <a:rPr lang="en-US" altLang="en-US" sz="1800" dirty="0" smtClean="0"/>
              <a:t>Braced-Frame and Shear-Wall Systems (Chapter F)</a:t>
            </a:r>
            <a:endParaRPr lang="en-US" altLang="en-US" sz="1800" dirty="0"/>
          </a:p>
          <a:p>
            <a:pPr marL="548640" lvl="1">
              <a:spcBef>
                <a:spcPts val="600"/>
              </a:spcBef>
              <a:buFont typeface="Arial" panose="020B0604020202020204" pitchFamily="34" charset="0"/>
              <a:buChar char="•"/>
            </a:pPr>
            <a:r>
              <a:rPr lang="en-US" altLang="en-US" sz="1800" dirty="0" smtClean="0"/>
              <a:t>Composite Moment Frame Systems (Chapter G)</a:t>
            </a:r>
            <a:endParaRPr lang="en-US" altLang="en-US" sz="1800" dirty="0"/>
          </a:p>
          <a:p>
            <a:pPr marL="548640" lvl="1">
              <a:spcBef>
                <a:spcPts val="600"/>
              </a:spcBef>
              <a:buFont typeface="Arial" panose="020B0604020202020204" pitchFamily="34" charset="0"/>
              <a:buChar char="•"/>
            </a:pPr>
            <a:r>
              <a:rPr lang="en-US" altLang="en-US" sz="1800" dirty="0" smtClean="0"/>
              <a:t>Composite Braced-Frame and Shear-Wall Systems (Chapter H)</a:t>
            </a:r>
          </a:p>
          <a:p>
            <a:pPr algn="l"/>
            <a:endParaRPr lang="en-US" altLang="en-US" sz="1800" dirty="0" smtClean="0"/>
          </a:p>
        </p:txBody>
      </p:sp>
      <p:sp>
        <p:nvSpPr>
          <p:cNvPr id="122" name="TextBox 121"/>
          <p:cNvSpPr txBox="1"/>
          <p:nvPr/>
        </p:nvSpPr>
        <p:spPr>
          <a:xfrm>
            <a:off x="496403" y="1196752"/>
            <a:ext cx="7071693" cy="430887"/>
          </a:xfrm>
          <a:prstGeom prst="rect">
            <a:avLst/>
          </a:prstGeom>
          <a:noFill/>
        </p:spPr>
        <p:txBody>
          <a:bodyPr wrap="square" rtlCol="0">
            <a:spAutoFit/>
          </a:bodyPr>
          <a:lstStyle/>
          <a:p>
            <a:pPr marL="0" lvl="3"/>
            <a:r>
              <a:rPr lang="en-US" altLang="en-US" sz="2200" b="1" u="sng" dirty="0" smtClean="0"/>
              <a:t>D2.5b  Column Splices – Required Strength</a:t>
            </a:r>
            <a:endParaRPr lang="en-US" altLang="en-US" sz="2200" b="1" u="sng" dirty="0"/>
          </a:p>
        </p:txBody>
      </p:sp>
    </p:spTree>
    <p:extLst>
      <p:ext uri="{BB962C8B-B14F-4D97-AF65-F5344CB8AC3E}">
        <p14:creationId xmlns:p14="http://schemas.microsoft.com/office/powerpoint/2010/main" val="326969200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38"/>
          </p:nvPr>
        </p:nvSpPr>
        <p:spPr/>
        <p:txBody>
          <a:bodyPr/>
          <a:lstStyle/>
          <a:p>
            <a:r>
              <a:rPr lang="en-US" dirty="0"/>
              <a:t>General Member and Connection Design </a:t>
            </a:r>
            <a:r>
              <a:rPr lang="en-US" dirty="0" smtClean="0"/>
              <a:t>Requirements</a:t>
            </a:r>
            <a:endParaRPr lang="en-US" dirty="0"/>
          </a:p>
        </p:txBody>
      </p:sp>
      <p:sp>
        <p:nvSpPr>
          <p:cNvPr id="5" name="Text Placeholder 4"/>
          <p:cNvSpPr>
            <a:spLocks noGrp="1"/>
          </p:cNvSpPr>
          <p:nvPr>
            <p:ph type="body" sz="quarter" idx="39"/>
          </p:nvPr>
        </p:nvSpPr>
        <p:spPr/>
        <p:txBody>
          <a:bodyPr/>
          <a:lstStyle/>
          <a:p>
            <a:r>
              <a:rPr lang="en-US" dirty="0" smtClean="0"/>
              <a:t>AISC Seismic Provisions</a:t>
            </a:r>
            <a:endParaRPr lang="en-US" dirty="0"/>
          </a:p>
        </p:txBody>
      </p:sp>
      <p:sp>
        <p:nvSpPr>
          <p:cNvPr id="9" name="Slide Number Placeholder 4"/>
          <p:cNvSpPr>
            <a:spLocks noGrp="1"/>
          </p:cNvSpPr>
          <p:nvPr>
            <p:ph type="sldNum" sz="quarter" idx="12"/>
          </p:nvPr>
        </p:nvSpPr>
        <p:spPr>
          <a:xfrm>
            <a:off x="6553200" y="6356350"/>
            <a:ext cx="2133600" cy="365125"/>
          </a:xfrm>
        </p:spPr>
        <p:txBody>
          <a:bodyPr/>
          <a:lstStyle/>
          <a:p>
            <a:pPr>
              <a:defRPr/>
            </a:pPr>
            <a:fld id="{46425072-6E52-45A8-8A7E-A5B11BCA4176}" type="slidenum">
              <a:rPr lang="en-US" altLang="en-US" smtClean="0"/>
              <a:pPr>
                <a:defRPr/>
              </a:pPr>
              <a:t>95</a:t>
            </a:fld>
            <a:endParaRPr lang="en-US" altLang="en-US" dirty="0"/>
          </a:p>
        </p:txBody>
      </p:sp>
      <p:grpSp>
        <p:nvGrpSpPr>
          <p:cNvPr id="42" name="Group 56"/>
          <p:cNvGrpSpPr>
            <a:grpSpLocks/>
          </p:cNvGrpSpPr>
          <p:nvPr/>
        </p:nvGrpSpPr>
        <p:grpSpPr bwMode="auto">
          <a:xfrm>
            <a:off x="5141515" y="2582986"/>
            <a:ext cx="1444625" cy="3549650"/>
            <a:chOff x="2184" y="1136"/>
            <a:chExt cx="910" cy="2236"/>
          </a:xfrm>
        </p:grpSpPr>
        <p:sp>
          <p:nvSpPr>
            <p:cNvPr id="43" name="Rectangle 4"/>
            <p:cNvSpPr>
              <a:spLocks noChangeAspect="1" noChangeArrowheads="1"/>
            </p:cNvSpPr>
            <p:nvPr/>
          </p:nvSpPr>
          <p:spPr bwMode="auto">
            <a:xfrm>
              <a:off x="2903" y="1136"/>
              <a:ext cx="110" cy="1162"/>
            </a:xfrm>
            <a:prstGeom prst="rect">
              <a:avLst/>
            </a:prstGeom>
            <a:gradFill rotWithShape="1">
              <a:gsLst>
                <a:gs pos="0">
                  <a:srgbClr val="B2B2B2"/>
                </a:gs>
                <a:gs pos="50000">
                  <a:srgbClr val="9A9A9A"/>
                </a:gs>
                <a:gs pos="100000">
                  <a:srgbClr val="B2B2B2"/>
                </a:gs>
              </a:gsLst>
              <a:lin ang="0" scaled="1"/>
            </a:gradFill>
            <a:ln w="63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44" name="Rectangle 5"/>
            <p:cNvSpPr>
              <a:spLocks noChangeAspect="1" noChangeArrowheads="1"/>
            </p:cNvSpPr>
            <p:nvPr/>
          </p:nvSpPr>
          <p:spPr bwMode="auto">
            <a:xfrm>
              <a:off x="2369" y="1136"/>
              <a:ext cx="534" cy="1162"/>
            </a:xfrm>
            <a:prstGeom prst="rect">
              <a:avLst/>
            </a:prstGeom>
            <a:gradFill rotWithShape="1">
              <a:gsLst>
                <a:gs pos="0">
                  <a:srgbClr val="777777"/>
                </a:gs>
                <a:gs pos="100000">
                  <a:srgbClr val="B2B2B2"/>
                </a:gs>
              </a:gsLst>
              <a:lin ang="2700000" scaled="1"/>
            </a:gradFill>
            <a:ln w="63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45" name="Rectangle 6"/>
            <p:cNvSpPr>
              <a:spLocks noChangeAspect="1" noChangeArrowheads="1"/>
            </p:cNvSpPr>
            <p:nvPr/>
          </p:nvSpPr>
          <p:spPr bwMode="auto">
            <a:xfrm>
              <a:off x="2263" y="1136"/>
              <a:ext cx="111" cy="1162"/>
            </a:xfrm>
            <a:prstGeom prst="rect">
              <a:avLst/>
            </a:prstGeom>
            <a:gradFill rotWithShape="1">
              <a:gsLst>
                <a:gs pos="0">
                  <a:srgbClr val="B2B2B2"/>
                </a:gs>
                <a:gs pos="50000">
                  <a:srgbClr val="9A9A9A"/>
                </a:gs>
                <a:gs pos="100000">
                  <a:srgbClr val="B2B2B2"/>
                </a:gs>
              </a:gsLst>
              <a:lin ang="0" scaled="1"/>
            </a:gradFill>
            <a:ln w="63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46" name="Freeform 7"/>
            <p:cNvSpPr>
              <a:spLocks noChangeAspect="1"/>
            </p:cNvSpPr>
            <p:nvPr/>
          </p:nvSpPr>
          <p:spPr bwMode="auto">
            <a:xfrm>
              <a:off x="2902" y="2293"/>
              <a:ext cx="192" cy="1079"/>
            </a:xfrm>
            <a:custGeom>
              <a:avLst/>
              <a:gdLst>
                <a:gd name="T0" fmla="*/ 0 w 256"/>
                <a:gd name="T1" fmla="*/ 0 h 1348"/>
                <a:gd name="T2" fmla="*/ 0 w 256"/>
                <a:gd name="T3" fmla="*/ 1079 h 1348"/>
                <a:gd name="T4" fmla="*/ 192 w 256"/>
                <a:gd name="T5" fmla="*/ 1079 h 1348"/>
                <a:gd name="T6" fmla="*/ 192 w 256"/>
                <a:gd name="T7" fmla="*/ 288 h 1348"/>
                <a:gd name="T8" fmla="*/ 111 w 256"/>
                <a:gd name="T9" fmla="*/ 0 h 1348"/>
                <a:gd name="T10" fmla="*/ 0 w 256"/>
                <a:gd name="T11" fmla="*/ 0 h 13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348">
                  <a:moveTo>
                    <a:pt x="0" y="0"/>
                  </a:moveTo>
                  <a:lnTo>
                    <a:pt x="0" y="1348"/>
                  </a:lnTo>
                  <a:lnTo>
                    <a:pt x="256" y="1348"/>
                  </a:lnTo>
                  <a:lnTo>
                    <a:pt x="256" y="360"/>
                  </a:lnTo>
                  <a:lnTo>
                    <a:pt x="148" y="0"/>
                  </a:lnTo>
                  <a:lnTo>
                    <a:pt x="0" y="0"/>
                  </a:lnTo>
                  <a:close/>
                </a:path>
              </a:pathLst>
            </a:custGeom>
            <a:gradFill rotWithShape="1">
              <a:gsLst>
                <a:gs pos="0">
                  <a:srgbClr val="B2B2B2"/>
                </a:gs>
                <a:gs pos="50000">
                  <a:srgbClr val="9A9A9A"/>
                </a:gs>
                <a:gs pos="100000">
                  <a:srgbClr val="B2B2B2"/>
                </a:gs>
              </a:gsLst>
              <a:lin ang="0" scaled="1"/>
            </a:gradFill>
            <a:ln w="635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7" name="Freeform 8"/>
            <p:cNvSpPr>
              <a:spLocks noChangeAspect="1"/>
            </p:cNvSpPr>
            <p:nvPr/>
          </p:nvSpPr>
          <p:spPr bwMode="auto">
            <a:xfrm flipH="1">
              <a:off x="2184" y="2293"/>
              <a:ext cx="192" cy="1079"/>
            </a:xfrm>
            <a:custGeom>
              <a:avLst/>
              <a:gdLst>
                <a:gd name="T0" fmla="*/ 0 w 256"/>
                <a:gd name="T1" fmla="*/ 0 h 1348"/>
                <a:gd name="T2" fmla="*/ 0 w 256"/>
                <a:gd name="T3" fmla="*/ 1079 h 1348"/>
                <a:gd name="T4" fmla="*/ 192 w 256"/>
                <a:gd name="T5" fmla="*/ 1079 h 1348"/>
                <a:gd name="T6" fmla="*/ 192 w 256"/>
                <a:gd name="T7" fmla="*/ 288 h 1348"/>
                <a:gd name="T8" fmla="*/ 111 w 256"/>
                <a:gd name="T9" fmla="*/ 0 h 1348"/>
                <a:gd name="T10" fmla="*/ 0 w 256"/>
                <a:gd name="T11" fmla="*/ 0 h 13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348">
                  <a:moveTo>
                    <a:pt x="0" y="0"/>
                  </a:moveTo>
                  <a:lnTo>
                    <a:pt x="0" y="1348"/>
                  </a:lnTo>
                  <a:lnTo>
                    <a:pt x="256" y="1348"/>
                  </a:lnTo>
                  <a:lnTo>
                    <a:pt x="256" y="360"/>
                  </a:lnTo>
                  <a:lnTo>
                    <a:pt x="148" y="0"/>
                  </a:lnTo>
                  <a:lnTo>
                    <a:pt x="0" y="0"/>
                  </a:lnTo>
                  <a:close/>
                </a:path>
              </a:pathLst>
            </a:custGeom>
            <a:gradFill rotWithShape="1">
              <a:gsLst>
                <a:gs pos="0">
                  <a:srgbClr val="B2B2B2"/>
                </a:gs>
                <a:gs pos="50000">
                  <a:srgbClr val="9A9A9A"/>
                </a:gs>
                <a:gs pos="100000">
                  <a:srgbClr val="B2B2B2"/>
                </a:gs>
              </a:gsLst>
              <a:lin ang="0" scaled="1"/>
            </a:gradFill>
            <a:ln w="635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8" name="Rectangle 9"/>
            <p:cNvSpPr>
              <a:spLocks noChangeAspect="1" noChangeArrowheads="1"/>
            </p:cNvSpPr>
            <p:nvPr/>
          </p:nvSpPr>
          <p:spPr bwMode="auto">
            <a:xfrm>
              <a:off x="2369" y="2293"/>
              <a:ext cx="538" cy="1077"/>
            </a:xfrm>
            <a:prstGeom prst="rect">
              <a:avLst/>
            </a:prstGeom>
            <a:gradFill rotWithShape="1">
              <a:gsLst>
                <a:gs pos="0">
                  <a:srgbClr val="838383"/>
                </a:gs>
                <a:gs pos="100000">
                  <a:srgbClr val="B2B2B2"/>
                </a:gs>
              </a:gsLst>
              <a:lin ang="18900000" scaled="1"/>
            </a:gradFill>
            <a:ln w="63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sp>
        <p:nvSpPr>
          <p:cNvPr id="49" name="Text Box 12"/>
          <p:cNvSpPr txBox="1">
            <a:spLocks noChangeArrowheads="1"/>
          </p:cNvSpPr>
          <p:nvPr/>
        </p:nvSpPr>
        <p:spPr bwMode="auto">
          <a:xfrm>
            <a:off x="793239" y="2356908"/>
            <a:ext cx="3611676"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r>
              <a:rPr lang="en-US" altLang="en-US" sz="2000" dirty="0">
                <a:latin typeface="Arial" panose="020B0604020202020204" pitchFamily="34" charset="0"/>
                <a:cs typeface="Arial" panose="020B0604020202020204" pitchFamily="34" charset="0"/>
              </a:rPr>
              <a:t>The required strength of column splices shall </a:t>
            </a:r>
            <a:r>
              <a:rPr lang="en-US" altLang="en-US" sz="2000" dirty="0" smtClean="0">
                <a:latin typeface="Arial" panose="020B0604020202020204" pitchFamily="34" charset="0"/>
                <a:cs typeface="Arial" panose="020B0604020202020204" pitchFamily="34" charset="0"/>
              </a:rPr>
              <a:t>be determined using the load combinations of the applicable building code including the </a:t>
            </a:r>
            <a:r>
              <a:rPr lang="en-US" altLang="en-US" sz="2000" i="1" dirty="0" err="1" smtClean="0">
                <a:solidFill>
                  <a:schemeClr val="tx2"/>
                </a:solidFill>
                <a:latin typeface="Arial" panose="020B0604020202020204" pitchFamily="34" charset="0"/>
                <a:cs typeface="Arial" panose="020B0604020202020204" pitchFamily="34" charset="0"/>
              </a:rPr>
              <a:t>overstrength</a:t>
            </a:r>
            <a:r>
              <a:rPr lang="en-US" altLang="en-US" sz="2000" i="1" dirty="0" smtClean="0">
                <a:solidFill>
                  <a:schemeClr val="tx2"/>
                </a:solidFill>
                <a:latin typeface="Arial" panose="020B0604020202020204" pitchFamily="34" charset="0"/>
                <a:cs typeface="Arial" panose="020B0604020202020204" pitchFamily="34" charset="0"/>
              </a:rPr>
              <a:t> seismic load</a:t>
            </a:r>
            <a:r>
              <a:rPr lang="en-US" altLang="en-US" sz="2000" dirty="0" smtClean="0">
                <a:latin typeface="Arial" panose="020B0604020202020204" pitchFamily="34" charset="0"/>
                <a:cs typeface="Arial" panose="020B0604020202020204" pitchFamily="34" charset="0"/>
              </a:rPr>
              <a:t>.</a:t>
            </a:r>
            <a:endParaRPr lang="en-US" altLang="en-US" sz="2000" dirty="0">
              <a:latin typeface="Arial" panose="020B0604020202020204" pitchFamily="34" charset="0"/>
              <a:cs typeface="Arial" panose="020B0604020202020204" pitchFamily="34" charset="0"/>
            </a:endParaRPr>
          </a:p>
        </p:txBody>
      </p:sp>
      <p:sp>
        <p:nvSpPr>
          <p:cNvPr id="50" name="AutoShape 13"/>
          <p:cNvSpPr>
            <a:spLocks noChangeArrowheads="1"/>
          </p:cNvSpPr>
          <p:nvPr/>
        </p:nvSpPr>
        <p:spPr bwMode="auto">
          <a:xfrm>
            <a:off x="5719365" y="2671886"/>
            <a:ext cx="274638" cy="749300"/>
          </a:xfrm>
          <a:prstGeom prst="upArrow">
            <a:avLst>
              <a:gd name="adj1" fmla="val 50000"/>
              <a:gd name="adj2" fmla="val 68208"/>
            </a:avLst>
          </a:prstGeom>
          <a:solidFill>
            <a:schemeClr val="bg2"/>
          </a:solidFill>
          <a:ln w="2857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1" name="AutoShape 15"/>
          <p:cNvSpPr>
            <a:spLocks noChangeArrowheads="1"/>
          </p:cNvSpPr>
          <p:nvPr/>
        </p:nvSpPr>
        <p:spPr bwMode="auto">
          <a:xfrm>
            <a:off x="5520928" y="3600574"/>
            <a:ext cx="731837" cy="566737"/>
          </a:xfrm>
          <a:custGeom>
            <a:avLst/>
            <a:gdLst>
              <a:gd name="T0" fmla="*/ 365885 w 21600"/>
              <a:gd name="T1" fmla="*/ 0 h 21600"/>
              <a:gd name="T2" fmla="*/ 91480 w 21600"/>
              <a:gd name="T3" fmla="*/ 283369 h 21600"/>
              <a:gd name="T4" fmla="*/ 365885 w 21600"/>
              <a:gd name="T5" fmla="*/ 141684 h 21600"/>
              <a:gd name="T6" fmla="*/ 823317 w 21600"/>
              <a:gd name="T7" fmla="*/ 283369 h 21600"/>
              <a:gd name="T8" fmla="*/ 640357 w 21600"/>
              <a:gd name="T9" fmla="*/ 425053 h 21600"/>
              <a:gd name="T10" fmla="*/ 457398 w 21600"/>
              <a:gd name="T11" fmla="*/ 283369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chemeClr val="bg1"/>
          </a:solidFill>
          <a:ln w="28575" algn="ctr">
            <a:solidFill>
              <a:schemeClr val="tx2"/>
            </a:solidFill>
            <a:miter lim="800000"/>
            <a:headEnd/>
            <a:tailEnd/>
          </a:ln>
          <a:effectLst/>
          <a:extLst/>
        </p:spPr>
        <p:txBody>
          <a:bodyPr wrap="none" anchor="ctr">
            <a:spAutoFit/>
          </a:bodyPr>
          <a:lstStyle/>
          <a:p>
            <a:endParaRPr lang="en-US"/>
          </a:p>
        </p:txBody>
      </p:sp>
      <p:sp>
        <p:nvSpPr>
          <p:cNvPr id="52" name="AutoShape 16"/>
          <p:cNvSpPr>
            <a:spLocks noChangeArrowheads="1"/>
          </p:cNvSpPr>
          <p:nvPr/>
        </p:nvSpPr>
        <p:spPr bwMode="auto">
          <a:xfrm rot="5400000">
            <a:off x="5740796" y="3860130"/>
            <a:ext cx="274638" cy="749300"/>
          </a:xfrm>
          <a:prstGeom prst="upArrow">
            <a:avLst>
              <a:gd name="adj1" fmla="val 50000"/>
              <a:gd name="adj2" fmla="val 68208"/>
            </a:avLst>
          </a:prstGeom>
          <a:solidFill>
            <a:schemeClr val="bg2"/>
          </a:solidFill>
          <a:ln w="2857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3" name="Text Box 17"/>
          <p:cNvSpPr txBox="1">
            <a:spLocks noChangeArrowheads="1"/>
          </p:cNvSpPr>
          <p:nvPr/>
        </p:nvSpPr>
        <p:spPr bwMode="auto">
          <a:xfrm>
            <a:off x="6719490" y="2024901"/>
            <a:ext cx="1252538"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2200" b="1" i="1" dirty="0">
                <a:latin typeface="Arial Narrow" pitchFamily="34" charset="0"/>
              </a:rPr>
              <a:t>P</a:t>
            </a:r>
            <a:r>
              <a:rPr lang="en-US" altLang="en-US" sz="2200" b="1" i="1" baseline="-25000" dirty="0">
                <a:latin typeface="Arial Narrow" pitchFamily="34" charset="0"/>
              </a:rPr>
              <a:t>u - splice</a:t>
            </a:r>
            <a:r>
              <a:rPr lang="en-US" altLang="en-US" sz="2200" b="1" dirty="0">
                <a:latin typeface="Arial Narrow" pitchFamily="34" charset="0"/>
              </a:rPr>
              <a:t> </a:t>
            </a:r>
            <a:endParaRPr lang="en-US" altLang="en-US" sz="2200" b="1" i="1" dirty="0">
              <a:latin typeface="Arial Narrow" pitchFamily="34" charset="0"/>
            </a:endParaRPr>
          </a:p>
        </p:txBody>
      </p:sp>
      <p:sp>
        <p:nvSpPr>
          <p:cNvPr id="54" name="Text Box 19"/>
          <p:cNvSpPr txBox="1">
            <a:spLocks noChangeArrowheads="1"/>
          </p:cNvSpPr>
          <p:nvPr/>
        </p:nvSpPr>
        <p:spPr bwMode="auto">
          <a:xfrm>
            <a:off x="6738540" y="3535486"/>
            <a:ext cx="1127125"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2200" b="1" i="1">
                <a:latin typeface="Arial Narrow" pitchFamily="34" charset="0"/>
              </a:rPr>
              <a:t>M</a:t>
            </a:r>
            <a:r>
              <a:rPr lang="en-US" altLang="en-US" sz="2200" b="1" i="1" baseline="-25000">
                <a:latin typeface="Arial Narrow" pitchFamily="34" charset="0"/>
              </a:rPr>
              <a:t>u - splice</a:t>
            </a:r>
          </a:p>
        </p:txBody>
      </p:sp>
      <p:sp>
        <p:nvSpPr>
          <p:cNvPr id="55" name="Rectangle 20"/>
          <p:cNvSpPr>
            <a:spLocks noChangeArrowheads="1"/>
          </p:cNvSpPr>
          <p:nvPr/>
        </p:nvSpPr>
        <p:spPr bwMode="auto">
          <a:xfrm>
            <a:off x="6767115" y="4000624"/>
            <a:ext cx="1012825"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r>
              <a:rPr lang="en-US" altLang="en-US" sz="2200" b="1" i="1" dirty="0">
                <a:latin typeface="Arial Narrow" pitchFamily="34" charset="0"/>
              </a:rPr>
              <a:t>V</a:t>
            </a:r>
            <a:r>
              <a:rPr lang="en-US" altLang="en-US" sz="2200" b="1" i="1" baseline="-25000" dirty="0">
                <a:latin typeface="Arial Narrow" pitchFamily="34" charset="0"/>
              </a:rPr>
              <a:t>u - splice</a:t>
            </a:r>
          </a:p>
        </p:txBody>
      </p:sp>
      <p:sp>
        <p:nvSpPr>
          <p:cNvPr id="57" name="Line 22"/>
          <p:cNvSpPr>
            <a:spLocks noChangeShapeType="1"/>
          </p:cNvSpPr>
          <p:nvPr/>
        </p:nvSpPr>
        <p:spPr bwMode="auto">
          <a:xfrm flipH="1">
            <a:off x="5994003" y="2238419"/>
            <a:ext cx="768721" cy="513735"/>
          </a:xfrm>
          <a:prstGeom prst="line">
            <a:avLst/>
          </a:prstGeom>
          <a:noFill/>
          <a:ln w="2540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
        <p:nvSpPr>
          <p:cNvPr id="58" name="Line 23"/>
          <p:cNvSpPr>
            <a:spLocks noChangeShapeType="1"/>
          </p:cNvSpPr>
          <p:nvPr/>
        </p:nvSpPr>
        <p:spPr bwMode="auto">
          <a:xfrm flipH="1">
            <a:off x="6273403" y="3741861"/>
            <a:ext cx="493712" cy="9525"/>
          </a:xfrm>
          <a:prstGeom prst="line">
            <a:avLst/>
          </a:prstGeom>
          <a:noFill/>
          <a:ln w="2540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9" name="Line 24"/>
          <p:cNvSpPr>
            <a:spLocks noChangeShapeType="1"/>
          </p:cNvSpPr>
          <p:nvPr/>
        </p:nvSpPr>
        <p:spPr bwMode="auto">
          <a:xfrm flipH="1" flipV="1">
            <a:off x="6355953" y="4245099"/>
            <a:ext cx="520700" cy="9525"/>
          </a:xfrm>
          <a:prstGeom prst="line">
            <a:avLst/>
          </a:prstGeom>
          <a:noFill/>
          <a:ln w="2540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3" name="TextBox 62"/>
          <p:cNvSpPr txBox="1"/>
          <p:nvPr/>
        </p:nvSpPr>
        <p:spPr>
          <a:xfrm>
            <a:off x="496403" y="1196752"/>
            <a:ext cx="7071693" cy="430887"/>
          </a:xfrm>
          <a:prstGeom prst="rect">
            <a:avLst/>
          </a:prstGeom>
          <a:noFill/>
        </p:spPr>
        <p:txBody>
          <a:bodyPr wrap="square" rtlCol="0">
            <a:spAutoFit/>
          </a:bodyPr>
          <a:lstStyle/>
          <a:p>
            <a:pPr marL="0" lvl="3"/>
            <a:r>
              <a:rPr lang="en-US" altLang="en-US" sz="2200" b="1" u="sng" dirty="0" smtClean="0"/>
              <a:t>D2.5b  Column Splices – Required Strength</a:t>
            </a:r>
            <a:endParaRPr lang="en-US" altLang="en-US" sz="2200" b="1" u="sng" dirty="0"/>
          </a:p>
        </p:txBody>
      </p:sp>
    </p:spTree>
    <p:extLst>
      <p:ext uri="{BB962C8B-B14F-4D97-AF65-F5344CB8AC3E}">
        <p14:creationId xmlns:p14="http://schemas.microsoft.com/office/powerpoint/2010/main" val="98739803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38"/>
          </p:nvPr>
        </p:nvSpPr>
        <p:spPr/>
        <p:txBody>
          <a:bodyPr/>
          <a:lstStyle/>
          <a:p>
            <a:r>
              <a:rPr lang="en-US" dirty="0"/>
              <a:t>General Member and Connection Design </a:t>
            </a:r>
            <a:r>
              <a:rPr lang="en-US" dirty="0" smtClean="0"/>
              <a:t>Requirements</a:t>
            </a:r>
            <a:endParaRPr lang="en-US" dirty="0"/>
          </a:p>
        </p:txBody>
      </p:sp>
      <p:sp>
        <p:nvSpPr>
          <p:cNvPr id="5" name="Text Placeholder 4"/>
          <p:cNvSpPr>
            <a:spLocks noGrp="1"/>
          </p:cNvSpPr>
          <p:nvPr>
            <p:ph type="body" sz="quarter" idx="39"/>
          </p:nvPr>
        </p:nvSpPr>
        <p:spPr/>
        <p:txBody>
          <a:bodyPr/>
          <a:lstStyle/>
          <a:p>
            <a:r>
              <a:rPr lang="en-US" dirty="0" smtClean="0"/>
              <a:t>AISC Seismic Provisions</a:t>
            </a:r>
            <a:endParaRPr lang="en-US" dirty="0"/>
          </a:p>
        </p:txBody>
      </p:sp>
      <p:sp>
        <p:nvSpPr>
          <p:cNvPr id="9" name="Slide Number Placeholder 4"/>
          <p:cNvSpPr>
            <a:spLocks noGrp="1"/>
          </p:cNvSpPr>
          <p:nvPr>
            <p:ph type="sldNum" sz="quarter" idx="12"/>
          </p:nvPr>
        </p:nvSpPr>
        <p:spPr>
          <a:xfrm>
            <a:off x="6553200" y="6356350"/>
            <a:ext cx="2133600" cy="365125"/>
          </a:xfrm>
        </p:spPr>
        <p:txBody>
          <a:bodyPr/>
          <a:lstStyle/>
          <a:p>
            <a:pPr>
              <a:defRPr/>
            </a:pPr>
            <a:fld id="{46425072-6E52-45A8-8A7E-A5B11BCA4176}" type="slidenum">
              <a:rPr lang="en-US" altLang="en-US" smtClean="0"/>
              <a:pPr>
                <a:defRPr/>
              </a:pPr>
              <a:t>96</a:t>
            </a:fld>
            <a:endParaRPr lang="en-US" altLang="en-US" dirty="0"/>
          </a:p>
        </p:txBody>
      </p:sp>
      <p:grpSp>
        <p:nvGrpSpPr>
          <p:cNvPr id="28" name="Group 29"/>
          <p:cNvGrpSpPr>
            <a:grpSpLocks/>
          </p:cNvGrpSpPr>
          <p:nvPr/>
        </p:nvGrpSpPr>
        <p:grpSpPr bwMode="auto">
          <a:xfrm>
            <a:off x="6584950" y="2333625"/>
            <a:ext cx="1444625" cy="3549650"/>
            <a:chOff x="4148" y="1470"/>
            <a:chExt cx="910" cy="2236"/>
          </a:xfrm>
        </p:grpSpPr>
        <p:sp>
          <p:nvSpPr>
            <p:cNvPr id="29" name="Rectangle 4"/>
            <p:cNvSpPr>
              <a:spLocks noChangeAspect="1" noChangeArrowheads="1"/>
            </p:cNvSpPr>
            <p:nvPr/>
          </p:nvSpPr>
          <p:spPr bwMode="auto">
            <a:xfrm>
              <a:off x="4867" y="1470"/>
              <a:ext cx="110" cy="1162"/>
            </a:xfrm>
            <a:prstGeom prst="rect">
              <a:avLst/>
            </a:prstGeom>
            <a:gradFill rotWithShape="1">
              <a:gsLst>
                <a:gs pos="0">
                  <a:srgbClr val="B2B2B2"/>
                </a:gs>
                <a:gs pos="50000">
                  <a:srgbClr val="9A9A9A"/>
                </a:gs>
                <a:gs pos="100000">
                  <a:srgbClr val="B2B2B2"/>
                </a:gs>
              </a:gsLst>
              <a:lin ang="0" scaled="1"/>
            </a:gradFill>
            <a:ln w="63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30" name="Rectangle 5"/>
            <p:cNvSpPr>
              <a:spLocks noChangeAspect="1" noChangeArrowheads="1"/>
            </p:cNvSpPr>
            <p:nvPr/>
          </p:nvSpPr>
          <p:spPr bwMode="auto">
            <a:xfrm>
              <a:off x="4333" y="1470"/>
              <a:ext cx="534" cy="1162"/>
            </a:xfrm>
            <a:prstGeom prst="rect">
              <a:avLst/>
            </a:prstGeom>
            <a:gradFill rotWithShape="1">
              <a:gsLst>
                <a:gs pos="0">
                  <a:srgbClr val="B2B2B2"/>
                </a:gs>
                <a:gs pos="100000">
                  <a:srgbClr val="777777"/>
                </a:gs>
              </a:gsLst>
              <a:lin ang="2700000" scaled="1"/>
            </a:gradFill>
            <a:ln w="63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31" name="Rectangle 6"/>
            <p:cNvSpPr>
              <a:spLocks noChangeAspect="1" noChangeArrowheads="1"/>
            </p:cNvSpPr>
            <p:nvPr/>
          </p:nvSpPr>
          <p:spPr bwMode="auto">
            <a:xfrm>
              <a:off x="4227" y="1470"/>
              <a:ext cx="111" cy="1162"/>
            </a:xfrm>
            <a:prstGeom prst="rect">
              <a:avLst/>
            </a:prstGeom>
            <a:gradFill rotWithShape="1">
              <a:gsLst>
                <a:gs pos="0">
                  <a:srgbClr val="B2B2B2"/>
                </a:gs>
                <a:gs pos="50000">
                  <a:srgbClr val="9A9A9A"/>
                </a:gs>
                <a:gs pos="100000">
                  <a:srgbClr val="B2B2B2"/>
                </a:gs>
              </a:gsLst>
              <a:lin ang="0" scaled="1"/>
            </a:gradFill>
            <a:ln w="63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32" name="Freeform 7"/>
            <p:cNvSpPr>
              <a:spLocks noChangeAspect="1"/>
            </p:cNvSpPr>
            <p:nvPr/>
          </p:nvSpPr>
          <p:spPr bwMode="auto">
            <a:xfrm>
              <a:off x="4866" y="2627"/>
              <a:ext cx="192" cy="1079"/>
            </a:xfrm>
            <a:custGeom>
              <a:avLst/>
              <a:gdLst>
                <a:gd name="T0" fmla="*/ 0 w 256"/>
                <a:gd name="T1" fmla="*/ 0 h 1348"/>
                <a:gd name="T2" fmla="*/ 0 w 256"/>
                <a:gd name="T3" fmla="*/ 1079 h 1348"/>
                <a:gd name="T4" fmla="*/ 192 w 256"/>
                <a:gd name="T5" fmla="*/ 1079 h 1348"/>
                <a:gd name="T6" fmla="*/ 192 w 256"/>
                <a:gd name="T7" fmla="*/ 288 h 1348"/>
                <a:gd name="T8" fmla="*/ 111 w 256"/>
                <a:gd name="T9" fmla="*/ 0 h 1348"/>
                <a:gd name="T10" fmla="*/ 0 w 256"/>
                <a:gd name="T11" fmla="*/ 0 h 13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348">
                  <a:moveTo>
                    <a:pt x="0" y="0"/>
                  </a:moveTo>
                  <a:lnTo>
                    <a:pt x="0" y="1348"/>
                  </a:lnTo>
                  <a:lnTo>
                    <a:pt x="256" y="1348"/>
                  </a:lnTo>
                  <a:lnTo>
                    <a:pt x="256" y="360"/>
                  </a:lnTo>
                  <a:lnTo>
                    <a:pt x="148" y="0"/>
                  </a:lnTo>
                  <a:lnTo>
                    <a:pt x="0" y="0"/>
                  </a:lnTo>
                  <a:close/>
                </a:path>
              </a:pathLst>
            </a:custGeom>
            <a:gradFill rotWithShape="1">
              <a:gsLst>
                <a:gs pos="0">
                  <a:srgbClr val="B2B2B2"/>
                </a:gs>
                <a:gs pos="50000">
                  <a:srgbClr val="9A9A9A"/>
                </a:gs>
                <a:gs pos="100000">
                  <a:srgbClr val="B2B2B2"/>
                </a:gs>
              </a:gsLst>
              <a:lin ang="0" scaled="1"/>
            </a:gradFill>
            <a:ln w="635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3" name="Freeform 8"/>
            <p:cNvSpPr>
              <a:spLocks noChangeAspect="1"/>
            </p:cNvSpPr>
            <p:nvPr/>
          </p:nvSpPr>
          <p:spPr bwMode="auto">
            <a:xfrm flipH="1">
              <a:off x="4148" y="2627"/>
              <a:ext cx="192" cy="1079"/>
            </a:xfrm>
            <a:custGeom>
              <a:avLst/>
              <a:gdLst>
                <a:gd name="T0" fmla="*/ 0 w 256"/>
                <a:gd name="T1" fmla="*/ 0 h 1348"/>
                <a:gd name="T2" fmla="*/ 0 w 256"/>
                <a:gd name="T3" fmla="*/ 1079 h 1348"/>
                <a:gd name="T4" fmla="*/ 192 w 256"/>
                <a:gd name="T5" fmla="*/ 1079 h 1348"/>
                <a:gd name="T6" fmla="*/ 192 w 256"/>
                <a:gd name="T7" fmla="*/ 288 h 1348"/>
                <a:gd name="T8" fmla="*/ 111 w 256"/>
                <a:gd name="T9" fmla="*/ 0 h 1348"/>
                <a:gd name="T10" fmla="*/ 0 w 256"/>
                <a:gd name="T11" fmla="*/ 0 h 13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348">
                  <a:moveTo>
                    <a:pt x="0" y="0"/>
                  </a:moveTo>
                  <a:lnTo>
                    <a:pt x="0" y="1348"/>
                  </a:lnTo>
                  <a:lnTo>
                    <a:pt x="256" y="1348"/>
                  </a:lnTo>
                  <a:lnTo>
                    <a:pt x="256" y="360"/>
                  </a:lnTo>
                  <a:lnTo>
                    <a:pt x="148" y="0"/>
                  </a:lnTo>
                  <a:lnTo>
                    <a:pt x="0" y="0"/>
                  </a:lnTo>
                  <a:close/>
                </a:path>
              </a:pathLst>
            </a:custGeom>
            <a:gradFill rotWithShape="1">
              <a:gsLst>
                <a:gs pos="0">
                  <a:srgbClr val="B2B2B2"/>
                </a:gs>
                <a:gs pos="50000">
                  <a:srgbClr val="9A9A9A"/>
                </a:gs>
                <a:gs pos="100000">
                  <a:srgbClr val="B2B2B2"/>
                </a:gs>
              </a:gsLst>
              <a:lin ang="0" scaled="1"/>
            </a:gradFill>
            <a:ln w="635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4" name="Rectangle 9"/>
            <p:cNvSpPr>
              <a:spLocks noChangeAspect="1" noChangeArrowheads="1"/>
            </p:cNvSpPr>
            <p:nvPr/>
          </p:nvSpPr>
          <p:spPr bwMode="auto">
            <a:xfrm>
              <a:off x="4333" y="2627"/>
              <a:ext cx="534" cy="1069"/>
            </a:xfrm>
            <a:prstGeom prst="rect">
              <a:avLst/>
            </a:prstGeom>
            <a:gradFill rotWithShape="1">
              <a:gsLst>
                <a:gs pos="0">
                  <a:srgbClr val="B2B2B2"/>
                </a:gs>
                <a:gs pos="50000">
                  <a:srgbClr val="7D7D7D"/>
                </a:gs>
                <a:gs pos="100000">
                  <a:srgbClr val="B2B2B2"/>
                </a:gs>
              </a:gsLst>
              <a:lin ang="18900000" scaled="1"/>
            </a:gradFill>
            <a:ln w="63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sp>
        <p:nvSpPr>
          <p:cNvPr id="35" name="Text Box 27"/>
          <p:cNvSpPr txBox="1">
            <a:spLocks noChangeArrowheads="1"/>
          </p:cNvSpPr>
          <p:nvPr/>
        </p:nvSpPr>
        <p:spPr bwMode="auto">
          <a:xfrm>
            <a:off x="1144674" y="3379634"/>
            <a:ext cx="4723470" cy="2862322"/>
          </a:xfrm>
          <a:prstGeom prst="rect">
            <a:avLst/>
          </a:prstGeom>
          <a:noFill/>
          <a:ln w="19050" algn="ctr">
            <a:solidFill>
              <a:schemeClr val="tx2"/>
            </a:solidFill>
            <a:miter lim="800000"/>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lgn="l">
              <a:spcBef>
                <a:spcPct val="20000"/>
              </a:spcBef>
              <a:buClr>
                <a:schemeClr val="tx2"/>
              </a:buClr>
              <a:buSzPct val="150000"/>
              <a:buChar char="•"/>
              <a:defRPr sz="2800" b="1">
                <a:solidFill>
                  <a:schemeClr val="tx1"/>
                </a:solidFill>
                <a:latin typeface="Arial" charset="0"/>
              </a:defRPr>
            </a:lvl1pPr>
            <a:lvl2pPr marL="914400" indent="-457200" algn="l">
              <a:spcBef>
                <a:spcPct val="20000"/>
              </a:spcBef>
              <a:buClr>
                <a:schemeClr val="tx2"/>
              </a:buClr>
              <a:buSzPct val="100000"/>
              <a:buChar char="–"/>
              <a:defRPr sz="2800" b="1">
                <a:solidFill>
                  <a:schemeClr val="tx1"/>
                </a:solidFill>
                <a:latin typeface="Arial" charset="0"/>
              </a:defRPr>
            </a:lvl2pPr>
            <a:lvl3pPr marL="1371600" indent="-457200" algn="l">
              <a:spcBef>
                <a:spcPct val="20000"/>
              </a:spcBef>
              <a:buClr>
                <a:schemeClr val="tx2"/>
              </a:buClr>
              <a:buSzPct val="100000"/>
              <a:buChar char="•"/>
              <a:defRPr sz="2400">
                <a:solidFill>
                  <a:schemeClr val="tx1"/>
                </a:solidFill>
                <a:latin typeface="Arial" charset="0"/>
              </a:defRPr>
            </a:lvl3pPr>
            <a:lvl4pPr marL="1828800" indent="-457200" algn="l">
              <a:spcBef>
                <a:spcPct val="20000"/>
              </a:spcBef>
              <a:buClr>
                <a:schemeClr val="tx2"/>
              </a:buClr>
              <a:buSzPct val="100000"/>
              <a:buChar char="–"/>
              <a:defRPr sz="2000">
                <a:solidFill>
                  <a:schemeClr val="tx1"/>
                </a:solidFill>
                <a:latin typeface="Arial" charset="0"/>
              </a:defRPr>
            </a:lvl4pPr>
            <a:lvl5pPr marL="2286000" indent="-457200" algn="l">
              <a:spcBef>
                <a:spcPct val="20000"/>
              </a:spcBef>
              <a:buClr>
                <a:schemeClr val="tx2"/>
              </a:buClr>
              <a:buSzPct val="100000"/>
              <a:buChar char="•"/>
              <a:defRPr sz="2000">
                <a:solidFill>
                  <a:schemeClr val="tx1"/>
                </a:solidFill>
                <a:latin typeface="Arial" charset="0"/>
              </a:defRPr>
            </a:lvl5pPr>
            <a:lvl6pPr marL="2743200" indent="-4572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3200400" indent="-4572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657600" indent="-4572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4114800" indent="-4572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AutoNum type="arabicPeriod"/>
            </a:pPr>
            <a:r>
              <a:rPr lang="en-US" altLang="en-US" sz="1800" b="0" dirty="0">
                <a:latin typeface="+mn-lt"/>
              </a:rPr>
              <a:t>If partial joint penetration  (PJP) groove welded joints are used, the design strength of the PJP welds shall be at least 200-percent of the required strength.</a:t>
            </a:r>
          </a:p>
          <a:p>
            <a:pPr>
              <a:spcBef>
                <a:spcPct val="50000"/>
              </a:spcBef>
              <a:buClrTx/>
              <a:buSzTx/>
              <a:buFontTx/>
              <a:buNone/>
            </a:pPr>
            <a:r>
              <a:rPr lang="en-US" altLang="en-US" sz="1800" b="0" dirty="0">
                <a:latin typeface="+mn-lt"/>
              </a:rPr>
              <a:t>	And....</a:t>
            </a:r>
          </a:p>
          <a:p>
            <a:pPr>
              <a:spcBef>
                <a:spcPct val="50000"/>
              </a:spcBef>
              <a:buClrTx/>
              <a:buSzTx/>
              <a:buFontTx/>
              <a:buAutoNum type="arabicPeriod" startAt="2"/>
            </a:pPr>
            <a:r>
              <a:rPr lang="en-US" altLang="en-US" sz="1800" b="0" dirty="0">
                <a:latin typeface="+mn-lt"/>
              </a:rPr>
              <a:t>The design strength of each flange splice shall be at least 0.5 </a:t>
            </a:r>
            <a:r>
              <a:rPr lang="en-US" altLang="en-US" sz="1800" b="0" i="1" dirty="0">
                <a:latin typeface="+mn-lt"/>
              </a:rPr>
              <a:t>R</a:t>
            </a:r>
            <a:r>
              <a:rPr lang="en-US" altLang="en-US" sz="1800" b="0" i="1" baseline="-25000" dirty="0">
                <a:latin typeface="+mn-lt"/>
              </a:rPr>
              <a:t>y</a:t>
            </a:r>
            <a:r>
              <a:rPr lang="en-US" altLang="en-US" sz="1800" b="0" i="1" dirty="0">
                <a:latin typeface="+mn-lt"/>
              </a:rPr>
              <a:t> </a:t>
            </a:r>
            <a:r>
              <a:rPr lang="en-US" altLang="en-US" sz="1800" b="0" i="1" dirty="0" err="1">
                <a:latin typeface="+mn-lt"/>
              </a:rPr>
              <a:t>F</a:t>
            </a:r>
            <a:r>
              <a:rPr lang="en-US" altLang="en-US" sz="1800" b="0" i="1" baseline="-25000" dirty="0" err="1">
                <a:latin typeface="+mn-lt"/>
              </a:rPr>
              <a:t>y</a:t>
            </a:r>
            <a:r>
              <a:rPr lang="en-US" altLang="en-US" sz="1800" b="0" i="1" dirty="0">
                <a:latin typeface="+mn-lt"/>
              </a:rPr>
              <a:t> </a:t>
            </a:r>
            <a:r>
              <a:rPr lang="en-US" altLang="en-US" sz="1800" b="0" i="1" dirty="0" smtClean="0">
                <a:latin typeface="+mn-lt"/>
              </a:rPr>
              <a:t>b</a:t>
            </a:r>
            <a:r>
              <a:rPr lang="en-US" altLang="en-US" sz="1800" b="0" i="1" baseline="-25000" dirty="0" smtClean="0">
                <a:latin typeface="+mn-lt"/>
              </a:rPr>
              <a:t>f</a:t>
            </a:r>
            <a:r>
              <a:rPr lang="en-US" altLang="en-US" sz="1800" b="0" i="1" dirty="0">
                <a:latin typeface="+mn-lt"/>
              </a:rPr>
              <a:t> </a:t>
            </a:r>
            <a:r>
              <a:rPr lang="en-US" altLang="en-US" sz="1800" b="0" i="1" dirty="0" err="1" smtClean="0">
                <a:latin typeface="+mn-lt"/>
              </a:rPr>
              <a:t>t</a:t>
            </a:r>
            <a:r>
              <a:rPr lang="en-US" altLang="en-US" sz="1800" b="0" i="1" baseline="-25000" dirty="0" err="1" smtClean="0">
                <a:latin typeface="+mn-lt"/>
              </a:rPr>
              <a:t>f</a:t>
            </a:r>
            <a:r>
              <a:rPr lang="en-US" altLang="en-US" sz="1800" b="0" dirty="0" smtClean="0">
                <a:latin typeface="+mn-lt"/>
              </a:rPr>
              <a:t> /</a:t>
            </a:r>
            <a:r>
              <a:rPr lang="el-GR" altLang="en-US" sz="1800" b="0" dirty="0" smtClean="0">
                <a:latin typeface="+mn-lt"/>
              </a:rPr>
              <a:t>α</a:t>
            </a:r>
            <a:r>
              <a:rPr lang="en-US" altLang="en-US" sz="1800" b="0" baseline="-25000" dirty="0" smtClean="0">
                <a:latin typeface="+mn-lt"/>
              </a:rPr>
              <a:t>s</a:t>
            </a:r>
            <a:r>
              <a:rPr lang="en-US" altLang="en-US" sz="1800" b="0" dirty="0" smtClean="0">
                <a:latin typeface="+mn-lt"/>
              </a:rPr>
              <a:t> for </a:t>
            </a:r>
            <a:r>
              <a:rPr lang="en-US" altLang="en-US" sz="1800" b="0" dirty="0">
                <a:latin typeface="+mn-lt"/>
              </a:rPr>
              <a:t>the smaller flange</a:t>
            </a:r>
          </a:p>
        </p:txBody>
      </p:sp>
      <p:sp>
        <p:nvSpPr>
          <p:cNvPr id="36" name="Text Box 24"/>
          <p:cNvSpPr txBox="1">
            <a:spLocks noChangeArrowheads="1"/>
          </p:cNvSpPr>
          <p:nvPr/>
        </p:nvSpPr>
        <p:spPr bwMode="auto">
          <a:xfrm>
            <a:off x="1043607" y="1772816"/>
            <a:ext cx="5138738"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2200" dirty="0"/>
              <a:t>Welded column splices subjected to net tension when subjected to </a:t>
            </a:r>
            <a:r>
              <a:rPr lang="en-US" altLang="en-US" sz="2200" dirty="0" err="1" smtClean="0"/>
              <a:t>overstrength</a:t>
            </a:r>
            <a:r>
              <a:rPr lang="en-US" altLang="en-US" sz="2200" dirty="0" smtClean="0"/>
              <a:t> </a:t>
            </a:r>
            <a:r>
              <a:rPr lang="en-US" altLang="en-US" sz="2200" dirty="0"/>
              <a:t>seismic loads, shall satisfy both of the following requirements:</a:t>
            </a:r>
          </a:p>
        </p:txBody>
      </p:sp>
      <p:sp>
        <p:nvSpPr>
          <p:cNvPr id="37" name="AutoShape 25"/>
          <p:cNvSpPr>
            <a:spLocks noChangeArrowheads="1"/>
          </p:cNvSpPr>
          <p:nvPr/>
        </p:nvSpPr>
        <p:spPr bwMode="auto">
          <a:xfrm>
            <a:off x="7156768" y="3201035"/>
            <a:ext cx="274637" cy="749300"/>
          </a:xfrm>
          <a:prstGeom prst="upArrow">
            <a:avLst>
              <a:gd name="adj1" fmla="val 50000"/>
              <a:gd name="adj2" fmla="val 68208"/>
            </a:avLst>
          </a:prstGeom>
          <a:solidFill>
            <a:schemeClr val="bg1"/>
          </a:solidFill>
          <a:ln w="28575" algn="ctr">
            <a:solidFill>
              <a:schemeClr val="tx2"/>
            </a:solidFill>
            <a:miter lim="800000"/>
            <a:headEnd/>
            <a:tailEnd/>
          </a:ln>
          <a:effectLs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38" name="AutoShape 26"/>
          <p:cNvSpPr>
            <a:spLocks noChangeArrowheads="1"/>
          </p:cNvSpPr>
          <p:nvPr/>
        </p:nvSpPr>
        <p:spPr bwMode="auto">
          <a:xfrm flipV="1">
            <a:off x="7153275" y="4498975"/>
            <a:ext cx="274638" cy="749300"/>
          </a:xfrm>
          <a:prstGeom prst="upArrow">
            <a:avLst>
              <a:gd name="adj1" fmla="val 50000"/>
              <a:gd name="adj2" fmla="val 68208"/>
            </a:avLst>
          </a:prstGeom>
          <a:solidFill>
            <a:schemeClr val="bg1"/>
          </a:solidFill>
          <a:ln w="28575" algn="ctr">
            <a:solidFill>
              <a:schemeClr val="tx2"/>
            </a:solidFill>
            <a:miter lim="800000"/>
            <a:headEnd/>
            <a:tailEnd/>
          </a:ln>
          <a:effectLs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39" name="TextBox 38"/>
          <p:cNvSpPr txBox="1"/>
          <p:nvPr/>
        </p:nvSpPr>
        <p:spPr>
          <a:xfrm>
            <a:off x="496403" y="1196752"/>
            <a:ext cx="7071693" cy="430887"/>
          </a:xfrm>
          <a:prstGeom prst="rect">
            <a:avLst/>
          </a:prstGeom>
          <a:noFill/>
        </p:spPr>
        <p:txBody>
          <a:bodyPr wrap="square" rtlCol="0">
            <a:spAutoFit/>
          </a:bodyPr>
          <a:lstStyle/>
          <a:p>
            <a:pPr marL="0" lvl="3"/>
            <a:r>
              <a:rPr lang="en-US" altLang="en-US" sz="2200" b="1" u="sng" dirty="0" smtClean="0"/>
              <a:t>D2.5b  Column Splices – Required Strength</a:t>
            </a:r>
            <a:endParaRPr lang="en-US" altLang="en-US" sz="2200" b="1" u="sng" dirty="0"/>
          </a:p>
        </p:txBody>
      </p:sp>
    </p:spTree>
    <p:extLst>
      <p:ext uri="{BB962C8B-B14F-4D97-AF65-F5344CB8AC3E}">
        <p14:creationId xmlns:p14="http://schemas.microsoft.com/office/powerpoint/2010/main" val="305061396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38"/>
          </p:nvPr>
        </p:nvSpPr>
        <p:spPr/>
        <p:txBody>
          <a:bodyPr/>
          <a:lstStyle/>
          <a:p>
            <a:r>
              <a:rPr lang="en-US" dirty="0"/>
              <a:t>General Member and Connection Design </a:t>
            </a:r>
            <a:r>
              <a:rPr lang="en-US" dirty="0" smtClean="0"/>
              <a:t>Requirements</a:t>
            </a:r>
            <a:endParaRPr lang="en-US" dirty="0"/>
          </a:p>
        </p:txBody>
      </p:sp>
      <p:sp>
        <p:nvSpPr>
          <p:cNvPr id="5" name="Text Placeholder 4"/>
          <p:cNvSpPr>
            <a:spLocks noGrp="1"/>
          </p:cNvSpPr>
          <p:nvPr>
            <p:ph type="body" sz="quarter" idx="39"/>
          </p:nvPr>
        </p:nvSpPr>
        <p:spPr/>
        <p:txBody>
          <a:bodyPr/>
          <a:lstStyle/>
          <a:p>
            <a:r>
              <a:rPr lang="en-US" dirty="0" smtClean="0"/>
              <a:t>AISC Seismic Provisions</a:t>
            </a:r>
            <a:endParaRPr lang="en-US" dirty="0"/>
          </a:p>
        </p:txBody>
      </p:sp>
      <p:sp>
        <p:nvSpPr>
          <p:cNvPr id="8" name="TextBox 7"/>
          <p:cNvSpPr txBox="1"/>
          <p:nvPr/>
        </p:nvSpPr>
        <p:spPr>
          <a:xfrm>
            <a:off x="496403" y="1196752"/>
            <a:ext cx="7071693" cy="430887"/>
          </a:xfrm>
          <a:prstGeom prst="rect">
            <a:avLst/>
          </a:prstGeom>
          <a:noFill/>
        </p:spPr>
        <p:txBody>
          <a:bodyPr wrap="square" rtlCol="0">
            <a:spAutoFit/>
          </a:bodyPr>
          <a:lstStyle/>
          <a:p>
            <a:pPr marL="0" lvl="3"/>
            <a:r>
              <a:rPr lang="en-US" altLang="en-US" sz="2200" b="1" u="sng" dirty="0" smtClean="0"/>
              <a:t>D2.5b  Column Splices – Required Strength</a:t>
            </a:r>
            <a:endParaRPr lang="en-US" altLang="en-US" sz="2200" b="1" u="sng" dirty="0"/>
          </a:p>
        </p:txBody>
      </p:sp>
      <p:sp>
        <p:nvSpPr>
          <p:cNvPr id="9" name="Slide Number Placeholder 4"/>
          <p:cNvSpPr>
            <a:spLocks noGrp="1"/>
          </p:cNvSpPr>
          <p:nvPr>
            <p:ph type="sldNum" sz="quarter" idx="12"/>
          </p:nvPr>
        </p:nvSpPr>
        <p:spPr>
          <a:xfrm>
            <a:off x="6553200" y="6356350"/>
            <a:ext cx="2133600" cy="365125"/>
          </a:xfrm>
        </p:spPr>
        <p:txBody>
          <a:bodyPr/>
          <a:lstStyle/>
          <a:p>
            <a:pPr>
              <a:defRPr/>
            </a:pPr>
            <a:fld id="{46425072-6E52-45A8-8A7E-A5B11BCA4176}" type="slidenum">
              <a:rPr lang="en-US" altLang="en-US" smtClean="0"/>
              <a:pPr>
                <a:defRPr/>
              </a:pPr>
              <a:t>97</a:t>
            </a:fld>
            <a:endParaRPr lang="en-US" altLang="en-US" dirty="0"/>
          </a:p>
        </p:txBody>
      </p:sp>
      <p:grpSp>
        <p:nvGrpSpPr>
          <p:cNvPr id="18" name="Group 36"/>
          <p:cNvGrpSpPr>
            <a:grpSpLocks/>
          </p:cNvGrpSpPr>
          <p:nvPr/>
        </p:nvGrpSpPr>
        <p:grpSpPr bwMode="auto">
          <a:xfrm>
            <a:off x="854001" y="2994174"/>
            <a:ext cx="1444625" cy="3549650"/>
            <a:chOff x="542" y="1495"/>
            <a:chExt cx="910" cy="2236"/>
          </a:xfrm>
        </p:grpSpPr>
        <p:sp>
          <p:nvSpPr>
            <p:cNvPr id="19" name="Rectangle 4"/>
            <p:cNvSpPr>
              <a:spLocks noChangeAspect="1" noChangeArrowheads="1"/>
            </p:cNvSpPr>
            <p:nvPr/>
          </p:nvSpPr>
          <p:spPr bwMode="auto">
            <a:xfrm>
              <a:off x="1261" y="1495"/>
              <a:ext cx="110" cy="1162"/>
            </a:xfrm>
            <a:prstGeom prst="rect">
              <a:avLst/>
            </a:prstGeom>
            <a:gradFill rotWithShape="1">
              <a:gsLst>
                <a:gs pos="0">
                  <a:srgbClr val="B2B2B2"/>
                </a:gs>
                <a:gs pos="50000">
                  <a:srgbClr val="9A9A9A"/>
                </a:gs>
                <a:gs pos="100000">
                  <a:srgbClr val="B2B2B2"/>
                </a:gs>
              </a:gsLst>
              <a:lin ang="0" scaled="1"/>
            </a:gradFill>
            <a:ln w="63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0" name="Rectangle 5"/>
            <p:cNvSpPr>
              <a:spLocks noChangeAspect="1" noChangeArrowheads="1"/>
            </p:cNvSpPr>
            <p:nvPr/>
          </p:nvSpPr>
          <p:spPr bwMode="auto">
            <a:xfrm>
              <a:off x="727" y="1495"/>
              <a:ext cx="534" cy="1162"/>
            </a:xfrm>
            <a:prstGeom prst="rect">
              <a:avLst/>
            </a:prstGeom>
            <a:gradFill rotWithShape="1">
              <a:gsLst>
                <a:gs pos="0">
                  <a:srgbClr val="525252"/>
                </a:gs>
                <a:gs pos="50000">
                  <a:srgbClr val="B2B2B2"/>
                </a:gs>
                <a:gs pos="100000">
                  <a:srgbClr val="525252"/>
                </a:gs>
              </a:gsLst>
              <a:lin ang="0" scaled="1"/>
            </a:gradFill>
            <a:ln w="63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1" name="Rectangle 6"/>
            <p:cNvSpPr>
              <a:spLocks noChangeAspect="1" noChangeArrowheads="1"/>
            </p:cNvSpPr>
            <p:nvPr/>
          </p:nvSpPr>
          <p:spPr bwMode="auto">
            <a:xfrm>
              <a:off x="621" y="1495"/>
              <a:ext cx="111" cy="1162"/>
            </a:xfrm>
            <a:prstGeom prst="rect">
              <a:avLst/>
            </a:prstGeom>
            <a:gradFill rotWithShape="1">
              <a:gsLst>
                <a:gs pos="0">
                  <a:srgbClr val="B2B2B2"/>
                </a:gs>
                <a:gs pos="50000">
                  <a:srgbClr val="9A9A9A"/>
                </a:gs>
                <a:gs pos="100000">
                  <a:srgbClr val="B2B2B2"/>
                </a:gs>
              </a:gsLst>
              <a:lin ang="0" scaled="1"/>
            </a:gradFill>
            <a:ln w="63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2" name="Freeform 7"/>
            <p:cNvSpPr>
              <a:spLocks noChangeAspect="1"/>
            </p:cNvSpPr>
            <p:nvPr/>
          </p:nvSpPr>
          <p:spPr bwMode="auto">
            <a:xfrm>
              <a:off x="1260" y="2652"/>
              <a:ext cx="192" cy="1079"/>
            </a:xfrm>
            <a:custGeom>
              <a:avLst/>
              <a:gdLst>
                <a:gd name="T0" fmla="*/ 0 w 256"/>
                <a:gd name="T1" fmla="*/ 0 h 1348"/>
                <a:gd name="T2" fmla="*/ 0 w 256"/>
                <a:gd name="T3" fmla="*/ 1079 h 1348"/>
                <a:gd name="T4" fmla="*/ 192 w 256"/>
                <a:gd name="T5" fmla="*/ 1079 h 1348"/>
                <a:gd name="T6" fmla="*/ 192 w 256"/>
                <a:gd name="T7" fmla="*/ 288 h 1348"/>
                <a:gd name="T8" fmla="*/ 111 w 256"/>
                <a:gd name="T9" fmla="*/ 0 h 1348"/>
                <a:gd name="T10" fmla="*/ 0 w 256"/>
                <a:gd name="T11" fmla="*/ 0 h 13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348">
                  <a:moveTo>
                    <a:pt x="0" y="0"/>
                  </a:moveTo>
                  <a:lnTo>
                    <a:pt x="0" y="1348"/>
                  </a:lnTo>
                  <a:lnTo>
                    <a:pt x="256" y="1348"/>
                  </a:lnTo>
                  <a:lnTo>
                    <a:pt x="256" y="360"/>
                  </a:lnTo>
                  <a:lnTo>
                    <a:pt x="148" y="0"/>
                  </a:lnTo>
                  <a:lnTo>
                    <a:pt x="0" y="0"/>
                  </a:lnTo>
                  <a:close/>
                </a:path>
              </a:pathLst>
            </a:custGeom>
            <a:gradFill rotWithShape="1">
              <a:gsLst>
                <a:gs pos="0">
                  <a:srgbClr val="B2B2B2"/>
                </a:gs>
                <a:gs pos="50000">
                  <a:srgbClr val="9A9A9A"/>
                </a:gs>
                <a:gs pos="100000">
                  <a:srgbClr val="B2B2B2"/>
                </a:gs>
              </a:gsLst>
              <a:lin ang="0" scaled="1"/>
            </a:gradFill>
            <a:ln w="635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3" name="Freeform 8"/>
            <p:cNvSpPr>
              <a:spLocks noChangeAspect="1"/>
            </p:cNvSpPr>
            <p:nvPr/>
          </p:nvSpPr>
          <p:spPr bwMode="auto">
            <a:xfrm flipH="1">
              <a:off x="542" y="2652"/>
              <a:ext cx="192" cy="1079"/>
            </a:xfrm>
            <a:custGeom>
              <a:avLst/>
              <a:gdLst>
                <a:gd name="T0" fmla="*/ 0 w 256"/>
                <a:gd name="T1" fmla="*/ 0 h 1348"/>
                <a:gd name="T2" fmla="*/ 0 w 256"/>
                <a:gd name="T3" fmla="*/ 1079 h 1348"/>
                <a:gd name="T4" fmla="*/ 192 w 256"/>
                <a:gd name="T5" fmla="*/ 1079 h 1348"/>
                <a:gd name="T6" fmla="*/ 192 w 256"/>
                <a:gd name="T7" fmla="*/ 288 h 1348"/>
                <a:gd name="T8" fmla="*/ 111 w 256"/>
                <a:gd name="T9" fmla="*/ 0 h 1348"/>
                <a:gd name="T10" fmla="*/ 0 w 256"/>
                <a:gd name="T11" fmla="*/ 0 h 13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348">
                  <a:moveTo>
                    <a:pt x="0" y="0"/>
                  </a:moveTo>
                  <a:lnTo>
                    <a:pt x="0" y="1348"/>
                  </a:lnTo>
                  <a:lnTo>
                    <a:pt x="256" y="1348"/>
                  </a:lnTo>
                  <a:lnTo>
                    <a:pt x="256" y="360"/>
                  </a:lnTo>
                  <a:lnTo>
                    <a:pt x="148" y="0"/>
                  </a:lnTo>
                  <a:lnTo>
                    <a:pt x="0" y="0"/>
                  </a:lnTo>
                  <a:close/>
                </a:path>
              </a:pathLst>
            </a:custGeom>
            <a:gradFill rotWithShape="1">
              <a:gsLst>
                <a:gs pos="0">
                  <a:srgbClr val="B2B2B2"/>
                </a:gs>
                <a:gs pos="50000">
                  <a:srgbClr val="9A9A9A"/>
                </a:gs>
                <a:gs pos="100000">
                  <a:srgbClr val="B2B2B2"/>
                </a:gs>
              </a:gsLst>
              <a:lin ang="0" scaled="1"/>
            </a:gradFill>
            <a:ln w="635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4" name="Rectangle 9"/>
            <p:cNvSpPr>
              <a:spLocks noChangeAspect="1" noChangeArrowheads="1"/>
            </p:cNvSpPr>
            <p:nvPr/>
          </p:nvSpPr>
          <p:spPr bwMode="auto">
            <a:xfrm>
              <a:off x="727" y="2652"/>
              <a:ext cx="538" cy="1077"/>
            </a:xfrm>
            <a:prstGeom prst="rect">
              <a:avLst/>
            </a:prstGeom>
            <a:gradFill rotWithShape="1">
              <a:gsLst>
                <a:gs pos="0">
                  <a:srgbClr val="525252"/>
                </a:gs>
                <a:gs pos="50000">
                  <a:srgbClr val="B2B2B2"/>
                </a:gs>
                <a:gs pos="100000">
                  <a:srgbClr val="525252"/>
                </a:gs>
              </a:gsLst>
              <a:lin ang="0" scaled="1"/>
            </a:gradFill>
            <a:ln w="63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sp>
        <p:nvSpPr>
          <p:cNvPr id="25" name="Freeform 15"/>
          <p:cNvSpPr>
            <a:spLocks/>
          </p:cNvSpPr>
          <p:nvPr/>
        </p:nvSpPr>
        <p:spPr bwMode="auto">
          <a:xfrm>
            <a:off x="2066851" y="4710261"/>
            <a:ext cx="101600" cy="120650"/>
          </a:xfrm>
          <a:custGeom>
            <a:avLst/>
            <a:gdLst>
              <a:gd name="T0" fmla="*/ 101600 w 64"/>
              <a:gd name="T1" fmla="*/ 0 h 76"/>
              <a:gd name="T2" fmla="*/ 0 w 64"/>
              <a:gd name="T3" fmla="*/ 120650 h 76"/>
              <a:gd name="T4" fmla="*/ 101600 w 64"/>
              <a:gd name="T5" fmla="*/ 117475 h 76"/>
              <a:gd name="T6" fmla="*/ 101600 w 64"/>
              <a:gd name="T7" fmla="*/ 0 h 7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76">
                <a:moveTo>
                  <a:pt x="64" y="0"/>
                </a:moveTo>
                <a:lnTo>
                  <a:pt x="0" y="76"/>
                </a:lnTo>
                <a:lnTo>
                  <a:pt x="64" y="74"/>
                </a:lnTo>
                <a:lnTo>
                  <a:pt x="64" y="0"/>
                </a:lnTo>
                <a:close/>
              </a:path>
            </a:pathLst>
          </a:custGeom>
          <a:solidFill>
            <a:srgbClr val="FF0000"/>
          </a:solidFill>
          <a:ln w="3175" cap="flat" cmpd="sng">
            <a:solidFill>
              <a:schemeClr val="tx1"/>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6" name="Freeform 16"/>
          <p:cNvSpPr>
            <a:spLocks/>
          </p:cNvSpPr>
          <p:nvPr/>
        </p:nvSpPr>
        <p:spPr bwMode="auto">
          <a:xfrm flipH="1">
            <a:off x="984176" y="4710261"/>
            <a:ext cx="101600" cy="120650"/>
          </a:xfrm>
          <a:custGeom>
            <a:avLst/>
            <a:gdLst>
              <a:gd name="T0" fmla="*/ 101600 w 64"/>
              <a:gd name="T1" fmla="*/ 0 h 76"/>
              <a:gd name="T2" fmla="*/ 0 w 64"/>
              <a:gd name="T3" fmla="*/ 120650 h 76"/>
              <a:gd name="T4" fmla="*/ 101600 w 64"/>
              <a:gd name="T5" fmla="*/ 117475 h 76"/>
              <a:gd name="T6" fmla="*/ 101600 w 64"/>
              <a:gd name="T7" fmla="*/ 0 h 7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76">
                <a:moveTo>
                  <a:pt x="64" y="0"/>
                </a:moveTo>
                <a:lnTo>
                  <a:pt x="0" y="76"/>
                </a:lnTo>
                <a:lnTo>
                  <a:pt x="64" y="74"/>
                </a:lnTo>
                <a:lnTo>
                  <a:pt x="64" y="0"/>
                </a:lnTo>
                <a:close/>
              </a:path>
            </a:pathLst>
          </a:custGeom>
          <a:solidFill>
            <a:srgbClr val="FF0000"/>
          </a:solidFill>
          <a:ln w="3175" cap="flat" cmpd="sng">
            <a:solidFill>
              <a:schemeClr val="tx1"/>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7" name="Oval 28"/>
          <p:cNvSpPr>
            <a:spLocks noChangeArrowheads="1"/>
          </p:cNvSpPr>
          <p:nvPr/>
        </p:nvSpPr>
        <p:spPr bwMode="auto">
          <a:xfrm>
            <a:off x="755576" y="4497536"/>
            <a:ext cx="638175" cy="638175"/>
          </a:xfrm>
          <a:prstGeom prst="ellipse">
            <a:avLst/>
          </a:prstGeom>
          <a:noFill/>
          <a:ln w="31750" algn="ctr">
            <a:solidFill>
              <a:schemeClr val="tx1"/>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39" name="Line 29"/>
          <p:cNvSpPr>
            <a:spLocks noChangeShapeType="1"/>
          </p:cNvSpPr>
          <p:nvPr/>
        </p:nvSpPr>
        <p:spPr bwMode="auto">
          <a:xfrm flipV="1">
            <a:off x="1403276" y="4083199"/>
            <a:ext cx="1930400" cy="671512"/>
          </a:xfrm>
          <a:prstGeom prst="line">
            <a:avLst/>
          </a:prstGeom>
          <a:noFill/>
          <a:ln w="2540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nvGrpSpPr>
          <p:cNvPr id="41" name="Group 27"/>
          <p:cNvGrpSpPr>
            <a:grpSpLocks/>
          </p:cNvGrpSpPr>
          <p:nvPr/>
        </p:nvGrpSpPr>
        <p:grpSpPr bwMode="auto">
          <a:xfrm flipH="1">
            <a:off x="3001889" y="2262336"/>
            <a:ext cx="1792287" cy="3529013"/>
            <a:chOff x="3629" y="608"/>
            <a:chExt cx="1129" cy="2223"/>
          </a:xfrm>
        </p:grpSpPr>
        <p:sp>
          <p:nvSpPr>
            <p:cNvPr id="42" name="Rectangle 17"/>
            <p:cNvSpPr>
              <a:spLocks noChangeAspect="1" noChangeArrowheads="1"/>
            </p:cNvSpPr>
            <p:nvPr/>
          </p:nvSpPr>
          <p:spPr bwMode="auto">
            <a:xfrm>
              <a:off x="3644" y="608"/>
              <a:ext cx="565" cy="1041"/>
            </a:xfrm>
            <a:prstGeom prst="rect">
              <a:avLst/>
            </a:prstGeom>
            <a:gradFill rotWithShape="1">
              <a:gsLst>
                <a:gs pos="0">
                  <a:srgbClr val="B2B2B2"/>
                </a:gs>
                <a:gs pos="50000">
                  <a:srgbClr val="9A9A9A"/>
                </a:gs>
                <a:gs pos="100000">
                  <a:srgbClr val="B2B2B2"/>
                </a:gs>
              </a:gsLst>
              <a:lin ang="0" scaled="1"/>
            </a:gradFill>
            <a:ln w="63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43" name="Freeform 24"/>
            <p:cNvSpPr>
              <a:spLocks/>
            </p:cNvSpPr>
            <p:nvPr/>
          </p:nvSpPr>
          <p:spPr bwMode="auto">
            <a:xfrm>
              <a:off x="3629" y="1674"/>
              <a:ext cx="1129" cy="1157"/>
            </a:xfrm>
            <a:custGeom>
              <a:avLst/>
              <a:gdLst>
                <a:gd name="T0" fmla="*/ 11 w 1129"/>
                <a:gd name="T1" fmla="*/ 0 h 1157"/>
                <a:gd name="T2" fmla="*/ 0 w 1129"/>
                <a:gd name="T3" fmla="*/ 1157 h 1157"/>
                <a:gd name="T4" fmla="*/ 1129 w 1129"/>
                <a:gd name="T5" fmla="*/ 1157 h 1157"/>
                <a:gd name="T6" fmla="*/ 581 w 1129"/>
                <a:gd name="T7" fmla="*/ 0 h 1157"/>
                <a:gd name="T8" fmla="*/ 11 w 1129"/>
                <a:gd name="T9" fmla="*/ 0 h 11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29" h="1157">
                  <a:moveTo>
                    <a:pt x="11" y="0"/>
                  </a:moveTo>
                  <a:lnTo>
                    <a:pt x="0" y="1157"/>
                  </a:lnTo>
                  <a:lnTo>
                    <a:pt x="1129" y="1157"/>
                  </a:lnTo>
                  <a:lnTo>
                    <a:pt x="581" y="0"/>
                  </a:lnTo>
                  <a:lnTo>
                    <a:pt x="11" y="0"/>
                  </a:lnTo>
                  <a:close/>
                </a:path>
              </a:pathLst>
            </a:custGeom>
            <a:gradFill rotWithShape="1">
              <a:gsLst>
                <a:gs pos="0">
                  <a:srgbClr val="B2B2B2"/>
                </a:gs>
                <a:gs pos="50000">
                  <a:srgbClr val="9A9A9A"/>
                </a:gs>
                <a:gs pos="100000">
                  <a:srgbClr val="B2B2B2"/>
                </a:gs>
              </a:gsLst>
              <a:lin ang="0" scaled="1"/>
            </a:gradFill>
            <a:ln w="6350" cap="flat" cmpd="sng">
              <a:solidFill>
                <a:schemeClr val="tx1"/>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4" name="Freeform 26"/>
            <p:cNvSpPr>
              <a:spLocks/>
            </p:cNvSpPr>
            <p:nvPr/>
          </p:nvSpPr>
          <p:spPr bwMode="auto">
            <a:xfrm>
              <a:off x="3831" y="1245"/>
              <a:ext cx="381" cy="441"/>
            </a:xfrm>
            <a:custGeom>
              <a:avLst/>
              <a:gdLst>
                <a:gd name="T0" fmla="*/ 381 w 321"/>
                <a:gd name="T1" fmla="*/ 3 h 420"/>
                <a:gd name="T2" fmla="*/ 381 w 321"/>
                <a:gd name="T3" fmla="*/ 438 h 420"/>
                <a:gd name="T4" fmla="*/ 0 w 321"/>
                <a:gd name="T5" fmla="*/ 441 h 420"/>
                <a:gd name="T6" fmla="*/ 11 w 321"/>
                <a:gd name="T7" fmla="*/ 391 h 420"/>
                <a:gd name="T8" fmla="*/ 353 w 321"/>
                <a:gd name="T9" fmla="*/ 0 h 420"/>
                <a:gd name="T10" fmla="*/ 381 w 321"/>
                <a:gd name="T11" fmla="*/ 3 h 4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1" h="420">
                  <a:moveTo>
                    <a:pt x="321" y="3"/>
                  </a:moveTo>
                  <a:lnTo>
                    <a:pt x="321" y="417"/>
                  </a:lnTo>
                  <a:lnTo>
                    <a:pt x="0" y="420"/>
                  </a:lnTo>
                  <a:lnTo>
                    <a:pt x="9" y="372"/>
                  </a:lnTo>
                  <a:lnTo>
                    <a:pt x="297" y="0"/>
                  </a:lnTo>
                  <a:lnTo>
                    <a:pt x="321" y="3"/>
                  </a:lnTo>
                  <a:close/>
                </a:path>
              </a:pathLst>
            </a:custGeom>
            <a:solidFill>
              <a:srgbClr val="FF0000"/>
            </a:solidFill>
            <a:ln w="6350" cap="flat" cmpd="sng">
              <a:solidFill>
                <a:schemeClr val="tx1"/>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45" name="Line 31"/>
          <p:cNvSpPr>
            <a:spLocks noChangeShapeType="1"/>
          </p:cNvSpPr>
          <p:nvPr/>
        </p:nvSpPr>
        <p:spPr bwMode="auto">
          <a:xfrm flipH="1">
            <a:off x="4594151" y="2860824"/>
            <a:ext cx="1435100" cy="1025525"/>
          </a:xfrm>
          <a:prstGeom prst="line">
            <a:avLst/>
          </a:prstGeom>
          <a:noFill/>
          <a:ln w="2540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6" name="Text Box 38"/>
          <p:cNvSpPr txBox="1">
            <a:spLocks noChangeArrowheads="1"/>
          </p:cNvSpPr>
          <p:nvPr/>
        </p:nvSpPr>
        <p:spPr bwMode="auto">
          <a:xfrm>
            <a:off x="6029251" y="3886349"/>
            <a:ext cx="2719213"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2000" b="1" i="1" dirty="0">
                <a:latin typeface="+mn-lt"/>
              </a:rPr>
              <a:t>Design PJP groove weld for 200 % of required strength</a:t>
            </a:r>
          </a:p>
        </p:txBody>
      </p:sp>
      <p:sp>
        <p:nvSpPr>
          <p:cNvPr id="47" name="AutoShape 40"/>
          <p:cNvSpPr>
            <a:spLocks noChangeArrowheads="1"/>
          </p:cNvSpPr>
          <p:nvPr/>
        </p:nvSpPr>
        <p:spPr bwMode="auto">
          <a:xfrm>
            <a:off x="4175051" y="1844824"/>
            <a:ext cx="274638" cy="749300"/>
          </a:xfrm>
          <a:prstGeom prst="upArrow">
            <a:avLst>
              <a:gd name="adj1" fmla="val 50000"/>
              <a:gd name="adj2" fmla="val 68208"/>
            </a:avLst>
          </a:prstGeom>
          <a:solidFill>
            <a:schemeClr val="tx2">
              <a:lumMod val="20000"/>
              <a:lumOff val="80000"/>
            </a:schemeClr>
          </a:solidFill>
          <a:ln w="28575" algn="ctr">
            <a:solidFill>
              <a:schemeClr val="tx2"/>
            </a:solidFill>
            <a:miter lim="800000"/>
            <a:headEnd/>
            <a:tailEnd/>
          </a:ln>
          <a:effectLs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48" name="AutoShape 41"/>
          <p:cNvSpPr>
            <a:spLocks noChangeArrowheads="1"/>
          </p:cNvSpPr>
          <p:nvPr/>
        </p:nvSpPr>
        <p:spPr bwMode="auto">
          <a:xfrm flipV="1">
            <a:off x="4206801" y="5354786"/>
            <a:ext cx="274638" cy="749300"/>
          </a:xfrm>
          <a:prstGeom prst="upArrow">
            <a:avLst>
              <a:gd name="adj1" fmla="val 50000"/>
              <a:gd name="adj2" fmla="val 68208"/>
            </a:avLst>
          </a:prstGeom>
          <a:solidFill>
            <a:schemeClr val="tx2">
              <a:lumMod val="20000"/>
              <a:lumOff val="80000"/>
            </a:schemeClr>
          </a:solidFill>
          <a:ln w="28575" algn="ctr">
            <a:solidFill>
              <a:schemeClr val="tx2"/>
            </a:solidFill>
            <a:miter lim="800000"/>
            <a:headEnd/>
            <a:tailEnd/>
          </a:ln>
          <a:effectLs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40" name="Text Box 30"/>
          <p:cNvSpPr txBox="1">
            <a:spLocks noChangeArrowheads="1"/>
          </p:cNvSpPr>
          <p:nvPr/>
        </p:nvSpPr>
        <p:spPr bwMode="auto">
          <a:xfrm>
            <a:off x="6012160" y="2370498"/>
            <a:ext cx="2847975" cy="1015663"/>
          </a:xfrm>
          <a:prstGeom prst="rect">
            <a:avLst/>
          </a:prstGeom>
          <a:solidFill>
            <a:schemeClr val="bg1"/>
          </a:solidFill>
          <a:ln w="9525" algn="ctr">
            <a:solidFill>
              <a:schemeClr val="tx2"/>
            </a:solidFill>
            <a:miter lim="800000"/>
            <a:headEnd/>
            <a:tailEnd type="none" w="med" len="lg"/>
          </a:ln>
          <a:effectLs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2000" b="1" u="sng" dirty="0"/>
              <a:t>PJP Groove Weld</a:t>
            </a:r>
          </a:p>
          <a:p>
            <a:pPr algn="l"/>
            <a:r>
              <a:rPr lang="en-US" altLang="en-US" sz="2000" dirty="0"/>
              <a:t>Stress concentration: Fracture initiation point.</a:t>
            </a:r>
          </a:p>
        </p:txBody>
      </p:sp>
    </p:spTree>
    <p:extLst>
      <p:ext uri="{BB962C8B-B14F-4D97-AF65-F5344CB8AC3E}">
        <p14:creationId xmlns:p14="http://schemas.microsoft.com/office/powerpoint/2010/main" val="312197334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38"/>
          </p:nvPr>
        </p:nvSpPr>
        <p:spPr/>
        <p:txBody>
          <a:bodyPr/>
          <a:lstStyle/>
          <a:p>
            <a:r>
              <a:rPr lang="en-US" dirty="0"/>
              <a:t>General Member and Connection Design </a:t>
            </a:r>
            <a:r>
              <a:rPr lang="en-US" dirty="0" smtClean="0"/>
              <a:t>Requirements</a:t>
            </a:r>
            <a:endParaRPr lang="en-US" dirty="0"/>
          </a:p>
        </p:txBody>
      </p:sp>
      <p:sp>
        <p:nvSpPr>
          <p:cNvPr id="5" name="Text Placeholder 4"/>
          <p:cNvSpPr>
            <a:spLocks noGrp="1"/>
          </p:cNvSpPr>
          <p:nvPr>
            <p:ph type="body" sz="quarter" idx="39"/>
          </p:nvPr>
        </p:nvSpPr>
        <p:spPr/>
        <p:txBody>
          <a:bodyPr/>
          <a:lstStyle/>
          <a:p>
            <a:r>
              <a:rPr lang="en-US" dirty="0" smtClean="0"/>
              <a:t>AISC Seismic Provisions</a:t>
            </a:r>
            <a:endParaRPr lang="en-US" dirty="0"/>
          </a:p>
        </p:txBody>
      </p:sp>
      <p:sp>
        <p:nvSpPr>
          <p:cNvPr id="8" name="TextBox 7"/>
          <p:cNvSpPr txBox="1"/>
          <p:nvPr/>
        </p:nvSpPr>
        <p:spPr>
          <a:xfrm>
            <a:off x="496403" y="1196752"/>
            <a:ext cx="7071693" cy="430887"/>
          </a:xfrm>
          <a:prstGeom prst="rect">
            <a:avLst/>
          </a:prstGeom>
          <a:noFill/>
        </p:spPr>
        <p:txBody>
          <a:bodyPr wrap="square" rtlCol="0">
            <a:spAutoFit/>
          </a:bodyPr>
          <a:lstStyle/>
          <a:p>
            <a:pPr marL="0" lvl="3"/>
            <a:r>
              <a:rPr lang="en-US" altLang="en-US" sz="2200" b="1" u="sng" dirty="0" smtClean="0"/>
              <a:t>D2.5b(c)  Column Splices – Required Strength</a:t>
            </a:r>
            <a:endParaRPr lang="en-US" altLang="en-US" sz="2200" b="1" u="sng" dirty="0"/>
          </a:p>
        </p:txBody>
      </p:sp>
      <p:sp>
        <p:nvSpPr>
          <p:cNvPr id="9" name="Slide Number Placeholder 4"/>
          <p:cNvSpPr>
            <a:spLocks noGrp="1"/>
          </p:cNvSpPr>
          <p:nvPr>
            <p:ph type="sldNum" sz="quarter" idx="12"/>
          </p:nvPr>
        </p:nvSpPr>
        <p:spPr>
          <a:xfrm>
            <a:off x="6553200" y="6356350"/>
            <a:ext cx="2133600" cy="365125"/>
          </a:xfrm>
        </p:spPr>
        <p:txBody>
          <a:bodyPr/>
          <a:lstStyle/>
          <a:p>
            <a:pPr>
              <a:defRPr/>
            </a:pPr>
            <a:fld id="{46425072-6E52-45A8-8A7E-A5B11BCA4176}" type="slidenum">
              <a:rPr lang="en-US" altLang="en-US" smtClean="0"/>
              <a:pPr>
                <a:defRPr/>
              </a:pPr>
              <a:t>98</a:t>
            </a:fld>
            <a:endParaRPr lang="en-US" altLang="en-US" dirty="0"/>
          </a:p>
        </p:txBody>
      </p:sp>
      <p:grpSp>
        <p:nvGrpSpPr>
          <p:cNvPr id="35" name="Group 36"/>
          <p:cNvGrpSpPr>
            <a:grpSpLocks/>
          </p:cNvGrpSpPr>
          <p:nvPr/>
        </p:nvGrpSpPr>
        <p:grpSpPr bwMode="auto">
          <a:xfrm>
            <a:off x="6529747" y="2060848"/>
            <a:ext cx="1444625" cy="3549650"/>
            <a:chOff x="542" y="1495"/>
            <a:chExt cx="910" cy="2236"/>
          </a:xfrm>
        </p:grpSpPr>
        <p:sp>
          <p:nvSpPr>
            <p:cNvPr id="36" name="Rectangle 4"/>
            <p:cNvSpPr>
              <a:spLocks noChangeAspect="1" noChangeArrowheads="1"/>
            </p:cNvSpPr>
            <p:nvPr/>
          </p:nvSpPr>
          <p:spPr bwMode="auto">
            <a:xfrm>
              <a:off x="1261" y="1495"/>
              <a:ext cx="110" cy="1162"/>
            </a:xfrm>
            <a:prstGeom prst="rect">
              <a:avLst/>
            </a:prstGeom>
            <a:gradFill rotWithShape="1">
              <a:gsLst>
                <a:gs pos="0">
                  <a:srgbClr val="B2B2B2"/>
                </a:gs>
                <a:gs pos="50000">
                  <a:srgbClr val="9A9A9A"/>
                </a:gs>
                <a:gs pos="100000">
                  <a:srgbClr val="B2B2B2"/>
                </a:gs>
              </a:gsLst>
              <a:lin ang="0" scaled="1"/>
            </a:gradFill>
            <a:ln w="63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37" name="Rectangle 5"/>
            <p:cNvSpPr>
              <a:spLocks noChangeAspect="1" noChangeArrowheads="1"/>
            </p:cNvSpPr>
            <p:nvPr/>
          </p:nvSpPr>
          <p:spPr bwMode="auto">
            <a:xfrm>
              <a:off x="727" y="1495"/>
              <a:ext cx="534" cy="1162"/>
            </a:xfrm>
            <a:prstGeom prst="rect">
              <a:avLst/>
            </a:prstGeom>
            <a:gradFill rotWithShape="1">
              <a:gsLst>
                <a:gs pos="0">
                  <a:srgbClr val="525252"/>
                </a:gs>
                <a:gs pos="50000">
                  <a:srgbClr val="B2B2B2"/>
                </a:gs>
                <a:gs pos="100000">
                  <a:srgbClr val="525252"/>
                </a:gs>
              </a:gsLst>
              <a:lin ang="0" scaled="1"/>
            </a:gradFill>
            <a:ln w="63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38" name="Rectangle 6"/>
            <p:cNvSpPr>
              <a:spLocks noChangeAspect="1" noChangeArrowheads="1"/>
            </p:cNvSpPr>
            <p:nvPr/>
          </p:nvSpPr>
          <p:spPr bwMode="auto">
            <a:xfrm>
              <a:off x="621" y="1495"/>
              <a:ext cx="111" cy="1162"/>
            </a:xfrm>
            <a:prstGeom prst="rect">
              <a:avLst/>
            </a:prstGeom>
            <a:gradFill rotWithShape="1">
              <a:gsLst>
                <a:gs pos="0">
                  <a:srgbClr val="B2B2B2"/>
                </a:gs>
                <a:gs pos="50000">
                  <a:srgbClr val="9A9A9A"/>
                </a:gs>
                <a:gs pos="100000">
                  <a:srgbClr val="B2B2B2"/>
                </a:gs>
              </a:gsLst>
              <a:lin ang="0" scaled="1"/>
            </a:gradFill>
            <a:ln w="63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49" name="Freeform 7"/>
            <p:cNvSpPr>
              <a:spLocks noChangeAspect="1"/>
            </p:cNvSpPr>
            <p:nvPr/>
          </p:nvSpPr>
          <p:spPr bwMode="auto">
            <a:xfrm>
              <a:off x="1260" y="2652"/>
              <a:ext cx="192" cy="1079"/>
            </a:xfrm>
            <a:custGeom>
              <a:avLst/>
              <a:gdLst>
                <a:gd name="T0" fmla="*/ 0 w 256"/>
                <a:gd name="T1" fmla="*/ 0 h 1348"/>
                <a:gd name="T2" fmla="*/ 0 w 256"/>
                <a:gd name="T3" fmla="*/ 1079 h 1348"/>
                <a:gd name="T4" fmla="*/ 192 w 256"/>
                <a:gd name="T5" fmla="*/ 1079 h 1348"/>
                <a:gd name="T6" fmla="*/ 192 w 256"/>
                <a:gd name="T7" fmla="*/ 288 h 1348"/>
                <a:gd name="T8" fmla="*/ 111 w 256"/>
                <a:gd name="T9" fmla="*/ 0 h 1348"/>
                <a:gd name="T10" fmla="*/ 0 w 256"/>
                <a:gd name="T11" fmla="*/ 0 h 13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348">
                  <a:moveTo>
                    <a:pt x="0" y="0"/>
                  </a:moveTo>
                  <a:lnTo>
                    <a:pt x="0" y="1348"/>
                  </a:lnTo>
                  <a:lnTo>
                    <a:pt x="256" y="1348"/>
                  </a:lnTo>
                  <a:lnTo>
                    <a:pt x="256" y="360"/>
                  </a:lnTo>
                  <a:lnTo>
                    <a:pt x="148" y="0"/>
                  </a:lnTo>
                  <a:lnTo>
                    <a:pt x="0" y="0"/>
                  </a:lnTo>
                  <a:close/>
                </a:path>
              </a:pathLst>
            </a:custGeom>
            <a:gradFill rotWithShape="1">
              <a:gsLst>
                <a:gs pos="0">
                  <a:srgbClr val="B2B2B2"/>
                </a:gs>
                <a:gs pos="50000">
                  <a:srgbClr val="9A9A9A"/>
                </a:gs>
                <a:gs pos="100000">
                  <a:srgbClr val="B2B2B2"/>
                </a:gs>
              </a:gsLst>
              <a:lin ang="0" scaled="1"/>
            </a:gradFill>
            <a:ln w="635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0" name="Freeform 8"/>
            <p:cNvSpPr>
              <a:spLocks noChangeAspect="1"/>
            </p:cNvSpPr>
            <p:nvPr/>
          </p:nvSpPr>
          <p:spPr bwMode="auto">
            <a:xfrm flipH="1">
              <a:off x="542" y="2652"/>
              <a:ext cx="192" cy="1079"/>
            </a:xfrm>
            <a:custGeom>
              <a:avLst/>
              <a:gdLst>
                <a:gd name="T0" fmla="*/ 0 w 256"/>
                <a:gd name="T1" fmla="*/ 0 h 1348"/>
                <a:gd name="T2" fmla="*/ 0 w 256"/>
                <a:gd name="T3" fmla="*/ 1079 h 1348"/>
                <a:gd name="T4" fmla="*/ 192 w 256"/>
                <a:gd name="T5" fmla="*/ 1079 h 1348"/>
                <a:gd name="T6" fmla="*/ 192 w 256"/>
                <a:gd name="T7" fmla="*/ 288 h 1348"/>
                <a:gd name="T8" fmla="*/ 111 w 256"/>
                <a:gd name="T9" fmla="*/ 0 h 1348"/>
                <a:gd name="T10" fmla="*/ 0 w 256"/>
                <a:gd name="T11" fmla="*/ 0 h 13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348">
                  <a:moveTo>
                    <a:pt x="0" y="0"/>
                  </a:moveTo>
                  <a:lnTo>
                    <a:pt x="0" y="1348"/>
                  </a:lnTo>
                  <a:lnTo>
                    <a:pt x="256" y="1348"/>
                  </a:lnTo>
                  <a:lnTo>
                    <a:pt x="256" y="360"/>
                  </a:lnTo>
                  <a:lnTo>
                    <a:pt x="148" y="0"/>
                  </a:lnTo>
                  <a:lnTo>
                    <a:pt x="0" y="0"/>
                  </a:lnTo>
                  <a:close/>
                </a:path>
              </a:pathLst>
            </a:custGeom>
            <a:gradFill rotWithShape="1">
              <a:gsLst>
                <a:gs pos="0">
                  <a:srgbClr val="B2B2B2"/>
                </a:gs>
                <a:gs pos="50000">
                  <a:srgbClr val="9A9A9A"/>
                </a:gs>
                <a:gs pos="100000">
                  <a:srgbClr val="B2B2B2"/>
                </a:gs>
              </a:gsLst>
              <a:lin ang="0" scaled="1"/>
            </a:gradFill>
            <a:ln w="635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1" name="Rectangle 9"/>
            <p:cNvSpPr>
              <a:spLocks noChangeAspect="1" noChangeArrowheads="1"/>
            </p:cNvSpPr>
            <p:nvPr/>
          </p:nvSpPr>
          <p:spPr bwMode="auto">
            <a:xfrm>
              <a:off x="727" y="2652"/>
              <a:ext cx="534" cy="1069"/>
            </a:xfrm>
            <a:prstGeom prst="rect">
              <a:avLst/>
            </a:prstGeom>
            <a:gradFill rotWithShape="1">
              <a:gsLst>
                <a:gs pos="0">
                  <a:srgbClr val="525252"/>
                </a:gs>
                <a:gs pos="50000">
                  <a:srgbClr val="B2B2B2"/>
                </a:gs>
                <a:gs pos="100000">
                  <a:srgbClr val="525252"/>
                </a:gs>
              </a:gsLst>
              <a:lin ang="0" scaled="1"/>
            </a:gradFill>
            <a:ln w="63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sp>
        <p:nvSpPr>
          <p:cNvPr id="52" name="Freeform 15"/>
          <p:cNvSpPr>
            <a:spLocks/>
          </p:cNvSpPr>
          <p:nvPr/>
        </p:nvSpPr>
        <p:spPr bwMode="auto">
          <a:xfrm>
            <a:off x="7671160" y="3715074"/>
            <a:ext cx="174625" cy="182511"/>
          </a:xfrm>
          <a:custGeom>
            <a:avLst/>
            <a:gdLst>
              <a:gd name="T0" fmla="*/ 101600 w 64"/>
              <a:gd name="T1" fmla="*/ 0 h 76"/>
              <a:gd name="T2" fmla="*/ 0 w 64"/>
              <a:gd name="T3" fmla="*/ 120650 h 76"/>
              <a:gd name="T4" fmla="*/ 101600 w 64"/>
              <a:gd name="T5" fmla="*/ 117475 h 76"/>
              <a:gd name="T6" fmla="*/ 101600 w 64"/>
              <a:gd name="T7" fmla="*/ 0 h 7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76">
                <a:moveTo>
                  <a:pt x="64" y="0"/>
                </a:moveTo>
                <a:lnTo>
                  <a:pt x="0" y="76"/>
                </a:lnTo>
                <a:lnTo>
                  <a:pt x="64" y="74"/>
                </a:lnTo>
                <a:lnTo>
                  <a:pt x="64" y="0"/>
                </a:lnTo>
                <a:close/>
              </a:path>
            </a:pathLst>
          </a:custGeom>
          <a:solidFill>
            <a:srgbClr val="FF0000"/>
          </a:solidFill>
          <a:ln w="3175" cap="flat" cmpd="sng">
            <a:solidFill>
              <a:schemeClr val="tx1"/>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
        <p:nvSpPr>
          <p:cNvPr id="53" name="Freeform 16"/>
          <p:cNvSpPr>
            <a:spLocks/>
          </p:cNvSpPr>
          <p:nvPr/>
        </p:nvSpPr>
        <p:spPr bwMode="auto">
          <a:xfrm flipH="1">
            <a:off x="6655160" y="3715074"/>
            <a:ext cx="179386" cy="190449"/>
          </a:xfrm>
          <a:custGeom>
            <a:avLst/>
            <a:gdLst>
              <a:gd name="T0" fmla="*/ 101600 w 64"/>
              <a:gd name="T1" fmla="*/ 0 h 76"/>
              <a:gd name="T2" fmla="*/ 0 w 64"/>
              <a:gd name="T3" fmla="*/ 120650 h 76"/>
              <a:gd name="T4" fmla="*/ 101600 w 64"/>
              <a:gd name="T5" fmla="*/ 117475 h 76"/>
              <a:gd name="T6" fmla="*/ 101600 w 64"/>
              <a:gd name="T7" fmla="*/ 0 h 7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76">
                <a:moveTo>
                  <a:pt x="64" y="0"/>
                </a:moveTo>
                <a:lnTo>
                  <a:pt x="0" y="76"/>
                </a:lnTo>
                <a:lnTo>
                  <a:pt x="64" y="74"/>
                </a:lnTo>
                <a:lnTo>
                  <a:pt x="64" y="0"/>
                </a:lnTo>
                <a:close/>
              </a:path>
            </a:pathLst>
          </a:custGeom>
          <a:solidFill>
            <a:srgbClr val="FF0000"/>
          </a:solidFill>
          <a:ln w="3175" cap="flat" cmpd="sng">
            <a:solidFill>
              <a:schemeClr val="tx1"/>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
        <p:nvSpPr>
          <p:cNvPr id="54" name="Text Box 32"/>
          <p:cNvSpPr txBox="1">
            <a:spLocks noChangeArrowheads="1"/>
          </p:cNvSpPr>
          <p:nvPr/>
        </p:nvSpPr>
        <p:spPr bwMode="auto">
          <a:xfrm>
            <a:off x="755576" y="2101939"/>
            <a:ext cx="5486400"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a:defRPr b="1">
                <a:latin typeface="Arial Narrow" pitchFamily="34" charset="0"/>
              </a:defRPr>
            </a:lvl1pPr>
            <a:lvl2pPr marL="742950" indent="-285750"/>
            <a:lvl3pPr marL="1143000" indent="-228600"/>
            <a:lvl4pPr marL="1600200" indent="-228600"/>
            <a:lvl5pPr marL="2057400" indent="-228600"/>
            <a:lvl6pPr marL="2514600" indent="-228600" algn="ctr" eaLnBrk="0" fontAlgn="base" hangingPunct="0">
              <a:spcBef>
                <a:spcPct val="50000"/>
              </a:spcBef>
              <a:spcAft>
                <a:spcPct val="0"/>
              </a:spcAft>
            </a:lvl6pPr>
            <a:lvl7pPr marL="2971800" indent="-228600" algn="ctr" eaLnBrk="0" fontAlgn="base" hangingPunct="0">
              <a:spcBef>
                <a:spcPct val="50000"/>
              </a:spcBef>
              <a:spcAft>
                <a:spcPct val="0"/>
              </a:spcAft>
            </a:lvl7pPr>
            <a:lvl8pPr marL="3429000" indent="-228600" algn="ctr" eaLnBrk="0" fontAlgn="base" hangingPunct="0">
              <a:spcBef>
                <a:spcPct val="50000"/>
              </a:spcBef>
              <a:spcAft>
                <a:spcPct val="0"/>
              </a:spcAft>
            </a:lvl8pPr>
            <a:lvl9pPr marL="3886200" indent="-228600" algn="ctr" eaLnBrk="0" fontAlgn="base" hangingPunct="0">
              <a:spcBef>
                <a:spcPct val="50000"/>
              </a:spcBef>
              <a:spcAft>
                <a:spcPct val="0"/>
              </a:spcAft>
            </a:lvl9pPr>
          </a:lstStyle>
          <a:p>
            <a:r>
              <a:rPr lang="en-US" altLang="en-US" sz="2200" b="0" dirty="0" smtClean="0">
                <a:latin typeface="+mn-lt"/>
              </a:rPr>
              <a:t>Where </a:t>
            </a:r>
            <a:r>
              <a:rPr lang="en-US" altLang="en-US" sz="2200" b="0" dirty="0">
                <a:latin typeface="+mn-lt"/>
              </a:rPr>
              <a:t>Complete Joint Penetration (CJP) groove welds are used and when tension stress at any location in the smaller flange exceeds </a:t>
            </a:r>
            <a:r>
              <a:rPr lang="en-US" altLang="en-US" sz="2200" dirty="0">
                <a:latin typeface="+mn-lt"/>
              </a:rPr>
              <a:t>0.3F</a:t>
            </a:r>
            <a:r>
              <a:rPr lang="en-US" altLang="en-US" sz="2200" baseline="-25000" dirty="0">
                <a:latin typeface="+mn-lt"/>
              </a:rPr>
              <a:t>y</a:t>
            </a:r>
            <a:r>
              <a:rPr lang="en-US" altLang="en-US" sz="2200" dirty="0">
                <a:latin typeface="+mn-lt"/>
              </a:rPr>
              <a:t>/</a:t>
            </a:r>
            <a:r>
              <a:rPr lang="el-GR" altLang="en-US" sz="2200" dirty="0">
                <a:latin typeface="+mn-lt"/>
              </a:rPr>
              <a:t>α</a:t>
            </a:r>
            <a:r>
              <a:rPr lang="en-US" altLang="en-US" sz="2200" baseline="-25000" dirty="0">
                <a:latin typeface="+mn-lt"/>
              </a:rPr>
              <a:t>s</a:t>
            </a:r>
            <a:r>
              <a:rPr lang="en-US" altLang="en-US" sz="2200" b="0" dirty="0">
                <a:latin typeface="+mn-lt"/>
              </a:rPr>
              <a:t>, tapered transitions are required </a:t>
            </a:r>
            <a:r>
              <a:rPr lang="en-US" altLang="en-US" sz="2200" b="0" dirty="0" smtClean="0">
                <a:latin typeface="+mn-lt"/>
              </a:rPr>
              <a:t>between flanges of unequal thickness or width.</a:t>
            </a:r>
            <a:endParaRPr lang="en-US" altLang="en-US" sz="2200" b="0" dirty="0">
              <a:latin typeface="+mn-lt"/>
            </a:endParaRPr>
          </a:p>
        </p:txBody>
      </p:sp>
    </p:spTree>
    <p:extLst>
      <p:ext uri="{BB962C8B-B14F-4D97-AF65-F5344CB8AC3E}">
        <p14:creationId xmlns:p14="http://schemas.microsoft.com/office/powerpoint/2010/main" val="74082099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38"/>
          </p:nvPr>
        </p:nvSpPr>
        <p:spPr/>
        <p:txBody>
          <a:bodyPr/>
          <a:lstStyle/>
          <a:p>
            <a:r>
              <a:rPr lang="en-US" dirty="0"/>
              <a:t>General Member and Connection Design </a:t>
            </a:r>
            <a:r>
              <a:rPr lang="en-US" dirty="0" smtClean="0"/>
              <a:t>Requirements</a:t>
            </a:r>
            <a:endParaRPr lang="en-US" dirty="0"/>
          </a:p>
        </p:txBody>
      </p:sp>
      <p:sp>
        <p:nvSpPr>
          <p:cNvPr id="5" name="Text Placeholder 4"/>
          <p:cNvSpPr>
            <a:spLocks noGrp="1"/>
          </p:cNvSpPr>
          <p:nvPr>
            <p:ph type="body" sz="quarter" idx="39"/>
          </p:nvPr>
        </p:nvSpPr>
        <p:spPr/>
        <p:txBody>
          <a:bodyPr/>
          <a:lstStyle/>
          <a:p>
            <a:r>
              <a:rPr lang="en-US" dirty="0" smtClean="0"/>
              <a:t>AISC Seismic Provisions</a:t>
            </a:r>
            <a:endParaRPr lang="en-US" dirty="0"/>
          </a:p>
        </p:txBody>
      </p:sp>
      <p:sp>
        <p:nvSpPr>
          <p:cNvPr id="8" name="TextBox 7"/>
          <p:cNvSpPr txBox="1"/>
          <p:nvPr/>
        </p:nvSpPr>
        <p:spPr>
          <a:xfrm>
            <a:off x="496403" y="1196752"/>
            <a:ext cx="7071693" cy="430887"/>
          </a:xfrm>
          <a:prstGeom prst="rect">
            <a:avLst/>
          </a:prstGeom>
          <a:noFill/>
        </p:spPr>
        <p:txBody>
          <a:bodyPr wrap="square" rtlCol="0">
            <a:spAutoFit/>
          </a:bodyPr>
          <a:lstStyle/>
          <a:p>
            <a:pPr marL="0" lvl="3"/>
            <a:r>
              <a:rPr lang="en-US" altLang="en-US" sz="2200" b="1" u="sng" dirty="0"/>
              <a:t>D2.5c Column Splices – Required </a:t>
            </a:r>
            <a:r>
              <a:rPr lang="en-US" altLang="en-US" sz="2200" b="1" u="sng" dirty="0" smtClean="0"/>
              <a:t>Shear Strength</a:t>
            </a:r>
            <a:endParaRPr lang="en-US" altLang="en-US" sz="2200" b="1" u="sng" dirty="0"/>
          </a:p>
        </p:txBody>
      </p:sp>
      <p:sp>
        <p:nvSpPr>
          <p:cNvPr id="9" name="Slide Number Placeholder 4"/>
          <p:cNvSpPr>
            <a:spLocks noGrp="1"/>
          </p:cNvSpPr>
          <p:nvPr>
            <p:ph type="sldNum" sz="quarter" idx="12"/>
          </p:nvPr>
        </p:nvSpPr>
        <p:spPr>
          <a:xfrm>
            <a:off x="6553200" y="6356350"/>
            <a:ext cx="2133600" cy="365125"/>
          </a:xfrm>
        </p:spPr>
        <p:txBody>
          <a:bodyPr/>
          <a:lstStyle/>
          <a:p>
            <a:pPr>
              <a:defRPr/>
            </a:pPr>
            <a:fld id="{46425072-6E52-45A8-8A7E-A5B11BCA4176}" type="slidenum">
              <a:rPr lang="en-US" altLang="en-US" smtClean="0"/>
              <a:pPr>
                <a:defRPr/>
              </a:pPr>
              <a:t>99</a:t>
            </a:fld>
            <a:endParaRPr lang="en-US" altLang="en-US" dirty="0"/>
          </a:p>
        </p:txBody>
      </p:sp>
      <p:grpSp>
        <p:nvGrpSpPr>
          <p:cNvPr id="16" name="Group 45"/>
          <p:cNvGrpSpPr>
            <a:grpSpLocks/>
          </p:cNvGrpSpPr>
          <p:nvPr/>
        </p:nvGrpSpPr>
        <p:grpSpPr bwMode="auto">
          <a:xfrm>
            <a:off x="6252370" y="2112964"/>
            <a:ext cx="1444625" cy="3549650"/>
            <a:chOff x="723" y="1373"/>
            <a:chExt cx="910" cy="2236"/>
          </a:xfrm>
        </p:grpSpPr>
        <p:grpSp>
          <p:nvGrpSpPr>
            <p:cNvPr id="17" name="Group 46"/>
            <p:cNvGrpSpPr>
              <a:grpSpLocks/>
            </p:cNvGrpSpPr>
            <p:nvPr/>
          </p:nvGrpSpPr>
          <p:grpSpPr bwMode="auto">
            <a:xfrm>
              <a:off x="723" y="1373"/>
              <a:ext cx="910" cy="2236"/>
              <a:chOff x="779" y="1373"/>
              <a:chExt cx="910" cy="2236"/>
            </a:xfrm>
          </p:grpSpPr>
          <p:sp>
            <p:nvSpPr>
              <p:cNvPr id="42" name="Rectangle 47"/>
              <p:cNvSpPr>
                <a:spLocks noChangeAspect="1" noChangeArrowheads="1"/>
              </p:cNvSpPr>
              <p:nvPr/>
            </p:nvSpPr>
            <p:spPr bwMode="auto">
              <a:xfrm>
                <a:off x="1498" y="1373"/>
                <a:ext cx="110" cy="1162"/>
              </a:xfrm>
              <a:prstGeom prst="rect">
                <a:avLst/>
              </a:prstGeom>
              <a:gradFill rotWithShape="1">
                <a:gsLst>
                  <a:gs pos="0">
                    <a:srgbClr val="B2B2B2"/>
                  </a:gs>
                  <a:gs pos="50000">
                    <a:srgbClr val="9A9A9A"/>
                  </a:gs>
                  <a:gs pos="100000">
                    <a:srgbClr val="B2B2B2"/>
                  </a:gs>
                </a:gsLst>
                <a:lin ang="0" scaled="1"/>
              </a:gradFill>
              <a:ln w="222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43" name="Rectangle 48"/>
              <p:cNvSpPr>
                <a:spLocks noChangeAspect="1" noChangeArrowheads="1"/>
              </p:cNvSpPr>
              <p:nvPr/>
            </p:nvSpPr>
            <p:spPr bwMode="auto">
              <a:xfrm>
                <a:off x="964" y="1373"/>
                <a:ext cx="534" cy="1162"/>
              </a:xfrm>
              <a:prstGeom prst="rect">
                <a:avLst/>
              </a:prstGeom>
              <a:gradFill rotWithShape="1">
                <a:gsLst>
                  <a:gs pos="0">
                    <a:srgbClr val="B2B2B2"/>
                  </a:gs>
                  <a:gs pos="100000">
                    <a:srgbClr val="525252"/>
                  </a:gs>
                </a:gsLst>
                <a:lin ang="2700000" scaled="1"/>
              </a:gradFill>
              <a:ln w="222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44" name="Rectangle 49"/>
              <p:cNvSpPr>
                <a:spLocks noChangeAspect="1" noChangeArrowheads="1"/>
              </p:cNvSpPr>
              <p:nvPr/>
            </p:nvSpPr>
            <p:spPr bwMode="auto">
              <a:xfrm>
                <a:off x="858" y="1373"/>
                <a:ext cx="111" cy="1162"/>
              </a:xfrm>
              <a:prstGeom prst="rect">
                <a:avLst/>
              </a:prstGeom>
              <a:gradFill rotWithShape="1">
                <a:gsLst>
                  <a:gs pos="0">
                    <a:srgbClr val="B2B2B2"/>
                  </a:gs>
                  <a:gs pos="50000">
                    <a:srgbClr val="9A9A9A"/>
                  </a:gs>
                  <a:gs pos="100000">
                    <a:srgbClr val="B2B2B2"/>
                  </a:gs>
                </a:gsLst>
                <a:lin ang="0" scaled="1"/>
              </a:gradFill>
              <a:ln w="222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45" name="Freeform 50"/>
              <p:cNvSpPr>
                <a:spLocks noChangeAspect="1"/>
              </p:cNvSpPr>
              <p:nvPr/>
            </p:nvSpPr>
            <p:spPr bwMode="auto">
              <a:xfrm>
                <a:off x="1497" y="2530"/>
                <a:ext cx="192" cy="1079"/>
              </a:xfrm>
              <a:custGeom>
                <a:avLst/>
                <a:gdLst>
                  <a:gd name="T0" fmla="*/ 0 w 256"/>
                  <a:gd name="T1" fmla="*/ 0 h 1348"/>
                  <a:gd name="T2" fmla="*/ 0 w 256"/>
                  <a:gd name="T3" fmla="*/ 1079 h 1348"/>
                  <a:gd name="T4" fmla="*/ 192 w 256"/>
                  <a:gd name="T5" fmla="*/ 1079 h 1348"/>
                  <a:gd name="T6" fmla="*/ 192 w 256"/>
                  <a:gd name="T7" fmla="*/ 288 h 1348"/>
                  <a:gd name="T8" fmla="*/ 111 w 256"/>
                  <a:gd name="T9" fmla="*/ 0 h 1348"/>
                  <a:gd name="T10" fmla="*/ 0 w 256"/>
                  <a:gd name="T11" fmla="*/ 0 h 13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348">
                    <a:moveTo>
                      <a:pt x="0" y="0"/>
                    </a:moveTo>
                    <a:lnTo>
                      <a:pt x="0" y="1348"/>
                    </a:lnTo>
                    <a:lnTo>
                      <a:pt x="256" y="1348"/>
                    </a:lnTo>
                    <a:lnTo>
                      <a:pt x="256" y="360"/>
                    </a:lnTo>
                    <a:lnTo>
                      <a:pt x="148" y="0"/>
                    </a:lnTo>
                    <a:lnTo>
                      <a:pt x="0" y="0"/>
                    </a:lnTo>
                    <a:close/>
                  </a:path>
                </a:pathLst>
              </a:custGeom>
              <a:gradFill rotWithShape="1">
                <a:gsLst>
                  <a:gs pos="0">
                    <a:srgbClr val="B2B2B2"/>
                  </a:gs>
                  <a:gs pos="50000">
                    <a:srgbClr val="9A9A9A"/>
                  </a:gs>
                  <a:gs pos="100000">
                    <a:srgbClr val="B2B2B2"/>
                  </a:gs>
                </a:gsLst>
                <a:lin ang="0" scaled="1"/>
              </a:gradFill>
              <a:ln w="222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6" name="Freeform 51"/>
              <p:cNvSpPr>
                <a:spLocks noChangeAspect="1"/>
              </p:cNvSpPr>
              <p:nvPr/>
            </p:nvSpPr>
            <p:spPr bwMode="auto">
              <a:xfrm flipH="1">
                <a:off x="779" y="2530"/>
                <a:ext cx="192" cy="1079"/>
              </a:xfrm>
              <a:custGeom>
                <a:avLst/>
                <a:gdLst>
                  <a:gd name="T0" fmla="*/ 0 w 256"/>
                  <a:gd name="T1" fmla="*/ 0 h 1348"/>
                  <a:gd name="T2" fmla="*/ 0 w 256"/>
                  <a:gd name="T3" fmla="*/ 1079 h 1348"/>
                  <a:gd name="T4" fmla="*/ 192 w 256"/>
                  <a:gd name="T5" fmla="*/ 1079 h 1348"/>
                  <a:gd name="T6" fmla="*/ 192 w 256"/>
                  <a:gd name="T7" fmla="*/ 288 h 1348"/>
                  <a:gd name="T8" fmla="*/ 111 w 256"/>
                  <a:gd name="T9" fmla="*/ 0 h 1348"/>
                  <a:gd name="T10" fmla="*/ 0 w 256"/>
                  <a:gd name="T11" fmla="*/ 0 h 13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348">
                    <a:moveTo>
                      <a:pt x="0" y="0"/>
                    </a:moveTo>
                    <a:lnTo>
                      <a:pt x="0" y="1348"/>
                    </a:lnTo>
                    <a:lnTo>
                      <a:pt x="256" y="1348"/>
                    </a:lnTo>
                    <a:lnTo>
                      <a:pt x="256" y="360"/>
                    </a:lnTo>
                    <a:lnTo>
                      <a:pt x="148" y="0"/>
                    </a:lnTo>
                    <a:lnTo>
                      <a:pt x="0" y="0"/>
                    </a:lnTo>
                    <a:close/>
                  </a:path>
                </a:pathLst>
              </a:custGeom>
              <a:gradFill rotWithShape="1">
                <a:gsLst>
                  <a:gs pos="0">
                    <a:srgbClr val="B2B2B2"/>
                  </a:gs>
                  <a:gs pos="50000">
                    <a:srgbClr val="9A9A9A"/>
                  </a:gs>
                  <a:gs pos="100000">
                    <a:srgbClr val="B2B2B2"/>
                  </a:gs>
                </a:gsLst>
                <a:lin ang="0" scaled="1"/>
              </a:gradFill>
              <a:ln w="222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7" name="Rectangle 52"/>
              <p:cNvSpPr>
                <a:spLocks noChangeAspect="1" noChangeArrowheads="1"/>
              </p:cNvSpPr>
              <p:nvPr/>
            </p:nvSpPr>
            <p:spPr bwMode="auto">
              <a:xfrm>
                <a:off x="964" y="2530"/>
                <a:ext cx="534" cy="1069"/>
              </a:xfrm>
              <a:prstGeom prst="rect">
                <a:avLst/>
              </a:prstGeom>
              <a:gradFill rotWithShape="1">
                <a:gsLst>
                  <a:gs pos="0">
                    <a:srgbClr val="B2B2B2"/>
                  </a:gs>
                  <a:gs pos="100000">
                    <a:srgbClr val="525252"/>
                  </a:gs>
                </a:gsLst>
                <a:lin ang="18900000" scaled="1"/>
              </a:gradFill>
              <a:ln w="222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18" name="Group 53"/>
            <p:cNvGrpSpPr>
              <a:grpSpLocks/>
            </p:cNvGrpSpPr>
            <p:nvPr/>
          </p:nvGrpSpPr>
          <p:grpSpPr bwMode="auto">
            <a:xfrm>
              <a:off x="942" y="2061"/>
              <a:ext cx="462" cy="843"/>
              <a:chOff x="4125" y="1869"/>
              <a:chExt cx="462" cy="843"/>
            </a:xfrm>
          </p:grpSpPr>
          <p:sp>
            <p:nvSpPr>
              <p:cNvPr id="34" name="Rectangle 54"/>
              <p:cNvSpPr>
                <a:spLocks noChangeArrowheads="1"/>
              </p:cNvSpPr>
              <p:nvPr/>
            </p:nvSpPr>
            <p:spPr bwMode="auto">
              <a:xfrm>
                <a:off x="4170" y="1869"/>
                <a:ext cx="380" cy="815"/>
              </a:xfrm>
              <a:prstGeom prst="rect">
                <a:avLst/>
              </a:prstGeom>
              <a:solidFill>
                <a:srgbClr val="B2B2B2"/>
              </a:solidFill>
              <a:ln w="15875"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39" name="Line 55"/>
              <p:cNvSpPr>
                <a:spLocks noChangeShapeType="1"/>
              </p:cNvSpPr>
              <p:nvPr/>
            </p:nvSpPr>
            <p:spPr bwMode="auto">
              <a:xfrm>
                <a:off x="4149" y="2379"/>
                <a:ext cx="0" cy="330"/>
              </a:xfrm>
              <a:prstGeom prst="line">
                <a:avLst/>
              </a:prstGeom>
              <a:noFill/>
              <a:ln w="762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0" name="Line 56"/>
              <p:cNvSpPr>
                <a:spLocks noChangeShapeType="1"/>
              </p:cNvSpPr>
              <p:nvPr/>
            </p:nvSpPr>
            <p:spPr bwMode="auto">
              <a:xfrm>
                <a:off x="4569" y="2382"/>
                <a:ext cx="0" cy="330"/>
              </a:xfrm>
              <a:prstGeom prst="line">
                <a:avLst/>
              </a:prstGeom>
              <a:noFill/>
              <a:ln w="762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1" name="Line 57"/>
              <p:cNvSpPr>
                <a:spLocks noChangeShapeType="1"/>
              </p:cNvSpPr>
              <p:nvPr/>
            </p:nvSpPr>
            <p:spPr bwMode="auto">
              <a:xfrm rot="-5400000">
                <a:off x="4356" y="2481"/>
                <a:ext cx="0" cy="462"/>
              </a:xfrm>
              <a:prstGeom prst="line">
                <a:avLst/>
              </a:prstGeom>
              <a:noFill/>
              <a:ln w="762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19" name="Group 58"/>
            <p:cNvGrpSpPr>
              <a:grpSpLocks/>
            </p:cNvGrpSpPr>
            <p:nvPr/>
          </p:nvGrpSpPr>
          <p:grpSpPr bwMode="auto">
            <a:xfrm>
              <a:off x="1036" y="2114"/>
              <a:ext cx="289" cy="364"/>
              <a:chOff x="4215" y="1941"/>
              <a:chExt cx="289" cy="364"/>
            </a:xfrm>
          </p:grpSpPr>
          <p:grpSp>
            <p:nvGrpSpPr>
              <p:cNvPr id="22" name="Group 59"/>
              <p:cNvGrpSpPr>
                <a:grpSpLocks/>
              </p:cNvGrpSpPr>
              <p:nvPr/>
            </p:nvGrpSpPr>
            <p:grpSpPr bwMode="auto">
              <a:xfrm>
                <a:off x="4218" y="1941"/>
                <a:ext cx="286" cy="85"/>
                <a:chOff x="4218" y="1941"/>
                <a:chExt cx="286" cy="85"/>
              </a:xfrm>
            </p:grpSpPr>
            <p:sp>
              <p:nvSpPr>
                <p:cNvPr id="31" name="Freeform 60"/>
                <p:cNvSpPr>
                  <a:spLocks noChangeAspect="1"/>
                </p:cNvSpPr>
                <p:nvPr/>
              </p:nvSpPr>
              <p:spPr bwMode="auto">
                <a:xfrm>
                  <a:off x="4218" y="1941"/>
                  <a:ext cx="69" cy="85"/>
                </a:xfrm>
                <a:custGeom>
                  <a:avLst/>
                  <a:gdLst>
                    <a:gd name="T0" fmla="*/ 37 w 292"/>
                    <a:gd name="T1" fmla="*/ 0 h 359"/>
                    <a:gd name="T2" fmla="*/ 69 w 292"/>
                    <a:gd name="T3" fmla="*/ 27 h 359"/>
                    <a:gd name="T4" fmla="*/ 69 w 292"/>
                    <a:gd name="T5" fmla="*/ 65 h 359"/>
                    <a:gd name="T6" fmla="*/ 32 w 292"/>
                    <a:gd name="T7" fmla="*/ 85 h 359"/>
                    <a:gd name="T8" fmla="*/ 1 w 292"/>
                    <a:gd name="T9" fmla="*/ 66 h 359"/>
                    <a:gd name="T10" fmla="*/ 0 w 292"/>
                    <a:gd name="T11" fmla="*/ 27 h 359"/>
                    <a:gd name="T12" fmla="*/ 35 w 292"/>
                    <a:gd name="T13" fmla="*/ 1 h 3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2" h="359">
                      <a:moveTo>
                        <a:pt x="156" y="0"/>
                      </a:moveTo>
                      <a:lnTo>
                        <a:pt x="292" y="116"/>
                      </a:lnTo>
                      <a:lnTo>
                        <a:pt x="290" y="274"/>
                      </a:lnTo>
                      <a:lnTo>
                        <a:pt x="135" y="359"/>
                      </a:lnTo>
                      <a:lnTo>
                        <a:pt x="3" y="278"/>
                      </a:lnTo>
                      <a:lnTo>
                        <a:pt x="0" y="113"/>
                      </a:lnTo>
                      <a:lnTo>
                        <a:pt x="150" y="5"/>
                      </a:lnTo>
                    </a:path>
                  </a:pathLst>
                </a:custGeom>
                <a:solidFill>
                  <a:schemeClr val="bg2"/>
                </a:solidFill>
                <a:ln w="25400" cap="flat" cmpd="sng">
                  <a:solidFill>
                    <a:schemeClr val="tx1"/>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 name="Freeform 61"/>
                <p:cNvSpPr>
                  <a:spLocks noChangeAspect="1"/>
                </p:cNvSpPr>
                <p:nvPr/>
              </p:nvSpPr>
              <p:spPr bwMode="auto">
                <a:xfrm>
                  <a:off x="4326" y="1941"/>
                  <a:ext cx="69" cy="85"/>
                </a:xfrm>
                <a:custGeom>
                  <a:avLst/>
                  <a:gdLst>
                    <a:gd name="T0" fmla="*/ 37 w 292"/>
                    <a:gd name="T1" fmla="*/ 0 h 359"/>
                    <a:gd name="T2" fmla="*/ 69 w 292"/>
                    <a:gd name="T3" fmla="*/ 27 h 359"/>
                    <a:gd name="T4" fmla="*/ 69 w 292"/>
                    <a:gd name="T5" fmla="*/ 65 h 359"/>
                    <a:gd name="T6" fmla="*/ 32 w 292"/>
                    <a:gd name="T7" fmla="*/ 85 h 359"/>
                    <a:gd name="T8" fmla="*/ 1 w 292"/>
                    <a:gd name="T9" fmla="*/ 66 h 359"/>
                    <a:gd name="T10" fmla="*/ 0 w 292"/>
                    <a:gd name="T11" fmla="*/ 27 h 359"/>
                    <a:gd name="T12" fmla="*/ 35 w 292"/>
                    <a:gd name="T13" fmla="*/ 1 h 3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2" h="359">
                      <a:moveTo>
                        <a:pt x="156" y="0"/>
                      </a:moveTo>
                      <a:lnTo>
                        <a:pt x="292" y="116"/>
                      </a:lnTo>
                      <a:lnTo>
                        <a:pt x="290" y="274"/>
                      </a:lnTo>
                      <a:lnTo>
                        <a:pt x="135" y="359"/>
                      </a:lnTo>
                      <a:lnTo>
                        <a:pt x="3" y="278"/>
                      </a:lnTo>
                      <a:lnTo>
                        <a:pt x="0" y="113"/>
                      </a:lnTo>
                      <a:lnTo>
                        <a:pt x="150" y="5"/>
                      </a:lnTo>
                    </a:path>
                  </a:pathLst>
                </a:custGeom>
                <a:solidFill>
                  <a:schemeClr val="bg2"/>
                </a:solidFill>
                <a:ln w="25400" cap="flat" cmpd="sng">
                  <a:solidFill>
                    <a:schemeClr val="tx1"/>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 name="Freeform 62"/>
                <p:cNvSpPr>
                  <a:spLocks noChangeAspect="1"/>
                </p:cNvSpPr>
                <p:nvPr/>
              </p:nvSpPr>
              <p:spPr bwMode="auto">
                <a:xfrm>
                  <a:off x="4435" y="1941"/>
                  <a:ext cx="69" cy="85"/>
                </a:xfrm>
                <a:custGeom>
                  <a:avLst/>
                  <a:gdLst>
                    <a:gd name="T0" fmla="*/ 37 w 292"/>
                    <a:gd name="T1" fmla="*/ 0 h 359"/>
                    <a:gd name="T2" fmla="*/ 69 w 292"/>
                    <a:gd name="T3" fmla="*/ 27 h 359"/>
                    <a:gd name="T4" fmla="*/ 69 w 292"/>
                    <a:gd name="T5" fmla="*/ 65 h 359"/>
                    <a:gd name="T6" fmla="*/ 32 w 292"/>
                    <a:gd name="T7" fmla="*/ 85 h 359"/>
                    <a:gd name="T8" fmla="*/ 1 w 292"/>
                    <a:gd name="T9" fmla="*/ 66 h 359"/>
                    <a:gd name="T10" fmla="*/ 0 w 292"/>
                    <a:gd name="T11" fmla="*/ 27 h 359"/>
                    <a:gd name="T12" fmla="*/ 35 w 292"/>
                    <a:gd name="T13" fmla="*/ 1 h 3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2" h="359">
                      <a:moveTo>
                        <a:pt x="156" y="0"/>
                      </a:moveTo>
                      <a:lnTo>
                        <a:pt x="292" y="116"/>
                      </a:lnTo>
                      <a:lnTo>
                        <a:pt x="290" y="274"/>
                      </a:lnTo>
                      <a:lnTo>
                        <a:pt x="135" y="359"/>
                      </a:lnTo>
                      <a:lnTo>
                        <a:pt x="3" y="278"/>
                      </a:lnTo>
                      <a:lnTo>
                        <a:pt x="0" y="113"/>
                      </a:lnTo>
                      <a:lnTo>
                        <a:pt x="150" y="5"/>
                      </a:lnTo>
                    </a:path>
                  </a:pathLst>
                </a:custGeom>
                <a:solidFill>
                  <a:schemeClr val="bg2"/>
                </a:solidFill>
                <a:ln w="25400" cap="flat" cmpd="sng">
                  <a:solidFill>
                    <a:schemeClr val="tx1"/>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23" name="Group 63"/>
              <p:cNvGrpSpPr>
                <a:grpSpLocks/>
              </p:cNvGrpSpPr>
              <p:nvPr/>
            </p:nvGrpSpPr>
            <p:grpSpPr bwMode="auto">
              <a:xfrm>
                <a:off x="4218" y="2085"/>
                <a:ext cx="286" cy="85"/>
                <a:chOff x="4218" y="1941"/>
                <a:chExt cx="286" cy="85"/>
              </a:xfrm>
            </p:grpSpPr>
            <p:sp>
              <p:nvSpPr>
                <p:cNvPr id="28" name="Freeform 64"/>
                <p:cNvSpPr>
                  <a:spLocks noChangeAspect="1"/>
                </p:cNvSpPr>
                <p:nvPr/>
              </p:nvSpPr>
              <p:spPr bwMode="auto">
                <a:xfrm>
                  <a:off x="4218" y="1941"/>
                  <a:ext cx="69" cy="85"/>
                </a:xfrm>
                <a:custGeom>
                  <a:avLst/>
                  <a:gdLst>
                    <a:gd name="T0" fmla="*/ 37 w 292"/>
                    <a:gd name="T1" fmla="*/ 0 h 359"/>
                    <a:gd name="T2" fmla="*/ 69 w 292"/>
                    <a:gd name="T3" fmla="*/ 27 h 359"/>
                    <a:gd name="T4" fmla="*/ 69 w 292"/>
                    <a:gd name="T5" fmla="*/ 65 h 359"/>
                    <a:gd name="T6" fmla="*/ 32 w 292"/>
                    <a:gd name="T7" fmla="*/ 85 h 359"/>
                    <a:gd name="T8" fmla="*/ 1 w 292"/>
                    <a:gd name="T9" fmla="*/ 66 h 359"/>
                    <a:gd name="T10" fmla="*/ 0 w 292"/>
                    <a:gd name="T11" fmla="*/ 27 h 359"/>
                    <a:gd name="T12" fmla="*/ 35 w 292"/>
                    <a:gd name="T13" fmla="*/ 1 h 3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2" h="359">
                      <a:moveTo>
                        <a:pt x="156" y="0"/>
                      </a:moveTo>
                      <a:lnTo>
                        <a:pt x="292" y="116"/>
                      </a:lnTo>
                      <a:lnTo>
                        <a:pt x="290" y="274"/>
                      </a:lnTo>
                      <a:lnTo>
                        <a:pt x="135" y="359"/>
                      </a:lnTo>
                      <a:lnTo>
                        <a:pt x="3" y="278"/>
                      </a:lnTo>
                      <a:lnTo>
                        <a:pt x="0" y="113"/>
                      </a:lnTo>
                      <a:lnTo>
                        <a:pt x="150" y="5"/>
                      </a:lnTo>
                    </a:path>
                  </a:pathLst>
                </a:custGeom>
                <a:solidFill>
                  <a:schemeClr val="bg2"/>
                </a:solidFill>
                <a:ln w="25400" cap="flat" cmpd="sng">
                  <a:solidFill>
                    <a:schemeClr val="tx1"/>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9" name="Freeform 65"/>
                <p:cNvSpPr>
                  <a:spLocks noChangeAspect="1"/>
                </p:cNvSpPr>
                <p:nvPr/>
              </p:nvSpPr>
              <p:spPr bwMode="auto">
                <a:xfrm>
                  <a:off x="4326" y="1941"/>
                  <a:ext cx="69" cy="85"/>
                </a:xfrm>
                <a:custGeom>
                  <a:avLst/>
                  <a:gdLst>
                    <a:gd name="T0" fmla="*/ 37 w 292"/>
                    <a:gd name="T1" fmla="*/ 0 h 359"/>
                    <a:gd name="T2" fmla="*/ 69 w 292"/>
                    <a:gd name="T3" fmla="*/ 27 h 359"/>
                    <a:gd name="T4" fmla="*/ 69 w 292"/>
                    <a:gd name="T5" fmla="*/ 65 h 359"/>
                    <a:gd name="T6" fmla="*/ 32 w 292"/>
                    <a:gd name="T7" fmla="*/ 85 h 359"/>
                    <a:gd name="T8" fmla="*/ 1 w 292"/>
                    <a:gd name="T9" fmla="*/ 66 h 359"/>
                    <a:gd name="T10" fmla="*/ 0 w 292"/>
                    <a:gd name="T11" fmla="*/ 27 h 359"/>
                    <a:gd name="T12" fmla="*/ 35 w 292"/>
                    <a:gd name="T13" fmla="*/ 1 h 3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2" h="359">
                      <a:moveTo>
                        <a:pt x="156" y="0"/>
                      </a:moveTo>
                      <a:lnTo>
                        <a:pt x="292" y="116"/>
                      </a:lnTo>
                      <a:lnTo>
                        <a:pt x="290" y="274"/>
                      </a:lnTo>
                      <a:lnTo>
                        <a:pt x="135" y="359"/>
                      </a:lnTo>
                      <a:lnTo>
                        <a:pt x="3" y="278"/>
                      </a:lnTo>
                      <a:lnTo>
                        <a:pt x="0" y="113"/>
                      </a:lnTo>
                      <a:lnTo>
                        <a:pt x="150" y="5"/>
                      </a:lnTo>
                    </a:path>
                  </a:pathLst>
                </a:custGeom>
                <a:solidFill>
                  <a:schemeClr val="bg2"/>
                </a:solidFill>
                <a:ln w="25400" cap="flat" cmpd="sng">
                  <a:solidFill>
                    <a:schemeClr val="tx1"/>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0" name="Freeform 66"/>
                <p:cNvSpPr>
                  <a:spLocks noChangeAspect="1"/>
                </p:cNvSpPr>
                <p:nvPr/>
              </p:nvSpPr>
              <p:spPr bwMode="auto">
                <a:xfrm>
                  <a:off x="4435" y="1941"/>
                  <a:ext cx="69" cy="85"/>
                </a:xfrm>
                <a:custGeom>
                  <a:avLst/>
                  <a:gdLst>
                    <a:gd name="T0" fmla="*/ 37 w 292"/>
                    <a:gd name="T1" fmla="*/ 0 h 359"/>
                    <a:gd name="T2" fmla="*/ 69 w 292"/>
                    <a:gd name="T3" fmla="*/ 27 h 359"/>
                    <a:gd name="T4" fmla="*/ 69 w 292"/>
                    <a:gd name="T5" fmla="*/ 65 h 359"/>
                    <a:gd name="T6" fmla="*/ 32 w 292"/>
                    <a:gd name="T7" fmla="*/ 85 h 359"/>
                    <a:gd name="T8" fmla="*/ 1 w 292"/>
                    <a:gd name="T9" fmla="*/ 66 h 359"/>
                    <a:gd name="T10" fmla="*/ 0 w 292"/>
                    <a:gd name="T11" fmla="*/ 27 h 359"/>
                    <a:gd name="T12" fmla="*/ 35 w 292"/>
                    <a:gd name="T13" fmla="*/ 1 h 3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2" h="359">
                      <a:moveTo>
                        <a:pt x="156" y="0"/>
                      </a:moveTo>
                      <a:lnTo>
                        <a:pt x="292" y="116"/>
                      </a:lnTo>
                      <a:lnTo>
                        <a:pt x="290" y="274"/>
                      </a:lnTo>
                      <a:lnTo>
                        <a:pt x="135" y="359"/>
                      </a:lnTo>
                      <a:lnTo>
                        <a:pt x="3" y="278"/>
                      </a:lnTo>
                      <a:lnTo>
                        <a:pt x="0" y="113"/>
                      </a:lnTo>
                      <a:lnTo>
                        <a:pt x="150" y="5"/>
                      </a:lnTo>
                    </a:path>
                  </a:pathLst>
                </a:custGeom>
                <a:solidFill>
                  <a:schemeClr val="bg2"/>
                </a:solidFill>
                <a:ln w="25400" cap="flat" cmpd="sng">
                  <a:solidFill>
                    <a:schemeClr val="tx1"/>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24" name="Group 67"/>
              <p:cNvGrpSpPr>
                <a:grpSpLocks/>
              </p:cNvGrpSpPr>
              <p:nvPr/>
            </p:nvGrpSpPr>
            <p:grpSpPr bwMode="auto">
              <a:xfrm>
                <a:off x="4215" y="2220"/>
                <a:ext cx="286" cy="85"/>
                <a:chOff x="4218" y="1941"/>
                <a:chExt cx="286" cy="85"/>
              </a:xfrm>
            </p:grpSpPr>
            <p:sp>
              <p:nvSpPr>
                <p:cNvPr id="25" name="Freeform 68"/>
                <p:cNvSpPr>
                  <a:spLocks noChangeAspect="1"/>
                </p:cNvSpPr>
                <p:nvPr/>
              </p:nvSpPr>
              <p:spPr bwMode="auto">
                <a:xfrm>
                  <a:off x="4218" y="1941"/>
                  <a:ext cx="69" cy="85"/>
                </a:xfrm>
                <a:custGeom>
                  <a:avLst/>
                  <a:gdLst>
                    <a:gd name="T0" fmla="*/ 37 w 292"/>
                    <a:gd name="T1" fmla="*/ 0 h 359"/>
                    <a:gd name="T2" fmla="*/ 69 w 292"/>
                    <a:gd name="T3" fmla="*/ 27 h 359"/>
                    <a:gd name="T4" fmla="*/ 69 w 292"/>
                    <a:gd name="T5" fmla="*/ 65 h 359"/>
                    <a:gd name="T6" fmla="*/ 32 w 292"/>
                    <a:gd name="T7" fmla="*/ 85 h 359"/>
                    <a:gd name="T8" fmla="*/ 1 w 292"/>
                    <a:gd name="T9" fmla="*/ 66 h 359"/>
                    <a:gd name="T10" fmla="*/ 0 w 292"/>
                    <a:gd name="T11" fmla="*/ 27 h 359"/>
                    <a:gd name="T12" fmla="*/ 35 w 292"/>
                    <a:gd name="T13" fmla="*/ 1 h 3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2" h="359">
                      <a:moveTo>
                        <a:pt x="156" y="0"/>
                      </a:moveTo>
                      <a:lnTo>
                        <a:pt x="292" y="116"/>
                      </a:lnTo>
                      <a:lnTo>
                        <a:pt x="290" y="274"/>
                      </a:lnTo>
                      <a:lnTo>
                        <a:pt x="135" y="359"/>
                      </a:lnTo>
                      <a:lnTo>
                        <a:pt x="3" y="278"/>
                      </a:lnTo>
                      <a:lnTo>
                        <a:pt x="0" y="113"/>
                      </a:lnTo>
                      <a:lnTo>
                        <a:pt x="150" y="5"/>
                      </a:lnTo>
                    </a:path>
                  </a:pathLst>
                </a:custGeom>
                <a:solidFill>
                  <a:schemeClr val="bg2"/>
                </a:solidFill>
                <a:ln w="25400" cap="flat" cmpd="sng">
                  <a:solidFill>
                    <a:schemeClr val="tx1"/>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6" name="Freeform 69"/>
                <p:cNvSpPr>
                  <a:spLocks noChangeAspect="1"/>
                </p:cNvSpPr>
                <p:nvPr/>
              </p:nvSpPr>
              <p:spPr bwMode="auto">
                <a:xfrm>
                  <a:off x="4326" y="1941"/>
                  <a:ext cx="69" cy="85"/>
                </a:xfrm>
                <a:custGeom>
                  <a:avLst/>
                  <a:gdLst>
                    <a:gd name="T0" fmla="*/ 37 w 292"/>
                    <a:gd name="T1" fmla="*/ 0 h 359"/>
                    <a:gd name="T2" fmla="*/ 69 w 292"/>
                    <a:gd name="T3" fmla="*/ 27 h 359"/>
                    <a:gd name="T4" fmla="*/ 69 w 292"/>
                    <a:gd name="T5" fmla="*/ 65 h 359"/>
                    <a:gd name="T6" fmla="*/ 32 w 292"/>
                    <a:gd name="T7" fmla="*/ 85 h 359"/>
                    <a:gd name="T8" fmla="*/ 1 w 292"/>
                    <a:gd name="T9" fmla="*/ 66 h 359"/>
                    <a:gd name="T10" fmla="*/ 0 w 292"/>
                    <a:gd name="T11" fmla="*/ 27 h 359"/>
                    <a:gd name="T12" fmla="*/ 35 w 292"/>
                    <a:gd name="T13" fmla="*/ 1 h 3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2" h="359">
                      <a:moveTo>
                        <a:pt x="156" y="0"/>
                      </a:moveTo>
                      <a:lnTo>
                        <a:pt x="292" y="116"/>
                      </a:lnTo>
                      <a:lnTo>
                        <a:pt x="290" y="274"/>
                      </a:lnTo>
                      <a:lnTo>
                        <a:pt x="135" y="359"/>
                      </a:lnTo>
                      <a:lnTo>
                        <a:pt x="3" y="278"/>
                      </a:lnTo>
                      <a:lnTo>
                        <a:pt x="0" y="113"/>
                      </a:lnTo>
                      <a:lnTo>
                        <a:pt x="150" y="5"/>
                      </a:lnTo>
                    </a:path>
                  </a:pathLst>
                </a:custGeom>
                <a:solidFill>
                  <a:schemeClr val="bg2"/>
                </a:solidFill>
                <a:ln w="25400" cap="flat" cmpd="sng">
                  <a:solidFill>
                    <a:schemeClr val="tx1"/>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7" name="Freeform 70"/>
                <p:cNvSpPr>
                  <a:spLocks noChangeAspect="1"/>
                </p:cNvSpPr>
                <p:nvPr/>
              </p:nvSpPr>
              <p:spPr bwMode="auto">
                <a:xfrm>
                  <a:off x="4435" y="1941"/>
                  <a:ext cx="69" cy="85"/>
                </a:xfrm>
                <a:custGeom>
                  <a:avLst/>
                  <a:gdLst>
                    <a:gd name="T0" fmla="*/ 37 w 292"/>
                    <a:gd name="T1" fmla="*/ 0 h 359"/>
                    <a:gd name="T2" fmla="*/ 69 w 292"/>
                    <a:gd name="T3" fmla="*/ 27 h 359"/>
                    <a:gd name="T4" fmla="*/ 69 w 292"/>
                    <a:gd name="T5" fmla="*/ 65 h 359"/>
                    <a:gd name="T6" fmla="*/ 32 w 292"/>
                    <a:gd name="T7" fmla="*/ 85 h 359"/>
                    <a:gd name="T8" fmla="*/ 1 w 292"/>
                    <a:gd name="T9" fmla="*/ 66 h 359"/>
                    <a:gd name="T10" fmla="*/ 0 w 292"/>
                    <a:gd name="T11" fmla="*/ 27 h 359"/>
                    <a:gd name="T12" fmla="*/ 35 w 292"/>
                    <a:gd name="T13" fmla="*/ 1 h 3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2" h="359">
                      <a:moveTo>
                        <a:pt x="156" y="0"/>
                      </a:moveTo>
                      <a:lnTo>
                        <a:pt x="292" y="116"/>
                      </a:lnTo>
                      <a:lnTo>
                        <a:pt x="290" y="274"/>
                      </a:lnTo>
                      <a:lnTo>
                        <a:pt x="135" y="359"/>
                      </a:lnTo>
                      <a:lnTo>
                        <a:pt x="3" y="278"/>
                      </a:lnTo>
                      <a:lnTo>
                        <a:pt x="0" y="113"/>
                      </a:lnTo>
                      <a:lnTo>
                        <a:pt x="150" y="5"/>
                      </a:lnTo>
                    </a:path>
                  </a:pathLst>
                </a:custGeom>
                <a:solidFill>
                  <a:schemeClr val="bg2"/>
                </a:solidFill>
                <a:ln w="25400" cap="flat" cmpd="sng">
                  <a:solidFill>
                    <a:schemeClr val="tx1"/>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sp>
          <p:nvSpPr>
            <p:cNvPr id="20" name="AutoShape 71"/>
            <p:cNvSpPr>
              <a:spLocks noChangeArrowheads="1"/>
            </p:cNvSpPr>
            <p:nvPr/>
          </p:nvSpPr>
          <p:spPr bwMode="auto">
            <a:xfrm>
              <a:off x="804" y="2432"/>
              <a:ext cx="76" cy="92"/>
            </a:xfrm>
            <a:prstGeom prst="rtTriangle">
              <a:avLst/>
            </a:prstGeom>
            <a:solidFill>
              <a:srgbClr val="FF0000"/>
            </a:solidFill>
            <a:ln w="9525"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1" name="AutoShape 72"/>
            <p:cNvSpPr>
              <a:spLocks noChangeArrowheads="1"/>
            </p:cNvSpPr>
            <p:nvPr/>
          </p:nvSpPr>
          <p:spPr bwMode="auto">
            <a:xfrm flipH="1">
              <a:off x="1476" y="2432"/>
              <a:ext cx="76" cy="92"/>
            </a:xfrm>
            <a:prstGeom prst="rtTriangle">
              <a:avLst/>
            </a:prstGeom>
            <a:solidFill>
              <a:srgbClr val="FF0000"/>
            </a:solidFill>
            <a:ln w="9525"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sp>
        <p:nvSpPr>
          <p:cNvPr id="48" name="Text Box 42"/>
          <p:cNvSpPr txBox="1">
            <a:spLocks noChangeArrowheads="1"/>
          </p:cNvSpPr>
          <p:nvPr/>
        </p:nvSpPr>
        <p:spPr bwMode="auto">
          <a:xfrm>
            <a:off x="755576" y="2060848"/>
            <a:ext cx="4805858"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2200" dirty="0" smtClean="0">
                <a:latin typeface="+mn-lt"/>
              </a:rPr>
              <a:t>For all building columns, </a:t>
            </a:r>
            <a:r>
              <a:rPr lang="en-US" altLang="en-US" sz="2200" b="1" i="1" dirty="0" smtClean="0">
                <a:solidFill>
                  <a:schemeClr val="tx2"/>
                </a:solidFill>
                <a:latin typeface="+mn-lt"/>
              </a:rPr>
              <a:t>including those not design as part of the SFRS</a:t>
            </a:r>
            <a:r>
              <a:rPr lang="en-US" altLang="en-US" sz="2200" dirty="0" smtClean="0">
                <a:latin typeface="+mn-lt"/>
              </a:rPr>
              <a:t>, the required shear strength of column splices with respect to both orthogonal axes of the columns </a:t>
            </a:r>
            <a:r>
              <a:rPr lang="en-US" altLang="en-US" sz="2200" dirty="0">
                <a:latin typeface="+mn-lt"/>
              </a:rPr>
              <a:t>shall be </a:t>
            </a:r>
            <a:r>
              <a:rPr lang="en-US" altLang="en-US" sz="2200" b="1" i="1" dirty="0" err="1" smtClean="0">
                <a:solidFill>
                  <a:schemeClr val="tx2"/>
                </a:solidFill>
                <a:latin typeface="+mn-lt"/>
              </a:rPr>
              <a:t>M</a:t>
            </a:r>
            <a:r>
              <a:rPr lang="en-US" altLang="en-US" sz="2200" b="1" i="1" baseline="-25000" dirty="0" err="1" smtClean="0">
                <a:solidFill>
                  <a:schemeClr val="tx2"/>
                </a:solidFill>
                <a:latin typeface="+mn-lt"/>
              </a:rPr>
              <a:t>pc</a:t>
            </a:r>
            <a:r>
              <a:rPr lang="en-US" altLang="en-US" sz="2200" b="1" i="1" dirty="0" smtClean="0">
                <a:solidFill>
                  <a:schemeClr val="tx2"/>
                </a:solidFill>
                <a:latin typeface="+mn-lt"/>
              </a:rPr>
              <a:t>/H</a:t>
            </a:r>
            <a:r>
              <a:rPr lang="en-US" altLang="en-US" sz="2200" b="1" dirty="0" smtClean="0">
                <a:latin typeface="+mn-lt"/>
              </a:rPr>
              <a:t> </a:t>
            </a:r>
            <a:r>
              <a:rPr lang="en-US" altLang="en-US" sz="2200" dirty="0" smtClean="0">
                <a:latin typeface="+mn-lt"/>
              </a:rPr>
              <a:t>(LRFD), where </a:t>
            </a:r>
            <a:r>
              <a:rPr lang="en-US" altLang="en-US" sz="2200" i="1" dirty="0" err="1" smtClean="0">
                <a:latin typeface="+mn-lt"/>
              </a:rPr>
              <a:t>M</a:t>
            </a:r>
            <a:r>
              <a:rPr lang="en-US" altLang="en-US" sz="2200" i="1" baseline="-25000" dirty="0" err="1" smtClean="0">
                <a:latin typeface="+mn-lt"/>
              </a:rPr>
              <a:t>pc</a:t>
            </a:r>
            <a:r>
              <a:rPr lang="en-US" altLang="en-US" sz="2200" dirty="0" smtClean="0">
                <a:latin typeface="+mn-lt"/>
              </a:rPr>
              <a:t> is the lesser plastic flexural strength of the column sections for the direction in question, and </a:t>
            </a:r>
            <a:r>
              <a:rPr lang="en-US" altLang="en-US" sz="2200" i="1" dirty="0" smtClean="0">
                <a:latin typeface="+mn-lt"/>
              </a:rPr>
              <a:t>H</a:t>
            </a:r>
            <a:r>
              <a:rPr lang="en-US" altLang="en-US" sz="2200" dirty="0" smtClean="0">
                <a:latin typeface="+mn-lt"/>
              </a:rPr>
              <a:t> is the height of the story.</a:t>
            </a:r>
            <a:endParaRPr lang="en-US" altLang="en-US" sz="2200" dirty="0">
              <a:latin typeface="+mn-lt"/>
            </a:endParaRPr>
          </a:p>
        </p:txBody>
      </p:sp>
    </p:spTree>
    <p:extLst>
      <p:ext uri="{BB962C8B-B14F-4D97-AF65-F5344CB8AC3E}">
        <p14:creationId xmlns:p14="http://schemas.microsoft.com/office/powerpoint/2010/main" val="226707999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theme/theme1.xml><?xml version="1.0" encoding="utf-8"?>
<a:theme xmlns:a="http://schemas.openxmlformats.org/drawingml/2006/main" name="Custom Design">
  <a:themeElements>
    <a:clrScheme name="AISC">
      <a:dk1>
        <a:sysClr val="windowText" lastClr="000000"/>
      </a:dk1>
      <a:lt1>
        <a:sysClr val="window" lastClr="FFFFFF"/>
      </a:lt1>
      <a:dk2>
        <a:srgbClr val="1F497D"/>
      </a:dk2>
      <a:lt2>
        <a:srgbClr val="EEECE1"/>
      </a:lt2>
      <a:accent1>
        <a:srgbClr val="1F497D"/>
      </a:accent1>
      <a:accent2>
        <a:srgbClr val="366092"/>
      </a:accent2>
      <a:accent3>
        <a:srgbClr val="4F81BD"/>
      </a:accent3>
      <a:accent4>
        <a:srgbClr val="BFBFBF"/>
      </a:accent4>
      <a:accent5>
        <a:srgbClr val="A5A5A5"/>
      </a:accent5>
      <a:accent6>
        <a:srgbClr val="7F7F7F"/>
      </a:accent6>
      <a:hlink>
        <a:srgbClr val="548DD4"/>
      </a:hlink>
      <a:folHlink>
        <a:srgbClr val="0F243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33360</TotalTime>
  <Words>17610</Words>
  <Application>Microsoft Office PowerPoint</Application>
  <PresentationFormat>On-screen Show (4:3)</PresentationFormat>
  <Paragraphs>1410</Paragraphs>
  <Slides>103</Slides>
  <Notes>99</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103</vt:i4>
      </vt:variant>
    </vt:vector>
  </HeadingPairs>
  <TitlesOfParts>
    <vt:vector size="105" baseType="lpstr">
      <vt:lpstr>Custom Design</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AISC Presentation Template 4:3</dc:title>
  <dc:creator>AISC</dc:creator>
  <cp:lastModifiedBy>Sattler, Kristi</cp:lastModifiedBy>
  <cp:revision>1130</cp:revision>
  <cp:lastPrinted>2012-06-12T15:24:24Z</cp:lastPrinted>
  <dcterms:created xsi:type="dcterms:W3CDTF">2013-04-09T21:22:02Z</dcterms:created>
  <dcterms:modified xsi:type="dcterms:W3CDTF">2020-07-07T13:35:00Z</dcterms:modified>
</cp:coreProperties>
</file>