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1"/>
  </p:sldMasterIdLst>
  <p:notesMasterIdLst>
    <p:notesMasterId r:id="rId88"/>
  </p:notesMasterIdLst>
  <p:sldIdLst>
    <p:sldId id="1131" r:id="rId2"/>
    <p:sldId id="1132" r:id="rId3"/>
    <p:sldId id="1133" r:id="rId4"/>
    <p:sldId id="1048" r:id="rId5"/>
    <p:sldId id="1049" r:id="rId6"/>
    <p:sldId id="1050" r:id="rId7"/>
    <p:sldId id="1051" r:id="rId8"/>
    <p:sldId id="1052" r:id="rId9"/>
    <p:sldId id="1053" r:id="rId10"/>
    <p:sldId id="1054" r:id="rId11"/>
    <p:sldId id="1134" r:id="rId12"/>
    <p:sldId id="1135" r:id="rId13"/>
    <p:sldId id="1141" r:id="rId14"/>
    <p:sldId id="1143" r:id="rId15"/>
    <p:sldId id="1144" r:id="rId16"/>
    <p:sldId id="1145" r:id="rId17"/>
    <p:sldId id="1146" r:id="rId18"/>
    <p:sldId id="1147" r:id="rId19"/>
    <p:sldId id="1148" r:id="rId20"/>
    <p:sldId id="1136" r:id="rId21"/>
    <p:sldId id="1149" r:id="rId22"/>
    <p:sldId id="1150" r:id="rId23"/>
    <p:sldId id="1151" r:id="rId24"/>
    <p:sldId id="1152" r:id="rId25"/>
    <p:sldId id="1153" r:id="rId26"/>
    <p:sldId id="1154" r:id="rId27"/>
    <p:sldId id="1155" r:id="rId28"/>
    <p:sldId id="1156" r:id="rId29"/>
    <p:sldId id="1137" r:id="rId30"/>
    <p:sldId id="1074" r:id="rId31"/>
    <p:sldId id="1075" r:id="rId32"/>
    <p:sldId id="1157" r:id="rId33"/>
    <p:sldId id="1138" r:id="rId34"/>
    <p:sldId id="1078" r:id="rId35"/>
    <p:sldId id="1079" r:id="rId36"/>
    <p:sldId id="1158" r:id="rId37"/>
    <p:sldId id="1159" r:id="rId38"/>
    <p:sldId id="1160" r:id="rId39"/>
    <p:sldId id="1161" r:id="rId40"/>
    <p:sldId id="1084" r:id="rId41"/>
    <p:sldId id="1162" r:id="rId42"/>
    <p:sldId id="1163" r:id="rId43"/>
    <p:sldId id="1087" r:id="rId44"/>
    <p:sldId id="1088" r:id="rId45"/>
    <p:sldId id="1089" r:id="rId46"/>
    <p:sldId id="1090" r:id="rId47"/>
    <p:sldId id="1091" r:id="rId48"/>
    <p:sldId id="1092" r:id="rId49"/>
    <p:sldId id="1093" r:id="rId50"/>
    <p:sldId id="1094" r:id="rId51"/>
    <p:sldId id="1095" r:id="rId52"/>
    <p:sldId id="1096" r:id="rId53"/>
    <p:sldId id="1097" r:id="rId54"/>
    <p:sldId id="1098" r:id="rId55"/>
    <p:sldId id="1099" r:id="rId56"/>
    <p:sldId id="1100" r:id="rId57"/>
    <p:sldId id="1101" r:id="rId58"/>
    <p:sldId id="1102" r:id="rId59"/>
    <p:sldId id="1103" r:id="rId60"/>
    <p:sldId id="1104" r:id="rId61"/>
    <p:sldId id="1105" r:id="rId62"/>
    <p:sldId id="1106" r:id="rId63"/>
    <p:sldId id="1107" r:id="rId64"/>
    <p:sldId id="1164" r:id="rId65"/>
    <p:sldId id="1109" r:id="rId66"/>
    <p:sldId id="1110" r:id="rId67"/>
    <p:sldId id="1111" r:id="rId68"/>
    <p:sldId id="1112" r:id="rId69"/>
    <p:sldId id="1113" r:id="rId70"/>
    <p:sldId id="1114" r:id="rId71"/>
    <p:sldId id="1115" r:id="rId72"/>
    <p:sldId id="1116" r:id="rId73"/>
    <p:sldId id="1117" r:id="rId74"/>
    <p:sldId id="1118" r:id="rId75"/>
    <p:sldId id="1119" r:id="rId76"/>
    <p:sldId id="1120" r:id="rId77"/>
    <p:sldId id="1121" r:id="rId78"/>
    <p:sldId id="1122" r:id="rId79"/>
    <p:sldId id="1123" r:id="rId80"/>
    <p:sldId id="1124" r:id="rId81"/>
    <p:sldId id="1125" r:id="rId82"/>
    <p:sldId id="1126" r:id="rId83"/>
    <p:sldId id="1127" r:id="rId84"/>
    <p:sldId id="1128" r:id="rId85"/>
    <p:sldId id="1140" r:id="rId86"/>
    <p:sldId id="1130" r:id="rId8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Title Slide" id="{BEF29D6A-1967-334A-BD90-6A2E587A8F8D}">
          <p14:sldIdLst>
            <p14:sldId id="1131"/>
          </p14:sldIdLst>
        </p14:section>
        <p14:section name="Untitled Section" id="{DB4116C6-27F7-4F57-8094-C1B7ED199F92}">
          <p14:sldIdLst>
            <p14:sldId id="1132"/>
            <p14:sldId id="1133"/>
            <p14:sldId id="1048"/>
            <p14:sldId id="1049"/>
            <p14:sldId id="1050"/>
            <p14:sldId id="1051"/>
            <p14:sldId id="1052"/>
            <p14:sldId id="1053"/>
            <p14:sldId id="1054"/>
            <p14:sldId id="1134"/>
            <p14:sldId id="1135"/>
            <p14:sldId id="1141"/>
            <p14:sldId id="1143"/>
            <p14:sldId id="1144"/>
            <p14:sldId id="1145"/>
            <p14:sldId id="1146"/>
            <p14:sldId id="1147"/>
            <p14:sldId id="1148"/>
            <p14:sldId id="1136"/>
            <p14:sldId id="1149"/>
            <p14:sldId id="1150"/>
            <p14:sldId id="1151"/>
            <p14:sldId id="1152"/>
            <p14:sldId id="1153"/>
            <p14:sldId id="1154"/>
            <p14:sldId id="1155"/>
            <p14:sldId id="1156"/>
            <p14:sldId id="1137"/>
            <p14:sldId id="1074"/>
            <p14:sldId id="1075"/>
            <p14:sldId id="1157"/>
            <p14:sldId id="1138"/>
            <p14:sldId id="1078"/>
            <p14:sldId id="1079"/>
            <p14:sldId id="1158"/>
            <p14:sldId id="1159"/>
            <p14:sldId id="1160"/>
            <p14:sldId id="1161"/>
            <p14:sldId id="1084"/>
            <p14:sldId id="1162"/>
            <p14:sldId id="1163"/>
            <p14:sldId id="1087"/>
            <p14:sldId id="1088"/>
            <p14:sldId id="1089"/>
            <p14:sldId id="1090"/>
            <p14:sldId id="1091"/>
            <p14:sldId id="1092"/>
            <p14:sldId id="1093"/>
            <p14:sldId id="1094"/>
            <p14:sldId id="1095"/>
            <p14:sldId id="1096"/>
            <p14:sldId id="1097"/>
            <p14:sldId id="1098"/>
            <p14:sldId id="1099"/>
            <p14:sldId id="1100"/>
            <p14:sldId id="1101"/>
            <p14:sldId id="1102"/>
            <p14:sldId id="1103"/>
            <p14:sldId id="1104"/>
            <p14:sldId id="1105"/>
            <p14:sldId id="1106"/>
            <p14:sldId id="1107"/>
            <p14:sldId id="1164"/>
            <p14:sldId id="1109"/>
            <p14:sldId id="1110"/>
            <p14:sldId id="1111"/>
            <p14:sldId id="1112"/>
            <p14:sldId id="1113"/>
            <p14:sldId id="1114"/>
            <p14:sldId id="1115"/>
            <p14:sldId id="1116"/>
            <p14:sldId id="1117"/>
            <p14:sldId id="1118"/>
            <p14:sldId id="1119"/>
            <p14:sldId id="1120"/>
            <p14:sldId id="1121"/>
            <p14:sldId id="1122"/>
            <p14:sldId id="1123"/>
            <p14:sldId id="1124"/>
            <p14:sldId id="1125"/>
            <p14:sldId id="1126"/>
            <p14:sldId id="1127"/>
            <p14:sldId id="1128"/>
            <p14:sldId id="1140"/>
            <p14:sldId id="1130"/>
          </p14:sldIdLst>
        </p14:section>
      </p14:sectionLst>
    </p:ext>
    <p:ext uri="{EFAFB233-063F-42B5-8137-9DF3F51BA10A}">
      <p15:sldGuideLst xmlns:p15="http://schemas.microsoft.com/office/powerpoint/2012/main" xmlns="">
        <p15:guide id="3" orient="horz" pos="2750" userDrawn="1">
          <p15:clr>
            <a:srgbClr val="A4A3A4"/>
          </p15:clr>
        </p15:guide>
        <p15:guide id="4" pos="201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ttler, Kristi" initials="S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77A"/>
    <a:srgbClr val="16ABEE"/>
    <a:srgbClr val="7CBD32"/>
    <a:srgbClr val="AED87C"/>
    <a:srgbClr val="FC9F2E"/>
    <a:srgbClr val="FAC678"/>
    <a:srgbClr val="FF9A4A"/>
    <a:srgbClr val="CC7D3C"/>
    <a:srgbClr val="0A1013"/>
    <a:srgbClr val="87C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8" autoAdjust="0"/>
    <p:restoredTop sz="77017" autoAdjust="0"/>
  </p:normalViewPr>
  <p:slideViewPr>
    <p:cSldViewPr>
      <p:cViewPr varScale="1">
        <p:scale>
          <a:sx n="52" d="100"/>
          <a:sy n="52" d="100"/>
        </p:scale>
        <p:origin x="-1848" y="-90"/>
      </p:cViewPr>
      <p:guideLst>
        <p:guide orient="horz" pos="2750"/>
        <p:guide pos="2018"/>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100" d="100"/>
        <a:sy n="100" d="100"/>
      </p:scale>
      <p:origin x="0" y="78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8" Type="http://schemas.openxmlformats.org/officeDocument/2006/relationships/slide" Target="slides/slide86.xml"/><Relationship Id="rId3" Type="http://schemas.openxmlformats.org/officeDocument/2006/relationships/slide" Target="slides/slide12.xml"/><Relationship Id="rId7" Type="http://schemas.openxmlformats.org/officeDocument/2006/relationships/slide" Target="slides/slide85.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33.xml"/><Relationship Id="rId5" Type="http://schemas.openxmlformats.org/officeDocument/2006/relationships/slide" Target="slides/slide29.xml"/><Relationship Id="rId4"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6EAF8-3271-4142-89B6-932C21916834}" type="datetimeFigureOut">
              <a:rPr lang="fr-FR" smtClean="0"/>
              <a:pPr/>
              <a:t>07/07/2020</a:t>
            </a:fld>
            <a:endParaRPr lang="fr-CA"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D251D-F4B4-477B-AC6C-B1160455DDA7}" type="slidenum">
              <a:rPr lang="fr-CA" smtClean="0"/>
              <a:pPr/>
              <a:t>‹#›</a:t>
            </a:fld>
            <a:endParaRPr lang="fr-CA" dirty="0"/>
          </a:p>
        </p:txBody>
      </p:sp>
    </p:spTree>
    <p:extLst>
      <p:ext uri="{BB962C8B-B14F-4D97-AF65-F5344CB8AC3E}">
        <p14:creationId xmlns:p14="http://schemas.microsoft.com/office/powerpoint/2010/main" val="8693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ltLang="en-US" sz="800" dirty="0" smtClean="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p>
          <a:p>
            <a:endParaRPr lang="en-US" altLang="en-US" sz="800" dirty="0" smtClean="0"/>
          </a:p>
          <a:p>
            <a:r>
              <a:rPr lang="en-US" altLang="en-US" sz="800" dirty="0" smtClean="0"/>
              <a:t>The presentations are closely tied to the 2016 AISC </a:t>
            </a:r>
            <a:r>
              <a:rPr lang="en-US" altLang="en-US" sz="800" i="1" dirty="0" smtClean="0"/>
              <a:t>Seismic Provisions for Structural Steel Buildings </a:t>
            </a:r>
            <a:r>
              <a:rPr lang="en-US" altLang="en-US" sz="800" dirty="0" smtClean="0"/>
              <a:t>(referred to herein as the AISC </a:t>
            </a:r>
            <a:r>
              <a:rPr lang="en-US" altLang="en-US" sz="800" i="1" dirty="0" smtClean="0"/>
              <a:t>Seismic Provisions</a:t>
            </a:r>
            <a:r>
              <a:rPr lang="en-US" altLang="en-US" sz="800" dirty="0" smtClean="0"/>
              <a:t>). The presentations discuss basic principles of the behavior of seismic response of steel structures, and show how these principles are treated in the AISC </a:t>
            </a:r>
            <a:r>
              <a:rPr lang="en-US" altLang="en-US" sz="800" i="1" dirty="0" smtClean="0"/>
              <a:t>Seismic Provisions</a:t>
            </a:r>
            <a:r>
              <a:rPr lang="en-US" altLang="en-US" sz="800" dirty="0" smtClean="0"/>
              <a:t>. The presentations are most effective if the students have a copy of the AISC </a:t>
            </a:r>
            <a:r>
              <a:rPr lang="en-US" altLang="en-US" sz="800" i="1" dirty="0" smtClean="0"/>
              <a:t>Seismic Provisions</a:t>
            </a:r>
            <a:r>
              <a:rPr lang="en-US" altLang="en-US" sz="800" dirty="0" smtClean="0"/>
              <a:t>. A free copy can be downloaded from the AISC website, at: www.aisc.org.</a:t>
            </a:r>
          </a:p>
          <a:p>
            <a:endParaRPr lang="en-US" altLang="en-US" sz="800" dirty="0" smtClean="0"/>
          </a:p>
          <a:p>
            <a:r>
              <a:rPr lang="en-US" altLang="en-US" sz="800" dirty="0" smtClean="0"/>
              <a:t>For basic steel design topics, the presentation refers to the 2016 AISC </a:t>
            </a:r>
            <a:r>
              <a:rPr lang="en-US" altLang="en-US" sz="800" i="1" dirty="0" smtClean="0"/>
              <a:t>Specification for Structural Steel Buildings</a:t>
            </a:r>
            <a:r>
              <a:rPr lang="en-US" altLang="en-US" sz="800" dirty="0" smtClean="0"/>
              <a:t> (herein referred to as the AISC </a:t>
            </a:r>
            <a:r>
              <a:rPr lang="en-US" altLang="en-US" sz="800" i="1" dirty="0" smtClean="0"/>
              <a:t>Specification</a:t>
            </a:r>
            <a:r>
              <a:rPr lang="en-US" altLang="en-US" sz="800" dirty="0" smtClean="0"/>
              <a:t>). Both the 2016 AISC </a:t>
            </a:r>
            <a:r>
              <a:rPr lang="en-US" altLang="en-US" sz="800" i="1" dirty="0" smtClean="0"/>
              <a:t>Seismic Provisions</a:t>
            </a:r>
            <a:r>
              <a:rPr lang="en-US" altLang="en-US" sz="800" dirty="0" smtClean="0"/>
              <a:t> and AISC </a:t>
            </a:r>
            <a:r>
              <a:rPr lang="en-US" altLang="en-US" sz="800" i="1" dirty="0" smtClean="0"/>
              <a:t>Specification </a:t>
            </a:r>
            <a:r>
              <a:rPr lang="en-US" altLang="en-US" sz="800" dirty="0" smtClean="0"/>
              <a:t>are written in the combined LRFD - ASD format. These PowerPoint presentations, however, present only the LRFD format. For seismic-resistant design, the LRFD format is preferable, in that it more closely follows the element capacity concepts used seismic design. </a:t>
            </a:r>
          </a:p>
          <a:p>
            <a:endParaRPr lang="en-US" altLang="en-US" sz="800" dirty="0" smtClean="0"/>
          </a:p>
          <a:p>
            <a:r>
              <a:rPr lang="en-US" altLang="en-US" sz="800" dirty="0" smtClean="0"/>
              <a:t>For code related seismic-design topics not covered in the AISC </a:t>
            </a:r>
            <a:r>
              <a:rPr lang="en-US" altLang="en-US" sz="800" i="1" dirty="0" smtClean="0"/>
              <a:t>Seismic Provisions </a:t>
            </a:r>
            <a:r>
              <a:rPr lang="en-US" altLang="en-US" sz="800" dirty="0" smtClean="0"/>
              <a:t>(seismic design categories, R-factors, seismic </a:t>
            </a:r>
            <a:r>
              <a:rPr lang="en-US" altLang="en-US" sz="800" dirty="0" err="1" smtClean="0"/>
              <a:t>overstrength</a:t>
            </a:r>
            <a:r>
              <a:rPr lang="en-US" altLang="en-US" sz="800" dirty="0" smtClean="0"/>
              <a:t> factors, etc.), the presentations refer to ASCE 7-16 (with Supplement 1) - </a:t>
            </a:r>
            <a:r>
              <a:rPr lang="en-US" altLang="en-US" sz="800" i="1" dirty="0" smtClean="0"/>
              <a:t>Minimum Design Loads for Buildings and Other Structures</a:t>
            </a:r>
            <a:r>
              <a:rPr lang="en-US" altLang="en-US" sz="800" dirty="0" smtClean="0"/>
              <a:t>.</a:t>
            </a:r>
          </a:p>
          <a:p>
            <a:endParaRPr lang="en-US" altLang="en-US" sz="800" dirty="0" smtClean="0"/>
          </a:p>
          <a:p>
            <a:r>
              <a:rPr lang="en-US" altLang="en-US" sz="800" dirty="0" smtClean="0"/>
              <a:t>For questions, comments, corrections, or suggestions on these presentations, please contact:</a:t>
            </a:r>
          </a:p>
          <a:p>
            <a:endParaRPr lang="en-US" altLang="en-US" sz="800" dirty="0" smtClean="0"/>
          </a:p>
          <a:p>
            <a:r>
              <a:rPr lang="en-US" altLang="en-US" sz="800" dirty="0" smtClean="0"/>
              <a:t>AISC University Programs</a:t>
            </a:r>
          </a:p>
          <a:p>
            <a:r>
              <a:rPr lang="en-US" altLang="en-US" sz="800" dirty="0" smtClean="0"/>
              <a:t>Email: universityprograms@aisc.org</a:t>
            </a:r>
          </a:p>
          <a:p>
            <a:endParaRPr lang="en-US" altLang="en-US" sz="800" dirty="0" smtClean="0"/>
          </a:p>
          <a:p>
            <a:endParaRPr lang="en-US" altLang="en-US" sz="800" dirty="0" smtClean="0"/>
          </a:p>
          <a:p>
            <a:r>
              <a:rPr lang="en-US" altLang="en-US" sz="800" dirty="0" smtClean="0"/>
              <a:t>Acknowledgments:</a:t>
            </a:r>
          </a:p>
          <a:p>
            <a:r>
              <a:rPr lang="en-US" altLang="en-US" sz="800" dirty="0" smtClean="0"/>
              <a:t>These presentations were prepared by Michael D. </a:t>
            </a:r>
            <a:r>
              <a:rPr lang="en-US" altLang="en-US" sz="800" dirty="0" err="1" smtClean="0"/>
              <a:t>Engelhardt</a:t>
            </a:r>
            <a:r>
              <a:rPr lang="en-US" altLang="en-US" sz="800" dirty="0" smtClean="0"/>
              <a:t> (University of Texas at Austin) with support from the AISC </a:t>
            </a:r>
            <a:r>
              <a:rPr lang="en-US" altLang="en-US" sz="800" i="1" dirty="0" smtClean="0"/>
              <a:t>Educator Career Enhancement Award</a:t>
            </a:r>
            <a:r>
              <a:rPr lang="en-US" altLang="en-US" sz="800" dirty="0" smtClean="0"/>
              <a:t>.  The author also gratefully acknowledges contributions and review provided by the AISC Task Group for this project:</a:t>
            </a:r>
          </a:p>
          <a:p>
            <a:r>
              <a:rPr lang="en-US" altLang="en-US" sz="800" dirty="0" smtClean="0"/>
              <a:t>Mark Bowman - Purdue University</a:t>
            </a:r>
          </a:p>
          <a:p>
            <a:r>
              <a:rPr lang="en-US" altLang="en-US" sz="800" dirty="0" smtClean="0"/>
              <a:t>Steve </a:t>
            </a:r>
            <a:r>
              <a:rPr lang="en-US" altLang="en-US" sz="800" dirty="0" err="1" smtClean="0"/>
              <a:t>Mahin</a:t>
            </a:r>
            <a:r>
              <a:rPr lang="en-US" altLang="en-US" sz="800" dirty="0" smtClean="0"/>
              <a:t> - University of California at Berkeley</a:t>
            </a:r>
          </a:p>
          <a:p>
            <a:r>
              <a:rPr lang="en-US" altLang="en-US" sz="800" dirty="0" smtClean="0"/>
              <a:t>Brett Manning - PMB 200</a:t>
            </a:r>
          </a:p>
          <a:p>
            <a:r>
              <a:rPr lang="en-US" altLang="en-US" sz="800" dirty="0" smtClean="0"/>
              <a:t>Carol </a:t>
            </a:r>
            <a:r>
              <a:rPr lang="en-US" altLang="en-US" sz="800" dirty="0" err="1" smtClean="0"/>
              <a:t>Pivonka</a:t>
            </a:r>
            <a:r>
              <a:rPr lang="en-US" altLang="en-US" sz="800" dirty="0" smtClean="0"/>
              <a:t> - AISC</a:t>
            </a:r>
          </a:p>
          <a:p>
            <a:r>
              <a:rPr lang="en-US" altLang="en-US" sz="800" dirty="0" smtClean="0"/>
              <a:t>Larry </a:t>
            </a:r>
            <a:r>
              <a:rPr lang="en-US" altLang="en-US" sz="800" dirty="0" err="1" smtClean="0"/>
              <a:t>Reaveley</a:t>
            </a:r>
            <a:r>
              <a:rPr lang="en-US" altLang="en-US" sz="800" dirty="0" smtClean="0"/>
              <a:t> - University of Utah</a:t>
            </a:r>
          </a:p>
          <a:p>
            <a:pPr>
              <a:lnSpc>
                <a:spcPct val="80000"/>
              </a:lnSpc>
            </a:pPr>
            <a:r>
              <a:rPr lang="en-US" altLang="en-US" sz="800" dirty="0" smtClean="0"/>
              <a:t>Rafael </a:t>
            </a:r>
            <a:r>
              <a:rPr lang="en-US" altLang="en-US" sz="800" dirty="0" err="1" smtClean="0"/>
              <a:t>Sabelli</a:t>
            </a:r>
            <a:r>
              <a:rPr lang="en-US" altLang="en-US" sz="800" dirty="0" smtClean="0"/>
              <a:t> - </a:t>
            </a:r>
            <a:r>
              <a:rPr lang="en-US" altLang="en-US" sz="800" dirty="0" err="1" smtClean="0"/>
              <a:t>Dasse</a:t>
            </a:r>
            <a:r>
              <a:rPr lang="en-US" altLang="en-US" sz="800" dirty="0" smtClean="0"/>
              <a:t> Design, San Francisco</a:t>
            </a:r>
          </a:p>
          <a:p>
            <a:r>
              <a:rPr lang="en-US" altLang="en-US" sz="800" dirty="0" smtClean="0"/>
              <a:t>Tom Sabol - </a:t>
            </a:r>
            <a:r>
              <a:rPr lang="en-US" altLang="en-US" sz="800" dirty="0" err="1" smtClean="0"/>
              <a:t>Englekirk</a:t>
            </a:r>
            <a:r>
              <a:rPr lang="en-US" altLang="en-US" sz="800" dirty="0" smtClean="0"/>
              <a:t> &amp; Sabol Consulting Engineers, Los Angeles</a:t>
            </a:r>
          </a:p>
          <a:p>
            <a:r>
              <a:rPr lang="en-US" altLang="en-US" sz="800" dirty="0" smtClean="0"/>
              <a:t>Chia-Ming </a:t>
            </a:r>
            <a:r>
              <a:rPr lang="en-US" altLang="en-US" sz="800" dirty="0" err="1" smtClean="0"/>
              <a:t>Uang</a:t>
            </a:r>
            <a:r>
              <a:rPr lang="en-US" altLang="en-US" sz="800" dirty="0" smtClean="0"/>
              <a:t> - University of California at San Diego</a:t>
            </a:r>
          </a:p>
          <a:p>
            <a:endParaRPr lang="en-US" altLang="en-US" sz="800" dirty="0" smtClean="0"/>
          </a:p>
          <a:p>
            <a:r>
              <a:rPr lang="en-US" altLang="en-US" sz="800" dirty="0" smtClean="0"/>
              <a:t>The module on Special Plate Shear Walls was prepared by Rafael </a:t>
            </a:r>
            <a:r>
              <a:rPr lang="en-US" altLang="en-US" sz="800" dirty="0" err="1" smtClean="0"/>
              <a:t>Sabelli</a:t>
            </a:r>
            <a:r>
              <a:rPr lang="en-US" altLang="en-US" sz="800" dirty="0" smtClean="0"/>
              <a:t> - </a:t>
            </a:r>
            <a:r>
              <a:rPr lang="en-US" altLang="en-US" sz="800" dirty="0" err="1" smtClean="0"/>
              <a:t>Dasse</a:t>
            </a:r>
            <a:r>
              <a:rPr lang="en-US" altLang="en-US" sz="800" dirty="0" smtClean="0"/>
              <a:t> Design, San Francisco. The contributions of Prof. Sharon Wood of the University of Texas at Austin to Module 1 are also gratefully acknowledged.</a:t>
            </a:r>
          </a:p>
          <a:p>
            <a:endParaRPr lang="en-US" altLang="en-US" sz="800" dirty="0" smtClean="0"/>
          </a:p>
          <a:p>
            <a:r>
              <a:rPr lang="en-US" altLang="en-US" sz="800" dirty="0" smtClean="0"/>
              <a:t>Version 2 (Updates to 2016 AISC </a:t>
            </a:r>
            <a:r>
              <a:rPr lang="en-US" altLang="en-US" sz="800" i="1" dirty="0" smtClean="0"/>
              <a:t>Seismic Design Provisions</a:t>
            </a:r>
            <a:r>
              <a:rPr lang="en-US" altLang="en-US" sz="800" dirty="0" smtClean="0"/>
              <a:t>):</a:t>
            </a:r>
          </a:p>
          <a:p>
            <a:r>
              <a:rPr lang="en-US" altLang="en-US" sz="800" dirty="0" smtClean="0"/>
              <a:t>Patricia Clayton – University of Texas at Austin</a:t>
            </a:r>
          </a:p>
          <a:p>
            <a:r>
              <a:rPr lang="en-US" altLang="en-US" sz="800" dirty="0" smtClean="0"/>
              <a:t>Larry </a:t>
            </a:r>
            <a:r>
              <a:rPr lang="en-US" altLang="en-US" sz="800" dirty="0" err="1" smtClean="0"/>
              <a:t>Fahnestock</a:t>
            </a:r>
            <a:r>
              <a:rPr lang="en-US" altLang="en-US" sz="800" dirty="0" smtClean="0"/>
              <a:t> – University of Illinois at Urbana-Champaign</a:t>
            </a:r>
          </a:p>
          <a:p>
            <a:r>
              <a:rPr lang="en-US" altLang="en-US" sz="800" dirty="0" smtClean="0"/>
              <a:t>Matthew </a:t>
            </a:r>
            <a:r>
              <a:rPr lang="en-US" altLang="en-US" sz="800" dirty="0" err="1" smtClean="0"/>
              <a:t>Eatherton</a:t>
            </a:r>
            <a:r>
              <a:rPr lang="en-US" altLang="en-US" sz="800" dirty="0" smtClean="0"/>
              <a:t> – Virginia Tech</a:t>
            </a:r>
          </a:p>
          <a:p>
            <a:r>
              <a:rPr lang="en-US" altLang="en-US" sz="800" dirty="0" smtClean="0"/>
              <a:t>Paul Richards – </a:t>
            </a:r>
            <a:r>
              <a:rPr lang="en-US" altLang="en-US" sz="800" dirty="0" err="1" smtClean="0"/>
              <a:t>DuraFuse</a:t>
            </a:r>
            <a:r>
              <a:rPr lang="en-US" altLang="en-US" sz="800" dirty="0" smtClean="0"/>
              <a:t> Frames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a:t>
            </a:fld>
            <a:endParaRPr lang="fr-CA" dirty="0"/>
          </a:p>
        </p:txBody>
      </p:sp>
    </p:spTree>
    <p:extLst>
      <p:ext uri="{BB962C8B-B14F-4D97-AF65-F5344CB8AC3E}">
        <p14:creationId xmlns:p14="http://schemas.microsoft.com/office/powerpoint/2010/main" val="319762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5C3AE9D2-B3F4-4539-91A0-9858F7A2678F}" type="slidenum">
              <a:rPr lang="en-US" altLang="en-US"/>
              <a:pPr/>
              <a:t>10</a:t>
            </a:fld>
            <a:endParaRPr lang="en-US" altLang="en-US"/>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altLang="en-US" dirty="0"/>
              <a:t>This slide illustrates, in a very simple way, how earthquakes affect structures.</a:t>
            </a:r>
          </a:p>
          <a:p>
            <a:r>
              <a:rPr lang="en-US" altLang="en-US" dirty="0"/>
              <a:t>Since the structure is connected to the ground, when the ground shakes in an earthquake, the building also shakes. The ground, and therefore the building, shake in both the horizontal and vertical directions. In general, the horizontal shaking, as shown in this slide, has the most damaging effects on the structure.</a:t>
            </a:r>
          </a:p>
          <a:p>
            <a:r>
              <a:rPr lang="en-US" altLang="en-US" dirty="0"/>
              <a:t>As shown in the slide, the structure will experience a time varying acceleration during an earthquake. However, since structures are not rigid, the acceleration versus time history of the structure will be different than the acceleration versus time history of the ground. Some structures will amplify the ground motion, and experience much higher acceleration levels than the ground. Other structures will de-amplify the ground motion, and experience much lower acceleration levels than the ground. </a:t>
            </a:r>
          </a:p>
          <a:p>
            <a:endParaRPr lang="en-US" altLang="en-US" dirty="0"/>
          </a:p>
          <a:p>
            <a:r>
              <a:rPr lang="en-US" altLang="en-US" dirty="0"/>
              <a:t>If a structure is viewed as a "single degree of freedom" system, then the peak acceleration of the structure during an earthquake is referred to as "spectral acceleration."</a:t>
            </a:r>
          </a:p>
          <a:p>
            <a:r>
              <a:rPr lang="en-US" altLang="en-US" dirty="0"/>
              <a:t>The spectral acceleration for any given ground motion will depend on many factors, including:</a:t>
            </a:r>
            <a:br>
              <a:rPr lang="en-US" altLang="en-US" dirty="0"/>
            </a:br>
            <a:r>
              <a:rPr lang="en-US" altLang="en-US" dirty="0"/>
              <a:t>- The fundamental natural period of vibration of the structure, and how close this is to the dominant period of the ground motion. Structures with a natural period of vibration that is close to the dominant period of the ground motion will experience a resonance effect, and will greatly amplify the ground acceleration. That is, such structures will experience peak accelerations much larger than the peak ground acceleration.</a:t>
            </a:r>
          </a:p>
          <a:p>
            <a:r>
              <a:rPr lang="en-US" altLang="en-US" dirty="0"/>
              <a:t>- Damping in the structure.</a:t>
            </a:r>
          </a:p>
          <a:p>
            <a:r>
              <a:rPr lang="en-US" altLang="en-US" dirty="0"/>
              <a:t>- Stiffness of the soil supporting the structure. Soil deposits can significantly alter the nature of the ground acceleration record.</a:t>
            </a:r>
          </a:p>
          <a:p>
            <a:r>
              <a:rPr lang="en-US" altLang="en-US" dirty="0"/>
              <a:t>- Other factors.</a:t>
            </a:r>
          </a:p>
          <a:p>
            <a:endParaRPr lang="en-US" altLang="en-US" dirty="0"/>
          </a:p>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5C3AE9D2-B3F4-4539-91A0-9858F7A2678F}" type="slidenum">
              <a:rPr lang="en-US" altLang="en-US"/>
              <a:pPr/>
              <a:t>11</a:t>
            </a:fld>
            <a:endParaRPr lang="en-US" altLang="en-US"/>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altLang="en-US" dirty="0" smtClean="0"/>
              <a:t>As discussed in the previous slide, the structure will experience acceleration during an earthquake. When the mass of the structure "m" undergoes an acceleration "a", an inertia force F = ma is experienced by the structure. Thus, during an earthquake, the structure will experience lateral force, that is simply an inertia force.</a:t>
            </a:r>
          </a:p>
          <a:p>
            <a:r>
              <a:rPr lang="en-US" altLang="en-US" dirty="0" smtClean="0"/>
              <a:t>Note that the lateral force that a structure experiences during an earthquake depends on the structure's peak acceleration (i.e. the spectral acceleration) and on its mass.</a:t>
            </a:r>
          </a:p>
          <a:p>
            <a:r>
              <a:rPr lang="en-US" altLang="en-US" dirty="0" smtClean="0"/>
              <a:t>Building code formulas for earthquake loads on structures are normally expressed as a coefficient multiplied by the weight of the structure.  This basic approach reflects that fact that earthquake loads are inertia forces, and are proportional to the mass (or weight) of the structure. </a:t>
            </a:r>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12</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n-US" altLang="en-US" dirty="0" smtClean="0"/>
              <a:t>The next section of this module will briefly examine the performance of steel buildings in past earthquakes.</a:t>
            </a:r>
          </a:p>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80000"/>
              </a:lnSpc>
            </a:pPr>
            <a:r>
              <a:rPr lang="en-US" altLang="en-US" sz="800" u="sng" dirty="0" smtClean="0"/>
              <a:t>Performance of Steel Buildings in Past Earthquakes:</a:t>
            </a:r>
            <a:endParaRPr lang="en-US" altLang="en-US" sz="800" dirty="0" smtClean="0"/>
          </a:p>
          <a:p>
            <a:pPr>
              <a:lnSpc>
                <a:spcPct val="80000"/>
              </a:lnSpc>
            </a:pPr>
            <a:endParaRPr lang="en-US" altLang="en-US" sz="800" dirty="0" smtClean="0"/>
          </a:p>
          <a:p>
            <a:pPr>
              <a:lnSpc>
                <a:spcPct val="80000"/>
              </a:lnSpc>
            </a:pPr>
            <a:r>
              <a:rPr lang="en-US" altLang="en-US" sz="800" dirty="0" smtClean="0"/>
              <a:t>When considering the performance of steel buildings in past earthquakes, it is instructive to first look at what causes fatalities in earthquakes. This slide shows an analysis of the cause of fatalities in earthquakes in the latter</a:t>
            </a:r>
            <a:r>
              <a:rPr lang="en-US" altLang="en-US" sz="800" baseline="0" dirty="0" smtClean="0"/>
              <a:t> half of the 20</a:t>
            </a:r>
            <a:r>
              <a:rPr lang="en-US" altLang="en-US" sz="800" baseline="30000" dirty="0" smtClean="0"/>
              <a:t>th</a:t>
            </a:r>
            <a:r>
              <a:rPr lang="en-US" altLang="en-US" sz="800" baseline="0" dirty="0" smtClean="0"/>
              <a:t> century, and into the 21</a:t>
            </a:r>
            <a:r>
              <a:rPr lang="en-US" altLang="en-US" sz="800" baseline="30000" dirty="0" smtClean="0"/>
              <a:t>st</a:t>
            </a:r>
            <a:r>
              <a:rPr lang="en-US" altLang="en-US" sz="800" baseline="0" dirty="0" smtClean="0"/>
              <a:t> century. </a:t>
            </a:r>
          </a:p>
          <a:p>
            <a:pPr>
              <a:lnSpc>
                <a:spcPct val="80000"/>
              </a:lnSpc>
            </a:pPr>
            <a:endParaRPr lang="en-US" altLang="en-US" sz="800" baseline="0" dirty="0" smtClean="0"/>
          </a:p>
          <a:p>
            <a:pPr>
              <a:lnSpc>
                <a:spcPct val="80000"/>
              </a:lnSpc>
            </a:pPr>
            <a:r>
              <a:rPr lang="en-US" altLang="en-US" sz="800" baseline="0" dirty="0" smtClean="0"/>
              <a:t>The figure on the left shows the proportions of earthquake fatalities from 1968-2008 broken down by primary causes due to shaking (e.g., partial or total building collapse) and other secondary causes.</a:t>
            </a:r>
            <a:endParaRPr lang="en-US" altLang="en-US" sz="800" dirty="0" smtClean="0"/>
          </a:p>
          <a:p>
            <a:pPr>
              <a:lnSpc>
                <a:spcPct val="80000"/>
              </a:lnSpc>
            </a:pPr>
            <a:endParaRPr lang="en-US" altLang="en-US" sz="800" dirty="0" smtClean="0"/>
          </a:p>
          <a:p>
            <a:pPr>
              <a:lnSpc>
                <a:spcPct val="80000"/>
              </a:lnSpc>
            </a:pPr>
            <a:r>
              <a:rPr lang="en-US" altLang="en-US" sz="800" dirty="0" smtClean="0"/>
              <a:t>Some observations:</a:t>
            </a:r>
          </a:p>
          <a:p>
            <a:pPr>
              <a:lnSpc>
                <a:spcPct val="80000"/>
              </a:lnSpc>
            </a:pPr>
            <a:endParaRPr lang="en-US" altLang="en-US" sz="800" dirty="0" smtClean="0"/>
          </a:p>
          <a:p>
            <a:pPr marL="171450" indent="-171450">
              <a:lnSpc>
                <a:spcPct val="80000"/>
              </a:lnSpc>
              <a:buFontTx/>
              <a:buChar char="-"/>
            </a:pPr>
            <a:r>
              <a:rPr lang="en-US" altLang="en-US" sz="800" dirty="0" smtClean="0"/>
              <a:t>The primary cause of earthquake fatalities (78%) is collapse or partial collapse of buildings. Consequently, Structural Engineers play a leading role in preventing earthquake fatalities.</a:t>
            </a:r>
          </a:p>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800" dirty="0" smtClean="0"/>
              <a:t>Other causes of fatalities include landslides (5%), tsunamis (16%), other causes (0.03%), and those listed as missing or presumed dead (1%). Note that of the 238,385 tsunami deaths in this dataset, 227,000 (95%) were from the December 26, 2004 Great Sumatra–Andaman Islands earthquake and tsunami.</a:t>
            </a:r>
          </a:p>
          <a:p>
            <a:pPr marL="171450" indent="-171450">
              <a:lnSpc>
                <a:spcPct val="80000"/>
              </a:lnSpc>
              <a:buFontTx/>
              <a:buChar char="-"/>
            </a:pPr>
            <a:endParaRPr lang="en-US" altLang="en-US" sz="800" dirty="0" smtClean="0"/>
          </a:p>
          <a:p>
            <a:pPr marL="0" indent="0">
              <a:lnSpc>
                <a:spcPct val="80000"/>
              </a:lnSpc>
              <a:buFontTx/>
              <a:buNone/>
            </a:pPr>
            <a:r>
              <a:rPr lang="en-US" altLang="en-US" sz="800" dirty="0" smtClean="0"/>
              <a:t>The figure</a:t>
            </a:r>
            <a:r>
              <a:rPr lang="en-US" altLang="en-US" sz="800" baseline="0" dirty="0" smtClean="0"/>
              <a:t> on the right shows a different dataset from fatalities from 1950 to 1990, where the deaths due to shaking are broken down into different types of structural systems, such as reinforced concrete (RC) buildings, masonry buildings, and timber buildings. </a:t>
            </a:r>
          </a:p>
          <a:p>
            <a:pPr marL="0" indent="0">
              <a:lnSpc>
                <a:spcPct val="80000"/>
              </a:lnSpc>
              <a:buFontTx/>
              <a:buNone/>
            </a:pPr>
            <a:endParaRPr lang="en-US" altLang="en-US" sz="800" baseline="0" dirty="0" smtClean="0"/>
          </a:p>
          <a:p>
            <a:pPr marL="0" indent="0">
              <a:lnSpc>
                <a:spcPct val="80000"/>
              </a:lnSpc>
              <a:buFontTx/>
              <a:buNone/>
            </a:pPr>
            <a:r>
              <a:rPr lang="en-US" altLang="en-US" sz="800" baseline="0" dirty="0" smtClean="0"/>
              <a:t>Some observations:</a:t>
            </a:r>
          </a:p>
          <a:p>
            <a:pPr marL="0" indent="0">
              <a:lnSpc>
                <a:spcPct val="80000"/>
              </a:lnSpc>
              <a:buFontTx/>
              <a:buNone/>
            </a:pPr>
            <a:endParaRPr lang="en-US" altLang="en-US" sz="800" dirty="0" smtClean="0"/>
          </a:p>
          <a:p>
            <a:pPr>
              <a:lnSpc>
                <a:spcPct val="80000"/>
              </a:lnSpc>
            </a:pPr>
            <a:r>
              <a:rPr lang="en-US" altLang="en-US" sz="800" dirty="0" smtClean="0"/>
              <a:t>- Among building collapses, the primary cause of fatalities is collapse of masonry buildings. These are primarily unreinforced masonry or non-engineered masonry buildings (adobe, etc.). </a:t>
            </a:r>
          </a:p>
          <a:p>
            <a:pPr>
              <a:lnSpc>
                <a:spcPct val="80000"/>
              </a:lnSpc>
            </a:pPr>
            <a:r>
              <a:rPr lang="en-US" altLang="en-US" sz="800" dirty="0" smtClean="0"/>
              <a:t>- When reinforced concrete and reinforced masonry structures are designed and detailed for seismic resistance per current building codes, their performance in earthquakes is very good. The data in these slides reflects masonry and RC buildings that are not well engineered for seismic resistance.</a:t>
            </a:r>
          </a:p>
          <a:p>
            <a:pPr>
              <a:lnSpc>
                <a:spcPct val="80000"/>
              </a:lnSpc>
            </a:pPr>
            <a:r>
              <a:rPr lang="en-US" altLang="en-US" sz="800" dirty="0" smtClean="0"/>
              <a:t>- Steel structures have historically performed well in earthquakes, and little loss of life can be attributed to collapse of steel buildings in earthquakes. This good track record can likely be attributed to several causes:</a:t>
            </a:r>
          </a:p>
          <a:p>
            <a:pPr>
              <a:lnSpc>
                <a:spcPct val="80000"/>
              </a:lnSpc>
            </a:pPr>
            <a:endParaRPr lang="en-US" altLang="en-US" sz="800" dirty="0" smtClean="0"/>
          </a:p>
          <a:p>
            <a:pPr>
              <a:lnSpc>
                <a:spcPct val="80000"/>
              </a:lnSpc>
            </a:pPr>
            <a:r>
              <a:rPr lang="en-US" altLang="en-US" sz="800" dirty="0" smtClean="0"/>
              <a:t>a. Steel structures are generally lighter than masonry or RC. Lower weight translates to lower seismic forces.</a:t>
            </a:r>
          </a:p>
          <a:p>
            <a:pPr>
              <a:lnSpc>
                <a:spcPct val="80000"/>
              </a:lnSpc>
            </a:pPr>
            <a:r>
              <a:rPr lang="en-US" altLang="en-US" sz="800" dirty="0" smtClean="0"/>
              <a:t>b. Steel structures typically show good ductility, even when they are not specifically designed or detailed for seismic resistance. </a:t>
            </a:r>
          </a:p>
          <a:p>
            <a:pPr>
              <a:lnSpc>
                <a:spcPct val="80000"/>
              </a:lnSpc>
            </a:pPr>
            <a:r>
              <a:rPr lang="en-US" altLang="en-US" sz="800" dirty="0" smtClean="0"/>
              <a:t>c. Many of the highly destructive earthquakes around the world have occurred in areas where there are very few steel structures. Thus, the exposure of steel structures to strong earthquakes has been perhaps somewhat less than other types of construction.</a:t>
            </a:r>
          </a:p>
          <a:p>
            <a:pPr>
              <a:lnSpc>
                <a:spcPct val="80000"/>
              </a:lnSpc>
            </a:pPr>
            <a:endParaRPr lang="en-US" altLang="en-US" sz="800" dirty="0" smtClean="0"/>
          </a:p>
          <a:p>
            <a:pPr>
              <a:lnSpc>
                <a:spcPct val="80000"/>
              </a:lnSpc>
            </a:pPr>
            <a:r>
              <a:rPr lang="en-US" altLang="en-US" sz="800" dirty="0" smtClean="0"/>
              <a:t>Despite showing overall good performance in past earthquakes, modern welded steel buildings have shown an increasing number of problems in recent earthquakes. The next few slides illustrate some examples.</a:t>
            </a:r>
          </a:p>
          <a:p>
            <a:pPr>
              <a:lnSpc>
                <a:spcPct val="80000"/>
              </a:lnSpc>
            </a:pPr>
            <a:endParaRPr lang="en-US" altLang="en-US" sz="800" dirty="0" smtClean="0"/>
          </a:p>
          <a:p>
            <a:pPr>
              <a:lnSpc>
                <a:spcPct val="80000"/>
              </a:lnSpc>
            </a:pPr>
            <a:r>
              <a:rPr lang="en-US" altLang="en-US" sz="800" dirty="0" smtClean="0"/>
              <a:t>References:</a:t>
            </a:r>
          </a:p>
          <a:p>
            <a:pPr>
              <a:lnSpc>
                <a:spcPct val="80000"/>
              </a:lnSpc>
            </a:pPr>
            <a:r>
              <a:rPr lang="en-US" altLang="en-US" sz="800" dirty="0" err="1" smtClean="0"/>
              <a:t>Marano</a:t>
            </a:r>
            <a:r>
              <a:rPr lang="en-US" altLang="en-US" sz="800" dirty="0" smtClean="0"/>
              <a:t>,</a:t>
            </a:r>
            <a:r>
              <a:rPr lang="en-US" altLang="en-US" sz="800" baseline="0" dirty="0" smtClean="0"/>
              <a:t> K.D., Wald, D.J., and Allen, T.I., (2010) “Global earthquake casualties due to secondary effects: a quantitative analysis for improving rapid loss analyses,” </a:t>
            </a:r>
            <a:r>
              <a:rPr lang="en-US" altLang="en-US" sz="800" i="1" baseline="0" dirty="0" smtClean="0"/>
              <a:t>Natural Hazards</a:t>
            </a:r>
            <a:r>
              <a:rPr lang="en-US" altLang="en-US" sz="800" i="0" baseline="0" dirty="0" smtClean="0"/>
              <a:t>, 52:319-328. </a:t>
            </a:r>
            <a:r>
              <a:rPr lang="en-US" sz="800" dirty="0" smtClean="0"/>
              <a:t>DOI: 10.1007/s11069-009-9372-5.</a:t>
            </a:r>
            <a:endParaRPr lang="en-US" altLang="en-US" sz="800" baseline="0" dirty="0" smtClean="0"/>
          </a:p>
          <a:p>
            <a:pPr>
              <a:lnSpc>
                <a:spcPct val="80000"/>
              </a:lnSpc>
            </a:pPr>
            <a:endParaRPr lang="en-US" altLang="en-US" sz="800" dirty="0" smtClean="0"/>
          </a:p>
          <a:p>
            <a:pPr>
              <a:lnSpc>
                <a:spcPct val="80000"/>
              </a:lnSpc>
            </a:pPr>
            <a:r>
              <a:rPr lang="en-US" altLang="en-US" sz="800" dirty="0" smtClean="0"/>
              <a:t>Coburn, A.W., Spence, R.J.S. and </a:t>
            </a:r>
            <a:r>
              <a:rPr lang="en-US" altLang="en-US" sz="800" dirty="0" err="1" smtClean="0"/>
              <a:t>Pomonis</a:t>
            </a:r>
            <a:r>
              <a:rPr lang="en-US" altLang="en-US" sz="800" dirty="0" smtClean="0"/>
              <a:t>, A., "Factors Determining Human Casualty Levels in Earthquakes: Mortality Prediction in Building Collapse," </a:t>
            </a:r>
            <a:r>
              <a:rPr lang="en-US" altLang="en-US" sz="800" i="1" dirty="0" smtClean="0"/>
              <a:t>Proceedings of the 10th World Conference on Earthquake Engineering</a:t>
            </a:r>
            <a:r>
              <a:rPr lang="en-US" altLang="en-US" sz="800" dirty="0" smtClean="0"/>
              <a:t>, Madrid, Spain, 1992</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13</a:t>
            </a:fld>
            <a:endParaRPr lang="fr-CA" dirty="0"/>
          </a:p>
        </p:txBody>
      </p:sp>
    </p:spTree>
    <p:extLst>
      <p:ext uri="{BB962C8B-B14F-4D97-AF65-F5344CB8AC3E}">
        <p14:creationId xmlns:p14="http://schemas.microsoft.com/office/powerpoint/2010/main" val="1577027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1985 Mexico City Earthquake.</a:t>
            </a:r>
          </a:p>
          <a:p>
            <a:endParaRPr lang="en-US" altLang="en-US" dirty="0" smtClean="0"/>
          </a:p>
          <a:p>
            <a:r>
              <a:rPr lang="en-US" altLang="en-US" dirty="0" smtClean="0"/>
              <a:t>The </a:t>
            </a:r>
            <a:r>
              <a:rPr lang="en-US" altLang="en-US" dirty="0" err="1" smtClean="0"/>
              <a:t>Pino</a:t>
            </a:r>
            <a:r>
              <a:rPr lang="en-US" altLang="en-US" dirty="0" smtClean="0"/>
              <a:t> Suarez Complex in Mexico City consisted of 5 steel buildings: three 21-story buildings and two 14-story buildings. One of the 21-story steel buildings completed collapsed on the adjacent 14-story building. </a:t>
            </a:r>
          </a:p>
          <a:p>
            <a:r>
              <a:rPr lang="en-US" altLang="en-US" dirty="0" smtClean="0"/>
              <a:t>This case illustrates that modern steel buildings are not invulnerable to collapse in earthquakes.</a:t>
            </a:r>
          </a:p>
          <a:p>
            <a:endParaRPr lang="en-US" altLang="en-US" dirty="0" smtClean="0"/>
          </a:p>
          <a:p>
            <a:r>
              <a:rPr lang="en-US" altLang="en-US" dirty="0" smtClean="0"/>
              <a:t>Photo source:</a:t>
            </a:r>
          </a:p>
          <a:p>
            <a:r>
              <a:rPr lang="en-US" altLang="en-US" dirty="0" smtClean="0"/>
              <a:t>National Geophysical Data Center - Hazard Slides http://www.ngdc.noaa.gov/seg/hazard/slideset/</a:t>
            </a:r>
          </a:p>
          <a:p>
            <a:r>
              <a:rPr lang="en-US" altLang="en-US" dirty="0" smtClean="0"/>
              <a:t>Original photo credit: E.V. </a:t>
            </a:r>
            <a:r>
              <a:rPr lang="en-US" altLang="en-US" dirty="0" err="1" smtClean="0"/>
              <a:t>Leyendecker</a:t>
            </a:r>
            <a:r>
              <a:rPr lang="en-US" altLang="en-US" dirty="0" smtClean="0"/>
              <a:t>, National Bureau of Standards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14</a:t>
            </a:fld>
            <a:endParaRPr lang="fr-CA" dirty="0"/>
          </a:p>
        </p:txBody>
      </p:sp>
    </p:spTree>
    <p:extLst>
      <p:ext uri="{BB962C8B-B14F-4D97-AF65-F5344CB8AC3E}">
        <p14:creationId xmlns:p14="http://schemas.microsoft.com/office/powerpoint/2010/main" val="557257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1994 Northridge Earthquake.</a:t>
            </a:r>
          </a:p>
          <a:p>
            <a:endParaRPr lang="en-US" altLang="en-US" dirty="0" smtClean="0"/>
          </a:p>
          <a:p>
            <a:r>
              <a:rPr lang="en-US" altLang="en-US" dirty="0" smtClean="0"/>
              <a:t>The January 17, 1994 earthquake caused widespread damage to steel moment frame structures in the Los Angeles area. While no steel buildings collapsed, many modern steel buildings exhibited unexpected damage. The unexpected damage was the widespread occurrence of fractures at moment-resisting beam-to-column connections.</a:t>
            </a:r>
          </a:p>
          <a:p>
            <a:endParaRPr lang="en-US" altLang="en-US" dirty="0" smtClean="0"/>
          </a:p>
          <a:p>
            <a:r>
              <a:rPr lang="en-US" altLang="en-US" dirty="0" smtClean="0"/>
              <a:t>The design intent for a seismic-resistant steel moment frame is that in the event of a strong earthquake, ductile flexural yielding develop at the beam ends without the occurrence of fracture at the connections. The fractures observed after the Northridge Earthquake was clearly contrary to the design intent of a ductile moment frame.</a:t>
            </a:r>
          </a:p>
          <a:p>
            <a:endParaRPr lang="en-US" altLang="en-US" dirty="0" smtClean="0"/>
          </a:p>
          <a:p>
            <a:r>
              <a:rPr lang="en-US" altLang="en-US" dirty="0" smtClean="0"/>
              <a:t>Shown above is a four-story steel office building that was constructed shortly before the Northridge Earthquake. Although there was little damage apparent from the outside, the majority of beam-to-column moment connections in this building experienced fracture.</a:t>
            </a:r>
          </a:p>
          <a:p>
            <a:endParaRPr lang="en-US" altLang="en-US" dirty="0" smtClean="0"/>
          </a:p>
          <a:p>
            <a:r>
              <a:rPr lang="en-US" altLang="en-US" dirty="0" smtClean="0"/>
              <a:t>Photo by M.D. </a:t>
            </a:r>
            <a:r>
              <a:rPr lang="en-US" altLang="en-US" dirty="0" err="1" smtClean="0"/>
              <a:t>Engelhardt</a:t>
            </a:r>
            <a:r>
              <a:rPr lang="en-US" altLang="en-US" dirty="0" smtClean="0"/>
              <a:t>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15</a:t>
            </a:fld>
            <a:endParaRPr lang="fr-CA" dirty="0"/>
          </a:p>
        </p:txBody>
      </p:sp>
    </p:spTree>
    <p:extLst>
      <p:ext uri="{BB962C8B-B14F-4D97-AF65-F5344CB8AC3E}">
        <p14:creationId xmlns:p14="http://schemas.microsoft.com/office/powerpoint/2010/main" val="1449865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1994 Northridge Earthquake</a:t>
            </a:r>
          </a:p>
          <a:p>
            <a:endParaRPr lang="en-US" altLang="en-US" dirty="0" smtClean="0"/>
          </a:p>
          <a:p>
            <a:r>
              <a:rPr lang="en-US" altLang="en-US" dirty="0" smtClean="0"/>
              <a:t>Typical example of a fracture at a moment connection. The paint brush is sitting on top of the bottom flange of a moment frame beam. The fracture is in the area of the groove weld that connects the beam bottom flange to the column flange.</a:t>
            </a:r>
          </a:p>
          <a:p>
            <a:endParaRPr lang="en-US" altLang="en-US" dirty="0" smtClean="0"/>
          </a:p>
          <a:p>
            <a:endParaRPr lang="en-US" altLang="en-US" dirty="0" smtClean="0"/>
          </a:p>
          <a:p>
            <a:r>
              <a:rPr lang="en-US" altLang="en-US" dirty="0" smtClean="0"/>
              <a:t>Photo by: M.D. </a:t>
            </a:r>
            <a:r>
              <a:rPr lang="en-US" altLang="en-US" dirty="0" err="1" smtClean="0"/>
              <a:t>Engelhardt</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16</a:t>
            </a:fld>
            <a:endParaRPr lang="fr-CA" dirty="0"/>
          </a:p>
        </p:txBody>
      </p:sp>
    </p:spTree>
    <p:extLst>
      <p:ext uri="{BB962C8B-B14F-4D97-AF65-F5344CB8AC3E}">
        <p14:creationId xmlns:p14="http://schemas.microsoft.com/office/powerpoint/2010/main" val="1863192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80000"/>
              </a:lnSpc>
            </a:pPr>
            <a:r>
              <a:rPr lang="en-US" altLang="en-US" sz="1200" dirty="0" smtClean="0"/>
              <a:t>1995 </a:t>
            </a:r>
            <a:r>
              <a:rPr lang="en-US" altLang="en-US" sz="1200" dirty="0" err="1" smtClean="0"/>
              <a:t>Hyogoken-Nanbu</a:t>
            </a:r>
            <a:r>
              <a:rPr lang="en-US" altLang="en-US" sz="1200" dirty="0" smtClean="0"/>
              <a:t> (Kobe) Earthquake.</a:t>
            </a:r>
          </a:p>
          <a:p>
            <a:pPr>
              <a:lnSpc>
                <a:spcPct val="80000"/>
              </a:lnSpc>
            </a:pPr>
            <a:endParaRPr lang="en-US" altLang="en-US" sz="1200" dirty="0" smtClean="0"/>
          </a:p>
          <a:p>
            <a:pPr>
              <a:lnSpc>
                <a:spcPct val="80000"/>
              </a:lnSpc>
            </a:pPr>
            <a:r>
              <a:rPr lang="en-US" altLang="en-US" sz="1200" dirty="0" smtClean="0"/>
              <a:t>The January 17, 1995 </a:t>
            </a:r>
            <a:r>
              <a:rPr lang="en-US" altLang="en-US" sz="1200" dirty="0" err="1" smtClean="0"/>
              <a:t>Hyogoken-Nanbu</a:t>
            </a:r>
            <a:r>
              <a:rPr lang="en-US" altLang="en-US" sz="1200" dirty="0" smtClean="0"/>
              <a:t> Earthquake caused large loss of life (about 6000 fatalities) and extensive damage and collapse of many engineered structures. </a:t>
            </a:r>
          </a:p>
          <a:p>
            <a:pPr>
              <a:lnSpc>
                <a:spcPct val="80000"/>
              </a:lnSpc>
            </a:pPr>
            <a:endParaRPr lang="en-US" altLang="en-US" sz="1200" dirty="0" smtClean="0"/>
          </a:p>
          <a:p>
            <a:pPr>
              <a:lnSpc>
                <a:spcPct val="80000"/>
              </a:lnSpc>
            </a:pPr>
            <a:r>
              <a:rPr lang="en-US" altLang="en-US" sz="1200" dirty="0" smtClean="0"/>
              <a:t>Many steel buildings were heavily damaged in this earthquake, and approximately 90 steel buildings collapsed. This slide shows a heavily damage steel building.</a:t>
            </a:r>
          </a:p>
          <a:p>
            <a:pPr>
              <a:lnSpc>
                <a:spcPct val="80000"/>
              </a:lnSpc>
            </a:pPr>
            <a:endParaRPr lang="en-US" altLang="en-US" sz="1200" dirty="0" smtClean="0"/>
          </a:p>
          <a:p>
            <a:pPr>
              <a:lnSpc>
                <a:spcPct val="80000"/>
              </a:lnSpc>
            </a:pPr>
            <a:r>
              <a:rPr lang="en-US" altLang="en-US" sz="1200" dirty="0" smtClean="0"/>
              <a:t>The steel buildings that were most heavily damaged and those that collapsed were constructed before Japan's current seismic design code was adopted in 1981. Modern steel buildings constructed after 1981 showed much better performance (showing that buildings codes can make an important difference).</a:t>
            </a:r>
          </a:p>
          <a:p>
            <a:pPr>
              <a:lnSpc>
                <a:spcPct val="80000"/>
              </a:lnSpc>
            </a:pPr>
            <a:endParaRPr lang="en-US" altLang="en-US" sz="1200" dirty="0" smtClean="0"/>
          </a:p>
          <a:p>
            <a:pPr>
              <a:lnSpc>
                <a:spcPct val="80000"/>
              </a:lnSpc>
            </a:pPr>
            <a:r>
              <a:rPr lang="en-US" altLang="en-US" sz="1200" dirty="0" smtClean="0"/>
              <a:t>Nonetheless, even very modern steel buildings showed unexpected damage in the 1995 </a:t>
            </a:r>
            <a:r>
              <a:rPr lang="en-US" altLang="en-US" sz="1200" dirty="0" err="1" smtClean="0"/>
              <a:t>Hyogoken-Nanbu</a:t>
            </a:r>
            <a:r>
              <a:rPr lang="en-US" altLang="en-US" sz="1200" dirty="0" smtClean="0"/>
              <a:t>. This included the discovery of fractures at welded beam-to-column connections in moment frames, similar to the US experience in the 1994 Northridge Earthquake.</a:t>
            </a:r>
          </a:p>
          <a:p>
            <a:pPr>
              <a:lnSpc>
                <a:spcPct val="80000"/>
              </a:lnSpc>
            </a:pPr>
            <a:endParaRPr lang="en-US" altLang="en-US" sz="1200" dirty="0" smtClean="0"/>
          </a:p>
          <a:p>
            <a:pPr>
              <a:lnSpc>
                <a:spcPct val="80000"/>
              </a:lnSpc>
            </a:pPr>
            <a:r>
              <a:rPr lang="en-US" altLang="en-US" sz="1200" dirty="0" smtClean="0"/>
              <a:t>References:</a:t>
            </a:r>
          </a:p>
          <a:p>
            <a:pPr>
              <a:lnSpc>
                <a:spcPct val="80000"/>
              </a:lnSpc>
            </a:pPr>
            <a:r>
              <a:rPr lang="en-US" altLang="en-US" sz="1200" dirty="0" smtClean="0"/>
              <a:t>Nakashima, M., Inoue, K., and Tada, M., "Classification of Damage to Steel Buildings Observed in the 1995 </a:t>
            </a:r>
            <a:r>
              <a:rPr lang="en-US" altLang="en-US" sz="1200" dirty="0" err="1" smtClean="0"/>
              <a:t>Hyogoken-Nanbu</a:t>
            </a:r>
            <a:r>
              <a:rPr lang="en-US" altLang="en-US" sz="1200" dirty="0" smtClean="0"/>
              <a:t> Earthquake," </a:t>
            </a:r>
            <a:r>
              <a:rPr lang="en-US" altLang="en-US" sz="1200" i="1" dirty="0" smtClean="0"/>
              <a:t>Engineering Structures</a:t>
            </a:r>
            <a:r>
              <a:rPr lang="en-US" altLang="en-US" sz="1200" dirty="0" smtClean="0"/>
              <a:t> , Vol 20, No 4-6, Apr-June 1998, p 271-281</a:t>
            </a:r>
          </a:p>
          <a:p>
            <a:pPr>
              <a:lnSpc>
                <a:spcPct val="80000"/>
              </a:lnSpc>
            </a:pPr>
            <a:endParaRPr lang="en-US" altLang="en-US" sz="1200" dirty="0" smtClean="0"/>
          </a:p>
          <a:p>
            <a:pPr>
              <a:lnSpc>
                <a:spcPct val="80000"/>
              </a:lnSpc>
            </a:pPr>
            <a:r>
              <a:rPr lang="en-US" altLang="en-US" sz="1200" dirty="0" smtClean="0"/>
              <a:t>"Reconnaissance Report on Damage to Steel Building Structures Observed from the 1995 </a:t>
            </a:r>
            <a:r>
              <a:rPr lang="en-US" altLang="en-US" sz="1200" dirty="0" err="1" smtClean="0"/>
              <a:t>Hyogoken-Nanbu</a:t>
            </a:r>
            <a:r>
              <a:rPr lang="en-US" altLang="en-US" sz="1200" dirty="0" smtClean="0"/>
              <a:t> (Hanshin/Awaji) Earthquake," by the Steel Committee of the Kinki Branch, Architectural Institute of Japan (AIJ), May 1995.</a:t>
            </a:r>
          </a:p>
          <a:p>
            <a:pPr>
              <a:lnSpc>
                <a:spcPct val="80000"/>
              </a:lnSpc>
            </a:pPr>
            <a:endParaRPr lang="en-US" altLang="en-US" sz="1200" dirty="0" smtClean="0"/>
          </a:p>
          <a:p>
            <a:pPr>
              <a:lnSpc>
                <a:spcPct val="80000"/>
              </a:lnSpc>
            </a:pPr>
            <a:r>
              <a:rPr lang="en-US" altLang="en-US" sz="1200" dirty="0" smtClean="0"/>
              <a:t>"Preliminary Reconnaissance Report of the 1995 </a:t>
            </a:r>
            <a:r>
              <a:rPr lang="en-US" altLang="en-US" sz="1200" dirty="0" err="1" smtClean="0"/>
              <a:t>Hyogoken-Nanbu</a:t>
            </a:r>
            <a:r>
              <a:rPr lang="en-US" altLang="en-US" sz="1200" dirty="0" smtClean="0"/>
              <a:t> Earthquake - English Edition," Architectural Institute of Japan, April 1995.</a:t>
            </a:r>
          </a:p>
          <a:p>
            <a:pPr>
              <a:lnSpc>
                <a:spcPct val="80000"/>
              </a:lnSpc>
            </a:pPr>
            <a:endParaRPr lang="en-US" altLang="en-US" sz="1200" dirty="0" smtClean="0"/>
          </a:p>
          <a:p>
            <a:pPr>
              <a:lnSpc>
                <a:spcPct val="80000"/>
              </a:lnSpc>
            </a:pPr>
            <a:r>
              <a:rPr lang="en-US" altLang="en-US" sz="1200" dirty="0" smtClean="0"/>
              <a:t>"A Survey Report for Building Damages Due to the 1995 </a:t>
            </a:r>
            <a:r>
              <a:rPr lang="en-US" altLang="en-US" sz="1200" dirty="0" err="1" smtClean="0"/>
              <a:t>Hyogoken</a:t>
            </a:r>
            <a:r>
              <a:rPr lang="en-US" altLang="en-US" sz="1200" dirty="0" smtClean="0"/>
              <a:t> </a:t>
            </a:r>
            <a:r>
              <a:rPr lang="en-US" altLang="en-US" sz="1200" dirty="0" err="1" smtClean="0"/>
              <a:t>Nanbu</a:t>
            </a:r>
            <a:r>
              <a:rPr lang="en-US" altLang="en-US" sz="1200" dirty="0" smtClean="0"/>
              <a:t> Earthquake," Published by the Building Research Institute, Ministry of Construction, Japan, March 1996.</a:t>
            </a:r>
          </a:p>
          <a:p>
            <a:pPr>
              <a:lnSpc>
                <a:spcPct val="80000"/>
              </a:lnSpc>
            </a:pPr>
            <a:endParaRPr lang="en-US" altLang="en-US" sz="1200" dirty="0" smtClean="0"/>
          </a:p>
          <a:p>
            <a:pPr>
              <a:lnSpc>
                <a:spcPct val="80000"/>
              </a:lnSpc>
            </a:pPr>
            <a:r>
              <a:rPr lang="en-US" altLang="en-US" sz="1200" dirty="0" smtClean="0"/>
              <a:t>Photo credit: "A Survey Report for Building Damages Due to the 1995 </a:t>
            </a:r>
            <a:r>
              <a:rPr lang="en-US" altLang="en-US" sz="1200" dirty="0" err="1" smtClean="0"/>
              <a:t>Hyogoken</a:t>
            </a:r>
            <a:r>
              <a:rPr lang="en-US" altLang="en-US" sz="1200" dirty="0" smtClean="0"/>
              <a:t> </a:t>
            </a:r>
            <a:r>
              <a:rPr lang="en-US" altLang="en-US" sz="1200" dirty="0" err="1" smtClean="0"/>
              <a:t>Nanbu</a:t>
            </a:r>
            <a:r>
              <a:rPr lang="en-US" altLang="en-US" sz="1200" dirty="0" smtClean="0"/>
              <a:t> Earthquake," Published by the Building Research Institute, Ministry of Construction, Japan, March 1996.</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a:t>
            </a:fld>
            <a:endParaRPr lang="fr-CA" dirty="0"/>
          </a:p>
        </p:txBody>
      </p:sp>
    </p:spTree>
    <p:extLst>
      <p:ext uri="{BB962C8B-B14F-4D97-AF65-F5344CB8AC3E}">
        <p14:creationId xmlns:p14="http://schemas.microsoft.com/office/powerpoint/2010/main" val="3456111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1995 </a:t>
            </a:r>
            <a:r>
              <a:rPr lang="en-US" altLang="en-US" dirty="0" err="1" smtClean="0"/>
              <a:t>Hyogoken-Nanbu</a:t>
            </a:r>
            <a:r>
              <a:rPr lang="en-US" altLang="en-US" dirty="0" smtClean="0"/>
              <a:t> (Kobe) Earthquake.</a:t>
            </a:r>
          </a:p>
          <a:p>
            <a:endParaRPr lang="en-US" altLang="en-US" dirty="0" smtClean="0"/>
          </a:p>
          <a:p>
            <a:r>
              <a:rPr lang="en-US" altLang="en-US" dirty="0" smtClean="0"/>
              <a:t>Fracture at welded beam-to-column connection in steel moment frame.</a:t>
            </a:r>
          </a:p>
          <a:p>
            <a:endParaRPr lang="en-US" altLang="en-US" dirty="0" smtClean="0"/>
          </a:p>
          <a:p>
            <a:r>
              <a:rPr lang="en-US" altLang="en-US" dirty="0" smtClean="0"/>
              <a:t>Photo credit: "Reconnaissance Report on Damage to Steel Building Structures Observed from the 1995 </a:t>
            </a:r>
            <a:r>
              <a:rPr lang="en-US" altLang="en-US" dirty="0" err="1" smtClean="0"/>
              <a:t>Hyogoken-Nanbu</a:t>
            </a:r>
            <a:r>
              <a:rPr lang="en-US" altLang="en-US" dirty="0" smtClean="0"/>
              <a:t> (Hanshin/Awaji) Earthquake," by the Steel Committee of the Kinki Branch, Architectural Institute of Japan (AIJ), May 1995.</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a:t>
            </a:fld>
            <a:endParaRPr lang="fr-CA" dirty="0"/>
          </a:p>
        </p:txBody>
      </p:sp>
    </p:spTree>
    <p:extLst>
      <p:ext uri="{BB962C8B-B14F-4D97-AF65-F5344CB8AC3E}">
        <p14:creationId xmlns:p14="http://schemas.microsoft.com/office/powerpoint/2010/main" val="2785202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1995 </a:t>
            </a:r>
            <a:r>
              <a:rPr lang="en-US" altLang="en-US" dirty="0" err="1" smtClean="0"/>
              <a:t>Hyogoken-Nanbu</a:t>
            </a:r>
            <a:r>
              <a:rPr lang="en-US" altLang="en-US" dirty="0" smtClean="0"/>
              <a:t> (Kobe) Earthquake.</a:t>
            </a:r>
          </a:p>
          <a:p>
            <a:endParaRPr lang="en-US" altLang="en-US" dirty="0" smtClean="0"/>
          </a:p>
          <a:p>
            <a:r>
              <a:rPr lang="en-US" altLang="en-US" dirty="0" smtClean="0"/>
              <a:t>Fracture of steel box column in modern steel high rise building.</a:t>
            </a:r>
          </a:p>
          <a:p>
            <a:endParaRPr lang="en-US" altLang="en-US" dirty="0" smtClean="0"/>
          </a:p>
          <a:p>
            <a:r>
              <a:rPr lang="en-US" altLang="en-US" dirty="0" smtClean="0"/>
              <a:t>Photo credit:  "Preliminary Reconnaissance Report of the 1995 </a:t>
            </a:r>
            <a:r>
              <a:rPr lang="en-US" altLang="en-US" dirty="0" err="1" smtClean="0"/>
              <a:t>Hyogoken-Nanbu</a:t>
            </a:r>
            <a:r>
              <a:rPr lang="en-US" altLang="en-US" dirty="0" smtClean="0"/>
              <a:t> Earthquake - English Edition," Architectural Institute of Japan, April 1995.</a:t>
            </a:r>
          </a:p>
          <a:p>
            <a:endParaRPr lang="en-US" altLang="en-US" dirty="0" smtClean="0"/>
          </a:p>
          <a:p>
            <a:endParaRPr lang="en-US" altLang="en-US" dirty="0" smtClean="0"/>
          </a:p>
          <a:p>
            <a:r>
              <a:rPr lang="en-US" altLang="en-US" dirty="0" smtClean="0"/>
              <a:t>While the performance of steel buildings in earthquakes has historically been quite good, recent earthquakes (1985 Mexico City; 1994 Northridge; 1995 </a:t>
            </a:r>
            <a:r>
              <a:rPr lang="en-US" altLang="en-US" dirty="0" err="1" smtClean="0"/>
              <a:t>Hyogoken-Nanbu</a:t>
            </a:r>
            <a:r>
              <a:rPr lang="en-US" altLang="en-US" dirty="0" smtClean="0"/>
              <a:t>) have exposed problems with modern welded steel structures, particularly in regard to our understanding of fracture phenomena. </a:t>
            </a:r>
          </a:p>
          <a:p>
            <a:endParaRPr lang="en-US" altLang="en-US" dirty="0" smtClean="0"/>
          </a:p>
          <a:p>
            <a:r>
              <a:rPr lang="en-US" altLang="en-US" dirty="0" smtClean="0"/>
              <a:t>Further, it is clear that care in the design, detailing, and construction of steel structures is needed to assure satisfactory performance in strong earthquakes. This has led to the development of building code regulations that specifically address seismic detailing of steel building structures.  The development of seismic detailing regulations in the US is discussed  next.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19</a:t>
            </a:fld>
            <a:endParaRPr lang="fr-CA" dirty="0"/>
          </a:p>
        </p:txBody>
      </p:sp>
    </p:spTree>
    <p:extLst>
      <p:ext uri="{BB962C8B-B14F-4D97-AF65-F5344CB8AC3E}">
        <p14:creationId xmlns:p14="http://schemas.microsoft.com/office/powerpoint/2010/main" val="302481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2</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n-US" altLang="en-US" dirty="0" smtClean="0"/>
              <a:t>This PowerPoint series is divided into 6 modules. </a:t>
            </a:r>
          </a:p>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20</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n-US" altLang="en-US" dirty="0" smtClean="0"/>
              <a:t>The next section of this module will briefly examine the basic design philosophy of building codes with respect to earthquake-resistant design of buildings, and also discusses the important role of ductility in earthquake-resistant design.</a:t>
            </a: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80000"/>
              </a:lnSpc>
            </a:pPr>
            <a:r>
              <a:rPr lang="en-US" altLang="en-US" sz="1200" dirty="0" smtClean="0"/>
              <a:t>Before going further, it is instructive to review the basic philosophy of building codes for seismic design of ordinary structures. The basic intent is to prevent collapse of a structure in the event of an extreme earthquake, in order to prevent loss of life. </a:t>
            </a:r>
          </a:p>
          <a:p>
            <a:pPr>
              <a:lnSpc>
                <a:spcPct val="80000"/>
              </a:lnSpc>
            </a:pPr>
            <a:endParaRPr lang="en-US" altLang="en-US" sz="1200" dirty="0" smtClean="0"/>
          </a:p>
          <a:p>
            <a:pPr>
              <a:lnSpc>
                <a:spcPct val="80000"/>
              </a:lnSpc>
            </a:pPr>
            <a:r>
              <a:rPr lang="en-US" altLang="en-US" sz="1200" dirty="0" smtClean="0"/>
              <a:t>More specifically, the performance goal of current codes for most ordinary structures is to produce an acceptably low likelihood of collapse in the </a:t>
            </a:r>
            <a:r>
              <a:rPr lang="en-US" altLang="en-US" sz="1200" i="1" dirty="0" smtClean="0"/>
              <a:t>risk-adjusted maximum considered earthquake</a:t>
            </a:r>
            <a:r>
              <a:rPr lang="en-US" altLang="en-US" sz="1200" dirty="0" smtClean="0"/>
              <a:t> (MCE</a:t>
            </a:r>
            <a:r>
              <a:rPr lang="en-US" altLang="en-US" sz="1200" baseline="-25000" dirty="0" smtClean="0"/>
              <a:t>R</a:t>
            </a:r>
            <a:r>
              <a:rPr lang="en-US" altLang="en-US" sz="1200" dirty="0" smtClean="0"/>
              <a:t>), which is based on</a:t>
            </a:r>
            <a:r>
              <a:rPr lang="en-US" altLang="en-US" sz="1200" baseline="0" dirty="0" smtClean="0"/>
              <a:t> the </a:t>
            </a:r>
            <a:r>
              <a:rPr lang="en-US" altLang="en-US" sz="1200" i="1" dirty="0" smtClean="0"/>
              <a:t>maximum considered earthquake</a:t>
            </a:r>
            <a:r>
              <a:rPr lang="en-US" altLang="en-US" sz="1200" dirty="0" smtClean="0"/>
              <a:t> (MCE). In most of the western US, the MCE is based on the largest earthquake that can be generated by known faults. In the rest of the US, the MCE is defined as an earthquake with a 2-percent probability of exceedance in 50 years (which translates to a recurrence interval of about 2500 years). The “risk-adjusted” MCE</a:t>
            </a:r>
            <a:r>
              <a:rPr lang="en-US" altLang="en-US" sz="1200" baseline="-25000" dirty="0" smtClean="0"/>
              <a:t>R</a:t>
            </a:r>
            <a:r>
              <a:rPr lang="en-US" altLang="en-US" sz="1200" baseline="0" dirty="0" smtClean="0"/>
              <a:t> </a:t>
            </a:r>
            <a:r>
              <a:rPr lang="en-US" altLang="en-US" sz="1200" dirty="0" smtClean="0"/>
              <a:t>was introduced in building codes in 2010 to target</a:t>
            </a:r>
            <a:r>
              <a:rPr lang="en-US" altLang="en-US" sz="1200" baseline="0" dirty="0" smtClean="0"/>
              <a:t> a uniform collapse probability of 1% likelihood of collapse in 50 years. The </a:t>
            </a:r>
            <a:r>
              <a:rPr lang="en-US" altLang="en-US" sz="1200" dirty="0" smtClean="0"/>
              <a:t>MCE</a:t>
            </a:r>
            <a:r>
              <a:rPr lang="en-US" altLang="en-US" sz="1200" baseline="-25000" dirty="0" smtClean="0"/>
              <a:t>R</a:t>
            </a:r>
            <a:r>
              <a:rPr lang="en-US" altLang="en-US" sz="1200" baseline="0" dirty="0" smtClean="0"/>
              <a:t> g</a:t>
            </a:r>
            <a:r>
              <a:rPr lang="en-US" altLang="en-US" sz="1200" dirty="0" smtClean="0"/>
              <a:t>round shaking values used in modern building codes are similar to the MCE shaking levels previously used, with some minor reduction in the central and eastern US, and some slight increases in the western US.</a:t>
            </a:r>
          </a:p>
          <a:p>
            <a:pPr>
              <a:lnSpc>
                <a:spcPct val="80000"/>
              </a:lnSpc>
            </a:pPr>
            <a:endParaRPr lang="en-US" altLang="en-US" sz="1200" dirty="0" smtClean="0"/>
          </a:p>
          <a:p>
            <a:pPr>
              <a:lnSpc>
                <a:spcPct val="80000"/>
              </a:lnSpc>
            </a:pPr>
            <a:r>
              <a:rPr lang="en-US" altLang="en-US" sz="1200" dirty="0" smtClean="0"/>
              <a:t>More information on</a:t>
            </a:r>
            <a:r>
              <a:rPr lang="en-US" altLang="en-US" sz="1200" baseline="0" dirty="0" smtClean="0"/>
              <a:t> the risk-adjusted MCE values used in design can be found in:</a:t>
            </a:r>
          </a:p>
          <a:p>
            <a:pPr>
              <a:lnSpc>
                <a:spcPct val="80000"/>
              </a:lnSpc>
            </a:pPr>
            <a:r>
              <a:rPr lang="en-US" altLang="en-US" sz="1200" baseline="0" dirty="0" smtClean="0"/>
              <a:t>Luco, N., </a:t>
            </a:r>
            <a:r>
              <a:rPr lang="en-US" altLang="en-US" sz="1200" baseline="0" dirty="0" err="1" smtClean="0"/>
              <a:t>Ellingwood</a:t>
            </a:r>
            <a:r>
              <a:rPr lang="en-US" altLang="en-US" sz="1200" baseline="0" dirty="0" smtClean="0"/>
              <a:t>, B.R., Hamburger, R.O., Hooper, J.H., Kimball, J.K., </a:t>
            </a:r>
            <a:r>
              <a:rPr lang="en-US" altLang="en-US" sz="1200" baseline="0" dirty="0" err="1" smtClean="0"/>
              <a:t>Kircher</a:t>
            </a:r>
            <a:r>
              <a:rPr lang="en-US" altLang="en-US" sz="1200" baseline="0" dirty="0" smtClean="0"/>
              <a:t>, C.A. (2007) “Risk-targeted versus Current Seismic Design Maps for the Conterminous United States,” </a:t>
            </a:r>
            <a:r>
              <a:rPr lang="en-US" altLang="en-US" sz="1200" i="1" baseline="0" dirty="0" smtClean="0"/>
              <a:t>Structural Engineers Association of California (SEAOC) 2007 Convention Proceedings.</a:t>
            </a:r>
            <a:endParaRPr lang="en-US" altLang="en-US" sz="1200" baseline="0" dirty="0" smtClean="0"/>
          </a:p>
          <a:p>
            <a:pPr>
              <a:lnSpc>
                <a:spcPct val="80000"/>
              </a:lnSpc>
            </a:pPr>
            <a:endParaRPr lang="en-US" altLang="en-US" sz="1200" dirty="0" smtClean="0"/>
          </a:p>
          <a:p>
            <a:pPr>
              <a:lnSpc>
                <a:spcPct val="80000"/>
              </a:lnSpc>
            </a:pPr>
            <a:endParaRPr lang="en-US" altLang="en-US" sz="1200" dirty="0" smtClean="0"/>
          </a:p>
          <a:p>
            <a:pPr>
              <a:lnSpc>
                <a:spcPct val="80000"/>
              </a:lnSpc>
            </a:pPr>
            <a:r>
              <a:rPr lang="en-US" altLang="en-US" sz="1200" dirty="0" smtClean="0"/>
              <a:t>In the event of the MCE, the objective is to prevent collapse in order to prevent loss of life. The objectives are not to limit damage to the building, maintain the function of the building, or to provide for easy repair of the building. Thus, the primary goal is to protect lives, not property.</a:t>
            </a:r>
          </a:p>
          <a:p>
            <a:pPr>
              <a:lnSpc>
                <a:spcPct val="80000"/>
              </a:lnSpc>
            </a:pPr>
            <a:endParaRPr lang="en-US" altLang="en-US" sz="1200" dirty="0" smtClean="0"/>
          </a:p>
          <a:p>
            <a:pPr>
              <a:lnSpc>
                <a:spcPct val="80000"/>
              </a:lnSpc>
            </a:pPr>
            <a:r>
              <a:rPr lang="en-US" altLang="en-US" sz="1200" dirty="0" smtClean="0"/>
              <a:t>If a code-compliant building sees a very strong earthquake, one would expect substantial and costly damage to the structure. If a higher level of performance is desired, then it is necessary to go beyond a basic code design.</a:t>
            </a:r>
          </a:p>
          <a:p>
            <a:pPr>
              <a:lnSpc>
                <a:spcPct val="80000"/>
              </a:lnSpc>
            </a:pPr>
            <a:endParaRPr lang="en-US" altLang="en-US" sz="1200" dirty="0" smtClean="0"/>
          </a:p>
          <a:p>
            <a:pPr>
              <a:lnSpc>
                <a:spcPct val="80000"/>
              </a:lnSpc>
            </a:pPr>
            <a:r>
              <a:rPr lang="en-US" altLang="en-US" sz="1200" dirty="0" smtClean="0"/>
              <a:t>A useful analogy is as follows......</a:t>
            </a:r>
          </a:p>
          <a:p>
            <a:pPr>
              <a:lnSpc>
                <a:spcPct val="80000"/>
              </a:lnSpc>
            </a:pPr>
            <a:r>
              <a:rPr lang="en-US" altLang="en-US" sz="1200" dirty="0" smtClean="0"/>
              <a:t>We design buildings for extreme (but rare) events like strong earthquakes like a car manufactures designs a vehicle for an extreme event like a head-on collision. In the event of a major collision, the design goal is to protect the occupants of the car; not to protect the car itself. In fact, for a major collision, the car is used in a sacrificial manner to absorb the energy of the impact, thereby protecting the occupants. In a similar way, in the event of a major earthquake, a building is used in a sacrificial manner to absorb the energy of the earthquake, in order to prevent collapse and protect the occupants.</a:t>
            </a:r>
          </a:p>
          <a:p>
            <a:pPr>
              <a:lnSpc>
                <a:spcPct val="80000"/>
              </a:lnSpc>
            </a:pPr>
            <a:endParaRPr lang="en-US" altLang="en-US" sz="1200" dirty="0" smtClean="0"/>
          </a:p>
          <a:p>
            <a:pPr>
              <a:lnSpc>
                <a:spcPct val="80000"/>
              </a:lnSpc>
            </a:pPr>
            <a:r>
              <a:rPr lang="en-US" altLang="en-US" sz="1200" dirty="0" smtClean="0"/>
              <a:t>If we designed cars to withstand a head-on collision without damage to the car, probably most of us could not afford to buy a car. Similarly, if we designed buildings to withstand an extreme earthquake without damage, we couldn't afford to construct most buildings.</a:t>
            </a:r>
          </a:p>
          <a:p>
            <a:pPr>
              <a:lnSpc>
                <a:spcPct val="80000"/>
              </a:lnSpc>
            </a:pPr>
            <a:endParaRPr lang="en-US" altLang="en-US" sz="1200" dirty="0" smtClean="0"/>
          </a:p>
          <a:p>
            <a:pPr>
              <a:lnSpc>
                <a:spcPct val="80000"/>
              </a:lnSpc>
            </a:pPr>
            <a:r>
              <a:rPr lang="en-US" altLang="en-US" sz="1200" dirty="0" smtClean="0"/>
              <a:t>Additional comment.....</a:t>
            </a:r>
          </a:p>
          <a:p>
            <a:pPr>
              <a:lnSpc>
                <a:spcPct val="80000"/>
              </a:lnSpc>
            </a:pPr>
            <a:r>
              <a:rPr lang="en-US" altLang="en-US" sz="1200" dirty="0" smtClean="0"/>
              <a:t>This slide discusses building code philosophy for seismic resistant design from a highly simplified perspective. A more comprehensive view of seismic design philosophy is considered under the broad field of "performance-based" earthquake engineering. See, for example:</a:t>
            </a:r>
            <a:br>
              <a:rPr lang="en-US" altLang="en-US" sz="1200" dirty="0" smtClean="0"/>
            </a:br>
            <a:r>
              <a:rPr lang="en-US" altLang="en-US" sz="1200" dirty="0" smtClean="0"/>
              <a:t>"Vision 2000 - Performance Based Seismic Engineering of Buildings," Final Report, Structural Engineers Association of California, April 3, 2005.</a:t>
            </a:r>
          </a:p>
          <a:p>
            <a:pPr>
              <a:lnSpc>
                <a:spcPct val="80000"/>
              </a:lnSpc>
            </a:pPr>
            <a:r>
              <a:rPr lang="en-US" altLang="en-US" sz="1200" dirty="0" smtClean="0"/>
              <a:t>“FEMA P-58: Seismic Performance Assessment of Buildings,” Federal Emergency Management Agency (FEMA), December 2018.</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a:t>
            </a:fld>
            <a:endParaRPr lang="fr-CA" dirty="0"/>
          </a:p>
        </p:txBody>
      </p:sp>
    </p:spTree>
    <p:extLst>
      <p:ext uri="{BB962C8B-B14F-4D97-AF65-F5344CB8AC3E}">
        <p14:creationId xmlns:p14="http://schemas.microsoft.com/office/powerpoint/2010/main" val="3983976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E9380056-EBF1-4275-BCB9-D56003FF484A}" type="slidenum">
              <a:rPr lang="en-US" altLang="en-US"/>
              <a:pPr/>
              <a:t>22</a:t>
            </a:fld>
            <a:endParaRPr lang="en-US" altLang="en-US"/>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r>
              <a:rPr lang="en-US" altLang="en-US" dirty="0" smtClean="0"/>
              <a:t>In order to economically design a building to withstand a very strong earthquake, the key is not provide to a building with high strength, but rather to provide a building with high ductility.</a:t>
            </a:r>
          </a:p>
          <a:p>
            <a:endParaRPr lang="en-US" altLang="en-US" dirty="0" smtClean="0"/>
          </a:p>
          <a:p>
            <a:r>
              <a:rPr lang="en-US" altLang="en-US" dirty="0" smtClean="0"/>
              <a:t>Ductility is the key to building survival in strong earthquakes. The key objective of the AISC Seismic Provisions is to provide steel building structures with high ductility.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F6629863-A157-4C20-AEC5-8075CC1687DE}" type="slidenum">
              <a:rPr lang="en-US" altLang="en-US"/>
              <a:pPr/>
              <a:t>23</a:t>
            </a:fld>
            <a:endParaRPr lang="en-US" alt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r>
              <a:rPr lang="en-US" altLang="en-US"/>
              <a:t>This slide reviews the basic concept of ductility.</a:t>
            </a:r>
          </a:p>
          <a:p>
            <a:endParaRPr lang="en-US" altLang="en-US"/>
          </a:p>
          <a:p>
            <a:r>
              <a:rPr lang="en-US" altLang="en-US"/>
              <a:t>Ductility is the ability of a structure (or element of a structure) to withstand large inelastic deformations without significant loss of strength.</a:t>
            </a:r>
          </a:p>
          <a:p>
            <a:endParaRPr lang="en-US" altLang="en-US"/>
          </a:p>
          <a:p>
            <a:r>
              <a:rPr lang="en-US" altLang="en-US"/>
              <a:t>Ductility  = inelastic deformation capacity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1E90166-1AD4-459F-9B81-DEF574955B81}" type="slidenum">
              <a:rPr lang="en-US" altLang="en-US"/>
              <a:pPr/>
              <a:t>24</a:t>
            </a:fld>
            <a:endParaRPr lang="en-US" alt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r>
              <a:rPr lang="en-US" altLang="en-US" dirty="0"/>
              <a:t>For a simple, elastic - perfectly plastic structure subject to monotonic loading, ductility can be quantified using the ductility factor, </a:t>
            </a:r>
            <a:r>
              <a:rPr lang="el-GR" altLang="en-US" dirty="0">
                <a:cs typeface="Times New Roman" pitchFamily="18" charset="0"/>
              </a:rPr>
              <a:t>μ</a:t>
            </a:r>
            <a:r>
              <a:rPr lang="en-US" altLang="en-US" dirty="0">
                <a:cs typeface="Times New Roman" pitchFamily="18" charset="0"/>
              </a:rPr>
              <a:t>. </a:t>
            </a:r>
            <a:r>
              <a:rPr lang="en-US" altLang="en-US" dirty="0"/>
              <a:t> In the definition of </a:t>
            </a:r>
            <a:r>
              <a:rPr lang="el-GR" altLang="en-US" dirty="0">
                <a:cs typeface="Times New Roman" pitchFamily="18" charset="0"/>
              </a:rPr>
              <a:t>μ</a:t>
            </a:r>
            <a:r>
              <a:rPr lang="en-US" altLang="en-US" dirty="0">
                <a:cs typeface="Times New Roman" pitchFamily="18" charset="0"/>
              </a:rPr>
              <a:t>, </a:t>
            </a:r>
            <a:r>
              <a:rPr lang="el-GR" altLang="en-US" dirty="0">
                <a:cs typeface="Times New Roman" pitchFamily="18" charset="0"/>
              </a:rPr>
              <a:t>Δ</a:t>
            </a:r>
            <a:r>
              <a:rPr lang="en-US" altLang="en-US" baseline="-25000" dirty="0">
                <a:cs typeface="Times New Roman" pitchFamily="18" charset="0"/>
              </a:rPr>
              <a:t>yield</a:t>
            </a:r>
            <a:r>
              <a:rPr lang="en-US" altLang="en-US" dirty="0">
                <a:cs typeface="Times New Roman" pitchFamily="18" charset="0"/>
              </a:rPr>
              <a:t> is the displacement when the structure yields (i.e. when the structure has reached its plastic lateral capacity), and </a:t>
            </a:r>
            <a:r>
              <a:rPr lang="el-GR" altLang="en-US" dirty="0">
                <a:cs typeface="Times New Roman" pitchFamily="18" charset="0"/>
              </a:rPr>
              <a:t>Δ</a:t>
            </a:r>
            <a:r>
              <a:rPr lang="en-US" altLang="en-US" baseline="-25000" dirty="0">
                <a:cs typeface="Times New Roman" pitchFamily="18" charset="0"/>
              </a:rPr>
              <a:t>failure</a:t>
            </a:r>
            <a:r>
              <a:rPr lang="en-US" altLang="en-US" dirty="0">
                <a:cs typeface="Times New Roman" pitchFamily="18" charset="0"/>
              </a:rPr>
              <a:t> is the displacement at which the structures begins to lose lateral load carrying capacity.</a:t>
            </a:r>
            <a:endParaRPr lang="el-GR" altLang="en-US" dirty="0">
              <a:cs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C10673CF-803E-4747-9B16-1171CFBC8854}" type="slidenum">
              <a:rPr lang="en-US" altLang="en-US"/>
              <a:pPr/>
              <a:t>25</a:t>
            </a:fld>
            <a:endParaRPr lang="en-US" altLang="en-US"/>
          </a:p>
        </p:txBody>
      </p:sp>
      <p:sp>
        <p:nvSpPr>
          <p:cNvPr id="446466" name="Rectangle 2"/>
          <p:cNvSpPr>
            <a:spLocks noGrp="1" noRot="1" noChangeAspect="1" noChangeArrowheads="1" noTextEdit="1"/>
          </p:cNvSpPr>
          <p:nvPr>
            <p:ph type="sldImg"/>
          </p:nvPr>
        </p:nvSpPr>
        <p:spPr>
          <a:xfrm>
            <a:off x="1652588" y="555625"/>
            <a:ext cx="3271837" cy="2454275"/>
          </a:xfrm>
          <a:ln/>
        </p:spPr>
      </p:sp>
      <p:sp>
        <p:nvSpPr>
          <p:cNvPr id="446467" name="Rectangle 3"/>
          <p:cNvSpPr>
            <a:spLocks noGrp="1" noChangeArrowheads="1"/>
          </p:cNvSpPr>
          <p:nvPr>
            <p:ph type="body" idx="1"/>
          </p:nvPr>
        </p:nvSpPr>
        <p:spPr>
          <a:xfrm>
            <a:off x="890588" y="3227202"/>
            <a:ext cx="5029200" cy="5666971"/>
          </a:xfrm>
        </p:spPr>
        <p:txBody>
          <a:bodyPr/>
          <a:lstStyle/>
          <a:p>
            <a:pPr marL="171450" indent="-171450">
              <a:lnSpc>
                <a:spcPct val="90000"/>
              </a:lnSpc>
            </a:pPr>
            <a:r>
              <a:rPr lang="en-US" altLang="en-US" sz="700" dirty="0"/>
              <a:t>A basic concept of seismic-resistant design is the trade-off between strength and ductility. This concept is illustrated (in a highly simplified manner) by this slide.</a:t>
            </a:r>
          </a:p>
          <a:p>
            <a:pPr marL="171450" indent="-171450">
              <a:lnSpc>
                <a:spcPct val="90000"/>
              </a:lnSpc>
            </a:pPr>
            <a:endParaRPr lang="en-US" altLang="en-US" sz="700" dirty="0"/>
          </a:p>
          <a:p>
            <a:pPr marL="171450" indent="-171450">
              <a:lnSpc>
                <a:spcPct val="90000"/>
              </a:lnSpc>
            </a:pPr>
            <a:r>
              <a:rPr lang="en-US" altLang="en-US" sz="700" dirty="0"/>
              <a:t>The plot shows the relationship between lateral force and lateral displacement for a simple single-degree-of-freedom structure, with an elastic-perfectly plastic response. The plot can be viewed as the force-displacement response of the structure for a half-cycle of loading during an earthquake.</a:t>
            </a:r>
          </a:p>
          <a:p>
            <a:pPr marL="171450" indent="-171450">
              <a:lnSpc>
                <a:spcPct val="90000"/>
              </a:lnSpc>
            </a:pPr>
            <a:endParaRPr lang="en-US" altLang="en-US" sz="700" dirty="0"/>
          </a:p>
          <a:p>
            <a:pPr marL="171450" indent="-171450">
              <a:lnSpc>
                <a:spcPct val="90000"/>
              </a:lnSpc>
            </a:pPr>
            <a:r>
              <a:rPr lang="en-US" altLang="en-US" sz="700" dirty="0"/>
              <a:t>The solid line represents the response of a structure that remains elastic during the earthquake. The maximum lateral force experienced by the elastic structure is </a:t>
            </a:r>
            <a:r>
              <a:rPr lang="en-US" altLang="en-US" sz="700" dirty="0" err="1"/>
              <a:t>H</a:t>
            </a:r>
            <a:r>
              <a:rPr lang="en-US" altLang="en-US" sz="700" baseline="-25000" dirty="0" err="1"/>
              <a:t>elastic</a:t>
            </a:r>
            <a:r>
              <a:rPr lang="en-US" altLang="en-US" sz="700" dirty="0"/>
              <a:t> and the maximum displacement experienced by the structure is </a:t>
            </a:r>
            <a:r>
              <a:rPr lang="el-GR" altLang="en-US" sz="700" dirty="0">
                <a:cs typeface="Times New Roman" pitchFamily="18" charset="0"/>
              </a:rPr>
              <a:t>Δ</a:t>
            </a:r>
            <a:r>
              <a:rPr lang="en-US" altLang="en-US" sz="700" baseline="-25000" dirty="0">
                <a:cs typeface="Times New Roman" pitchFamily="18" charset="0"/>
              </a:rPr>
              <a:t>max.</a:t>
            </a:r>
            <a:r>
              <a:rPr lang="en-US" altLang="en-US" sz="700" dirty="0">
                <a:cs typeface="Times New Roman" pitchFamily="18" charset="0"/>
              </a:rPr>
              <a:t> Thus, if we wanted the structure to remain elastic during the earthquake, we would need to design our structure to remain elastic under a lateral load equal to </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a:t>
            </a:r>
          </a:p>
          <a:p>
            <a:pPr marL="171450" indent="-171450">
              <a:lnSpc>
                <a:spcPct val="90000"/>
              </a:lnSpc>
            </a:pPr>
            <a:endParaRPr lang="en-US" altLang="en-US" sz="700" dirty="0">
              <a:cs typeface="Times New Roman" pitchFamily="18" charset="0"/>
            </a:endParaRPr>
          </a:p>
          <a:p>
            <a:pPr marL="171450" indent="-171450">
              <a:lnSpc>
                <a:spcPct val="90000"/>
              </a:lnSpc>
            </a:pPr>
            <a:r>
              <a:rPr lang="en-US" altLang="en-US" sz="700" dirty="0">
                <a:cs typeface="Times New Roman" pitchFamily="18" charset="0"/>
              </a:rPr>
              <a:t>Say we designed the structure to have a lateral strength of only 3/4*</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 If the structure sees the same earthquake as above (which will generate a force of </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 in an elastic structure), the structure will yield when the lateral force reaches 3/4*</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 At this point, the lateral force on the structure can no longer increase. Rather, the effect of the earthquake on the structure beyond this point will be to impose inelastic displacement. That is, the earthquake will demand ductility of the structure rather than strength. The earthquake will continue to deform the structure in the inelastic range until the total displacement is about the same as for the elastic structure. Thus, a structure with a lateral strength less than </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baseline="-25000" dirty="0">
                <a:cs typeface="Times New Roman" pitchFamily="18" charset="0"/>
              </a:rPr>
              <a:t> </a:t>
            </a:r>
            <a:r>
              <a:rPr lang="en-US" altLang="en-US" sz="700" dirty="0">
                <a:cs typeface="Times New Roman" pitchFamily="18" charset="0"/>
              </a:rPr>
              <a:t>can still survive the earthquake, as long as the structure can supply the needed inelastic deformation. i.e., can supply the needed ductility.</a:t>
            </a:r>
          </a:p>
          <a:p>
            <a:pPr marL="171450" indent="-171450">
              <a:lnSpc>
                <a:spcPct val="90000"/>
              </a:lnSpc>
            </a:pPr>
            <a:endParaRPr lang="en-US" altLang="en-US" sz="700" dirty="0">
              <a:cs typeface="Times New Roman" pitchFamily="18" charset="0"/>
            </a:endParaRPr>
          </a:p>
          <a:p>
            <a:pPr marL="171450" indent="-171450">
              <a:lnSpc>
                <a:spcPct val="90000"/>
              </a:lnSpc>
            </a:pPr>
            <a:r>
              <a:rPr lang="en-US" altLang="en-US" sz="700" dirty="0">
                <a:cs typeface="Times New Roman" pitchFamily="18" charset="0"/>
              </a:rPr>
              <a:t>Similarly, we can design our structure with even lower levels of lateral strength, say 1/2 or 1/4 of the lateral force that an elastic structure would see. In each case, when the lateral strength of the structure ( 1/2*</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baseline="-25000" dirty="0">
                <a:cs typeface="Times New Roman" pitchFamily="18" charset="0"/>
              </a:rPr>
              <a:t> </a:t>
            </a:r>
            <a:r>
              <a:rPr lang="en-US" altLang="en-US" sz="700" dirty="0">
                <a:cs typeface="Times New Roman" pitchFamily="18" charset="0"/>
              </a:rPr>
              <a:t>or 1/4*</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baseline="-25000" dirty="0">
                <a:cs typeface="Times New Roman" pitchFamily="18" charset="0"/>
              </a:rPr>
              <a:t> </a:t>
            </a:r>
            <a:r>
              <a:rPr lang="en-US" altLang="en-US" sz="700" dirty="0">
                <a:cs typeface="Times New Roman" pitchFamily="18" charset="0"/>
              </a:rPr>
              <a:t>) is reached, the structure will be incapable of resisting any additional lateral force. As before, the effect of the earthquake beyond this point will be to impose additional displacement upon the structure, rather than additional force. In each case, the maximum displacement will be about same as for the structure that remains elastic. That is, regardless of the structure's lateral strength, </a:t>
            </a:r>
            <a:r>
              <a:rPr lang="el-GR" altLang="en-US" sz="700" dirty="0">
                <a:cs typeface="Times New Roman" pitchFamily="18" charset="0"/>
              </a:rPr>
              <a:t>Δ</a:t>
            </a:r>
            <a:r>
              <a:rPr lang="en-US" altLang="en-US" sz="700" baseline="-25000" dirty="0">
                <a:cs typeface="Times New Roman" pitchFamily="18" charset="0"/>
              </a:rPr>
              <a:t>max </a:t>
            </a:r>
            <a:r>
              <a:rPr lang="en-US" altLang="en-US" sz="700" dirty="0">
                <a:cs typeface="Times New Roman" pitchFamily="18" charset="0"/>
              </a:rPr>
              <a:t> will be approximately the same.</a:t>
            </a:r>
          </a:p>
          <a:p>
            <a:pPr marL="171450" indent="-171450">
              <a:lnSpc>
                <a:spcPct val="90000"/>
              </a:lnSpc>
            </a:pPr>
            <a:endParaRPr lang="en-US" altLang="en-US" sz="700" dirty="0">
              <a:cs typeface="Times New Roman" pitchFamily="18" charset="0"/>
            </a:endParaRPr>
          </a:p>
          <a:p>
            <a:pPr marL="171450" indent="-171450">
              <a:lnSpc>
                <a:spcPct val="90000"/>
              </a:lnSpc>
            </a:pPr>
            <a:r>
              <a:rPr lang="en-US" altLang="en-US" sz="700" dirty="0">
                <a:cs typeface="Times New Roman" pitchFamily="18" charset="0"/>
              </a:rPr>
              <a:t>Some observations on seismic response......</a:t>
            </a:r>
          </a:p>
          <a:p>
            <a:pPr marL="171450" indent="-171450">
              <a:lnSpc>
                <a:spcPct val="90000"/>
              </a:lnSpc>
              <a:buFontTx/>
              <a:buAutoNum type="arabicPeriod"/>
            </a:pPr>
            <a:r>
              <a:rPr lang="en-US" altLang="en-US" sz="700" dirty="0">
                <a:cs typeface="Times New Roman" pitchFamily="18" charset="0"/>
              </a:rPr>
              <a:t>A structure can be designed with a lateral strength significantly less than that which will be seen by an elastic structure in an earthquake. However, to survive the earthquake without collapse, the structure must supply ductility. In the plot, ductility (inelastic deformation capacity) is represented by the horizontal dotted lines).</a:t>
            </a:r>
          </a:p>
          <a:p>
            <a:pPr marL="171450" indent="-171450">
              <a:lnSpc>
                <a:spcPct val="90000"/>
              </a:lnSpc>
              <a:buFontTx/>
              <a:buAutoNum type="arabicPeriod"/>
            </a:pPr>
            <a:r>
              <a:rPr lang="en-US" altLang="en-US" sz="700" dirty="0">
                <a:cs typeface="Times New Roman" pitchFamily="18" charset="0"/>
              </a:rPr>
              <a:t>As illustrated by the plot, the lower the lateral strength of the structure, the greater will be the required ductility. Thus, in seismic design, we can trade strength for ductility. We can give our structure a high lateral strength, in which case we need to provide little ductility. Alternatively, we can give our structure very low lateral strength (by designing for very low lateral forces), but then we must detail our structure to supply high levels of ductility. Building codes permit us (within a limited extent) to make this trade off between strength and ductility. </a:t>
            </a:r>
          </a:p>
          <a:p>
            <a:pPr marL="171450" indent="-171450">
              <a:lnSpc>
                <a:spcPct val="90000"/>
              </a:lnSpc>
              <a:buFontTx/>
              <a:buAutoNum type="arabicPeriod"/>
            </a:pPr>
            <a:r>
              <a:rPr lang="en-US" altLang="en-US" sz="700" dirty="0">
                <a:cs typeface="Times New Roman" pitchFamily="18" charset="0"/>
              </a:rPr>
              <a:t>Ductility means damage. That is, when we use ductility to survive an earthquake, we have to expect damage.</a:t>
            </a:r>
          </a:p>
          <a:p>
            <a:pPr marL="171450" indent="-171450">
              <a:lnSpc>
                <a:spcPct val="90000"/>
              </a:lnSpc>
              <a:buFontTx/>
              <a:buAutoNum type="arabicPeriod"/>
            </a:pPr>
            <a:r>
              <a:rPr lang="en-US" altLang="en-US" sz="700" dirty="0">
                <a:cs typeface="Times New Roman" pitchFamily="18" charset="0"/>
              </a:rPr>
              <a:t>For a structure that is designed to yield in an earthquake (the usual case), the maximum lateral force that the structure will see during the earthquake is defined by the structure's own lateral strength. </a:t>
            </a:r>
          </a:p>
          <a:p>
            <a:pPr marL="171450" indent="-171450">
              <a:lnSpc>
                <a:spcPct val="90000"/>
              </a:lnSpc>
              <a:buFontTx/>
              <a:buAutoNum type="arabicPeriod"/>
            </a:pPr>
            <a:r>
              <a:rPr lang="en-US" altLang="en-US" sz="700" dirty="0">
                <a:cs typeface="Times New Roman" pitchFamily="18" charset="0"/>
              </a:rPr>
              <a:t>Code specified seismic lateral forces are generally much smaller than would be required for the structure to remain elastic. That is, they are usually much less than </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 Thus, a typical code based design uses ductility to survive an earthquake. In this sense, the code specified seismic lateral forces do not represent the actual lateral force that an earthquake would generate in an elastic structure. Thus, in cases where code specified wind forces are greater than code specified earthquake forces, it is still necessary to provide ductility. Even though the lateral strength of the structure will be larger as a result of the fact that "wind controls," the resulting lateral strength of the structure is still likely well below </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  and therefore ductility will be needed. Thus, even when code specified wind forces are larger than code specified earthquake forces, ductile detailing requirements in building codes must still be satisfied.</a:t>
            </a:r>
          </a:p>
          <a:p>
            <a:pPr marL="171450" indent="-171450">
              <a:lnSpc>
                <a:spcPct val="90000"/>
              </a:lnSpc>
            </a:pPr>
            <a:endParaRPr lang="en-US" altLang="en-US" sz="700" dirty="0">
              <a:cs typeface="Times New Roman" pitchFamily="18" charset="0"/>
            </a:endParaRPr>
          </a:p>
          <a:p>
            <a:pPr marL="171450" indent="-171450">
              <a:lnSpc>
                <a:spcPct val="90000"/>
              </a:lnSpc>
            </a:pPr>
            <a:endParaRPr lang="en-US" altLang="en-US" sz="700" dirty="0">
              <a:cs typeface="Times New Roman" pitchFamily="18" charset="0"/>
            </a:endParaRPr>
          </a:p>
          <a:p>
            <a:pPr marL="171450" indent="-171450">
              <a:lnSpc>
                <a:spcPct val="90000"/>
              </a:lnSpc>
            </a:pPr>
            <a:r>
              <a:rPr lang="en-US" altLang="en-US" sz="700" dirty="0">
                <a:cs typeface="Times New Roman" pitchFamily="18" charset="0"/>
              </a:rPr>
              <a:t>Note: The concept that </a:t>
            </a:r>
            <a:r>
              <a:rPr lang="el-GR" altLang="en-US" sz="700" dirty="0">
                <a:cs typeface="Times New Roman" pitchFamily="18" charset="0"/>
              </a:rPr>
              <a:t>Δ</a:t>
            </a:r>
            <a:r>
              <a:rPr lang="en-US" altLang="en-US" sz="700" baseline="-25000" dirty="0">
                <a:cs typeface="Times New Roman" pitchFamily="18" charset="0"/>
              </a:rPr>
              <a:t>max</a:t>
            </a:r>
            <a:r>
              <a:rPr lang="en-US" altLang="en-US" sz="700" dirty="0">
                <a:cs typeface="Times New Roman" pitchFamily="18" charset="0"/>
              </a:rPr>
              <a:t> remains the same, regardless of the lateral strength of the structure, and regardless of whether the structure responds elastically or </a:t>
            </a:r>
            <a:r>
              <a:rPr lang="en-US" altLang="en-US" sz="700" dirty="0" err="1">
                <a:cs typeface="Times New Roman" pitchFamily="18" charset="0"/>
              </a:rPr>
              <a:t>inelastically</a:t>
            </a:r>
            <a:r>
              <a:rPr lang="en-US" altLang="en-US" sz="700" dirty="0">
                <a:cs typeface="Times New Roman" pitchFamily="18" charset="0"/>
              </a:rPr>
              <a:t>, is a simplification. It is a useful simplification to understand the basic concept of trading strength for ductility in seismic design. </a:t>
            </a:r>
          </a:p>
          <a:p>
            <a:pPr marL="171450" indent="-171450">
              <a:lnSpc>
                <a:spcPct val="90000"/>
              </a:lnSpc>
            </a:pPr>
            <a:r>
              <a:rPr lang="en-US" altLang="en-US" sz="700" dirty="0">
                <a:cs typeface="Times New Roman" pitchFamily="18" charset="0"/>
              </a:rPr>
              <a:t>More extensive discussions of the relationship between strength and ductility demand can be found in the literature. A useful reference is: "The Seismic Design Handbook," Edited by </a:t>
            </a:r>
            <a:r>
              <a:rPr lang="en-US" altLang="en-US" sz="700" dirty="0" err="1">
                <a:cs typeface="Times New Roman" pitchFamily="18" charset="0"/>
              </a:rPr>
              <a:t>Farzad</a:t>
            </a:r>
            <a:r>
              <a:rPr lang="en-US" altLang="en-US" sz="700" dirty="0">
                <a:cs typeface="Times New Roman" pitchFamily="18" charset="0"/>
              </a:rPr>
              <a:t> </a:t>
            </a:r>
            <a:r>
              <a:rPr lang="en-US" altLang="en-US" sz="700" dirty="0" err="1">
                <a:cs typeface="Times New Roman" pitchFamily="18" charset="0"/>
              </a:rPr>
              <a:t>Naeim</a:t>
            </a:r>
            <a:r>
              <a:rPr lang="en-US" altLang="en-US" sz="700" dirty="0">
                <a:cs typeface="Times New Roman" pitchFamily="18" charset="0"/>
              </a:rPr>
              <a:t>, 2nd Edition, Kluwer Academic Publishers, 2001.</a:t>
            </a:r>
            <a:endParaRPr lang="el-GR" altLang="en-US" sz="700" dirty="0">
              <a:cs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BF39B358-A0E5-4647-A827-CA1073E940D7}" type="slidenum">
              <a:rPr lang="en-US" altLang="en-US"/>
              <a:pPr/>
              <a:t>26</a:t>
            </a:fld>
            <a:endParaRPr lang="en-US" altLang="en-US"/>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ltLang="en-US" dirty="0"/>
              <a:t>As discussed in the previous slides, detailing structures to supply ductility is a basic objective in seismic resistant design.</a:t>
            </a:r>
          </a:p>
          <a:p>
            <a:endParaRPr lang="en-US" altLang="en-US" dirty="0"/>
          </a:p>
          <a:p>
            <a:r>
              <a:rPr lang="en-US" altLang="en-US" dirty="0"/>
              <a:t>In the case of steel structures, ductility is usually achieved by yielding of selected elements of the frame. Yielding of steel is a ductile phenomenon. That is, when steel yields, it can maintain it's yield strength through large inelastic deformations.</a:t>
            </a:r>
          </a:p>
          <a:p>
            <a:endParaRPr lang="en-US" altLang="en-US" dirty="0"/>
          </a:p>
          <a:p>
            <a:r>
              <a:rPr lang="en-US" altLang="en-US" dirty="0"/>
              <a:t>Thus, to obtain a ductile global response of a steel structure (i.e. to make the plateau in the load-deflection curve above as long as possible), we want to obtain as much yielding as possible, before non-ductile limit states occur.</a:t>
            </a:r>
          </a:p>
          <a:p>
            <a:endParaRPr lang="en-US" altLang="en-US" dirty="0"/>
          </a:p>
          <a:p>
            <a:r>
              <a:rPr lang="en-US" altLang="en-US" dirty="0"/>
              <a:t>For steel structures, non-ductile limits states are associated with fracture or instability. These are the limit states that will cause a steel element or structure to lose load carrying capacity.</a:t>
            </a:r>
          </a:p>
          <a:p>
            <a:r>
              <a:rPr lang="en-US" altLang="en-US" dirty="0"/>
              <a:t>Note that yielding will not cause a steel structure to collapse. Yielding will only cause a plateau in the load-deformation curve. For the load capacity to decline, fracture or instability must occur.</a:t>
            </a:r>
          </a:p>
          <a:p>
            <a:endParaRPr lang="en-US" altLang="en-US" dirty="0"/>
          </a:p>
          <a:p>
            <a:r>
              <a:rPr lang="en-US" altLang="en-US" dirty="0"/>
              <a:t>Thus, a goal in seismic resistant design is to permit as much yielding to occur in the frame as possible, while preventing or delaying fracture or instability limit states until sufficient ductility is achieved.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8AA81612-6D09-43DA-9F48-C0CDA79A8210}" type="slidenum">
              <a:rPr lang="en-US" altLang="en-US"/>
              <a:pPr/>
              <a:t>27</a:t>
            </a:fld>
            <a:endParaRPr lang="en-US" altLang="en-US"/>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altLang="en-US" sz="800" dirty="0" smtClean="0"/>
              <a:t>Ductile response of a steel frame is achieved by yielding of steel. </a:t>
            </a:r>
            <a:r>
              <a:rPr lang="en-US" altLang="en-US" sz="800" dirty="0" err="1" smtClean="0"/>
              <a:t>Nonductile</a:t>
            </a:r>
            <a:r>
              <a:rPr lang="en-US" altLang="en-US" sz="800" dirty="0" smtClean="0"/>
              <a:t> response of steel systems is the result of fracture or instability. Consequently, a key design objective is to maximize the yielding of steel frame elements, while at the same time delaying the onset of fracture or instability until large inelastic deformations are achieved. To achieve this objective, it is first necessary to choose the frame locations where yielding is intended to occur, i.e., the locations of plastic hinges. This is typically the beam ends in moment resisting frames, links in eccentrically braced frames, and the braces in braced frames. </a:t>
            </a:r>
          </a:p>
          <a:p>
            <a:endParaRPr lang="en-US" altLang="en-US" sz="800" dirty="0" smtClean="0"/>
          </a:p>
          <a:p>
            <a:r>
              <a:rPr lang="en-US" altLang="en-US" sz="800" dirty="0" smtClean="0"/>
              <a:t>It is possible to control the location of yielding in a steel frame by assuring that the element where the yielding is intended to occur is the weakest element in the frame. Conversely, this can be achieved by assuring that all other frame elements (i.e. elements where inelastic action should not occur) are stronger, through the application of </a:t>
            </a:r>
            <a:r>
              <a:rPr lang="en-US" altLang="en-US" sz="800" i="1" dirty="0" smtClean="0"/>
              <a:t>capacity design</a:t>
            </a:r>
            <a:r>
              <a:rPr lang="en-US" altLang="en-US" sz="800" dirty="0" smtClean="0"/>
              <a:t> concepts. With this approach, the element in which yielding is intended to occur is designed based on code specified lateral forces. All other frame elements are then designed to develop the capacity of the yielding element. For example, in a steel moment frame, the beams are typically the frame element intended to yield during an earthquake. Thus, the beams are sized based on code level forces. However, the beam-to-column connections and the columns are designed for the maximum forces that can be generated by the fully yielded and strain hardened beams. That is, the beam-to-column connections and the columns are designed to develop the capacity of the beams. This design approach assures that the desired mechanism, i.e., a mechanism with yielding in the beams, will actually form. </a:t>
            </a:r>
          </a:p>
          <a:p>
            <a:endParaRPr lang="en-US" altLang="en-US" sz="800" dirty="0" smtClean="0"/>
          </a:p>
          <a:p>
            <a:r>
              <a:rPr lang="en-US" altLang="en-US" sz="800" dirty="0" smtClean="0"/>
              <a:t>The concept of capacity design can also be understood through an analogy to electrical wiring in a building. Electrical wiring is protected by a fuse, so that in case of an electrical overload, the fuse burns out before the wiring is damaged, thereby protecting the wiring. This protection can only be achieved if the fuse is weaker than the wiring. In a seismic-resistant steel frame, the plastic hinge locations serve as a fuse to protect against overload. In an earthquake, the plastic hinge “fuses” (beams in moment frames, links in EBFs, etc.) limit the forces that can be transferred to the remainder of the frame, thereby protecting the remainder of the frame. However, this can only be achieved if the plastic hinge locations are the weakest elements of the frame, to assure ductile yielding occurs in the beam ends, before say fracture of a connection or buckling of a column.</a:t>
            </a:r>
          </a:p>
          <a:p>
            <a:endParaRPr lang="en-US" altLang="en-US" sz="800" dirty="0" smtClean="0"/>
          </a:p>
          <a:p>
            <a:r>
              <a:rPr lang="en-US" altLang="en-US" sz="800" dirty="0" smtClean="0"/>
              <a:t>The fundamental goal of the designer is to understand and control the inelastic response of a steel frame, to permit the development of a plastic mechanism under lateral load that is capable of sustaining large inelastic deformations, i.e., possessing large ductility. Effective seismic-resistant design requires an understanding of inelastic frame behavior. To this end, an understanding of classical methods of plastic analysis and design is highly beneficial.</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degree to which lateral design forces can be reduced (from the level required to remain elastic) depends on the ductility of the structure. As described earlier, for a simple elastic perfectly plastic structure, ductility can be characterized by the ductility factor </a:t>
            </a:r>
            <a:r>
              <a:rPr lang="el-GR" altLang="en-US" dirty="0" smtClean="0">
                <a:cs typeface="Times New Roman" pitchFamily="18" charset="0"/>
              </a:rPr>
              <a:t>μ</a:t>
            </a:r>
            <a:r>
              <a:rPr lang="en-US" altLang="en-US" dirty="0" smtClean="0">
                <a:cs typeface="Times New Roman" pitchFamily="18" charset="0"/>
              </a:rPr>
              <a:t>. The response of real steel frames under cyclic lateral load is more complex than an elastic perfectly plastic system. Consequently, it is more difficult to quantify the ductility of real frames. </a:t>
            </a:r>
          </a:p>
          <a:p>
            <a:endParaRPr lang="en-US" altLang="en-US" dirty="0" smtClean="0">
              <a:cs typeface="Times New Roman" pitchFamily="18" charset="0"/>
            </a:endParaRPr>
          </a:p>
          <a:p>
            <a:r>
              <a:rPr lang="en-US" altLang="en-US" dirty="0" smtClean="0">
                <a:cs typeface="Times New Roman" pitchFamily="18" charset="0"/>
              </a:rPr>
              <a:t>The difficulty in quantifying ductility is illustrated by the experimental lateral load versus lateral deflection plots for a concentrically braced frame (on the right) and a moment resisting frame (on the left). It is difficult to quantify the ductility of these frames using a simple parameter such as ductility factor. Thus, we often treat ductility in a qualitative and comparative manner. For example, the moment frame is considered to be "more ductile" than the braced frame, due to its fuller "hysteretic loops." The braced frame exhibits deterioration in strength and stiffness, and shows "pinching" in the hysteretic loops (indicating less energy dissipation). </a:t>
            </a:r>
            <a:endParaRPr lang="el-GR" altLang="en-US" dirty="0" smtClean="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28</a:t>
            </a:fld>
            <a:endParaRPr lang="fr-CA" dirty="0"/>
          </a:p>
        </p:txBody>
      </p:sp>
    </p:spTree>
    <p:extLst>
      <p:ext uri="{BB962C8B-B14F-4D97-AF65-F5344CB8AC3E}">
        <p14:creationId xmlns:p14="http://schemas.microsoft.com/office/powerpoint/2010/main" val="2885779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29</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n-US" altLang="en-US" dirty="0" smtClean="0"/>
              <a:t>The following slides provide a brief look at the base shear equation for computing seismic lateral loads in ASCE-7.</a:t>
            </a:r>
          </a:p>
          <a:p>
            <a:r>
              <a:rPr lang="en-US" altLang="en-US" dirty="0" smtClean="0"/>
              <a:t>Computing design earthquake loads on structures is a complex and involved topic. The purpose of these slides is to simply to illustrate a few basic ideas:</a:t>
            </a:r>
            <a:br>
              <a:rPr lang="en-US" altLang="en-US" dirty="0" smtClean="0"/>
            </a:br>
            <a:r>
              <a:rPr lang="en-US" altLang="en-US" dirty="0" smtClean="0"/>
              <a:t>- Lateral loads are proportional to building weight (reflecting that earthquake loads are inertia forces)</a:t>
            </a:r>
          </a:p>
          <a:p>
            <a:r>
              <a:rPr lang="en-US" altLang="en-US" dirty="0" smtClean="0"/>
              <a:t>- Lateral loads are dependent on dynamic properties of the structure - the structure's fundamental natural period of vibration</a:t>
            </a:r>
          </a:p>
          <a:p>
            <a:r>
              <a:rPr lang="en-US" altLang="en-US" dirty="0" smtClean="0"/>
              <a:t>- Lateral loads can be reduced based on ductility; and this reduction is system dependent. This reflects the ability to trade strength for ductility.</a:t>
            </a: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3</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n-US" altLang="en-US" dirty="0" smtClean="0"/>
              <a:t>The next series of slides discuss some basic ideas of earthquakes, and how they affect structures.</a:t>
            </a:r>
          </a:p>
          <a:p>
            <a:r>
              <a:rPr lang="en-US" altLang="en-US" dirty="0" smtClean="0"/>
              <a:t>Very useful educational materials on earthquakes is available at the USGS (US Geological Survey) website: www.usgs.gov.</a:t>
            </a:r>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828A79B8-AEF4-4CBD-8867-C636F20706A0}" type="slidenum">
              <a:rPr lang="en-US" altLang="en-US"/>
              <a:pPr/>
              <a:t>30</a:t>
            </a:fld>
            <a:endParaRPr lang="en-US" altLang="en-US"/>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r>
              <a:rPr lang="en-US" altLang="en-US" dirty="0"/>
              <a:t>In ASCE-7, the </a:t>
            </a:r>
            <a:r>
              <a:rPr lang="en-US" altLang="en-US" dirty="0" smtClean="0"/>
              <a:t>seismic</a:t>
            </a:r>
            <a:r>
              <a:rPr lang="en-US" altLang="en-US" baseline="0" dirty="0" smtClean="0"/>
              <a:t> </a:t>
            </a:r>
            <a:r>
              <a:rPr lang="en-US" altLang="en-US" dirty="0" smtClean="0"/>
              <a:t>base shear is </a:t>
            </a:r>
            <a:r>
              <a:rPr lang="en-US" altLang="en-US" dirty="0"/>
              <a:t>taken as a fraction of the weight of the building. Over a broad range of building types and locations, the value of C</a:t>
            </a:r>
            <a:r>
              <a:rPr lang="en-US" altLang="en-US" baseline="-25000" dirty="0"/>
              <a:t>S</a:t>
            </a:r>
            <a:r>
              <a:rPr lang="en-US" altLang="en-US" dirty="0"/>
              <a:t> might be in the range of about 0.05 to 0.5. That is, the design lateral earthquake force might be in the range of 5-percent to 50-percent of the building weight. Typical values for steel building systems in areas of high seismic hazard might be 10-percent to 25-percent of the weight of the building.</a:t>
            </a:r>
          </a:p>
          <a:p>
            <a:endParaRPr lang="en-US" altLang="en-US" dirty="0"/>
          </a:p>
          <a:p>
            <a:r>
              <a:rPr lang="en-US" altLang="en-US" dirty="0"/>
              <a:t>The </a:t>
            </a:r>
            <a:r>
              <a:rPr lang="en-US" altLang="en-US" dirty="0" smtClean="0"/>
              <a:t>seismic</a:t>
            </a:r>
            <a:r>
              <a:rPr lang="en-US" altLang="en-US" baseline="0" dirty="0" smtClean="0"/>
              <a:t> base shear, </a:t>
            </a:r>
            <a:r>
              <a:rPr lang="en-US" altLang="en-US" dirty="0" smtClean="0"/>
              <a:t>V, </a:t>
            </a:r>
            <a:r>
              <a:rPr lang="en-US" altLang="en-US" dirty="0"/>
              <a:t>is distributed over the height of the building, with a portion of V assigned to each floor level. Specific rules are provided by ASCE-7. In general, V is distributed according to weight of each floor level and the height.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5C21B06-4C97-463E-B3B0-86B6272A3F9B}" type="slidenum">
              <a:rPr lang="en-US" altLang="en-US"/>
              <a:pPr/>
              <a:t>31</a:t>
            </a:fld>
            <a:endParaRPr lang="en-US" altLang="en-US"/>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p:txBody>
          <a:bodyPr/>
          <a:lstStyle/>
          <a:p>
            <a:r>
              <a:rPr lang="en-US" altLang="en-US" dirty="0"/>
              <a:t>This slide provides the equations for computing design lateral earthquake forces, using the "equivalent lateral force" procedure. Terms are defined in the slide. See ASCE-7 for further details.</a:t>
            </a:r>
          </a:p>
          <a:p>
            <a:r>
              <a:rPr lang="en-US" altLang="en-US" dirty="0"/>
              <a:t>In the equations above, if the factor R is removed (or R is taken as 1.0), what remains is an estimate of the lateral force a structure would experience in a design level earthquake, if the structure remains elastic.  (This is what we called </a:t>
            </a:r>
            <a:r>
              <a:rPr lang="en-US" altLang="en-US" dirty="0" err="1"/>
              <a:t>H</a:t>
            </a:r>
            <a:r>
              <a:rPr lang="en-US" altLang="en-US" baseline="-25000" dirty="0" err="1"/>
              <a:t>elastic</a:t>
            </a:r>
            <a:r>
              <a:rPr lang="en-US" altLang="en-US" dirty="0"/>
              <a:t> in previous slides). </a:t>
            </a:r>
          </a:p>
          <a:p>
            <a:endParaRPr lang="en-US" altLang="en-US" dirty="0"/>
          </a:p>
          <a:p>
            <a:r>
              <a:rPr lang="en-US" altLang="en-US" dirty="0"/>
              <a:t>The factor R is called the "response modification coefficient." This factor allows the design seismic lateral load to be reduced, from that required to keep the structure elastic. </a:t>
            </a:r>
          </a:p>
          <a:p>
            <a:endParaRPr lang="en-US" altLang="en-US" dirty="0"/>
          </a:p>
          <a:p>
            <a:r>
              <a:rPr lang="en-US" altLang="en-US" dirty="0"/>
              <a:t>It is through the R factor that codes make the trade off between strength and ductility. For structures that are detailed to provide high levels of ductility, large R factors are permitted; up to 8. That is, structures that can provide high levels of ductility can be designed for very low lateral forces. For structures with less ductility, smaller values of R are used. That is, structures with lower levels of ductility must be designed for larger lateral forces.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0967AA64-EC0E-4F7F-9D1D-63F1BAA1FD3A}" type="slidenum">
              <a:rPr lang="en-US" altLang="en-US"/>
              <a:pPr/>
              <a:t>32</a:t>
            </a:fld>
            <a:endParaRPr lang="en-US" altLang="en-US"/>
          </a:p>
        </p:txBody>
      </p:sp>
      <p:sp>
        <p:nvSpPr>
          <p:cNvPr id="275458" name="Rectangle 2"/>
          <p:cNvSpPr>
            <a:spLocks noGrp="1" noRot="1" noChangeAspect="1" noChangeArrowheads="1" noTextEdit="1"/>
          </p:cNvSpPr>
          <p:nvPr>
            <p:ph type="sldImg"/>
          </p:nvPr>
        </p:nvSpPr>
        <p:spPr>
          <a:xfrm>
            <a:off x="1501775" y="527050"/>
            <a:ext cx="3513138" cy="2633663"/>
          </a:xfrm>
          <a:ln/>
        </p:spPr>
      </p:sp>
      <p:sp>
        <p:nvSpPr>
          <p:cNvPr id="275459" name="Rectangle 3"/>
          <p:cNvSpPr>
            <a:spLocks noGrp="1" noChangeArrowheads="1"/>
          </p:cNvSpPr>
          <p:nvPr>
            <p:ph type="body" idx="1"/>
          </p:nvPr>
        </p:nvSpPr>
        <p:spPr>
          <a:xfrm>
            <a:off x="890588" y="3396389"/>
            <a:ext cx="5029200" cy="4975993"/>
          </a:xfrm>
        </p:spPr>
        <p:txBody>
          <a:bodyPr/>
          <a:lstStyle/>
          <a:p>
            <a:pPr>
              <a:lnSpc>
                <a:spcPct val="80000"/>
              </a:lnSpc>
            </a:pPr>
            <a:r>
              <a:rPr lang="en-US" altLang="en-US" sz="800" dirty="0" smtClean="0"/>
              <a:t>R factors are given in ASCE 7. Shown in this slide are R factors for the major types of steel lateral force resisting systems. Larger R factors imply systems that can supply larger levels of ductility.</a:t>
            </a:r>
          </a:p>
          <a:p>
            <a:pPr>
              <a:lnSpc>
                <a:spcPct val="80000"/>
              </a:lnSpc>
            </a:pPr>
            <a:endParaRPr lang="en-US" altLang="en-US" sz="800" dirty="0" smtClean="0"/>
          </a:p>
          <a:p>
            <a:pPr>
              <a:lnSpc>
                <a:spcPct val="80000"/>
              </a:lnSpc>
            </a:pPr>
            <a:r>
              <a:rPr lang="en-US" altLang="en-US" sz="800" dirty="0" smtClean="0"/>
              <a:t>Major type of steel seismic lateral force resisting systems:</a:t>
            </a:r>
          </a:p>
          <a:p>
            <a:pPr>
              <a:lnSpc>
                <a:spcPct val="80000"/>
              </a:lnSpc>
            </a:pPr>
            <a:r>
              <a:rPr lang="en-US" altLang="en-US" sz="800" dirty="0" smtClean="0"/>
              <a:t>Moment Frames (Special, Intermediate, and Ordinary)</a:t>
            </a:r>
          </a:p>
          <a:p>
            <a:pPr>
              <a:lnSpc>
                <a:spcPct val="80000"/>
              </a:lnSpc>
            </a:pPr>
            <a:r>
              <a:rPr lang="en-US" altLang="en-US" sz="800" dirty="0" smtClean="0"/>
              <a:t>Concentrically Braced Frames (Special and Ordinary)</a:t>
            </a:r>
          </a:p>
          <a:p>
            <a:pPr>
              <a:lnSpc>
                <a:spcPct val="80000"/>
              </a:lnSpc>
            </a:pPr>
            <a:r>
              <a:rPr lang="en-US" altLang="en-US" sz="800" dirty="0" smtClean="0"/>
              <a:t>Eccentrically Braced Frames</a:t>
            </a:r>
          </a:p>
          <a:p>
            <a:pPr>
              <a:lnSpc>
                <a:spcPct val="80000"/>
              </a:lnSpc>
            </a:pPr>
            <a:r>
              <a:rPr lang="en-US" altLang="en-US" sz="800" dirty="0" smtClean="0"/>
              <a:t>Buckling Restrained Braced Frames</a:t>
            </a:r>
          </a:p>
          <a:p>
            <a:pPr>
              <a:lnSpc>
                <a:spcPct val="80000"/>
              </a:lnSpc>
            </a:pPr>
            <a:r>
              <a:rPr lang="en-US" altLang="en-US" sz="800" dirty="0" smtClean="0"/>
              <a:t>Special Plate Shear Walls</a:t>
            </a:r>
          </a:p>
          <a:p>
            <a:pPr>
              <a:lnSpc>
                <a:spcPct val="80000"/>
              </a:lnSpc>
            </a:pPr>
            <a:endParaRPr lang="en-US" altLang="en-US" sz="800" dirty="0" smtClean="0"/>
          </a:p>
          <a:p>
            <a:pPr>
              <a:lnSpc>
                <a:spcPct val="80000"/>
              </a:lnSpc>
            </a:pPr>
            <a:r>
              <a:rPr lang="en-US" altLang="en-US" sz="800" dirty="0" smtClean="0"/>
              <a:t>Where the descriptors "Special,"  "Intermediate," and "Ordinary" are used, these refer to different detailing options for a particular system. "Special" systems (</a:t>
            </a:r>
            <a:r>
              <a:rPr lang="en-US" altLang="en-US" sz="800" i="1" dirty="0" smtClean="0"/>
              <a:t>Special Moment Frames</a:t>
            </a:r>
            <a:r>
              <a:rPr lang="en-US" altLang="en-US" sz="800" dirty="0" smtClean="0"/>
              <a:t> and </a:t>
            </a:r>
            <a:r>
              <a:rPr lang="en-US" altLang="en-US" sz="800" i="1" dirty="0" smtClean="0"/>
              <a:t>Special Concentrically Braced Frames</a:t>
            </a:r>
            <a:r>
              <a:rPr lang="en-US" altLang="en-US" sz="800" dirty="0" smtClean="0"/>
              <a:t>) provide the highest levels of ductility, and are accordingly assigned larger R factors. They also have the most demanding ductile detailing requirements. </a:t>
            </a:r>
          </a:p>
          <a:p>
            <a:pPr>
              <a:lnSpc>
                <a:spcPct val="80000"/>
              </a:lnSpc>
            </a:pPr>
            <a:r>
              <a:rPr lang="en-US" altLang="en-US" sz="800" dirty="0" smtClean="0"/>
              <a:t>"Ordinary" systems (</a:t>
            </a:r>
            <a:r>
              <a:rPr lang="en-US" altLang="en-US" sz="800" i="1" dirty="0" smtClean="0"/>
              <a:t>Ordinary Moment Frames</a:t>
            </a:r>
            <a:r>
              <a:rPr lang="en-US" altLang="en-US" sz="800" dirty="0" smtClean="0"/>
              <a:t> and </a:t>
            </a:r>
            <a:r>
              <a:rPr lang="en-US" altLang="en-US" sz="800" i="1" dirty="0" smtClean="0"/>
              <a:t>Ordinary Concentrically Braced Frames</a:t>
            </a:r>
            <a:r>
              <a:rPr lang="en-US" altLang="en-US" sz="800" dirty="0" smtClean="0"/>
              <a:t>) provide lower levels of ductility and are therefore assigned lower R factors (i.e. must be designed for higher lateral forces). The "Ordinary" systems, however, have less onerous ductile detailing requirements.</a:t>
            </a:r>
          </a:p>
          <a:p>
            <a:pPr>
              <a:lnSpc>
                <a:spcPct val="80000"/>
              </a:lnSpc>
            </a:pPr>
            <a:r>
              <a:rPr lang="en-US" altLang="en-US" sz="800" dirty="0" smtClean="0"/>
              <a:t>"Intermediate" systems (</a:t>
            </a:r>
            <a:r>
              <a:rPr lang="en-US" altLang="en-US" sz="800" i="1" dirty="0" smtClean="0"/>
              <a:t>Intermediate Moment Frames</a:t>
            </a:r>
            <a:r>
              <a:rPr lang="en-US" altLang="en-US" sz="800" dirty="0" smtClean="0"/>
              <a:t>) are in between Special and Ordinary systems in terms of ductility and design lateral forces.</a:t>
            </a:r>
          </a:p>
          <a:p>
            <a:pPr>
              <a:lnSpc>
                <a:spcPct val="80000"/>
              </a:lnSpc>
            </a:pPr>
            <a:endParaRPr lang="en-US" altLang="en-US" sz="800" dirty="0" smtClean="0"/>
          </a:p>
          <a:p>
            <a:pPr>
              <a:lnSpc>
                <a:spcPct val="80000"/>
              </a:lnSpc>
            </a:pPr>
            <a:r>
              <a:rPr lang="en-US" altLang="en-US" sz="800" dirty="0" smtClean="0"/>
              <a:t>Eccentrically Braced Frames and Buckling Restrained Braced Frames are assigned R=8.</a:t>
            </a:r>
          </a:p>
          <a:p>
            <a:pPr>
              <a:lnSpc>
                <a:spcPct val="80000"/>
              </a:lnSpc>
            </a:pPr>
            <a:endParaRPr lang="en-US" altLang="en-US" sz="800" dirty="0" smtClean="0"/>
          </a:p>
          <a:p>
            <a:pPr>
              <a:lnSpc>
                <a:spcPct val="80000"/>
              </a:lnSpc>
            </a:pPr>
            <a:r>
              <a:rPr lang="en-US" altLang="en-US" sz="800" dirty="0" smtClean="0"/>
              <a:t>The system names shown in this slide (SMF, EBF, BRBF, etc.) are the manner in which the requirements of ASCE 7 are coordinated with the AISC Seismic Provisions. For example, if a designer chooses to use a </a:t>
            </a:r>
            <a:r>
              <a:rPr lang="en-US" altLang="en-US" sz="800" i="1" dirty="0" smtClean="0"/>
              <a:t>Special Moment Frame</a:t>
            </a:r>
            <a:r>
              <a:rPr lang="en-US" altLang="en-US" sz="800" dirty="0" smtClean="0"/>
              <a:t> as the seismic lateral force resisting system, ASCE 7 specifies the R factor and the design seismic lateral force. The designer must then go to the AISC Seismic Provisions and follow all detailing requirements for </a:t>
            </a:r>
            <a:r>
              <a:rPr lang="en-US" altLang="en-US" sz="800" i="1" dirty="0" smtClean="0"/>
              <a:t>Special Moment Frames</a:t>
            </a:r>
            <a:r>
              <a:rPr lang="en-US" altLang="en-US" sz="800" dirty="0" smtClean="0"/>
              <a:t>. </a:t>
            </a:r>
          </a:p>
          <a:p>
            <a:pPr>
              <a:lnSpc>
                <a:spcPct val="80000"/>
              </a:lnSpc>
            </a:pPr>
            <a:endParaRPr lang="en-US" altLang="en-US" sz="800" dirty="0" smtClean="0"/>
          </a:p>
          <a:p>
            <a:pPr>
              <a:lnSpc>
                <a:spcPct val="80000"/>
              </a:lnSpc>
            </a:pPr>
            <a:r>
              <a:rPr lang="en-US" altLang="en-US" sz="800" dirty="0" smtClean="0"/>
              <a:t>Not all systems shown above can be used in every case. For example, in the higher Seismic Design Categories (buildings with higher seismic risk), ASCE 7 limits the use of the lower ductility systems to buildings with specified heights limits.</a:t>
            </a:r>
          </a:p>
          <a:p>
            <a:pPr>
              <a:lnSpc>
                <a:spcPct val="80000"/>
              </a:lnSpc>
            </a:pPr>
            <a:endParaRPr lang="en-US" altLang="en-US" sz="800" dirty="0" smtClean="0"/>
          </a:p>
          <a:p>
            <a:pPr>
              <a:lnSpc>
                <a:spcPct val="80000"/>
              </a:lnSpc>
            </a:pPr>
            <a:r>
              <a:rPr lang="en-US" altLang="en-US" sz="800" dirty="0" smtClean="0"/>
              <a:t>For steel buildings in Seismic Design Categories A, B, or C (buildings with lower seismic risk), ASCE 7 provides designers with the option of using R=3 to compute the design seismic lateral force, but then providing no special seismic detailing. In this case, the designer must use a relatively large lateral force, but need not follow the requirements of the AISC Seismic Provisions. The structure can be designed just using the main AISC Specification. </a:t>
            </a:r>
          </a:p>
          <a:p>
            <a:pPr>
              <a:lnSpc>
                <a:spcPct val="80000"/>
              </a:lnSpc>
            </a:pPr>
            <a:r>
              <a:rPr lang="en-US" altLang="en-US" sz="800" dirty="0" smtClean="0"/>
              <a:t>The R=3 option is a very useful alternative in lower seismic areas. This availability of this option reflects the view that a steel structure, even without special seismic detailing, will generally exhibit some reasonable degree of ductility.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33</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n-US" altLang="en-US" dirty="0" smtClean="0"/>
              <a:t>The following section of this module illustrates the basic types of seismic load resisting systems that can be used in structural steel buildings.</a:t>
            </a: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0AB39F4F-16C1-4BCC-A622-D7D775977360}" type="slidenum">
              <a:rPr lang="en-US" altLang="en-US"/>
              <a:pPr/>
              <a:t>34</a:t>
            </a:fld>
            <a:endParaRPr lang="en-US" altLang="en-US"/>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r>
              <a:rPr lang="en-US" altLang="en-US" dirty="0"/>
              <a:t>These are the five basic types of structural steel seismic </a:t>
            </a:r>
            <a:r>
              <a:rPr lang="en-US" altLang="en-US" dirty="0" smtClean="0"/>
              <a:t>force resisting </a:t>
            </a:r>
            <a:r>
              <a:rPr lang="en-US" altLang="en-US" dirty="0"/>
              <a:t>systems. In the following slides, each system will be briefly described. Items that are discussed for each system is the basic mechanism for resisting lateral forces (frame action, truss action, </a:t>
            </a:r>
            <a:r>
              <a:rPr lang="en-US" altLang="en-US" dirty="0" err="1"/>
              <a:t>etc</a:t>
            </a:r>
            <a:r>
              <a:rPr lang="en-US" altLang="en-US" dirty="0"/>
              <a:t>), the elements of the frame that are intended to yield in an earthquake, i.e. the "fuse" elements.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F70FE8E7-0A47-4937-82A8-038C31B10878}" type="slidenum">
              <a:rPr lang="en-US" altLang="en-US"/>
              <a:pPr/>
              <a:t>35</a:t>
            </a:fld>
            <a:endParaRPr lang="en-US" altLang="en-US"/>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xfrm>
            <a:off x="914400" y="4341938"/>
            <a:ext cx="5029200" cy="4114246"/>
          </a:xfrm>
        </p:spPr>
        <p:txBody>
          <a:bodyPr/>
          <a:lstStyle/>
          <a:p>
            <a:r>
              <a:rPr lang="en-US" altLang="en-US"/>
              <a:t>Basic concepts of MRFs:</a:t>
            </a:r>
          </a:p>
          <a:p>
            <a:r>
              <a:rPr lang="en-US" altLang="en-US"/>
              <a:t>- and MRF is a rigid frame - beams rigidly attached to columns with moment resisting connections;</a:t>
            </a:r>
          </a:p>
          <a:p>
            <a:r>
              <a:rPr lang="en-US" altLang="en-US"/>
              <a:t>- resist lateral force by rigid frame action;</a:t>
            </a:r>
          </a:p>
          <a:p>
            <a:r>
              <a:rPr lang="en-US" altLang="en-US"/>
              <a:t>- dominant forces developed in frame members: flexure and shear;</a:t>
            </a:r>
          </a:p>
          <a:p>
            <a:r>
              <a:rPr lang="en-US" altLang="en-US"/>
              <a:t>- ductility in MRFS is normally achieved by flexural yielding at the ends of the beams.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 simple MRF - rectangular arrangement of columns and beams - with beams attached to columns with moment resisting connections.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36</a:t>
            </a:fld>
            <a:endParaRPr lang="fr-CA" dirty="0"/>
          </a:p>
        </p:txBody>
      </p:sp>
    </p:spTree>
    <p:extLst>
      <p:ext uri="{BB962C8B-B14F-4D97-AF65-F5344CB8AC3E}">
        <p14:creationId xmlns:p14="http://schemas.microsoft.com/office/powerpoint/2010/main" val="712663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 example of a steel MRF under construction in Oakland, California. Note that the MRFs are the two frames on the right (observe the deeper columns and beams in the MRFs).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37</a:t>
            </a:fld>
            <a:endParaRPr lang="fr-CA" dirty="0"/>
          </a:p>
        </p:txBody>
      </p:sp>
    </p:spTree>
    <p:extLst>
      <p:ext uri="{BB962C8B-B14F-4D97-AF65-F5344CB8AC3E}">
        <p14:creationId xmlns:p14="http://schemas.microsoft.com/office/powerpoint/2010/main" val="2607482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 closer view of an MRF.</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38</a:t>
            </a:fld>
            <a:endParaRPr lang="fr-CA" dirty="0"/>
          </a:p>
        </p:txBody>
      </p:sp>
    </p:spTree>
    <p:extLst>
      <p:ext uri="{BB962C8B-B14F-4D97-AF65-F5344CB8AC3E}">
        <p14:creationId xmlns:p14="http://schemas.microsoft.com/office/powerpoint/2010/main" val="1309635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 steel building under construction in Taipei, Taiwan. Perimeter frames are moment resisting. Columns are steel box columns.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39</a:t>
            </a:fld>
            <a:endParaRPr lang="fr-CA" dirty="0"/>
          </a:p>
        </p:txBody>
      </p:sp>
    </p:spTree>
    <p:extLst>
      <p:ext uri="{BB962C8B-B14F-4D97-AF65-F5344CB8AC3E}">
        <p14:creationId xmlns:p14="http://schemas.microsoft.com/office/powerpoint/2010/main" val="3659845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6222A636-62C9-4F18-8D9C-D2708169D1BD}" type="slidenum">
              <a:rPr lang="en-US" altLang="en-US"/>
              <a:pPr/>
              <a:t>4</a:t>
            </a:fld>
            <a:endParaRPr lang="en-US" altLang="en-US"/>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p:txBody>
          <a:bodyPr/>
          <a:lstStyle/>
          <a:p>
            <a:r>
              <a:rPr lang="en-US" altLang="en-US"/>
              <a:t>The earth's outer layer consists of a number of plates that slide relative to one another. Movement at plate boundaries is the primary cause of earthquakes. Earthquakes can also occur within plates, although these are less common than earthquakes at plate boundaries.</a:t>
            </a:r>
          </a:p>
          <a:p>
            <a:endParaRPr lang="en-US" altLang="en-US"/>
          </a:p>
          <a:p>
            <a:r>
              <a:rPr lang="en-US" altLang="en-US"/>
              <a:t>Slide is courtesy of US Geological Survey. See www.usgs.gov</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B66849B4-77E3-44A7-A5E4-7DD5251FEC3C}" type="slidenum">
              <a:rPr lang="en-US" altLang="en-US"/>
              <a:pPr/>
              <a:t>40</a:t>
            </a:fld>
            <a:endParaRPr lang="en-US" altLang="en-US"/>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a:xfrm>
            <a:off x="914400" y="4341938"/>
            <a:ext cx="5029200" cy="4114246"/>
          </a:xfrm>
        </p:spPr>
        <p:txBody>
          <a:bodyPr/>
          <a:lstStyle/>
          <a:p>
            <a:r>
              <a:rPr lang="en-US" altLang="en-US"/>
              <a:t>Yielding in a moment resisting frame during an earthquake is generally intended to occur primarily at the beam ends. "Plastic hinges" will form at the beam ends, and the inelastic frame response is dominated by flexural yielding at the beam ends.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63FF63A-D73A-4960-B43F-A97FCE04B7D3}" type="slidenum">
              <a:rPr lang="en-US" altLang="en-US" sz="1000" b="0">
                <a:latin typeface="Times New Roman" pitchFamily="18" charset="0"/>
              </a:rPr>
              <a:pPr/>
              <a:t>41</a:t>
            </a:fld>
            <a:endParaRPr lang="en-US" altLang="en-US" sz="1000" b="0">
              <a:latin typeface="Times New Roman"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r>
              <a:rPr lang="en-US" altLang="en-US" smtClean="0"/>
              <a:t>A concentrically braced frame (CBF) can be viewed as a vertical truss. In the elastic range of behavior, a concentrically braced frame resists lateral earthquake forces by truss action. That is, in the elastic range, axial forces are the dominant type of force in the members.</a:t>
            </a:r>
          </a:p>
          <a:p>
            <a:r>
              <a:rPr lang="en-US" altLang="en-US" smtClean="0"/>
              <a:t>A CBF develops ductility through inelastic action in the braces: yielding in tension and buckling in compression. Thus, the braces are the "fuses" in a CBF. The beams and columns are intended to remain essentially elastic.</a:t>
            </a:r>
          </a:p>
          <a:p>
            <a:r>
              <a:rPr lang="en-US" altLang="en-US" smtClean="0"/>
              <a:t>CBFs offer the advantage of high elastic stiffness, thereby permitting code specified drift limits to be satisfied with relatively light members, especially compared to moment frames.</a:t>
            </a:r>
          </a:p>
          <a:p>
            <a:r>
              <a:rPr lang="en-US" altLang="en-US" smtClean="0"/>
              <a:t>A disadvantage of CBFs is that this system is viewed as being less ductile than most other steel seismic load resisting systems, and is therefore assigned lower R factors.</a:t>
            </a:r>
          </a:p>
          <a:p>
            <a:r>
              <a:rPr lang="en-US" altLang="en-US" smtClean="0"/>
              <a:t>An additional disadvantage of a CBF is that the bracing may block openings in the frame, resulting reduced architectural versatility.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15DF8107-6B42-4574-AD92-E1464C64213D}" type="slidenum">
              <a:rPr lang="en-US" altLang="en-US"/>
              <a:pPr/>
              <a:t>42</a:t>
            </a:fld>
            <a:endParaRPr lang="en-US" altLang="en-US"/>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xfrm>
            <a:off x="914400" y="4341938"/>
            <a:ext cx="5029200" cy="4114246"/>
          </a:xfrm>
        </p:spPr>
        <p:txBody>
          <a:bodyPr/>
          <a:lstStyle/>
          <a:p>
            <a:r>
              <a:rPr lang="en-US" altLang="en-US"/>
              <a:t>A variety of different bracing arrangements are possible for CBFs.  This slide illustrates several common types of CBFs.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ECB1AE9C-FF68-4009-BAD6-E94CD35C97CF}" type="slidenum">
              <a:rPr lang="en-US" altLang="en-US"/>
              <a:pPr/>
              <a:t>43</a:t>
            </a:fld>
            <a:endParaRPr lang="en-US" altLang="en-US"/>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xfrm>
            <a:off x="914400" y="4341938"/>
            <a:ext cx="5029200" cy="4114246"/>
          </a:xfrm>
        </p:spPr>
        <p:txBody>
          <a:bodyPr/>
          <a:lstStyle/>
          <a:p>
            <a:r>
              <a:rPr lang="en-US" altLang="en-US" dirty="0"/>
              <a:t>Inverted V-bracing.</a:t>
            </a:r>
          </a:p>
          <a:p>
            <a:endParaRPr lang="en-US" altLang="en-US" dirty="0"/>
          </a:p>
          <a:p>
            <a:r>
              <a:rPr lang="en-US" altLang="en-US" dirty="0"/>
              <a:t>Slide courtesy of C.M. </a:t>
            </a:r>
            <a:r>
              <a:rPr lang="en-US" altLang="en-US" dirty="0" err="1"/>
              <a:t>Uang</a:t>
            </a:r>
            <a:endParaRPr lang="en-US" altLang="en-US" dirty="0"/>
          </a:p>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3463CC4-2706-4203-939F-1CBF32B4A614}" type="slidenum">
              <a:rPr lang="en-US" altLang="en-US"/>
              <a:pPr/>
              <a:t>44</a:t>
            </a:fld>
            <a:endParaRPr lang="en-US" altLang="en-US"/>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xfrm>
            <a:off x="914400" y="4341938"/>
            <a:ext cx="5029200" cy="4114246"/>
          </a:xfrm>
        </p:spPr>
        <p:txBody>
          <a:bodyPr/>
          <a:lstStyle/>
          <a:p>
            <a:r>
              <a:rPr lang="en-US" altLang="en-US"/>
              <a:t>Two story X-bracing.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F5EBF417-6C40-41F7-959F-6CA3C8C12162}" type="slidenum">
              <a:rPr lang="en-US" altLang="en-US"/>
              <a:pPr/>
              <a:t>45</a:t>
            </a:fld>
            <a:endParaRPr lang="en-US" altLang="en-US"/>
          </a:p>
        </p:txBody>
      </p:sp>
      <p:sp>
        <p:nvSpPr>
          <p:cNvPr id="655362" name="Rectangle 2"/>
          <p:cNvSpPr>
            <a:spLocks noGrp="1" noRot="1" noChangeAspect="1" noChangeArrowheads="1" noTextEdit="1"/>
          </p:cNvSpPr>
          <p:nvPr>
            <p:ph type="sldImg"/>
          </p:nvPr>
        </p:nvSpPr>
        <p:spPr>
          <a:ln/>
        </p:spPr>
      </p:sp>
      <p:sp>
        <p:nvSpPr>
          <p:cNvPr id="655363" name="Rectangle 3"/>
          <p:cNvSpPr>
            <a:spLocks noGrp="1" noChangeArrowheads="1"/>
          </p:cNvSpPr>
          <p:nvPr>
            <p:ph type="body" idx="1"/>
          </p:nvPr>
        </p:nvSpPr>
        <p:spPr>
          <a:xfrm>
            <a:off x="914400" y="4341938"/>
            <a:ext cx="5029200" cy="4114246"/>
          </a:xfrm>
        </p:spPr>
        <p:txBody>
          <a:bodyPr/>
          <a:lstStyle/>
          <a:p>
            <a:r>
              <a:rPr lang="en-US" altLang="en-US"/>
              <a:t>An example of very heavy two-story X-bracing.</a:t>
            </a:r>
          </a:p>
          <a:p>
            <a:r>
              <a:rPr lang="en-US" altLang="en-US"/>
              <a:t>This photograph is of the 70-story Landmark Tower in Yokohama, Japan.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2FE5B393-2AE2-4AF9-8C69-E0B436518D60}" type="slidenum">
              <a:rPr lang="en-US" altLang="en-US"/>
              <a:pPr/>
              <a:t>46</a:t>
            </a:fld>
            <a:endParaRPr lang="en-US" altLang="en-US"/>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xfrm>
            <a:off x="914400" y="4341938"/>
            <a:ext cx="5029200" cy="4114246"/>
          </a:xfrm>
        </p:spPr>
        <p:txBody>
          <a:bodyPr/>
          <a:lstStyle/>
          <a:p>
            <a:r>
              <a:rPr lang="en-US" altLang="en-US"/>
              <a:t>Two story X-bracing.</a:t>
            </a:r>
          </a:p>
          <a:p>
            <a:endParaRPr lang="en-US" altLang="en-US"/>
          </a:p>
          <a:p>
            <a:r>
              <a:rPr lang="en-US" altLang="en-US"/>
              <a:t>Slide courtesy of C.M. Uang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8958E2ED-B054-4D62-98ED-D2B301321391}" type="slidenum">
              <a:rPr lang="en-US" altLang="en-US"/>
              <a:pPr/>
              <a:t>47</a:t>
            </a:fld>
            <a:endParaRPr lang="en-US" altLang="en-US"/>
          </a:p>
        </p:txBody>
      </p:sp>
      <p:sp>
        <p:nvSpPr>
          <p:cNvPr id="661506" name="Rectangle 2"/>
          <p:cNvSpPr>
            <a:spLocks noGrp="1" noRot="1" noChangeAspect="1" noChangeArrowheads="1" noTextEdit="1"/>
          </p:cNvSpPr>
          <p:nvPr>
            <p:ph type="sldImg"/>
          </p:nvPr>
        </p:nvSpPr>
        <p:spPr>
          <a:ln/>
        </p:spPr>
      </p:sp>
      <p:sp>
        <p:nvSpPr>
          <p:cNvPr id="661507" name="Rectangle 3"/>
          <p:cNvSpPr>
            <a:spLocks noGrp="1" noChangeArrowheads="1"/>
          </p:cNvSpPr>
          <p:nvPr>
            <p:ph type="body" idx="1"/>
          </p:nvPr>
        </p:nvSpPr>
        <p:spPr>
          <a:xfrm>
            <a:off x="914400" y="4341938"/>
            <a:ext cx="5029200" cy="4114246"/>
          </a:xfrm>
        </p:spPr>
        <p:txBody>
          <a:bodyPr/>
          <a:lstStyle/>
          <a:p>
            <a:r>
              <a:rPr lang="en-US" altLang="en-US"/>
              <a:t>Two story X-braced frame for bottom stories, with a inverted V-braced frame at the top story.</a:t>
            </a:r>
          </a:p>
          <a:p>
            <a:endParaRPr lang="en-US" altLang="en-US"/>
          </a:p>
          <a:p>
            <a:r>
              <a:rPr lang="en-US" altLang="en-US"/>
              <a:t>Photo courtesy of Russel Kehl and Wayne Chang, Structural Focus, Gardena, CA</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F5B37EB-D6E4-4098-9908-18F2C65A0BD3}" type="slidenum">
              <a:rPr lang="en-US" altLang="en-US"/>
              <a:pPr/>
              <a:t>48</a:t>
            </a:fld>
            <a:endParaRPr lang="en-US" altLang="en-US"/>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a:xfrm>
            <a:off x="914400" y="4341938"/>
            <a:ext cx="5029200" cy="4114246"/>
          </a:xfrm>
        </p:spPr>
        <p:txBody>
          <a:bodyPr/>
          <a:lstStyle/>
          <a:p>
            <a:r>
              <a:rPr lang="en-US" altLang="en-US" dirty="0"/>
              <a:t>The next two slides illustrate the basic inelastic response of a CBF under lateral load. Recall that inelastic action is intended to occur in the bracing members.</a:t>
            </a:r>
          </a:p>
          <a:p>
            <a:r>
              <a:rPr lang="en-US" altLang="en-US" dirty="0"/>
              <a:t>In this frame, when the load is acting towards the right, the left brace will be in tension and the right brace will be in compression.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1F4E3D58-1EBE-428B-B6A8-0066BB0686B1}" type="slidenum">
              <a:rPr lang="en-US" altLang="en-US"/>
              <a:pPr/>
              <a:t>49</a:t>
            </a:fld>
            <a:endParaRPr lang="en-US" altLang="en-US"/>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a:xfrm>
            <a:off x="914400" y="4341938"/>
            <a:ext cx="5029200" cy="4114246"/>
          </a:xfrm>
        </p:spPr>
        <p:txBody>
          <a:bodyPr/>
          <a:lstStyle/>
          <a:p>
            <a:r>
              <a:rPr lang="en-US" altLang="en-US"/>
              <a:t>The expected behavior of a CBF as the frame goes inelastic is that the compression brace will buckle and the tension brace will yield.  The beams and columns are intended to remain essentially elastic, as the braces yield and buckle.  When the compression braced buckles, it will generally rapidly lose compressive strength.  Consequently brace buckling is a relatively non-ductile phenomena.  On the other hand, yielding of a brace in tension can be a highly ductile phenomena.  Consequently, the primary source of ductility in CBFs under lateral load is yielding of tension braces.</a:t>
            </a:r>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0C15C4C9-F109-4EE0-A207-74CE09BD6BF2}" type="slidenum">
              <a:rPr lang="en-US" altLang="en-US"/>
              <a:pPr/>
              <a:t>5</a:t>
            </a:fld>
            <a:endParaRPr lang="en-US" altLang="en-US"/>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p:txBody>
          <a:bodyPr/>
          <a:lstStyle/>
          <a:p>
            <a:r>
              <a:rPr lang="en-US" altLang="en-US"/>
              <a:t>Earthquake ground motion is generated by sudden movement at geologic faults. A fault is a fracture zone between two blocks of the earth's crust.</a:t>
            </a:r>
          </a:p>
          <a:p>
            <a:r>
              <a:rPr lang="en-US" altLang="en-US"/>
              <a:t>Faults are generally classified as normal faults, thrust faults or strike-slip faults, depending on the direction of relative motion between the two blocks of rock. Pictured here is a strike-slip fault.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754893E5-F364-4881-9921-6E71388FA542}" type="slidenum">
              <a:rPr lang="en-US" altLang="en-US"/>
              <a:pPr/>
              <a:t>50</a:t>
            </a:fld>
            <a:endParaRPr lang="en-US" altLang="en-US"/>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a:xfrm>
            <a:off x="914400" y="4341938"/>
            <a:ext cx="5029200" cy="4114246"/>
          </a:xfrm>
        </p:spPr>
        <p:txBody>
          <a:bodyPr/>
          <a:lstStyle/>
          <a:p>
            <a:r>
              <a:rPr lang="en-US" altLang="en-US"/>
              <a:t>When the lateral load reverses direction, the brace that had previously buckled in compression will now go into tension, and will supply ductility through tension yielding. The brace that was previously yielded in tension will now buckle in compression.</a:t>
            </a:r>
          </a:p>
          <a:p>
            <a:r>
              <a:rPr lang="en-US" altLang="en-US"/>
              <a:t>Thus, in a CBF subject to an earthquake, the braces will undergo alternate tension yielding and compression buckling. As the cyclic yielding and buckling takes place in the braces, the beams and columns are intended to remain essentially elastic.</a:t>
            </a:r>
          </a:p>
          <a:p>
            <a:r>
              <a:rPr lang="en-US" altLang="en-US"/>
              <a:t>A primary goal in ductile detailing of CBFs is to permit the cyclic yielding and buckling to occur in the braces for many loading cycles, without failure of a brace end connection, and without fracture of the bracing member. </a:t>
            </a:r>
          </a:p>
          <a:p>
            <a:r>
              <a:rPr lang="en-US" altLang="en-US"/>
              <a:t>After an earthquake, one would expect to see buckled braces in a properly designed CBF.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5F0A079E-3A2B-4ED4-AB79-EB17A658D7CE}" type="slidenum">
              <a:rPr lang="en-US" altLang="en-US"/>
              <a:pPr/>
              <a:t>51</a:t>
            </a:fld>
            <a:endParaRPr lang="en-US" altLang="en-US"/>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a:xfrm>
            <a:off x="914400" y="4341938"/>
            <a:ext cx="5029200" cy="4114246"/>
          </a:xfrm>
        </p:spPr>
        <p:txBody>
          <a:bodyPr/>
          <a:lstStyle/>
          <a:p>
            <a:r>
              <a:rPr lang="en-US" altLang="en-US" dirty="0"/>
              <a:t>Eccentrically Braced Frames (EBFs) are braced frames, consisting of beams, columns, and braces. Unlike conventional concentrically braced frames, an intentional eccentricity is introduced in EBFs, so that the brace-beam-column centerlines do not meet at a single point. The framing is arranged so as to isolate a short segment of beam at one of each brace. This isolated beam segment is called a "link."</a:t>
            </a:r>
          </a:p>
          <a:p>
            <a:r>
              <a:rPr lang="en-US" altLang="en-US" dirty="0"/>
              <a:t>EBFs are designed so that inelastic action occurs within the links. The links, in turn, can be designed and detailed to provide very high levels of ductility. The braces, columns and beam segments outside of the links are designed to remain essentially elastic, by designing these elements to be stronger than the links.</a:t>
            </a:r>
          </a:p>
          <a:p>
            <a:r>
              <a:rPr lang="en-US" altLang="en-US" dirty="0"/>
              <a:t>A well designed EBF can combine high stiffness in the elastic range (similar to a concentrically braced frame), with high ductility in the inelastic range (similar to a moment resisting frame). Because of the high elastic stiffness of an EBF, beam and column sizes are generally much smaller than in a moment resisting frame.</a:t>
            </a:r>
          </a:p>
          <a:p>
            <a:endParaRPr lang="en-US" altLang="en-US" dirty="0"/>
          </a:p>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3CDCA99D-0BD8-44B0-9EC1-FF2180F17EC1}" type="slidenum">
              <a:rPr lang="en-US" altLang="en-US"/>
              <a:pPr/>
              <a:t>52</a:t>
            </a:fld>
            <a:endParaRPr lang="en-US" altLang="en-US"/>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a:xfrm>
            <a:off x="914400" y="4341938"/>
            <a:ext cx="5029200" cy="4114246"/>
          </a:xfrm>
        </p:spPr>
        <p:txBody>
          <a:bodyPr/>
          <a:lstStyle/>
          <a:p>
            <a:r>
              <a:rPr lang="en-US" altLang="en-US"/>
              <a:t>This is an example of an EBF. The links are located at mid-span of the beams. Link length, which is a critical design parameter in EBFs, is denoted by the letter "</a:t>
            </a:r>
            <a:r>
              <a:rPr lang="en-US" altLang="en-US" i="1"/>
              <a:t>e</a:t>
            </a:r>
            <a:r>
              <a:rPr lang="en-US" altLang="en-US"/>
              <a:t>."</a:t>
            </a:r>
          </a:p>
          <a:p>
            <a:r>
              <a:rPr lang="en-US" altLang="en-US"/>
              <a:t>The link is introduced in an EBF for improved seismic performance. However, an additional benefit of the link is that it permits larger frame openings for doors, windows, etc, and therefore can provide some additional architectural flexibility compared to a conventional concentrically braced frame. </a:t>
            </a:r>
          </a:p>
          <a:p>
            <a:r>
              <a:rPr lang="en-US" altLang="en-US"/>
              <a:t>A common feature of EBFs, shown in this slide, are the stiffeners located within the links. These stiffeners are provided to enhance the ductility of links by delaying shear buckling of the link webs.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DF1FB3EB-91FB-45D6-86C6-B1B7F1E83A1E}" type="slidenum">
              <a:rPr lang="en-US" altLang="en-US"/>
              <a:pPr/>
              <a:t>53</a:t>
            </a:fld>
            <a:endParaRPr lang="en-US" altLang="en-US"/>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a:xfrm>
            <a:off x="914400" y="4341938"/>
            <a:ext cx="5029200" cy="4114246"/>
          </a:xfrm>
        </p:spPr>
        <p:txBody>
          <a:bodyPr/>
          <a:lstStyle/>
          <a:p>
            <a:r>
              <a:rPr lang="en-US" altLang="en-US"/>
              <a:t>Another example of an EBF. In this case, the links are located adjacent to columns.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D840CDB3-AF4D-4FA6-A041-8E6D55AAE38E}" type="slidenum">
              <a:rPr lang="en-US" altLang="en-US"/>
              <a:pPr/>
              <a:t>54</a:t>
            </a:fld>
            <a:endParaRPr lang="en-US" altLang="en-US"/>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a:xfrm>
            <a:off x="914400" y="4341938"/>
            <a:ext cx="5029200" cy="4114246"/>
          </a:xfrm>
        </p:spPr>
        <p:txBody>
          <a:bodyPr/>
          <a:lstStyle/>
          <a:p>
            <a:r>
              <a:rPr lang="en-US" altLang="en-US" dirty="0"/>
              <a:t>There are many possible framing arrangements for EBFs, as illustrated in this slide.</a:t>
            </a:r>
          </a:p>
          <a:p>
            <a:endParaRPr lang="en-US" altLang="en-US" dirty="0"/>
          </a:p>
          <a:p>
            <a:r>
              <a:rPr lang="en-US" altLang="en-US" dirty="0"/>
              <a:t>The next several slides are photos of actual EBFs.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7AC2A68F-A072-42A1-8F4B-A058BF90271F}" type="slidenum">
              <a:rPr lang="en-US" altLang="en-US"/>
              <a:pPr/>
              <a:t>55</a:t>
            </a:fld>
            <a:endParaRPr lang="en-US" altLang="en-US"/>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a:xfrm>
            <a:off x="914400" y="4341938"/>
            <a:ext cx="5029200" cy="4114246"/>
          </a:xfrm>
        </p:spPr>
        <p:txBody>
          <a:bodyPr/>
          <a:lstStyle/>
          <a:p>
            <a:r>
              <a:rPr lang="en-US" altLang="en-US"/>
              <a:t>An EBF with the links at mid-span of the beams. This building is located in San Francisco.</a:t>
            </a:r>
          </a:p>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85BAD47-2E1D-47AC-9B34-F42B2C4BFA56}" type="slidenum">
              <a:rPr lang="en-US" altLang="en-US"/>
              <a:pPr/>
              <a:t>56</a:t>
            </a:fld>
            <a:endParaRPr lang="en-US" altLang="en-US"/>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xfrm>
            <a:off x="914400" y="4341938"/>
            <a:ext cx="5029200" cy="4114246"/>
          </a:xfrm>
        </p:spPr>
        <p:txBody>
          <a:bodyPr/>
          <a:lstStyle/>
          <a:p>
            <a:r>
              <a:rPr lang="en-US" altLang="en-US"/>
              <a:t>An example of a single diagonal EBF is a high-rise steel office building located in Taipei, Taiwan. Columns are steel box sections. </a:t>
            </a:r>
          </a:p>
          <a:p>
            <a:r>
              <a:rPr lang="en-US" altLang="en-US"/>
              <a:t>A close-up of the link region of this frame is shown on the next slide.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87FBA33E-7C74-4F55-AFA2-CBF6ED1CD794}" type="slidenum">
              <a:rPr lang="en-US" altLang="en-US"/>
              <a:pPr/>
              <a:t>57</a:t>
            </a:fld>
            <a:endParaRPr lang="en-US" altLang="en-US"/>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xfrm>
            <a:off x="914400" y="4341938"/>
            <a:ext cx="5029200" cy="4114246"/>
          </a:xfrm>
        </p:spPr>
        <p:txBody>
          <a:bodyPr/>
          <a:lstStyle/>
          <a:p>
            <a:r>
              <a:rPr lang="en-US" altLang="en-US"/>
              <a:t>The link is attached to the steel box column with a fully welded connection.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7B3CE70D-F9F4-46EA-9F20-D586299FE9F7}" type="slidenum">
              <a:rPr lang="en-US" altLang="en-US"/>
              <a:pPr/>
              <a:t>58</a:t>
            </a:fld>
            <a:endParaRPr lang="en-US" altLang="en-US"/>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xfrm>
            <a:off x="914400" y="4341938"/>
            <a:ext cx="5029200" cy="4114246"/>
          </a:xfrm>
        </p:spPr>
        <p:txBody>
          <a:bodyPr/>
          <a:lstStyle/>
          <a:p>
            <a:r>
              <a:rPr lang="en-US" altLang="en-US"/>
              <a:t>An EBF with the links at mid-span of the beams. This building is located in the San Francisco area.</a:t>
            </a:r>
          </a:p>
          <a:p>
            <a:r>
              <a:rPr lang="en-US" altLang="en-US"/>
              <a:t>Note the brace to link connections for the wide flange braces. Small segments of the braces were shop welded to the bottom of the beam, with a welded splice provided in the field for connection of the remaining portion of the brace.</a:t>
            </a:r>
          </a:p>
          <a:p>
            <a:r>
              <a:rPr lang="en-US" altLang="en-US"/>
              <a:t>The adjoining bay to the right is also an EBF, with links attached to the columns.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6ADA6E7-CB5B-495A-A059-6C23E1996168}" type="slidenum">
              <a:rPr lang="en-US" altLang="en-US"/>
              <a:pPr/>
              <a:t>59</a:t>
            </a:fld>
            <a:endParaRPr lang="en-US" altLang="en-US"/>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xfrm>
            <a:off x="914400" y="4341938"/>
            <a:ext cx="5029200" cy="4114246"/>
          </a:xfrm>
        </p:spPr>
        <p:txBody>
          <a:bodyPr/>
          <a:lstStyle/>
          <a:p>
            <a:r>
              <a:rPr lang="en-US" altLang="en-US"/>
              <a:t>An EBF with links at mid-span of the beams. This photo was taken during construction of the International Terminal at San Francisco airport.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194B7278-9663-48E1-981D-10EE2ACA8D25}" type="slidenum">
              <a:rPr lang="en-US" altLang="en-US"/>
              <a:pPr/>
              <a:t>6</a:t>
            </a:fld>
            <a:endParaRPr lang="en-US" altLang="en-US"/>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p:txBody>
          <a:bodyPr/>
          <a:lstStyle/>
          <a:p>
            <a:r>
              <a:rPr lang="en-US" altLang="en-US"/>
              <a:t>This is a photo of the San Andreas fault in central California.</a:t>
            </a:r>
          </a:p>
          <a:p>
            <a:endParaRPr lang="en-US" altLang="en-US"/>
          </a:p>
          <a:p>
            <a:r>
              <a:rPr lang="en-US" altLang="en-US"/>
              <a:t>Photo is courtesy of US Geological Survey. See www.usgs.gov.</a:t>
            </a:r>
          </a:p>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4C5537DB-228B-48CB-81D7-3109CC2D49D7}" type="slidenum">
              <a:rPr lang="en-US" altLang="en-US"/>
              <a:pPr/>
              <a:t>60</a:t>
            </a:fld>
            <a:endParaRPr lang="en-US" altLang="en-US"/>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xfrm>
            <a:off x="914400" y="4341938"/>
            <a:ext cx="5029200" cy="4114246"/>
          </a:xfrm>
        </p:spPr>
        <p:txBody>
          <a:bodyPr/>
          <a:lstStyle/>
          <a:p>
            <a:r>
              <a:rPr lang="en-US" altLang="en-US"/>
              <a:t>Another EBF with links at mid-span. This is a control tower at Los Angeles airport.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7A6EC576-8B3D-4323-8293-1041AF1E28B0}" type="slidenum">
              <a:rPr lang="en-US" altLang="en-US"/>
              <a:pPr/>
              <a:t>61</a:t>
            </a:fld>
            <a:endParaRPr lang="en-US" altLang="en-US"/>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xfrm>
            <a:off x="914400" y="4341938"/>
            <a:ext cx="5029200" cy="4114246"/>
          </a:xfrm>
        </p:spPr>
        <p:txBody>
          <a:bodyPr/>
          <a:lstStyle/>
          <a:p>
            <a:r>
              <a:rPr lang="en-US" altLang="en-US"/>
              <a:t>The next several slides illustrate the intended inelastic response of an EBF under lateral loading. Inelastic deformation patterns are shown in the form of a rigid-plastic mechanism.</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51D1F7A-9DA2-41BA-856D-4D7D77B62DDC}" type="slidenum">
              <a:rPr lang="en-US" altLang="en-US"/>
              <a:pPr/>
              <a:t>62</a:t>
            </a:fld>
            <a:endParaRPr lang="en-US" altLang="en-US"/>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xfrm>
            <a:off x="914400" y="4341938"/>
            <a:ext cx="5029200" cy="4114246"/>
          </a:xfrm>
        </p:spPr>
        <p:txBody>
          <a:bodyPr/>
          <a:lstStyle/>
          <a:p>
            <a:r>
              <a:rPr lang="en-US" altLang="en-US"/>
              <a:t>Yielding is an EBF is intended to occur within the links. The braces, columns, and beam segments outside of the links are intended to remain essentially elastic.</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3596C8AC-3EAD-4981-AF9A-217D5848CE48}" type="slidenum">
              <a:rPr lang="en-US" altLang="en-US"/>
              <a:pPr/>
              <a:t>63</a:t>
            </a:fld>
            <a:endParaRPr lang="en-US" altLang="en-US"/>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41938"/>
            <a:ext cx="5029200" cy="4114246"/>
          </a:xfrm>
        </p:spPr>
        <p:txBody>
          <a:bodyPr/>
          <a:lstStyle/>
          <a:p>
            <a:r>
              <a:rPr lang="en-US" altLang="en-US"/>
              <a:t>Loading in the reverse direction.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526ED86-1CF2-4A06-9233-D16ADB72D3E8}" type="slidenum">
              <a:rPr lang="en-US" altLang="en-US" sz="1000" b="0">
                <a:latin typeface="Times New Roman" pitchFamily="18" charset="0"/>
              </a:rPr>
              <a:pPr/>
              <a:t>64</a:t>
            </a:fld>
            <a:endParaRPr lang="en-US" altLang="en-US" sz="1000" b="0">
              <a:latin typeface="Times New Roman" pitchFamily="18"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r>
              <a:rPr lang="en-US" altLang="en-US" dirty="0" smtClean="0"/>
              <a:t>BRBFs are concentrically braced frames, consisting of beams, columns and braces arranged to form a truss. BRBFs resist lateral load primarily through truss action, with member response dominated by axial force (tension and compression). </a:t>
            </a:r>
          </a:p>
          <a:p>
            <a:r>
              <a:rPr lang="en-US" altLang="en-US" dirty="0" smtClean="0"/>
              <a:t>Unlike conventional concentrically braced frames, BRBFs are constructed with a special type of brace member: Buckling-Restrained Braces (BRBs).</a:t>
            </a:r>
          </a:p>
          <a:p>
            <a:r>
              <a:rPr lang="en-US" altLang="en-US" dirty="0" smtClean="0"/>
              <a:t>BRBs have the unique quality that they do not buckle when loaded in compression. Consequently, BRBs yield in a ductile manner in both tension and compression. The use of BRBs results in a frame that combines high elastic stiffness with excellent ductility.</a:t>
            </a:r>
          </a:p>
          <a:p>
            <a:r>
              <a:rPr lang="en-US" altLang="en-US" dirty="0" smtClean="0"/>
              <a:t>BRBFs are considered to be a high ductility framing system, and is assigned high R-factors in ASCE-7.</a:t>
            </a:r>
          </a:p>
          <a:p>
            <a:r>
              <a:rPr lang="en-US" altLang="en-US" dirty="0" smtClean="0"/>
              <a:t>Per ASCE 7-16, the R-factor for BRBFs is R=8.</a:t>
            </a:r>
          </a:p>
          <a:p>
            <a:endParaRPr lang="en-US" alt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FCEF5EF5-CC27-4538-85F2-09D358C78AB0}" type="slidenum">
              <a:rPr lang="en-US" altLang="en-US"/>
              <a:pPr/>
              <a:t>65</a:t>
            </a:fld>
            <a:endParaRPr lang="en-US" altLang="en-US"/>
          </a:p>
        </p:txBody>
      </p:sp>
      <p:sp>
        <p:nvSpPr>
          <p:cNvPr id="698370" name="Rectangle 2"/>
          <p:cNvSpPr>
            <a:spLocks noGrp="1" noRot="1" noChangeAspect="1" noChangeArrowheads="1" noTextEdit="1"/>
          </p:cNvSpPr>
          <p:nvPr>
            <p:ph type="sldImg"/>
          </p:nvPr>
        </p:nvSpPr>
        <p:spPr>
          <a:ln/>
        </p:spPr>
      </p:sp>
      <p:sp>
        <p:nvSpPr>
          <p:cNvPr id="698371" name="Rectangle 3"/>
          <p:cNvSpPr>
            <a:spLocks noGrp="1" noChangeArrowheads="1"/>
          </p:cNvSpPr>
          <p:nvPr>
            <p:ph type="body" idx="1"/>
          </p:nvPr>
        </p:nvSpPr>
        <p:spPr>
          <a:xfrm>
            <a:off x="914400" y="4341938"/>
            <a:ext cx="5029200" cy="4114246"/>
          </a:xfrm>
        </p:spPr>
        <p:txBody>
          <a:bodyPr/>
          <a:lstStyle/>
          <a:p>
            <a:r>
              <a:rPr lang="en-US" altLang="en-US"/>
              <a:t>The key feature of a BRBF is the use of Buckling-Restrained Braces (BRBs).</a:t>
            </a:r>
          </a:p>
          <a:p>
            <a:r>
              <a:rPr lang="en-US" altLang="en-US"/>
              <a:t>A BRB consists of a steel core and a casing. The casing covers the steel core.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F89C3843-855D-4676-BBF0-DE66EFF3D5C5}" type="slidenum">
              <a:rPr lang="en-US" altLang="en-US"/>
              <a:pPr/>
              <a:t>66</a:t>
            </a:fld>
            <a:endParaRPr lang="en-US" altLang="en-US"/>
          </a:p>
        </p:txBody>
      </p:sp>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a:xfrm>
            <a:off x="914400" y="4341938"/>
            <a:ext cx="5029200" cy="4114246"/>
          </a:xfrm>
        </p:spPr>
        <p:txBody>
          <a:bodyPr/>
          <a:lstStyle/>
          <a:p>
            <a:r>
              <a:rPr lang="en-US" altLang="en-US"/>
              <a:t>The are a number of different configurations for BRBs. This slide shows one possibility. The steel core is simply a rectangular plate. The casing, which restrains buckling of the core, is typically constructed of a mortar filled steel tube. The steel core is surrounded by a debonding material that decouples the steel core from the casing, for purposes of resisting axial force. That is, the debonding material is intended to prevent transfer of axial stress from the steel core to the casing. Consequently, the casing essentially "floats" on the steel core.</a:t>
            </a:r>
          </a:p>
          <a:p>
            <a:r>
              <a:rPr lang="en-US" altLang="en-US"/>
              <a:t>There are a number of possible configurations for the shape of the steel core. In addition to a single plate, BRBs have been constructed using cruciform shaped plates, or a pair of plates or shapes.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FA362919-39E8-4597-AE03-EAC066C23E15}" type="slidenum">
              <a:rPr lang="en-US" altLang="en-US"/>
              <a:pPr/>
              <a:t>67</a:t>
            </a:fld>
            <a:endParaRPr lang="en-US" altLang="en-US"/>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xfrm>
            <a:off x="914400" y="4341938"/>
            <a:ext cx="5029200" cy="4114246"/>
          </a:xfrm>
        </p:spPr>
        <p:txBody>
          <a:bodyPr/>
          <a:lstStyle/>
          <a:p>
            <a:r>
              <a:rPr lang="en-US" altLang="en-US"/>
              <a:t>The concept of the BRB is that the steel core resists the applied axial force P. The debonding material that surrounds the core is intended to prevent the casing from carrying axial force. Since the casing has no (or very little) axial force, its full flexural stiffness is available to resist buckling of the steel core.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A889BAEA-A608-498C-85CE-A0A799C2F655}" type="slidenum">
              <a:rPr lang="en-US" altLang="en-US"/>
              <a:pPr/>
              <a:t>68</a:t>
            </a:fld>
            <a:endParaRPr lang="en-US" altLang="en-US"/>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xfrm>
            <a:off x="914400" y="4341938"/>
            <a:ext cx="5029200" cy="4114246"/>
          </a:xfrm>
        </p:spPr>
        <p:txBody>
          <a:bodyPr/>
          <a:lstStyle/>
          <a:p>
            <a:pPr>
              <a:lnSpc>
                <a:spcPct val="90000"/>
              </a:lnSpc>
            </a:pPr>
            <a:r>
              <a:rPr lang="en-US" altLang="en-US"/>
              <a:t>The central section of the steel core, as shown in the slide, is intended to be the portion of the core that yields in tension and in compression. At the ends of the BRB, the core projects outside of the casing. This core projection typically has a significantly larger cross-sectional area than the yielding segment, and is usually reinforced to prevent buckling of the projection. Further, the core projection is normally prepared with bolt holes or other features that allow connection of the BRB to the remainder of the frame.</a:t>
            </a:r>
          </a:p>
          <a:p>
            <a:pPr>
              <a:lnSpc>
                <a:spcPct val="90000"/>
              </a:lnSpc>
            </a:pPr>
            <a:r>
              <a:rPr lang="en-US" altLang="en-US"/>
              <a:t>A building designer using a BRBF does not normally develop the detailed design of a buckling restrained brace, such the shape of the core and core projections, the details of the casing and debonding material, and the connection details provided on the core projection.</a:t>
            </a:r>
          </a:p>
          <a:p>
            <a:pPr>
              <a:lnSpc>
                <a:spcPct val="90000"/>
              </a:lnSpc>
            </a:pPr>
            <a:r>
              <a:rPr lang="en-US" altLang="en-US"/>
              <a:t>Rather, there are companies that manufacture and sell BRBs. These are proprietary and patented designs which have undergone design development and testing by the manufacturers. Thus, the building designer will normally specify the required strength and stiffness of the BRBs, and the manufacturer will supply BRBs that meet these specifications.</a:t>
            </a:r>
          </a:p>
          <a:p>
            <a:pPr>
              <a:lnSpc>
                <a:spcPct val="90000"/>
              </a:lnSpc>
            </a:pPr>
            <a:r>
              <a:rPr lang="en-US" altLang="en-US"/>
              <a:t>At present (early 2007) there are three manufacturers that market BRBs in the US:</a:t>
            </a:r>
          </a:p>
          <a:p>
            <a:pPr>
              <a:lnSpc>
                <a:spcPct val="90000"/>
              </a:lnSpc>
            </a:pPr>
            <a:r>
              <a:rPr lang="en-US" altLang="en-US"/>
              <a:t>- Star Seismic (http://www.starseismic.net/)</a:t>
            </a:r>
          </a:p>
          <a:p>
            <a:pPr>
              <a:lnSpc>
                <a:spcPct val="90000"/>
              </a:lnSpc>
            </a:pPr>
            <a:r>
              <a:rPr lang="en-US" altLang="en-US"/>
              <a:t>- CoreBrace (http://www.corebrace.com/)</a:t>
            </a:r>
          </a:p>
          <a:p>
            <a:pPr>
              <a:lnSpc>
                <a:spcPct val="90000"/>
              </a:lnSpc>
            </a:pPr>
            <a:r>
              <a:rPr lang="en-US" altLang="en-US"/>
              <a:t>- Nippon Steel Corporation (http://www.unbondedbrace.com/)</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CE58564-60D3-40D2-B02B-9E67B2610F2F}" type="slidenum">
              <a:rPr lang="en-US" altLang="en-US"/>
              <a:pPr/>
              <a:t>69</a:t>
            </a:fld>
            <a:endParaRPr lang="en-US" altLang="en-US"/>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xfrm>
            <a:off x="914400" y="4341938"/>
            <a:ext cx="5029200" cy="4114246"/>
          </a:xfrm>
        </p:spPr>
        <p:txBody>
          <a:bodyPr/>
          <a:lstStyle/>
          <a:p>
            <a:r>
              <a:rPr lang="en-US" altLang="en-US"/>
              <a:t>Various bracing arrangements are possible for BRBFs, as is the case with conventional braced frames.</a:t>
            </a:r>
          </a:p>
          <a:p>
            <a:r>
              <a:rPr lang="en-US" altLang="en-US"/>
              <a:t>Single story X-bracing is generally not possible for BRBFs because of the difficulty in crossing the two BRBs at their centers.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2762FE0-0CD6-4D5F-A840-C420DF16EBD4}" type="slidenum">
              <a:rPr lang="en-US" altLang="en-US"/>
              <a:pPr/>
              <a:t>7</a:t>
            </a:fld>
            <a:endParaRPr lang="en-US" altLang="en-US"/>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p:txBody>
          <a:bodyPr/>
          <a:lstStyle/>
          <a:p>
            <a:r>
              <a:rPr lang="en-US" altLang="en-US"/>
              <a:t>This slide illustrates the seismic hazard in different areas of the US. Note that areas of high seismic hazard include the western US, a portion of the central US (in the region surrounding New Madrid, Missouri), a portion of the southeast (in the region surrounding Charleston, South Carolina), and significant portions of Alaska and Hawaii. There is also a moderate seismic hazard in the northeastern area of the US.</a:t>
            </a:r>
          </a:p>
          <a:p>
            <a:r>
              <a:rPr lang="en-US" altLang="en-US"/>
              <a:t>Based on this map, it is clear that earthquake-resistant design of structures is important in many areas of the US.</a:t>
            </a:r>
          </a:p>
          <a:p>
            <a:endParaRPr lang="en-US" altLang="en-US"/>
          </a:p>
          <a:p>
            <a:r>
              <a:rPr lang="en-US" altLang="en-US"/>
              <a:t>Slide is courtesy of US Geological Survey. See www.usgs.gov</a:t>
            </a:r>
          </a:p>
          <a:p>
            <a:r>
              <a:rPr lang="en-US" altLang="en-US"/>
              <a:t>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616A3C72-5856-49A0-A51C-83F898AB9C43}" type="slidenum">
              <a:rPr lang="en-US" altLang="en-US"/>
              <a:pPr/>
              <a:t>70</a:t>
            </a:fld>
            <a:endParaRPr lang="en-US" altLang="en-US"/>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xfrm>
            <a:off x="914400" y="4341938"/>
            <a:ext cx="5029200" cy="4114246"/>
          </a:xfrm>
        </p:spPr>
        <p:txBody>
          <a:bodyPr/>
          <a:lstStyle/>
          <a:p>
            <a:r>
              <a:rPr lang="en-US" altLang="en-US"/>
              <a:t>The next several slides show steel framed buildings with BRBFs during construction.</a:t>
            </a:r>
          </a:p>
          <a:p>
            <a:r>
              <a:rPr lang="en-US" altLang="en-US"/>
              <a:t>This photo is courtesy of Star Seismic. Star Seismic calls their BRBs "Powercat" braces.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2745F447-F4B8-499E-A3B2-3A2853EBFF3A}" type="slidenum">
              <a:rPr lang="en-US" altLang="en-US"/>
              <a:pPr/>
              <a:t>71</a:t>
            </a:fld>
            <a:endParaRPr lang="en-US" altLang="en-US"/>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xfrm>
            <a:off x="914400" y="4341938"/>
            <a:ext cx="5029200" cy="4114246"/>
          </a:xfrm>
        </p:spPr>
        <p:txBody>
          <a:bodyPr/>
          <a:lstStyle/>
          <a:p>
            <a:r>
              <a:rPr lang="en-US" altLang="en-US"/>
              <a:t>Photo courtesy of Star Seismic.</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B73B6FC4-A539-4BB4-A74E-75DA7B01900E}" type="slidenum">
              <a:rPr lang="en-US" altLang="en-US"/>
              <a:pPr/>
              <a:t>72</a:t>
            </a:fld>
            <a:endParaRPr lang="en-US" altLang="en-US"/>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xfrm>
            <a:off x="914400" y="4341938"/>
            <a:ext cx="5029200" cy="4114246"/>
          </a:xfrm>
        </p:spPr>
        <p:txBody>
          <a:bodyPr/>
          <a:lstStyle/>
          <a:p>
            <a:r>
              <a:rPr lang="en-US" altLang="en-US"/>
              <a:t>Photo courtesy of CoreBrace.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895B62AF-5F89-40DF-9FE8-8463B7F6D1A9}" type="slidenum">
              <a:rPr lang="en-US" altLang="en-US"/>
              <a:pPr/>
              <a:t>73</a:t>
            </a:fld>
            <a:endParaRPr lang="en-US" altLang="en-US"/>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xfrm>
            <a:off x="914400" y="4341938"/>
            <a:ext cx="5029200" cy="4114246"/>
          </a:xfrm>
        </p:spPr>
        <p:txBody>
          <a:bodyPr/>
          <a:lstStyle/>
          <a:p>
            <a:r>
              <a:rPr lang="en-US" altLang="en-US"/>
              <a:t>This is a high-rise steel framed building under construction in Taipei, Taiwan. The photo shows an inverted V-type BRBF.</a:t>
            </a:r>
          </a:p>
          <a:p>
            <a:r>
              <a:rPr lang="en-US" altLang="en-US"/>
              <a:t>The BRBs used in this building are "double core" braces, developed at the National Center for Research in Earthquake Engineering (NCREE) in Taiwan.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E1BB2BE-4634-4438-8585-8CD38E10C71C}" type="slidenum">
              <a:rPr lang="en-US" altLang="en-US"/>
              <a:pPr/>
              <a:t>74</a:t>
            </a:fld>
            <a:endParaRPr lang="en-US" altLang="en-US"/>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xfrm>
            <a:off x="914400" y="4341938"/>
            <a:ext cx="5029200" cy="4114246"/>
          </a:xfrm>
        </p:spPr>
        <p:txBody>
          <a:bodyPr/>
          <a:lstStyle/>
          <a:p>
            <a:r>
              <a:rPr lang="en-US" altLang="en-US"/>
              <a:t>An example of a single-diagonal type BRBF, in the same building in Taipei as shown on the previous slide.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2B1DF9B-FCAE-43E1-8481-C7712D0DC370}" type="slidenum">
              <a:rPr lang="en-US" altLang="en-US"/>
              <a:pPr/>
              <a:t>75</a:t>
            </a:fld>
            <a:endParaRPr lang="en-US" altLang="en-US"/>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a:xfrm>
            <a:off x="914400" y="4341938"/>
            <a:ext cx="5029200" cy="4114246"/>
          </a:xfrm>
        </p:spPr>
        <p:txBody>
          <a:bodyPr/>
          <a:lstStyle/>
          <a:p>
            <a:r>
              <a:rPr lang="en-US" altLang="en-US"/>
              <a:t>The following slides illustrate the intended inelastic behavior of a BRBF under lateral loading, in the form of rigid-plastic mechanisms.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F0992658-05DF-40E3-8EC3-179C2CE2EB23}" type="slidenum">
              <a:rPr lang="en-US" altLang="en-US"/>
              <a:pPr/>
              <a:t>76</a:t>
            </a:fld>
            <a:endParaRPr lang="en-US" altLang="en-US"/>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xfrm>
            <a:off x="914400" y="4341938"/>
            <a:ext cx="5029200" cy="4114246"/>
          </a:xfrm>
        </p:spPr>
        <p:txBody>
          <a:bodyPr/>
          <a:lstStyle/>
          <a:p>
            <a:r>
              <a:rPr lang="en-US" altLang="en-US"/>
              <a:t>The basic rigid-plastic mechanism of a BRBF is quite simple. The braces yield in a ductile manner in both compression and tension, resulting in a plastic mechanism. The beams and columns remain essentially elastic.</a:t>
            </a:r>
          </a:p>
          <a:p>
            <a:r>
              <a:rPr lang="en-US" altLang="en-US"/>
              <a:t>The lateral strength of the BRBF is directly related to the strength of the BRBs.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04A3349E-BE75-4C7A-9DFF-7702F6EEF06E}" type="slidenum">
              <a:rPr lang="en-US" altLang="en-US"/>
              <a:pPr/>
              <a:t>77</a:t>
            </a:fld>
            <a:endParaRPr lang="en-US" altLang="en-US"/>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xfrm>
            <a:off x="914400" y="4341938"/>
            <a:ext cx="5029200" cy="4114246"/>
          </a:xfrm>
        </p:spPr>
        <p:txBody>
          <a:bodyPr/>
          <a:lstStyle/>
          <a:p>
            <a:r>
              <a:rPr lang="en-US" altLang="en-US"/>
              <a:t>The inelastic behavior of the BRBF is the same for either direction of lateral load.</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C6C12736-753A-4AAA-BAB7-DEA43C9449DB}" type="slidenum">
              <a:rPr lang="en-US" altLang="en-US"/>
              <a:pPr/>
              <a:t>78</a:t>
            </a:fld>
            <a:endParaRPr lang="en-US" altLang="en-US"/>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xfrm>
            <a:off x="914400" y="4341938"/>
            <a:ext cx="5029200" cy="4114246"/>
          </a:xfrm>
        </p:spPr>
        <p:txBody>
          <a:bodyPr/>
          <a:lstStyle/>
          <a:p>
            <a:r>
              <a:rPr lang="en-US" altLang="en-US" dirty="0"/>
              <a:t>Special plate shear walls (SPSW) consist of rigid beam-column framing, with thin steel plates infilled within the regions between the beams and columns.</a:t>
            </a:r>
          </a:p>
          <a:p>
            <a:r>
              <a:rPr lang="en-US" altLang="en-US" dirty="0"/>
              <a:t>SPSWs resist load in a manner similar to a steel plate girder. The columns (also known as Vertical Boundary Elements) of the SPSW are somewhat analogous to the flanges of a plate girder; the beams (also known as Horizontal Boundary Elements) are somewhat analogous to the stiffeners of a plate girder, and the wall plate in a SPSW is analogous to the web of a plate girder.</a:t>
            </a:r>
          </a:p>
          <a:p>
            <a:r>
              <a:rPr lang="en-US" altLang="en-US" dirty="0"/>
              <a:t>SPSW systems are usually provided with very thin web plates...on the order of 1/8-inch to 1/2-inch. Under lateral load, these web plates buckle under diagonal compression, and then develop tension field action. Yielding then occurs along the tension field, which is the source of ductility in SPSW systems.</a:t>
            </a:r>
          </a:p>
          <a:p>
            <a:r>
              <a:rPr lang="en-US" altLang="en-US" dirty="0"/>
              <a:t>The remaining slides on SPSW are from the module on SPSW prepared by Rafael </a:t>
            </a:r>
            <a:r>
              <a:rPr lang="en-US" altLang="en-US" dirty="0" err="1"/>
              <a:t>Sabelli</a:t>
            </a:r>
            <a:r>
              <a:rPr lang="en-US" altLang="en-US" dirty="0"/>
              <a:t> of </a:t>
            </a:r>
            <a:r>
              <a:rPr lang="en-US" altLang="en-US" dirty="0" smtClean="0"/>
              <a:t>Walter P. Moore</a:t>
            </a:r>
            <a:endParaRPr lang="en-US"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A4FD0C4F-C4A9-4CC1-8FAB-0EA3F543F4A0}" type="slidenum">
              <a:rPr lang="en-US" altLang="en-US"/>
              <a:pPr/>
              <a:t>79</a:t>
            </a:fld>
            <a:endParaRPr lang="en-US" altLang="en-US"/>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xfrm>
            <a:off x="914400" y="4341938"/>
            <a:ext cx="5029200" cy="4114246"/>
          </a:xfrm>
        </p:spPr>
        <p:txBody>
          <a:bodyPr/>
          <a:lstStyle/>
          <a:p>
            <a:r>
              <a:rPr lang="en-US" altLang="ja-JP"/>
              <a:t>The core for the U.S. Federal Courthouse 23-story building in Seattle employs SPSW in the North-South direction. Braced frames are used in the East-West direction.  </a:t>
            </a:r>
          </a:p>
          <a:p>
            <a:endParaRPr lang="en-US" altLang="ja-JP"/>
          </a:p>
          <a:p>
            <a:r>
              <a:rPr lang="en-US" altLang="ja-JP"/>
              <a:t>Photos are courtesy of John Hooper, MKA Seattle</a:t>
            </a: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8259BFC8-68C7-4110-B7C3-BAA745A4A8C2}" type="slidenum">
              <a:rPr lang="en-US" altLang="en-US"/>
              <a:pPr/>
              <a:t>8</a:t>
            </a:fld>
            <a:endParaRPr lang="en-US" altLang="en-US"/>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r>
              <a:rPr lang="en-US" altLang="en-US"/>
              <a:t>When an earthquake occurs, very intense ground shaking can occur. Ground motion is often characterized in terms of ground acceleration versus time. This slide shows a measured ground acceleration record from the 1994 Northridge Earthquake in southern California.</a:t>
            </a:r>
          </a:p>
          <a:p>
            <a:r>
              <a:rPr lang="en-US" altLang="en-US"/>
              <a:t>Note that the motion is cyclic in nature; i.e. the ground shakes back and forth many times during an earthquake.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5AB24AA9-0465-4C7D-8D92-8A266E2B1705}" type="slidenum">
              <a:rPr lang="en-US" altLang="en-US"/>
              <a:pPr/>
              <a:t>80</a:t>
            </a:fld>
            <a:endParaRPr lang="en-US" altLang="en-US"/>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xfrm>
            <a:off x="914400" y="4341938"/>
            <a:ext cx="5029200" cy="4114246"/>
          </a:xfrm>
        </p:spPr>
        <p:txBody>
          <a:bodyPr/>
          <a:lstStyle/>
          <a:p>
            <a:r>
              <a:rPr lang="en-US" altLang="en-US"/>
              <a:t>A series of SPSW located around elevator shafts were used to resist lateral load on six-story building with irregular floor plan that provided a 39,830 sq. ft. expansion to the Canam Manac Group headquarters in St., Georges, Quebec.  </a:t>
            </a:r>
          </a:p>
          <a:p>
            <a:endParaRPr lang="en-US" altLang="en-US"/>
          </a:p>
          <a:p>
            <a:r>
              <a:rPr lang="en-US" altLang="en-US"/>
              <a:t>Courtesy of Richard Vincent, Canam Manac Group, St. George, Quebec, Canada</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85E2AC0C-CA45-44FD-A340-D4F16F9432F1}" type="slidenum">
              <a:rPr lang="en-US" altLang="en-US"/>
              <a:pPr/>
              <a:t>81</a:t>
            </a:fld>
            <a:endParaRPr lang="en-US" altLang="en-US"/>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xfrm>
            <a:off x="914400" y="4341938"/>
            <a:ext cx="5029200" cy="4114246"/>
          </a:xfrm>
        </p:spPr>
        <p:txBody>
          <a:bodyPr/>
          <a:lstStyle/>
          <a:p>
            <a:r>
              <a:rPr lang="en-US" altLang="en-US"/>
              <a:t>A SPSW system was also selected for the seven-story ING building in Ste-Hyacinthe, Quebec.</a:t>
            </a:r>
          </a:p>
          <a:p>
            <a:r>
              <a:rPr lang="en-US" altLang="en-US"/>
              <a:t>Courtesy of Louis Crepeau and Jean-Benoit Ducharme, Groupe Teknika, Montreal, Canada</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35B881A7-02B5-4D7F-84A9-26624994B120}" type="slidenum">
              <a:rPr lang="en-US" altLang="en-US"/>
              <a:pPr/>
              <a:t>82</a:t>
            </a:fld>
            <a:endParaRPr lang="en-US" altLang="en-US"/>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xfrm>
            <a:off x="914400" y="4341938"/>
            <a:ext cx="5029200" cy="4114246"/>
          </a:xfrm>
        </p:spPr>
        <p:txBody>
          <a:bodyPr/>
          <a:lstStyle/>
          <a:p>
            <a:r>
              <a:rPr lang="en-US" altLang="en-US"/>
              <a:t>SPSW were also used for a two-story addition to an existing single-story building of the Institut de Recherches Cliniques de Montréal (ICRM) in Montreal.  </a:t>
            </a:r>
          </a:p>
          <a:p>
            <a:endParaRPr lang="en-US" altLang="en-US"/>
          </a:p>
          <a:p>
            <a:pPr>
              <a:spcBef>
                <a:spcPct val="0"/>
              </a:spcBef>
            </a:pPr>
            <a:r>
              <a:rPr lang="en-US" altLang="en-US"/>
              <a:t>Courtesy of Louis Crepeau and Jean-Benoit Ducharme, Groupe Teknika, Montreal, Canada</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DA840D68-50E8-436D-A990-A821A88D54F0}" type="slidenum">
              <a:rPr lang="en-US" altLang="en-US"/>
              <a:pPr/>
              <a:t>83</a:t>
            </a:fld>
            <a:endParaRPr lang="en-US" altLang="en-US"/>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xfrm>
            <a:off x="914400" y="4341938"/>
            <a:ext cx="5029200" cy="4114246"/>
          </a:xfrm>
        </p:spPr>
        <p:txBody>
          <a:bodyPr/>
          <a:lstStyle/>
          <a:p>
            <a:r>
              <a:rPr lang="en-US" altLang="en-US"/>
              <a:t>Steel plate shear walls can also be likened to a plate girder. Tension-field action in the web plate provides the resistance to lateral forces. This analogy is incomplete, however, as the “flanges” of walls (the columns) have significant transverse stiffness, and the tension field can develop across the entire width of the wall.</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43A2E367-74A9-4356-A11B-12BD1B418921}" type="slidenum">
              <a:rPr lang="en-US" altLang="en-US"/>
              <a:pPr/>
              <a:t>84</a:t>
            </a:fld>
            <a:endParaRPr lang="en-US" altLang="en-US"/>
          </a:p>
        </p:txBody>
      </p:sp>
      <p:sp>
        <p:nvSpPr>
          <p:cNvPr id="751618" name="Rectangle 2"/>
          <p:cNvSpPr>
            <a:spLocks noGrp="1" noRot="1" noChangeAspect="1" noChangeArrowheads="1" noTextEdit="1"/>
          </p:cNvSpPr>
          <p:nvPr>
            <p:ph type="sldImg"/>
          </p:nvPr>
        </p:nvSpPr>
        <p:spPr>
          <a:ln/>
        </p:spPr>
      </p:sp>
      <p:sp>
        <p:nvSpPr>
          <p:cNvPr id="751619" name="Rectangle 3"/>
          <p:cNvSpPr>
            <a:spLocks noGrp="1" noChangeArrowheads="1"/>
          </p:cNvSpPr>
          <p:nvPr>
            <p:ph type="body" idx="1"/>
          </p:nvPr>
        </p:nvSpPr>
        <p:spPr>
          <a:xfrm>
            <a:off x="914400" y="4341938"/>
            <a:ext cx="5029200" cy="4114246"/>
          </a:xfrm>
        </p:spPr>
        <p:txBody>
          <a:bodyPr/>
          <a:lstStyle/>
          <a:p>
            <a:r>
              <a:rPr lang="en-US" altLang="en-US"/>
              <a:t>In the non-linear range, slender-web shear walls experience elastic shear buckling at low drifts. The strength realized in compression is negligible. Shear buckling is followed by development of a tension field anchored by the beams and columns (causing inward flexure). Also, as beams and columns are rigidly connected, they experience additional flexure. </a:t>
            </a:r>
          </a:p>
          <a:p>
            <a:r>
              <a:rPr lang="en-US" altLang="en-US"/>
              <a:t>The primary mechanism for developing ductility in a SPSW is yielding along the tension diagonals.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85</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0FCF11F5-DA05-437E-BAE3-D00D89B1BD7C}" type="slidenum">
              <a:rPr lang="en-US" altLang="en-US"/>
              <a:pPr/>
              <a:t>86</a:t>
            </a:fld>
            <a:endParaRPr lang="en-US" altLang="en-US"/>
          </a:p>
        </p:txBody>
      </p:sp>
      <p:sp>
        <p:nvSpPr>
          <p:cNvPr id="755714" name="Rectangle 2"/>
          <p:cNvSpPr>
            <a:spLocks noGrp="1" noRot="1" noChangeAspect="1" noChangeArrowheads="1" noTextEdit="1"/>
          </p:cNvSpPr>
          <p:nvPr>
            <p:ph type="sldImg"/>
          </p:nvPr>
        </p:nvSpPr>
        <p:spPr>
          <a:ln/>
        </p:spPr>
      </p:sp>
      <p:sp>
        <p:nvSpPr>
          <p:cNvPr id="755715" name="Rectangle 3"/>
          <p:cNvSpPr>
            <a:spLocks noGrp="1" noChangeArrowheads="1"/>
          </p:cNvSpPr>
          <p:nvPr>
            <p:ph type="body" idx="1"/>
          </p:nvPr>
        </p:nvSpPr>
        <p:spPr/>
        <p:txBody>
          <a:bodyPr/>
          <a:lstStyle/>
          <a:p>
            <a:r>
              <a:rPr lang="en-US" altLang="en-US" dirty="0"/>
              <a:t>The </a:t>
            </a:r>
            <a:r>
              <a:rPr lang="en-US" altLang="en-US" dirty="0" smtClean="0"/>
              <a:t>2016 </a:t>
            </a:r>
            <a:r>
              <a:rPr lang="en-US" altLang="en-US" dirty="0"/>
              <a:t>AISC </a:t>
            </a:r>
            <a:r>
              <a:rPr lang="en-US" altLang="en-US" i="1" dirty="0"/>
              <a:t>Seismic Provisions for Structural Steel Buildings</a:t>
            </a:r>
            <a:r>
              <a:rPr lang="en-US" altLang="en-US" dirty="0"/>
              <a:t> provides comprehensive detailing requirements for seismic-resistant steel building structures. These Provisions are adopted by the International Building Code.</a:t>
            </a:r>
          </a:p>
          <a:p>
            <a:endParaRPr lang="en-US" altLang="en-US" dirty="0"/>
          </a:p>
          <a:p>
            <a:r>
              <a:rPr lang="en-US" altLang="en-US" dirty="0"/>
              <a:t>The </a:t>
            </a:r>
            <a:r>
              <a:rPr lang="en-US" altLang="en-US" dirty="0" smtClean="0"/>
              <a:t>2016 AISC </a:t>
            </a:r>
            <a:r>
              <a:rPr lang="en-US" altLang="en-US" i="1" dirty="0" smtClean="0"/>
              <a:t>Seismic Provisions </a:t>
            </a:r>
            <a:r>
              <a:rPr lang="en-US" altLang="en-US" dirty="0" smtClean="0"/>
              <a:t>can be </a:t>
            </a:r>
            <a:r>
              <a:rPr lang="en-US" altLang="en-US" dirty="0"/>
              <a:t>downloaded for free at www.aisc.org.</a:t>
            </a:r>
          </a:p>
          <a:p>
            <a:endParaRPr lang="en-US" altLang="en-US" dirty="0"/>
          </a:p>
          <a:p>
            <a:r>
              <a:rPr lang="en-US" altLang="en-US" dirty="0"/>
              <a:t>This completes our very brief look at seismic-resistant design of steel building structures.</a:t>
            </a:r>
          </a:p>
          <a:p>
            <a:r>
              <a:rPr lang="en-US" altLang="en-US" dirty="0"/>
              <a:t>More detailed discussion of this topic is available in the following PowerPoint modules that accompany this module:</a:t>
            </a:r>
          </a:p>
          <a:p>
            <a:r>
              <a:rPr lang="en-US" altLang="en-US" dirty="0"/>
              <a:t>1- Introduction and Basic Principles</a:t>
            </a:r>
          </a:p>
          <a:p>
            <a:r>
              <a:rPr lang="en-US" altLang="en-US" dirty="0"/>
              <a:t>2- Moment Resisting Frames</a:t>
            </a:r>
          </a:p>
          <a:p>
            <a:r>
              <a:rPr lang="en-US" altLang="en-US" dirty="0"/>
              <a:t>3-Concentrically Braced Frames</a:t>
            </a:r>
          </a:p>
          <a:p>
            <a:r>
              <a:rPr lang="en-US" altLang="en-US" dirty="0"/>
              <a:t>4-Eccentrcially Braced Frames</a:t>
            </a:r>
          </a:p>
          <a:p>
            <a:r>
              <a:rPr lang="en-US" altLang="en-US" dirty="0"/>
              <a:t>5-Buckling Restrained Braced Frames</a:t>
            </a:r>
          </a:p>
          <a:p>
            <a:r>
              <a:rPr lang="en-US" altLang="en-US" dirty="0"/>
              <a:t>6-Special Plate Shear Walls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246948C3-00D2-460D-98DC-2EADC8E08409}" type="slidenum">
              <a:rPr lang="en-US" altLang="en-US"/>
              <a:pPr/>
              <a:t>9</a:t>
            </a:fld>
            <a:endParaRPr lang="en-US" altLang="en-US"/>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p:txBody>
          <a:bodyPr/>
          <a:lstStyle/>
          <a:p>
            <a:r>
              <a:rPr lang="en-US" altLang="en-US"/>
              <a:t>This is another example of a recorded ground motion record. This ground acceleration record is from the 1985 Mexico City Earthquake; an earthquake that killed thousands.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smtClean="0"/>
              <a:t>Large Image</a:t>
            </a:r>
            <a:endParaRPr lang="en-US" dirty="0"/>
          </a:p>
        </p:txBody>
      </p:sp>
      <p:sp>
        <p:nvSpPr>
          <p:cNvPr id="11" name="Text Placeholder 5"/>
          <p:cNvSpPr>
            <a:spLocks noGrp="1"/>
          </p:cNvSpPr>
          <p:nvPr>
            <p:ph type="body" sz="quarter" idx="4294967295"/>
          </p:nvPr>
        </p:nvSpPr>
        <p:spPr>
          <a:xfrm>
            <a:off x="467545" y="5229200"/>
            <a:ext cx="6192688" cy="1183878"/>
          </a:xfrm>
        </p:spPr>
        <p:txBody>
          <a:bodyPr anchor="b" anchorCtr="0">
            <a:noAutofit/>
          </a:bodyPr>
          <a:lstStyle/>
          <a:p>
            <a:r>
              <a:rPr lang="en-US" dirty="0" smtClean="0"/>
              <a:t>Arial Bold Title </a:t>
            </a:r>
            <a:r>
              <a:rPr lang="en-US" b="0" dirty="0" smtClean="0">
                <a:solidFill>
                  <a:schemeClr val="tx1">
                    <a:lumMod val="65000"/>
                    <a:lumOff val="35000"/>
                  </a:schemeClr>
                </a:solidFill>
                <a:latin typeface="Calibri Light"/>
                <a:cs typeface="Calibri Light"/>
              </a:rPr>
              <a:t>| Calibri Light Subtitle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256" y="5695948"/>
            <a:ext cx="1871193" cy="757388"/>
          </a:xfrm>
          <a:prstGeom prst="rect">
            <a:avLst/>
          </a:prstGeom>
        </p:spPr>
      </p:pic>
    </p:spTree>
    <p:extLst>
      <p:ext uri="{BB962C8B-B14F-4D97-AF65-F5344CB8AC3E}">
        <p14:creationId xmlns:p14="http://schemas.microsoft.com/office/powerpoint/2010/main" val="4025734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9643BE2-4773-4EF9-9499-59D37AB2D58B}" type="slidenum">
              <a:rPr lang="en-US" altLang="en-US"/>
              <a:pPr/>
              <a:t>‹#›</a:t>
            </a:fld>
            <a:endParaRPr lang="en-US" altLang="en-US"/>
          </a:p>
        </p:txBody>
      </p:sp>
    </p:spTree>
    <p:extLst>
      <p:ext uri="{BB962C8B-B14F-4D97-AF65-F5344CB8AC3E}">
        <p14:creationId xmlns:p14="http://schemas.microsoft.com/office/powerpoint/2010/main" val="385799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p:nvPr userDrawn="1"/>
        </p:nvCxnSpPr>
        <p:spPr>
          <a:xfrm>
            <a:off x="539552" y="1628800"/>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519829" y="431870"/>
            <a:ext cx="8208912" cy="1124922"/>
          </a:xfrm>
          <a:prstGeom prst="rect">
            <a:avLst/>
          </a:prstGeom>
        </p:spPr>
        <p:txBody>
          <a:bodyPr vert="horz" lIns="91429" tIns="45714" rIns="91429" bIns="45714" anchor="b" anchorCtr="0">
            <a:noAutofit/>
          </a:bodyPr>
          <a:lstStyle>
            <a:lvl1pPr marL="0" indent="0" algn="ctr">
              <a:buFontTx/>
              <a:buNone/>
              <a:defRPr sz="32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32 Points</a:t>
            </a:r>
            <a:endParaRPr lang="en-US" dirty="0"/>
          </a:p>
        </p:txBody>
      </p:sp>
      <p:sp>
        <p:nvSpPr>
          <p:cNvPr id="11" name="Text Placeholder 8"/>
          <p:cNvSpPr>
            <a:spLocks noGrp="1"/>
          </p:cNvSpPr>
          <p:nvPr>
            <p:ph type="body" sz="quarter" idx="39" hasCustomPrompt="1"/>
          </p:nvPr>
        </p:nvSpPr>
        <p:spPr>
          <a:xfrm>
            <a:off x="519829" y="1916832"/>
            <a:ext cx="8208912" cy="3960440"/>
          </a:xfrm>
          <a:prstGeom prst="rect">
            <a:avLst/>
          </a:prstGeom>
        </p:spPr>
        <p:txBody>
          <a:bodyPr vert="horz" lIns="91429" tIns="45714" rIns="91429" bIns="45714">
            <a:noAutofit/>
          </a:bodyPr>
          <a:lstStyle>
            <a:lvl1pPr marL="0" indent="0">
              <a:buFontTx/>
              <a:buNone/>
              <a:defRPr sz="2800" b="0" i="0">
                <a:solidFill>
                  <a:srgbClr val="000000"/>
                </a:solidFill>
                <a:latin typeface="+mn-lt"/>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Calibri Light Bold Subhead 28 Points</a:t>
            </a:r>
            <a:endParaRPr lang="en-US" dirty="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2250213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539552" y="980728"/>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1526850"/>
            <a:ext cx="8185388" cy="4854478"/>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105942"/>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934563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Text-LargeHeader">
    <p:spTree>
      <p:nvGrpSpPr>
        <p:cNvPr id="1" name=""/>
        <p:cNvGrpSpPr/>
        <p:nvPr/>
      </p:nvGrpSpPr>
      <p:grpSpPr>
        <a:xfrm>
          <a:off x="0" y="0"/>
          <a:ext cx="0" cy="0"/>
          <a:chOff x="0" y="0"/>
          <a:chExt cx="0" cy="0"/>
        </a:xfrm>
      </p:grpSpPr>
      <p:cxnSp>
        <p:nvCxnSpPr>
          <p:cNvPr id="9" name="Straight Connector 8"/>
          <p:cNvCxnSpPr/>
          <p:nvPr userDrawn="1"/>
        </p:nvCxnSpPr>
        <p:spPr>
          <a:xfrm>
            <a:off x="539552" y="1556792"/>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2060848"/>
            <a:ext cx="8185388" cy="4320480"/>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98090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609998"/>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32012744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p:nvPr userDrawn="1"/>
        </p:nvCxnSpPr>
        <p:spPr>
          <a:xfrm>
            <a:off x="199235" y="62068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14383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620688"/>
            <a:ext cx="820891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16 Points</a:t>
            </a:r>
            <a:endParaRPr lang="en-US" dirty="0"/>
          </a:p>
        </p:txBody>
      </p:sp>
      <p:sp>
        <p:nvSpPr>
          <p:cNvPr id="1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683863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4096688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056485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F90B020-EA56-4166-88F8-DAEDBE5322A7}" type="slidenum">
              <a:rPr lang="en-US" altLang="en-US"/>
              <a:pPr/>
              <a:t>‹#›</a:t>
            </a:fld>
            <a:endParaRPr lang="en-US" altLang="en-US"/>
          </a:p>
        </p:txBody>
      </p:sp>
    </p:spTree>
    <p:extLst>
      <p:ext uri="{BB962C8B-B14F-4D97-AF65-F5344CB8AC3E}">
        <p14:creationId xmlns:p14="http://schemas.microsoft.com/office/powerpoint/2010/main" val="18309116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900B804-E260-45E4-B3A9-3704B31366A3}" type="slidenum">
              <a:rPr lang="en-US" altLang="en-US"/>
              <a:pPr/>
              <a:t>‹#›</a:t>
            </a:fld>
            <a:endParaRPr lang="en-US" altLang="en-US"/>
          </a:p>
        </p:txBody>
      </p:sp>
    </p:spTree>
    <p:extLst>
      <p:ext uri="{BB962C8B-B14F-4D97-AF65-F5344CB8AC3E}">
        <p14:creationId xmlns:p14="http://schemas.microsoft.com/office/powerpoint/2010/main" val="20258931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22900-6042-614C-B879-FCAC9AB848D4}" type="datetimeFigureOut">
              <a:rPr lang="en-US" smtClean="0"/>
              <a:t>7/7/2020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EB389-514E-3A4F-9189-069402B7FC3B}" type="slidenum">
              <a:rPr lang="en-US" smtClean="0"/>
              <a:t>‹#›</a:t>
            </a:fld>
            <a:endParaRPr lang="en-US"/>
          </a:p>
        </p:txBody>
      </p:sp>
    </p:spTree>
    <p:extLst>
      <p:ext uri="{BB962C8B-B14F-4D97-AF65-F5344CB8AC3E}">
        <p14:creationId xmlns:p14="http://schemas.microsoft.com/office/powerpoint/2010/main" val="2322386140"/>
      </p:ext>
    </p:extLst>
  </p:cSld>
  <p:clrMap bg1="lt1" tx1="dk1" bg2="lt2" tx2="dk2" accent1="accent1" accent2="accent2" accent3="accent3" accent4="accent4" accent5="accent5" accent6="accent6" hlink="hlink" folHlink="folHlink"/>
  <p:sldLayoutIdLst>
    <p:sldLayoutId id="2147483962" r:id="rId1"/>
    <p:sldLayoutId id="2147483969" r:id="rId2"/>
    <p:sldLayoutId id="2147483959" r:id="rId3"/>
    <p:sldLayoutId id="2147483973" r:id="rId4"/>
    <p:sldLayoutId id="2147483968" r:id="rId5"/>
    <p:sldLayoutId id="2147483954" r:id="rId6"/>
    <p:sldLayoutId id="2147483967" r:id="rId7"/>
    <p:sldLayoutId id="2147483970" r:id="rId8"/>
    <p:sldLayoutId id="2147483971" r:id="rId9"/>
    <p:sldLayoutId id="2147483972" r:id="rId1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21.w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607243" y="2771673"/>
            <a:ext cx="4468813"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dirty="0">
                <a:latin typeface="Calibri Light" panose="020F0302020204030204" pitchFamily="34" charset="0"/>
                <a:cs typeface="Calibri Light" panose="020F0302020204030204" pitchFamily="34" charset="0"/>
              </a:rPr>
              <a:t>Prepared by:</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Michael D. </a:t>
            </a:r>
            <a:r>
              <a:rPr lang="en-US" altLang="en-US" sz="1800" b="0" dirty="0" err="1">
                <a:latin typeface="Calibri Light" panose="020F0302020204030204" pitchFamily="34" charset="0"/>
                <a:cs typeface="Calibri Light" panose="020F0302020204030204" pitchFamily="34" charset="0"/>
              </a:rPr>
              <a:t>Engelhardt</a:t>
            </a:r>
            <a:r>
              <a:rPr lang="en-US" altLang="en-US" sz="1800" b="0" dirty="0">
                <a:latin typeface="Calibri Light" panose="020F0302020204030204" pitchFamily="34" charset="0"/>
                <a:cs typeface="Calibri Light" panose="020F0302020204030204" pitchFamily="34" charset="0"/>
              </a:rPr>
              <a:t>, PhD</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University of Texas at Austin</a:t>
            </a:r>
          </a:p>
          <a:p>
            <a:pPr>
              <a:spcBef>
                <a:spcPct val="50000"/>
              </a:spcBef>
              <a:buClrTx/>
              <a:buSzTx/>
              <a:buFontTx/>
              <a:buNone/>
            </a:pPr>
            <a:r>
              <a:rPr lang="en-US" altLang="en-US" sz="1800" b="0" dirty="0" smtClean="0">
                <a:latin typeface="Calibri Light" panose="020F0302020204030204" pitchFamily="34" charset="0"/>
                <a:cs typeface="Calibri Light" panose="020F0302020204030204" pitchFamily="34" charset="0"/>
              </a:rPr>
              <a:t>with </a:t>
            </a:r>
            <a:r>
              <a:rPr lang="en-US" altLang="en-US" sz="1800" b="0" dirty="0">
                <a:latin typeface="Calibri Light" panose="020F0302020204030204" pitchFamily="34" charset="0"/>
                <a:cs typeface="Calibri Light" panose="020F0302020204030204" pitchFamily="34" charset="0"/>
              </a:rPr>
              <a:t>the support of the</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American Institute of Steel </a:t>
            </a:r>
            <a:r>
              <a:rPr lang="en-US" altLang="en-US" sz="1800" b="0" dirty="0" smtClean="0">
                <a:latin typeface="Calibri Light" panose="020F0302020204030204" pitchFamily="34" charset="0"/>
                <a:cs typeface="Calibri Light" panose="020F0302020204030204" pitchFamily="34" charset="0"/>
              </a:rPr>
              <a:t>Construction</a:t>
            </a:r>
            <a:endParaRPr lang="en-US" altLang="en-US" sz="1800" b="0" dirty="0">
              <a:latin typeface="Calibri Light" panose="020F0302020204030204" pitchFamily="34" charset="0"/>
              <a:cs typeface="Calibri Light" panose="020F0302020204030204" pitchFamily="34" charset="0"/>
            </a:endParaRPr>
          </a:p>
        </p:txBody>
      </p:sp>
      <p:sp>
        <p:nvSpPr>
          <p:cNvPr id="7" name="Text Box 13"/>
          <p:cNvSpPr txBox="1">
            <a:spLocks noChangeArrowheads="1"/>
          </p:cNvSpPr>
          <p:nvPr/>
        </p:nvSpPr>
        <p:spPr bwMode="auto">
          <a:xfrm>
            <a:off x="607243" y="5428456"/>
            <a:ext cx="327342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None/>
            </a:pPr>
            <a:r>
              <a:rPr lang="en-US" altLang="en-US" sz="1400" i="1" dirty="0">
                <a:latin typeface="Arial Narrow" pitchFamily="34" charset="0"/>
              </a:rPr>
              <a:t>Version 2 – </a:t>
            </a:r>
            <a:r>
              <a:rPr lang="en-US" altLang="en-US" sz="1400" i="1" dirty="0" smtClean="0">
                <a:latin typeface="Arial Narrow" pitchFamily="34" charset="0"/>
              </a:rPr>
              <a:t>June </a:t>
            </a:r>
            <a:r>
              <a:rPr lang="en-US" altLang="en-US" sz="1400" i="1" dirty="0">
                <a:latin typeface="Arial Narrow" pitchFamily="34" charset="0"/>
              </a:rPr>
              <a:t>2020</a:t>
            </a:r>
            <a:endParaRPr lang="en-US" altLang="en-US" sz="2400" dirty="0">
              <a:latin typeface="Arial Narrow" pitchFamily="34" charset="0"/>
            </a:endParaRPr>
          </a:p>
          <a:p>
            <a:pPr>
              <a:spcBef>
                <a:spcPct val="50000"/>
              </a:spcBef>
              <a:buClrTx/>
              <a:buSzTx/>
              <a:buFontTx/>
              <a:buNone/>
            </a:pPr>
            <a:r>
              <a:rPr lang="en-US" altLang="en-US" sz="1400" i="1" dirty="0" smtClean="0">
                <a:latin typeface="Arial Narrow" pitchFamily="34" charset="0"/>
              </a:rPr>
              <a:t>Version 1 – March 2007</a:t>
            </a:r>
            <a:endParaRPr lang="en-US" altLang="en-US" sz="2400" dirty="0">
              <a:latin typeface="Arial Narrow" pitchFamily="34" charset="0"/>
            </a:endParaRPr>
          </a:p>
        </p:txBody>
      </p:sp>
      <p:sp>
        <p:nvSpPr>
          <p:cNvPr id="14" name="Text Placeholder 5"/>
          <p:cNvSpPr txBox="1">
            <a:spLocks/>
          </p:cNvSpPr>
          <p:nvPr/>
        </p:nvSpPr>
        <p:spPr>
          <a:xfrm>
            <a:off x="467544" y="476672"/>
            <a:ext cx="8424935" cy="1615926"/>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smtClean="0"/>
              <a:t>Design of Seismic-Resistant Steel Building Structures</a:t>
            </a:r>
          </a:p>
          <a:p>
            <a:r>
              <a:rPr lang="en-US" sz="2800" b="0" dirty="0" smtClean="0">
                <a:latin typeface="Calibri Light"/>
                <a:cs typeface="Calibri Light"/>
              </a:rPr>
              <a:t>Brief Overview</a:t>
            </a:r>
            <a:endParaRPr lang="en-US" sz="2800" b="0" dirty="0">
              <a:latin typeface="Calibri Light"/>
              <a:cs typeface="Calibri Light"/>
            </a:endParaRPr>
          </a:p>
        </p:txBody>
      </p:sp>
      <p:pic>
        <p:nvPicPr>
          <p:cNvPr id="5" name="Picture 14" descr="EastElevation2"/>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15023" r="16312" b="15023"/>
          <a:stretch/>
        </p:blipFill>
        <p:spPr bwMode="auto">
          <a:xfrm>
            <a:off x="4712609" y="1628800"/>
            <a:ext cx="4179870" cy="262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7700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4946" name="Group 2"/>
          <p:cNvGrpSpPr>
            <a:grpSpLocks/>
          </p:cNvGrpSpPr>
          <p:nvPr/>
        </p:nvGrpSpPr>
        <p:grpSpPr bwMode="auto">
          <a:xfrm>
            <a:off x="3182938" y="1678932"/>
            <a:ext cx="2778125" cy="2743200"/>
            <a:chOff x="1776" y="1488"/>
            <a:chExt cx="1968" cy="1728"/>
          </a:xfrm>
        </p:grpSpPr>
        <p:sp>
          <p:nvSpPr>
            <p:cNvPr id="594947" name="Rectangle 3"/>
            <p:cNvSpPr>
              <a:spLocks noChangeArrowheads="1"/>
            </p:cNvSpPr>
            <p:nvPr/>
          </p:nvSpPr>
          <p:spPr bwMode="auto">
            <a:xfrm>
              <a:off x="1776" y="1488"/>
              <a:ext cx="96" cy="172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48" name="Rectangle 4"/>
            <p:cNvSpPr>
              <a:spLocks noChangeArrowheads="1"/>
            </p:cNvSpPr>
            <p:nvPr/>
          </p:nvSpPr>
          <p:spPr bwMode="auto">
            <a:xfrm>
              <a:off x="1776" y="1488"/>
              <a:ext cx="1968" cy="192"/>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49" name="Rectangle 5"/>
            <p:cNvSpPr>
              <a:spLocks noChangeArrowheads="1"/>
            </p:cNvSpPr>
            <p:nvPr/>
          </p:nvSpPr>
          <p:spPr bwMode="auto">
            <a:xfrm>
              <a:off x="1776" y="2352"/>
              <a:ext cx="1968" cy="192"/>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0" name="Rectangle 6"/>
            <p:cNvSpPr>
              <a:spLocks noChangeArrowheads="1"/>
            </p:cNvSpPr>
            <p:nvPr/>
          </p:nvSpPr>
          <p:spPr bwMode="auto">
            <a:xfrm>
              <a:off x="3648" y="1488"/>
              <a:ext cx="96" cy="172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951" name="Line 7"/>
          <p:cNvSpPr>
            <a:spLocks noChangeShapeType="1"/>
          </p:cNvSpPr>
          <p:nvPr/>
        </p:nvSpPr>
        <p:spPr bwMode="auto">
          <a:xfrm>
            <a:off x="2709863" y="4422132"/>
            <a:ext cx="3792537" cy="0"/>
          </a:xfrm>
          <a:prstGeom prst="line">
            <a:avLst/>
          </a:prstGeom>
          <a:noFill/>
          <a:ln w="76200">
            <a:solidFill>
              <a:srgbClr val="CECECE"/>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2" name="AutoShape 8"/>
          <p:cNvSpPr>
            <a:spLocks noChangeArrowheads="1"/>
          </p:cNvSpPr>
          <p:nvPr/>
        </p:nvSpPr>
        <p:spPr bwMode="auto">
          <a:xfrm>
            <a:off x="4132263" y="4879332"/>
            <a:ext cx="947737" cy="381000"/>
          </a:xfrm>
          <a:prstGeom prst="leftRightArrow">
            <a:avLst>
              <a:gd name="adj1" fmla="val 50000"/>
              <a:gd name="adj2" fmla="val 4975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b="1"/>
          </a:p>
        </p:txBody>
      </p:sp>
      <p:sp>
        <p:nvSpPr>
          <p:cNvPr id="594953" name="Line 9"/>
          <p:cNvSpPr>
            <a:spLocks noChangeShapeType="1"/>
          </p:cNvSpPr>
          <p:nvPr/>
        </p:nvSpPr>
        <p:spPr bwMode="auto">
          <a:xfrm>
            <a:off x="5418138" y="4803132"/>
            <a:ext cx="0" cy="12954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4" name="Line 10"/>
          <p:cNvSpPr>
            <a:spLocks noChangeShapeType="1"/>
          </p:cNvSpPr>
          <p:nvPr/>
        </p:nvSpPr>
        <p:spPr bwMode="auto">
          <a:xfrm>
            <a:off x="5418138" y="5412732"/>
            <a:ext cx="2574925"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5" name="Line 11"/>
          <p:cNvSpPr>
            <a:spLocks noChangeShapeType="1"/>
          </p:cNvSpPr>
          <p:nvPr/>
        </p:nvSpPr>
        <p:spPr bwMode="auto">
          <a:xfrm flipV="1">
            <a:off x="5418138" y="4879332"/>
            <a:ext cx="68262" cy="533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6" name="Line 12"/>
          <p:cNvSpPr>
            <a:spLocks noChangeShapeType="1"/>
          </p:cNvSpPr>
          <p:nvPr/>
        </p:nvSpPr>
        <p:spPr bwMode="auto">
          <a:xfrm>
            <a:off x="5486400" y="4879332"/>
            <a:ext cx="68263" cy="990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7" name="Line 13"/>
          <p:cNvSpPr>
            <a:spLocks noChangeShapeType="1"/>
          </p:cNvSpPr>
          <p:nvPr/>
        </p:nvSpPr>
        <p:spPr bwMode="auto">
          <a:xfrm flipV="1">
            <a:off x="5554663" y="4726932"/>
            <a:ext cx="66675" cy="1143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8" name="Line 14"/>
          <p:cNvSpPr>
            <a:spLocks noChangeShapeType="1"/>
          </p:cNvSpPr>
          <p:nvPr/>
        </p:nvSpPr>
        <p:spPr bwMode="auto">
          <a:xfrm>
            <a:off x="5621338" y="4726932"/>
            <a:ext cx="0" cy="914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9" name="Line 15"/>
          <p:cNvSpPr>
            <a:spLocks noChangeShapeType="1"/>
          </p:cNvSpPr>
          <p:nvPr/>
        </p:nvSpPr>
        <p:spPr bwMode="auto">
          <a:xfrm flipV="1">
            <a:off x="5621338" y="4803132"/>
            <a:ext cx="136525"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0" name="Line 16"/>
          <p:cNvSpPr>
            <a:spLocks noChangeShapeType="1"/>
          </p:cNvSpPr>
          <p:nvPr/>
        </p:nvSpPr>
        <p:spPr bwMode="auto">
          <a:xfrm>
            <a:off x="5757863" y="4803132"/>
            <a:ext cx="66675" cy="1143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1" name="Line 17"/>
          <p:cNvSpPr>
            <a:spLocks noChangeShapeType="1"/>
          </p:cNvSpPr>
          <p:nvPr/>
        </p:nvSpPr>
        <p:spPr bwMode="auto">
          <a:xfrm flipV="1">
            <a:off x="5824538" y="5031732"/>
            <a:ext cx="68262" cy="914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2" name="Line 18"/>
          <p:cNvSpPr>
            <a:spLocks noChangeShapeType="1"/>
          </p:cNvSpPr>
          <p:nvPr/>
        </p:nvSpPr>
        <p:spPr bwMode="auto">
          <a:xfrm>
            <a:off x="5892800" y="5031732"/>
            <a:ext cx="68263"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3" name="Line 19"/>
          <p:cNvSpPr>
            <a:spLocks noChangeShapeType="1"/>
          </p:cNvSpPr>
          <p:nvPr/>
        </p:nvSpPr>
        <p:spPr bwMode="auto">
          <a:xfrm flipV="1">
            <a:off x="5961063" y="4726932"/>
            <a:ext cx="134937" cy="990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4" name="Line 20"/>
          <p:cNvSpPr>
            <a:spLocks noChangeShapeType="1"/>
          </p:cNvSpPr>
          <p:nvPr/>
        </p:nvSpPr>
        <p:spPr bwMode="auto">
          <a:xfrm>
            <a:off x="6096000" y="4726932"/>
            <a:ext cx="68263" cy="1447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5" name="Line 21"/>
          <p:cNvSpPr>
            <a:spLocks noChangeShapeType="1"/>
          </p:cNvSpPr>
          <p:nvPr/>
        </p:nvSpPr>
        <p:spPr bwMode="auto">
          <a:xfrm flipV="1">
            <a:off x="6164263" y="5107932"/>
            <a:ext cx="66675" cy="1066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6" name="Line 22"/>
          <p:cNvSpPr>
            <a:spLocks noChangeShapeType="1"/>
          </p:cNvSpPr>
          <p:nvPr/>
        </p:nvSpPr>
        <p:spPr bwMode="auto">
          <a:xfrm>
            <a:off x="6230938" y="5107932"/>
            <a:ext cx="68262" cy="762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7" name="Line 23"/>
          <p:cNvSpPr>
            <a:spLocks noChangeShapeType="1"/>
          </p:cNvSpPr>
          <p:nvPr/>
        </p:nvSpPr>
        <p:spPr bwMode="auto">
          <a:xfrm flipV="1">
            <a:off x="6299200" y="5031732"/>
            <a:ext cx="134938"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8" name="Line 24"/>
          <p:cNvSpPr>
            <a:spLocks noChangeShapeType="1"/>
          </p:cNvSpPr>
          <p:nvPr/>
        </p:nvSpPr>
        <p:spPr bwMode="auto">
          <a:xfrm>
            <a:off x="6434138" y="5031732"/>
            <a:ext cx="68262" cy="914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69" name="Line 25"/>
          <p:cNvSpPr>
            <a:spLocks noChangeShapeType="1"/>
          </p:cNvSpPr>
          <p:nvPr/>
        </p:nvSpPr>
        <p:spPr bwMode="auto">
          <a:xfrm flipV="1">
            <a:off x="6502400" y="4879332"/>
            <a:ext cx="68263" cy="1066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70" name="Line 26"/>
          <p:cNvSpPr>
            <a:spLocks noChangeShapeType="1"/>
          </p:cNvSpPr>
          <p:nvPr/>
        </p:nvSpPr>
        <p:spPr bwMode="auto">
          <a:xfrm>
            <a:off x="6570663" y="4879332"/>
            <a:ext cx="66675"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71" name="Line 27"/>
          <p:cNvSpPr>
            <a:spLocks noChangeShapeType="1"/>
          </p:cNvSpPr>
          <p:nvPr/>
        </p:nvSpPr>
        <p:spPr bwMode="auto">
          <a:xfrm flipV="1">
            <a:off x="6637338" y="5031732"/>
            <a:ext cx="136525"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72" name="Line 28"/>
          <p:cNvSpPr>
            <a:spLocks noChangeShapeType="1"/>
          </p:cNvSpPr>
          <p:nvPr/>
        </p:nvSpPr>
        <p:spPr bwMode="auto">
          <a:xfrm>
            <a:off x="6773863" y="5031732"/>
            <a:ext cx="66675"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73" name="Line 29"/>
          <p:cNvSpPr>
            <a:spLocks noChangeShapeType="1"/>
          </p:cNvSpPr>
          <p:nvPr/>
        </p:nvSpPr>
        <p:spPr bwMode="auto">
          <a:xfrm flipV="1">
            <a:off x="6840538" y="5107932"/>
            <a:ext cx="68262" cy="762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74" name="Line 30"/>
          <p:cNvSpPr>
            <a:spLocks noChangeShapeType="1"/>
          </p:cNvSpPr>
          <p:nvPr/>
        </p:nvSpPr>
        <p:spPr bwMode="auto">
          <a:xfrm>
            <a:off x="6908800" y="5107932"/>
            <a:ext cx="68263" cy="533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75" name="Line 31"/>
          <p:cNvSpPr>
            <a:spLocks noChangeShapeType="1"/>
          </p:cNvSpPr>
          <p:nvPr/>
        </p:nvSpPr>
        <p:spPr bwMode="auto">
          <a:xfrm flipV="1">
            <a:off x="6977063" y="5184132"/>
            <a:ext cx="66675" cy="457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76" name="Line 32"/>
          <p:cNvSpPr>
            <a:spLocks noChangeShapeType="1"/>
          </p:cNvSpPr>
          <p:nvPr/>
        </p:nvSpPr>
        <p:spPr bwMode="auto">
          <a:xfrm>
            <a:off x="7043738" y="5184132"/>
            <a:ext cx="68262" cy="381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77" name="Line 33"/>
          <p:cNvSpPr>
            <a:spLocks noChangeShapeType="1"/>
          </p:cNvSpPr>
          <p:nvPr/>
        </p:nvSpPr>
        <p:spPr bwMode="auto">
          <a:xfrm flipV="1">
            <a:off x="7112000" y="5260332"/>
            <a:ext cx="68263" cy="304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78" name="Line 34"/>
          <p:cNvSpPr>
            <a:spLocks noChangeShapeType="1"/>
          </p:cNvSpPr>
          <p:nvPr/>
        </p:nvSpPr>
        <p:spPr bwMode="auto">
          <a:xfrm>
            <a:off x="7180263" y="5260332"/>
            <a:ext cx="66675"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79" name="Text Box 35"/>
          <p:cNvSpPr txBox="1">
            <a:spLocks noChangeArrowheads="1"/>
          </p:cNvSpPr>
          <p:nvPr/>
        </p:nvSpPr>
        <p:spPr bwMode="auto">
          <a:xfrm>
            <a:off x="2709863" y="5406315"/>
            <a:ext cx="22359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400" b="1" dirty="0">
                <a:latin typeface="+mj-lt"/>
              </a:rPr>
              <a:t>Ground Acceleration</a:t>
            </a:r>
          </a:p>
        </p:txBody>
      </p:sp>
      <p:sp>
        <p:nvSpPr>
          <p:cNvPr id="594980" name="AutoShape 36"/>
          <p:cNvSpPr>
            <a:spLocks noChangeArrowheads="1"/>
          </p:cNvSpPr>
          <p:nvPr/>
        </p:nvSpPr>
        <p:spPr bwMode="auto">
          <a:xfrm>
            <a:off x="4132263" y="1069332"/>
            <a:ext cx="947737" cy="381000"/>
          </a:xfrm>
          <a:prstGeom prst="leftRightArrow">
            <a:avLst>
              <a:gd name="adj1" fmla="val 50000"/>
              <a:gd name="adj2" fmla="val 4975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endParaRPr lang="en-US" altLang="en-US" b="1"/>
          </a:p>
        </p:txBody>
      </p:sp>
      <p:sp>
        <p:nvSpPr>
          <p:cNvPr id="594981" name="Line 37"/>
          <p:cNvSpPr>
            <a:spLocks noChangeShapeType="1"/>
          </p:cNvSpPr>
          <p:nvPr/>
        </p:nvSpPr>
        <p:spPr bwMode="auto">
          <a:xfrm>
            <a:off x="6367463" y="916932"/>
            <a:ext cx="0" cy="14478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82" name="Line 38"/>
          <p:cNvSpPr>
            <a:spLocks noChangeShapeType="1"/>
          </p:cNvSpPr>
          <p:nvPr/>
        </p:nvSpPr>
        <p:spPr bwMode="auto">
          <a:xfrm>
            <a:off x="6367463" y="1602732"/>
            <a:ext cx="2098675"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83" name="Line 39"/>
          <p:cNvSpPr>
            <a:spLocks noChangeShapeType="1"/>
          </p:cNvSpPr>
          <p:nvPr/>
        </p:nvSpPr>
        <p:spPr bwMode="auto">
          <a:xfrm flipV="1">
            <a:off x="6367463" y="1374132"/>
            <a:ext cx="134937" cy="228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84" name="Line 40"/>
          <p:cNvSpPr>
            <a:spLocks noChangeShapeType="1"/>
          </p:cNvSpPr>
          <p:nvPr/>
        </p:nvSpPr>
        <p:spPr bwMode="auto">
          <a:xfrm>
            <a:off x="6502400" y="1374132"/>
            <a:ext cx="68263" cy="457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85" name="Line 41"/>
          <p:cNvSpPr>
            <a:spLocks noChangeShapeType="1"/>
          </p:cNvSpPr>
          <p:nvPr/>
        </p:nvSpPr>
        <p:spPr bwMode="auto">
          <a:xfrm flipV="1">
            <a:off x="6570663" y="1221732"/>
            <a:ext cx="134937" cy="609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86" name="Line 42"/>
          <p:cNvSpPr>
            <a:spLocks noChangeShapeType="1"/>
          </p:cNvSpPr>
          <p:nvPr/>
        </p:nvSpPr>
        <p:spPr bwMode="auto">
          <a:xfrm>
            <a:off x="6705600" y="1221732"/>
            <a:ext cx="134938" cy="1066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87" name="Line 43"/>
          <p:cNvSpPr>
            <a:spLocks noChangeShapeType="1"/>
          </p:cNvSpPr>
          <p:nvPr/>
        </p:nvSpPr>
        <p:spPr bwMode="auto">
          <a:xfrm flipV="1">
            <a:off x="6840538" y="993132"/>
            <a:ext cx="203200" cy="1295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88" name="Line 44"/>
          <p:cNvSpPr>
            <a:spLocks noChangeShapeType="1"/>
          </p:cNvSpPr>
          <p:nvPr/>
        </p:nvSpPr>
        <p:spPr bwMode="auto">
          <a:xfrm>
            <a:off x="7043738" y="993132"/>
            <a:ext cx="203200" cy="1524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89" name="Line 45"/>
          <p:cNvSpPr>
            <a:spLocks noChangeShapeType="1"/>
          </p:cNvSpPr>
          <p:nvPr/>
        </p:nvSpPr>
        <p:spPr bwMode="auto">
          <a:xfrm flipV="1">
            <a:off x="7246938" y="840732"/>
            <a:ext cx="203200" cy="1676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90" name="Line 46"/>
          <p:cNvSpPr>
            <a:spLocks noChangeShapeType="1"/>
          </p:cNvSpPr>
          <p:nvPr/>
        </p:nvSpPr>
        <p:spPr bwMode="auto">
          <a:xfrm>
            <a:off x="7450138" y="840732"/>
            <a:ext cx="136525" cy="1219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91" name="Line 47"/>
          <p:cNvSpPr>
            <a:spLocks noChangeShapeType="1"/>
          </p:cNvSpPr>
          <p:nvPr/>
        </p:nvSpPr>
        <p:spPr bwMode="auto">
          <a:xfrm flipV="1">
            <a:off x="7586663" y="1221732"/>
            <a:ext cx="134937" cy="838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92" name="Line 48"/>
          <p:cNvSpPr>
            <a:spLocks noChangeShapeType="1"/>
          </p:cNvSpPr>
          <p:nvPr/>
        </p:nvSpPr>
        <p:spPr bwMode="auto">
          <a:xfrm>
            <a:off x="7721600" y="1221732"/>
            <a:ext cx="134938" cy="762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93" name="Line 49"/>
          <p:cNvSpPr>
            <a:spLocks noChangeShapeType="1"/>
          </p:cNvSpPr>
          <p:nvPr/>
        </p:nvSpPr>
        <p:spPr bwMode="auto">
          <a:xfrm flipV="1">
            <a:off x="7856538" y="1297932"/>
            <a:ext cx="136525" cy="685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94" name="Line 50"/>
          <p:cNvSpPr>
            <a:spLocks noChangeShapeType="1"/>
          </p:cNvSpPr>
          <p:nvPr/>
        </p:nvSpPr>
        <p:spPr bwMode="auto">
          <a:xfrm>
            <a:off x="7993063" y="1297932"/>
            <a:ext cx="134937" cy="533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95" name="Line 51"/>
          <p:cNvSpPr>
            <a:spLocks noChangeShapeType="1"/>
          </p:cNvSpPr>
          <p:nvPr/>
        </p:nvSpPr>
        <p:spPr bwMode="auto">
          <a:xfrm flipV="1">
            <a:off x="8128000" y="1450332"/>
            <a:ext cx="134938" cy="3810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96" name="Line 52"/>
          <p:cNvSpPr>
            <a:spLocks noChangeShapeType="1"/>
          </p:cNvSpPr>
          <p:nvPr/>
        </p:nvSpPr>
        <p:spPr bwMode="auto">
          <a:xfrm>
            <a:off x="8262938" y="1450332"/>
            <a:ext cx="68262"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97" name="Text Box 53"/>
          <p:cNvSpPr txBox="1">
            <a:spLocks noChangeArrowheads="1"/>
          </p:cNvSpPr>
          <p:nvPr/>
        </p:nvSpPr>
        <p:spPr bwMode="auto">
          <a:xfrm>
            <a:off x="611560" y="1812282"/>
            <a:ext cx="1654175" cy="830997"/>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400" b="1" dirty="0">
                <a:latin typeface="+mj-lt"/>
              </a:rPr>
              <a:t>Building:</a:t>
            </a:r>
          </a:p>
          <a:p>
            <a:pPr algn="l"/>
            <a:r>
              <a:rPr lang="en-US" altLang="en-US" sz="2400" b="1" dirty="0">
                <a:latin typeface="+mj-lt"/>
              </a:rPr>
              <a:t>Mass = m</a:t>
            </a:r>
          </a:p>
        </p:txBody>
      </p:sp>
      <p:sp>
        <p:nvSpPr>
          <p:cNvPr id="594998" name="Line 54"/>
          <p:cNvSpPr>
            <a:spLocks noChangeShapeType="1"/>
          </p:cNvSpPr>
          <p:nvPr/>
        </p:nvSpPr>
        <p:spPr bwMode="auto">
          <a:xfrm flipV="1">
            <a:off x="2265735" y="1907532"/>
            <a:ext cx="850528" cy="320248"/>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99" name="Text Box 55"/>
          <p:cNvSpPr txBox="1">
            <a:spLocks noChangeArrowheads="1"/>
          </p:cNvSpPr>
          <p:nvPr/>
        </p:nvSpPr>
        <p:spPr bwMode="auto">
          <a:xfrm>
            <a:off x="2878077" y="491780"/>
            <a:ext cx="34561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b="1" dirty="0">
                <a:latin typeface="+mj-lt"/>
              </a:rPr>
              <a:t>Building Acceleration</a:t>
            </a:r>
          </a:p>
        </p:txBody>
      </p:sp>
      <p:sp>
        <p:nvSpPr>
          <p:cNvPr id="5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10</a:t>
            </a:fld>
            <a:endParaRPr lang="en-US" altLang="en-US"/>
          </a:p>
        </p:txBody>
      </p:sp>
    </p:spTree>
    <p:extLst>
      <p:ext uri="{BB962C8B-B14F-4D97-AF65-F5344CB8AC3E}">
        <p14:creationId xmlns:p14="http://schemas.microsoft.com/office/powerpoint/2010/main" val="505543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4946" name="Group 2"/>
          <p:cNvGrpSpPr>
            <a:grpSpLocks/>
          </p:cNvGrpSpPr>
          <p:nvPr/>
        </p:nvGrpSpPr>
        <p:grpSpPr bwMode="auto">
          <a:xfrm>
            <a:off x="1876723" y="1678932"/>
            <a:ext cx="2778125" cy="2743200"/>
            <a:chOff x="1776" y="1488"/>
            <a:chExt cx="1968" cy="1728"/>
          </a:xfrm>
        </p:grpSpPr>
        <p:sp>
          <p:nvSpPr>
            <p:cNvPr id="594947" name="Rectangle 3"/>
            <p:cNvSpPr>
              <a:spLocks noChangeArrowheads="1"/>
            </p:cNvSpPr>
            <p:nvPr/>
          </p:nvSpPr>
          <p:spPr bwMode="auto">
            <a:xfrm>
              <a:off x="1776" y="1488"/>
              <a:ext cx="96" cy="172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48" name="Rectangle 4"/>
            <p:cNvSpPr>
              <a:spLocks noChangeArrowheads="1"/>
            </p:cNvSpPr>
            <p:nvPr/>
          </p:nvSpPr>
          <p:spPr bwMode="auto">
            <a:xfrm>
              <a:off x="1776" y="1488"/>
              <a:ext cx="1968" cy="192"/>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49" name="Rectangle 5"/>
            <p:cNvSpPr>
              <a:spLocks noChangeArrowheads="1"/>
            </p:cNvSpPr>
            <p:nvPr/>
          </p:nvSpPr>
          <p:spPr bwMode="auto">
            <a:xfrm>
              <a:off x="1776" y="2352"/>
              <a:ext cx="1968" cy="192"/>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950" name="Rectangle 6"/>
            <p:cNvSpPr>
              <a:spLocks noChangeArrowheads="1"/>
            </p:cNvSpPr>
            <p:nvPr/>
          </p:nvSpPr>
          <p:spPr bwMode="auto">
            <a:xfrm>
              <a:off x="3648" y="1488"/>
              <a:ext cx="96" cy="172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951" name="Line 7"/>
          <p:cNvSpPr>
            <a:spLocks noChangeShapeType="1"/>
          </p:cNvSpPr>
          <p:nvPr/>
        </p:nvSpPr>
        <p:spPr bwMode="auto">
          <a:xfrm>
            <a:off x="1403648" y="4422132"/>
            <a:ext cx="3792537" cy="0"/>
          </a:xfrm>
          <a:prstGeom prst="line">
            <a:avLst/>
          </a:prstGeom>
          <a:noFill/>
          <a:ln w="76200">
            <a:solidFill>
              <a:srgbClr val="CECECE"/>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11</a:t>
            </a:fld>
            <a:endParaRPr lang="en-US" altLang="en-US"/>
          </a:p>
        </p:txBody>
      </p:sp>
      <p:sp>
        <p:nvSpPr>
          <p:cNvPr id="57" name="AutoShape 8"/>
          <p:cNvSpPr>
            <a:spLocks noChangeArrowheads="1"/>
          </p:cNvSpPr>
          <p:nvPr/>
        </p:nvSpPr>
        <p:spPr bwMode="auto">
          <a:xfrm>
            <a:off x="5093617" y="1626666"/>
            <a:ext cx="1354138" cy="381000"/>
          </a:xfrm>
          <a:prstGeom prst="leftRightArrow">
            <a:avLst>
              <a:gd name="adj1" fmla="val 50000"/>
              <a:gd name="adj2" fmla="val 71083"/>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Text Box 9"/>
          <p:cNvSpPr txBox="1">
            <a:spLocks noChangeArrowheads="1"/>
          </p:cNvSpPr>
          <p:nvPr/>
        </p:nvSpPr>
        <p:spPr bwMode="auto">
          <a:xfrm>
            <a:off x="4993977" y="908720"/>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200" b="1" dirty="0">
                <a:latin typeface="+mj-lt"/>
              </a:rPr>
              <a:t>F = ma</a:t>
            </a:r>
          </a:p>
        </p:txBody>
      </p:sp>
      <p:sp>
        <p:nvSpPr>
          <p:cNvPr id="59" name="Text Box 10"/>
          <p:cNvSpPr txBox="1">
            <a:spLocks noChangeArrowheads="1"/>
          </p:cNvSpPr>
          <p:nvPr/>
        </p:nvSpPr>
        <p:spPr bwMode="auto">
          <a:xfrm>
            <a:off x="5332836" y="2491966"/>
            <a:ext cx="3251200" cy="1938992"/>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400" b="1" dirty="0">
                <a:latin typeface="+mj-lt"/>
              </a:rPr>
              <a:t>Earthquake Forces on Buildings</a:t>
            </a:r>
            <a:r>
              <a:rPr lang="en-US" altLang="en-US" sz="2400" b="1" dirty="0" smtClean="0">
                <a:latin typeface="+mj-lt"/>
              </a:rPr>
              <a:t>:</a:t>
            </a:r>
          </a:p>
          <a:p>
            <a:pPr algn="l"/>
            <a:endParaRPr lang="en-US" altLang="en-US" sz="2400" b="1" dirty="0">
              <a:latin typeface="+mj-lt"/>
            </a:endParaRPr>
          </a:p>
          <a:p>
            <a:pPr algn="l"/>
            <a:r>
              <a:rPr lang="en-US" altLang="en-US" sz="2400" b="1" dirty="0">
                <a:latin typeface="+mj-lt"/>
              </a:rPr>
              <a:t>Inertia Force Due to Accelerating Mass</a:t>
            </a:r>
          </a:p>
        </p:txBody>
      </p:sp>
    </p:spTree>
    <p:extLst>
      <p:ext uri="{BB962C8B-B14F-4D97-AF65-F5344CB8AC3E}">
        <p14:creationId xmlns:p14="http://schemas.microsoft.com/office/powerpoint/2010/main" val="673450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 Brief Overview</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Design 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latin typeface="Calibri Light" panose="020F0302020204030204" pitchFamily="34" charset="0"/>
              <a:cs typeface="Calibri Light" panose="020F0302020204030204" pitchFamily="34" charset="0"/>
            </a:endParaRPr>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12</a:t>
            </a:fld>
            <a:endParaRPr lang="en-US" altLang="en-US"/>
          </a:p>
        </p:txBody>
      </p:sp>
      <p:sp>
        <p:nvSpPr>
          <p:cNvPr id="8" name="Rectangle 7"/>
          <p:cNvSpPr>
            <a:spLocks noChangeArrowheads="1"/>
          </p:cNvSpPr>
          <p:nvPr/>
        </p:nvSpPr>
        <p:spPr bwMode="auto">
          <a:xfrm>
            <a:off x="467544" y="2376304"/>
            <a:ext cx="8064896" cy="54864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Tree>
    <p:extLst>
      <p:ext uri="{BB962C8B-B14F-4D97-AF65-F5344CB8AC3E}">
        <p14:creationId xmlns:p14="http://schemas.microsoft.com/office/powerpoint/2010/main" val="33464729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3730" t="3719" r="23730" b="13303"/>
          <a:stretch/>
        </p:blipFill>
        <p:spPr>
          <a:xfrm>
            <a:off x="251520" y="843050"/>
            <a:ext cx="3565176" cy="3384376"/>
          </a:xfrm>
          <a:prstGeom prst="rect">
            <a:avLst/>
          </a:prstGeom>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13</a:t>
            </a:fld>
            <a:endParaRPr lang="en-US" altLang="en-US"/>
          </a:p>
        </p:txBody>
      </p:sp>
      <p:sp>
        <p:nvSpPr>
          <p:cNvPr id="6" name="Text Placeholder 5"/>
          <p:cNvSpPr>
            <a:spLocks noGrp="1"/>
          </p:cNvSpPr>
          <p:nvPr>
            <p:ph type="body" sz="quarter" idx="4294967295"/>
          </p:nvPr>
        </p:nvSpPr>
        <p:spPr>
          <a:xfrm>
            <a:off x="251520" y="6021288"/>
            <a:ext cx="8735318" cy="620713"/>
          </a:xfrm>
        </p:spPr>
        <p:txBody>
          <a:bodyPr>
            <a:normAutofit/>
          </a:bodyPr>
          <a:lstStyle/>
          <a:p>
            <a:pPr algn="ctr"/>
            <a:r>
              <a:rPr lang="en-US" u="sng" dirty="0" smtClean="0"/>
              <a:t>Causes of Earthquake Fatalities</a:t>
            </a:r>
            <a:endParaRPr lang="en-US" u="sng" dirty="0"/>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4165075" y="592138"/>
            <a:ext cx="570176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2"/>
          <p:cNvSpPr txBox="1">
            <a:spLocks noChangeArrowheads="1"/>
          </p:cNvSpPr>
          <p:nvPr/>
        </p:nvSpPr>
        <p:spPr bwMode="auto">
          <a:xfrm>
            <a:off x="5045075" y="4483100"/>
            <a:ext cx="39417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ctr">
              <a:defRPr>
                <a:solidFill>
                  <a:schemeClr val="tx2"/>
                </a:solidFill>
                <a:latin typeface="Calibri Light" panose="020F0302020204030204" pitchFamily="34" charset="0"/>
                <a:ea typeface="Cambria" panose="02040503050406030204" pitchFamily="18" charset="0"/>
                <a:cs typeface="Calibri Light" panose="020F0302020204030204" pitchFamily="34" charset="0"/>
              </a:defRPr>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sz="2000" dirty="0"/>
              <a:t>Earthquake Fatalities: 1950 - 1990</a:t>
            </a:r>
          </a:p>
          <a:p>
            <a:r>
              <a:rPr lang="en-US" altLang="en-US" sz="2000" b="1" dirty="0" smtClean="0">
                <a:solidFill>
                  <a:schemeClr val="tx1"/>
                </a:solidFill>
              </a:rPr>
              <a:t>583,000 Fatalities</a:t>
            </a:r>
          </a:p>
          <a:p>
            <a:r>
              <a:rPr lang="en-US" altLang="en-US" dirty="0">
                <a:solidFill>
                  <a:schemeClr val="accent2">
                    <a:lumMod val="20000"/>
                    <a:lumOff val="80000"/>
                  </a:schemeClr>
                </a:solidFill>
              </a:rPr>
              <a:t>(Coburn et al., 1992)</a:t>
            </a:r>
          </a:p>
        </p:txBody>
      </p:sp>
      <p:sp>
        <p:nvSpPr>
          <p:cNvPr id="13" name="Text Box 12"/>
          <p:cNvSpPr txBox="1">
            <a:spLocks noChangeArrowheads="1"/>
          </p:cNvSpPr>
          <p:nvPr/>
        </p:nvSpPr>
        <p:spPr bwMode="auto">
          <a:xfrm>
            <a:off x="287823" y="4525877"/>
            <a:ext cx="39417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ctr">
              <a:defRPr>
                <a:solidFill>
                  <a:schemeClr val="tx2"/>
                </a:solidFill>
                <a:latin typeface="Calibri Light" panose="020F0302020204030204" pitchFamily="34" charset="0"/>
                <a:ea typeface="Cambria" panose="02040503050406030204" pitchFamily="18" charset="0"/>
                <a:cs typeface="Calibri Light" panose="020F0302020204030204" pitchFamily="34" charset="0"/>
              </a:defRPr>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sz="2000" dirty="0"/>
              <a:t>Earthquake Fatalities: </a:t>
            </a:r>
            <a:r>
              <a:rPr lang="en-US" altLang="en-US" sz="2000" dirty="0" smtClean="0"/>
              <a:t>1968 </a:t>
            </a:r>
            <a:r>
              <a:rPr lang="en-US" altLang="en-US" sz="2000" dirty="0"/>
              <a:t>- </a:t>
            </a:r>
            <a:r>
              <a:rPr lang="en-US" altLang="en-US" sz="2000" dirty="0" smtClean="0"/>
              <a:t>2008</a:t>
            </a:r>
            <a:endParaRPr lang="en-US" altLang="en-US" sz="2000" dirty="0"/>
          </a:p>
          <a:p>
            <a:r>
              <a:rPr lang="en-US" altLang="en-US" sz="2000" b="1" dirty="0" smtClean="0">
                <a:solidFill>
                  <a:schemeClr val="tx1"/>
                </a:solidFill>
              </a:rPr>
              <a:t>1,442,342 Fatalities</a:t>
            </a:r>
          </a:p>
          <a:p>
            <a:r>
              <a:rPr lang="en-US" altLang="en-US" dirty="0" smtClean="0">
                <a:solidFill>
                  <a:schemeClr val="accent2">
                    <a:lumMod val="20000"/>
                    <a:lumOff val="80000"/>
                  </a:schemeClr>
                </a:solidFill>
              </a:rPr>
              <a:t>(</a:t>
            </a:r>
            <a:r>
              <a:rPr lang="en-US" altLang="en-US" dirty="0" err="1" smtClean="0">
                <a:solidFill>
                  <a:schemeClr val="accent2">
                    <a:lumMod val="20000"/>
                    <a:lumOff val="80000"/>
                  </a:schemeClr>
                </a:solidFill>
              </a:rPr>
              <a:t>Marano</a:t>
            </a:r>
            <a:r>
              <a:rPr lang="en-US" altLang="en-US" dirty="0" smtClean="0">
                <a:solidFill>
                  <a:schemeClr val="accent2">
                    <a:lumMod val="20000"/>
                    <a:lumOff val="80000"/>
                  </a:schemeClr>
                </a:solidFill>
              </a:rPr>
              <a:t> et al., 2010)</a:t>
            </a:r>
            <a:endParaRPr lang="en-US" altLang="en-US" dirty="0">
              <a:solidFill>
                <a:schemeClr val="accent2">
                  <a:lumMod val="20000"/>
                  <a:lumOff val="80000"/>
                </a:schemeClr>
              </a:solidFill>
            </a:endParaRPr>
          </a:p>
        </p:txBody>
      </p:sp>
      <p:grpSp>
        <p:nvGrpSpPr>
          <p:cNvPr id="5" name="Group 4"/>
          <p:cNvGrpSpPr/>
          <p:nvPr/>
        </p:nvGrpSpPr>
        <p:grpSpPr>
          <a:xfrm>
            <a:off x="-525042" y="587847"/>
            <a:ext cx="3992109" cy="2640663"/>
            <a:chOff x="-525042" y="587847"/>
            <a:chExt cx="3992109" cy="2640663"/>
          </a:xfrm>
        </p:grpSpPr>
        <p:sp>
          <p:nvSpPr>
            <p:cNvPr id="3" name="TextBox 2"/>
            <p:cNvSpPr txBox="1"/>
            <p:nvPr/>
          </p:nvSpPr>
          <p:spPr>
            <a:xfrm>
              <a:off x="601149" y="2643735"/>
              <a:ext cx="2865918" cy="584775"/>
            </a:xfrm>
            <a:prstGeom prst="rect">
              <a:avLst/>
            </a:prstGeom>
            <a:noFill/>
          </p:spPr>
          <p:txBody>
            <a:bodyPr wrap="square" rtlCol="0">
              <a:spAutoFit/>
            </a:bodyPr>
            <a:lstStyle/>
            <a:p>
              <a:pPr algn="ctr"/>
              <a:r>
                <a:rPr lang="en-US" sz="1600" b="1" dirty="0" smtClean="0">
                  <a:solidFill>
                    <a:srgbClr val="FFFF00"/>
                  </a:solidFill>
                  <a:latin typeface="Arial Narrow" panose="020B0606020202030204" pitchFamily="34" charset="0"/>
                </a:rPr>
                <a:t>Shaking </a:t>
              </a:r>
            </a:p>
            <a:p>
              <a:pPr algn="ctr"/>
              <a:r>
                <a:rPr lang="en-US" sz="1600" b="1" dirty="0" smtClean="0">
                  <a:solidFill>
                    <a:srgbClr val="FFFF00"/>
                  </a:solidFill>
                  <a:latin typeface="Arial Narrow" panose="020B0606020202030204" pitchFamily="34" charset="0"/>
                </a:rPr>
                <a:t>(partial or total building collapse)</a:t>
              </a:r>
              <a:endParaRPr lang="en-US" sz="1600" b="1" dirty="0">
                <a:solidFill>
                  <a:srgbClr val="FFFF00"/>
                </a:solidFill>
                <a:latin typeface="Arial Narrow" panose="020B0606020202030204" pitchFamily="34" charset="0"/>
              </a:endParaRPr>
            </a:p>
          </p:txBody>
        </p:sp>
        <p:sp>
          <p:nvSpPr>
            <p:cNvPr id="14" name="TextBox 13"/>
            <p:cNvSpPr txBox="1"/>
            <p:nvPr/>
          </p:nvSpPr>
          <p:spPr>
            <a:xfrm>
              <a:off x="-525042" y="1993026"/>
              <a:ext cx="2865918" cy="338554"/>
            </a:xfrm>
            <a:prstGeom prst="rect">
              <a:avLst/>
            </a:prstGeom>
            <a:noFill/>
          </p:spPr>
          <p:txBody>
            <a:bodyPr wrap="square" rtlCol="0">
              <a:spAutoFit/>
            </a:bodyPr>
            <a:lstStyle/>
            <a:p>
              <a:pPr algn="ctr"/>
              <a:r>
                <a:rPr lang="en-US" sz="1600" b="1" dirty="0" smtClean="0">
                  <a:solidFill>
                    <a:srgbClr val="FFFF00"/>
                  </a:solidFill>
                  <a:latin typeface="Arial Narrow" panose="020B0606020202030204" pitchFamily="34" charset="0"/>
                </a:rPr>
                <a:t>Landslides</a:t>
              </a:r>
              <a:endParaRPr lang="en-US" sz="1600" b="1" dirty="0">
                <a:solidFill>
                  <a:srgbClr val="FFFF00"/>
                </a:solidFill>
                <a:latin typeface="Arial Narrow" panose="020B0606020202030204" pitchFamily="34" charset="0"/>
              </a:endParaRPr>
            </a:p>
          </p:txBody>
        </p:sp>
        <p:sp>
          <p:nvSpPr>
            <p:cNvPr id="15" name="TextBox 14"/>
            <p:cNvSpPr txBox="1"/>
            <p:nvPr/>
          </p:nvSpPr>
          <p:spPr>
            <a:xfrm>
              <a:off x="251520" y="882997"/>
              <a:ext cx="1262984" cy="338554"/>
            </a:xfrm>
            <a:prstGeom prst="rect">
              <a:avLst/>
            </a:prstGeom>
            <a:noFill/>
          </p:spPr>
          <p:txBody>
            <a:bodyPr wrap="square" rtlCol="0">
              <a:spAutoFit/>
            </a:bodyPr>
            <a:lstStyle/>
            <a:p>
              <a:pPr algn="ctr"/>
              <a:r>
                <a:rPr lang="en-US" sz="1600" b="1" dirty="0" smtClean="0">
                  <a:solidFill>
                    <a:srgbClr val="FFFF00"/>
                  </a:solidFill>
                  <a:latin typeface="Arial Narrow" panose="020B0606020202030204" pitchFamily="34" charset="0"/>
                </a:rPr>
                <a:t>Tsunami</a:t>
              </a:r>
              <a:endParaRPr lang="en-US" sz="1600" b="1" dirty="0">
                <a:solidFill>
                  <a:srgbClr val="FFFF00"/>
                </a:solidFill>
                <a:latin typeface="Arial Narrow" panose="020B0606020202030204" pitchFamily="34" charset="0"/>
              </a:endParaRPr>
            </a:p>
          </p:txBody>
        </p:sp>
        <p:sp>
          <p:nvSpPr>
            <p:cNvPr id="16" name="TextBox 15"/>
            <p:cNvSpPr txBox="1"/>
            <p:nvPr/>
          </p:nvSpPr>
          <p:spPr>
            <a:xfrm>
              <a:off x="1321706" y="587847"/>
              <a:ext cx="1262984" cy="338554"/>
            </a:xfrm>
            <a:prstGeom prst="rect">
              <a:avLst/>
            </a:prstGeom>
            <a:noFill/>
          </p:spPr>
          <p:txBody>
            <a:bodyPr wrap="square" rtlCol="0">
              <a:spAutoFit/>
            </a:bodyPr>
            <a:lstStyle/>
            <a:p>
              <a:pPr algn="ctr"/>
              <a:r>
                <a:rPr lang="en-US" sz="1600" b="1" dirty="0" smtClean="0">
                  <a:solidFill>
                    <a:srgbClr val="FFFF00"/>
                  </a:solidFill>
                  <a:latin typeface="Arial Narrow" panose="020B0606020202030204" pitchFamily="34" charset="0"/>
                </a:rPr>
                <a:t>Missing</a:t>
              </a:r>
              <a:endParaRPr lang="en-US" sz="1600" b="1" dirty="0">
                <a:solidFill>
                  <a:srgbClr val="FFFF00"/>
                </a:solidFill>
                <a:latin typeface="Arial Narrow" panose="020B0606020202030204" pitchFamily="34" charset="0"/>
              </a:endParaRPr>
            </a:p>
          </p:txBody>
        </p:sp>
      </p:grpSp>
    </p:spTree>
    <p:extLst>
      <p:ext uri="{BB962C8B-B14F-4D97-AF65-F5344CB8AC3E}">
        <p14:creationId xmlns:p14="http://schemas.microsoft.com/office/powerpoint/2010/main" val="23411696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3_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05" y="260648"/>
            <a:ext cx="8984365" cy="640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tx1"/>
                </a:solidFill>
              </a:rPr>
              <a:pPr>
                <a:defRPr/>
              </a:pPr>
              <a:t>14</a:t>
            </a:fld>
            <a:endParaRPr lang="en-US" altLang="en-US" dirty="0">
              <a:solidFill>
                <a:schemeClr val="tx1"/>
              </a:solidFill>
            </a:endParaRPr>
          </a:p>
        </p:txBody>
      </p:sp>
    </p:spTree>
    <p:extLst>
      <p:ext uri="{BB962C8B-B14F-4D97-AF65-F5344CB8AC3E}">
        <p14:creationId xmlns:p14="http://schemas.microsoft.com/office/powerpoint/2010/main" val="7057809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rax-Bl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7838"/>
            <a:ext cx="9144000"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tx1"/>
                </a:solidFill>
              </a:rPr>
              <a:pPr>
                <a:defRPr/>
              </a:pPr>
              <a:t>15</a:t>
            </a:fld>
            <a:endParaRPr lang="en-US" altLang="en-US" dirty="0">
              <a:solidFill>
                <a:schemeClr val="tx1"/>
              </a:solidFill>
            </a:endParaRPr>
          </a:p>
        </p:txBody>
      </p:sp>
    </p:spTree>
    <p:extLst>
      <p:ext uri="{BB962C8B-B14F-4D97-AF65-F5344CB8AC3E}">
        <p14:creationId xmlns:p14="http://schemas.microsoft.com/office/powerpoint/2010/main" val="16519669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rthridge-Fra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2533650"/>
            <a:ext cx="6523038"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0"/>
          <p:cNvGrpSpPr>
            <a:grpSpLocks/>
          </p:cNvGrpSpPr>
          <p:nvPr/>
        </p:nvGrpSpPr>
        <p:grpSpPr bwMode="auto">
          <a:xfrm flipV="1">
            <a:off x="6740525" y="0"/>
            <a:ext cx="2403475" cy="3355975"/>
            <a:chOff x="3571" y="129"/>
            <a:chExt cx="2039" cy="3180"/>
          </a:xfrm>
        </p:grpSpPr>
        <p:sp>
          <p:nvSpPr>
            <p:cNvPr id="4" name="Rectangle 4"/>
            <p:cNvSpPr>
              <a:spLocks noChangeArrowheads="1"/>
            </p:cNvSpPr>
            <p:nvPr/>
          </p:nvSpPr>
          <p:spPr bwMode="auto">
            <a:xfrm flipH="1" flipV="1">
              <a:off x="4854" y="189"/>
              <a:ext cx="752" cy="306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 name="Rectangle 5"/>
            <p:cNvSpPr>
              <a:spLocks noChangeArrowheads="1"/>
            </p:cNvSpPr>
            <p:nvPr/>
          </p:nvSpPr>
          <p:spPr bwMode="auto">
            <a:xfrm flipH="1" flipV="1">
              <a:off x="3578" y="847"/>
              <a:ext cx="30" cy="1734"/>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Rectangle 6"/>
            <p:cNvSpPr>
              <a:spLocks noChangeArrowheads="1"/>
            </p:cNvSpPr>
            <p:nvPr/>
          </p:nvSpPr>
          <p:spPr bwMode="auto">
            <a:xfrm flipH="1" flipV="1">
              <a:off x="4836" y="3253"/>
              <a:ext cx="769" cy="56"/>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Rectangle 7"/>
            <p:cNvSpPr>
              <a:spLocks noChangeArrowheads="1"/>
            </p:cNvSpPr>
            <p:nvPr/>
          </p:nvSpPr>
          <p:spPr bwMode="auto">
            <a:xfrm flipH="1" flipV="1">
              <a:off x="3602" y="841"/>
              <a:ext cx="1234" cy="1737"/>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 name="Group 8"/>
            <p:cNvGrpSpPr>
              <a:grpSpLocks/>
            </p:cNvGrpSpPr>
            <p:nvPr/>
          </p:nvGrpSpPr>
          <p:grpSpPr bwMode="auto">
            <a:xfrm flipH="1" flipV="1">
              <a:off x="4685" y="2323"/>
              <a:ext cx="151" cy="193"/>
              <a:chOff x="1125" y="1665"/>
              <a:chExt cx="151" cy="193"/>
            </a:xfrm>
          </p:grpSpPr>
          <p:sp>
            <p:nvSpPr>
              <p:cNvPr id="59" name="Rectangle 9"/>
              <p:cNvSpPr>
                <a:spLocks noChangeArrowheads="1"/>
              </p:cNvSpPr>
              <p:nvPr/>
            </p:nvSpPr>
            <p:spPr bwMode="gray">
              <a:xfrm>
                <a:off x="1125" y="1701"/>
                <a:ext cx="89" cy="1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0" name="Group 10"/>
              <p:cNvGrpSpPr>
                <a:grpSpLocks/>
              </p:cNvGrpSpPr>
              <p:nvPr/>
            </p:nvGrpSpPr>
            <p:grpSpPr bwMode="auto">
              <a:xfrm>
                <a:off x="1212" y="1665"/>
                <a:ext cx="64" cy="125"/>
                <a:chOff x="1212" y="1665"/>
                <a:chExt cx="64" cy="125"/>
              </a:xfrm>
            </p:grpSpPr>
            <p:grpSp>
              <p:nvGrpSpPr>
                <p:cNvPr id="61" name="Group 11"/>
                <p:cNvGrpSpPr>
                  <a:grpSpLocks/>
                </p:cNvGrpSpPr>
                <p:nvPr/>
              </p:nvGrpSpPr>
              <p:grpSpPr bwMode="auto">
                <a:xfrm>
                  <a:off x="1212" y="1665"/>
                  <a:ext cx="63" cy="68"/>
                  <a:chOff x="1212" y="1665"/>
                  <a:chExt cx="63" cy="68"/>
                </a:xfrm>
              </p:grpSpPr>
              <p:sp>
                <p:nvSpPr>
                  <p:cNvPr id="65" name="Freeform 12"/>
                  <p:cNvSpPr>
                    <a:spLocks/>
                  </p:cNvSpPr>
                  <p:nvPr/>
                </p:nvSpPr>
                <p:spPr bwMode="gray">
                  <a:xfrm>
                    <a:off x="1212" y="1665"/>
                    <a:ext cx="63" cy="68"/>
                  </a:xfrm>
                  <a:custGeom>
                    <a:avLst/>
                    <a:gdLst>
                      <a:gd name="T0" fmla="*/ 0 w 127"/>
                      <a:gd name="T1" fmla="*/ 0 h 134"/>
                      <a:gd name="T2" fmla="*/ 1 w 127"/>
                      <a:gd name="T3" fmla="*/ 0 h 134"/>
                      <a:gd name="T4" fmla="*/ 1 w 127"/>
                      <a:gd name="T5" fmla="*/ 0 h 134"/>
                      <a:gd name="T6" fmla="*/ 13 w 127"/>
                      <a:gd name="T7" fmla="*/ 2 h 134"/>
                      <a:gd name="T8" fmla="*/ 25 w 127"/>
                      <a:gd name="T9" fmla="*/ 6 h 134"/>
                      <a:gd name="T10" fmla="*/ 36 w 127"/>
                      <a:gd name="T11" fmla="*/ 11 h 134"/>
                      <a:gd name="T12" fmla="*/ 45 w 127"/>
                      <a:gd name="T13" fmla="*/ 19 h 134"/>
                      <a:gd name="T14" fmla="*/ 52 w 127"/>
                      <a:gd name="T15" fmla="*/ 30 h 134"/>
                      <a:gd name="T16" fmla="*/ 58 w 127"/>
                      <a:gd name="T17" fmla="*/ 42 h 134"/>
                      <a:gd name="T18" fmla="*/ 62 w 127"/>
                      <a:gd name="T19" fmla="*/ 54 h 134"/>
                      <a:gd name="T20" fmla="*/ 63 w 127"/>
                      <a:gd name="T21" fmla="*/ 67 h 134"/>
                      <a:gd name="T22" fmla="*/ 1 w 127"/>
                      <a:gd name="T23" fmla="*/ 68 h 134"/>
                      <a:gd name="T24" fmla="*/ 0 w 127"/>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4">
                        <a:moveTo>
                          <a:pt x="0" y="0"/>
                        </a:moveTo>
                        <a:lnTo>
                          <a:pt x="2" y="0"/>
                        </a:lnTo>
                        <a:lnTo>
                          <a:pt x="27" y="3"/>
                        </a:lnTo>
                        <a:lnTo>
                          <a:pt x="50" y="11"/>
                        </a:lnTo>
                        <a:lnTo>
                          <a:pt x="72" y="22"/>
                        </a:lnTo>
                        <a:lnTo>
                          <a:pt x="90" y="38"/>
                        </a:lnTo>
                        <a:lnTo>
                          <a:pt x="104" y="59"/>
                        </a:lnTo>
                        <a:lnTo>
                          <a:pt x="117" y="82"/>
                        </a:lnTo>
                        <a:lnTo>
                          <a:pt x="124" y="106"/>
                        </a:lnTo>
                        <a:lnTo>
                          <a:pt x="127" y="133"/>
                        </a:lnTo>
                        <a:lnTo>
                          <a:pt x="2" y="134"/>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13"/>
                  <p:cNvSpPr>
                    <a:spLocks/>
                  </p:cNvSpPr>
                  <p:nvPr/>
                </p:nvSpPr>
                <p:spPr bwMode="gray">
                  <a:xfrm>
                    <a:off x="1212" y="1665"/>
                    <a:ext cx="63" cy="67"/>
                  </a:xfrm>
                  <a:custGeom>
                    <a:avLst/>
                    <a:gdLst>
                      <a:gd name="T0" fmla="*/ 0 w 127"/>
                      <a:gd name="T1" fmla="*/ 0 h 133"/>
                      <a:gd name="T2" fmla="*/ 1 w 127"/>
                      <a:gd name="T3" fmla="*/ 0 h 133"/>
                      <a:gd name="T4" fmla="*/ 1 w 127"/>
                      <a:gd name="T5" fmla="*/ 0 h 133"/>
                      <a:gd name="T6" fmla="*/ 13 w 127"/>
                      <a:gd name="T7" fmla="*/ 2 h 133"/>
                      <a:gd name="T8" fmla="*/ 25 w 127"/>
                      <a:gd name="T9" fmla="*/ 6 h 133"/>
                      <a:gd name="T10" fmla="*/ 36 w 127"/>
                      <a:gd name="T11" fmla="*/ 11 h 133"/>
                      <a:gd name="T12" fmla="*/ 45 w 127"/>
                      <a:gd name="T13" fmla="*/ 19 h 133"/>
                      <a:gd name="T14" fmla="*/ 52 w 127"/>
                      <a:gd name="T15" fmla="*/ 30 h 133"/>
                      <a:gd name="T16" fmla="*/ 58 w 127"/>
                      <a:gd name="T17" fmla="*/ 41 h 133"/>
                      <a:gd name="T18" fmla="*/ 62 w 127"/>
                      <a:gd name="T19" fmla="*/ 53 h 133"/>
                      <a:gd name="T20" fmla="*/ 63 w 127"/>
                      <a:gd name="T21" fmla="*/ 67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3">
                        <a:moveTo>
                          <a:pt x="0" y="0"/>
                        </a:moveTo>
                        <a:lnTo>
                          <a:pt x="2" y="0"/>
                        </a:lnTo>
                        <a:lnTo>
                          <a:pt x="27" y="3"/>
                        </a:lnTo>
                        <a:lnTo>
                          <a:pt x="50" y="11"/>
                        </a:lnTo>
                        <a:lnTo>
                          <a:pt x="72" y="22"/>
                        </a:lnTo>
                        <a:lnTo>
                          <a:pt x="90" y="38"/>
                        </a:lnTo>
                        <a:lnTo>
                          <a:pt x="104" y="59"/>
                        </a:lnTo>
                        <a:lnTo>
                          <a:pt x="117" y="82"/>
                        </a:lnTo>
                        <a:lnTo>
                          <a:pt x="124" y="106"/>
                        </a:lnTo>
                        <a:lnTo>
                          <a:pt x="127" y="133"/>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2" name="Group 14"/>
                <p:cNvGrpSpPr>
                  <a:grpSpLocks/>
                </p:cNvGrpSpPr>
                <p:nvPr/>
              </p:nvGrpSpPr>
              <p:grpSpPr bwMode="auto">
                <a:xfrm>
                  <a:off x="1212" y="1722"/>
                  <a:ext cx="64" cy="68"/>
                  <a:chOff x="1212" y="1722"/>
                  <a:chExt cx="64" cy="68"/>
                </a:xfrm>
              </p:grpSpPr>
              <p:sp>
                <p:nvSpPr>
                  <p:cNvPr id="63" name="Freeform 15"/>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1 w 129"/>
                      <a:gd name="T27" fmla="*/ 1 h 136"/>
                      <a:gd name="T28" fmla="*/ 64 w 129"/>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lnTo>
                          <a:pt x="2" y="1"/>
                        </a:lnTo>
                        <a:lnTo>
                          <a:pt x="12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16"/>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9" name="Freeform 17"/>
            <p:cNvSpPr>
              <a:spLocks/>
            </p:cNvSpPr>
            <p:nvPr/>
          </p:nvSpPr>
          <p:spPr bwMode="auto">
            <a:xfrm flipH="1" flipV="1">
              <a:off x="4724" y="2519"/>
              <a:ext cx="87" cy="92"/>
            </a:xfrm>
            <a:custGeom>
              <a:avLst/>
              <a:gdLst>
                <a:gd name="T0" fmla="*/ 0 w 172"/>
                <a:gd name="T1" fmla="*/ 74 h 184"/>
                <a:gd name="T2" fmla="*/ 15 w 172"/>
                <a:gd name="T3" fmla="*/ 92 h 184"/>
                <a:gd name="T4" fmla="*/ 87 w 172"/>
                <a:gd name="T5" fmla="*/ 19 h 184"/>
                <a:gd name="T6" fmla="*/ 72 w 172"/>
                <a:gd name="T7" fmla="*/ 0 h 184"/>
                <a:gd name="T8" fmla="*/ 0 w 172"/>
                <a:gd name="T9" fmla="*/ 7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4">
                  <a:moveTo>
                    <a:pt x="0" y="148"/>
                  </a:moveTo>
                  <a:lnTo>
                    <a:pt x="30" y="184"/>
                  </a:lnTo>
                  <a:lnTo>
                    <a:pt x="172" y="37"/>
                  </a:lnTo>
                  <a:lnTo>
                    <a:pt x="142" y="0"/>
                  </a:lnTo>
                  <a:lnTo>
                    <a:pt x="0"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Rectangle 18"/>
            <p:cNvSpPr>
              <a:spLocks noChangeArrowheads="1"/>
            </p:cNvSpPr>
            <p:nvPr/>
          </p:nvSpPr>
          <p:spPr bwMode="auto">
            <a:xfrm flipH="1" flipV="1">
              <a:off x="3571" y="2575"/>
              <a:ext cx="1175"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Rectangle 19"/>
            <p:cNvSpPr>
              <a:spLocks noChangeArrowheads="1"/>
            </p:cNvSpPr>
            <p:nvPr/>
          </p:nvSpPr>
          <p:spPr bwMode="auto">
            <a:xfrm flipH="1" flipV="1">
              <a:off x="3571" y="2511"/>
              <a:ext cx="1232"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Rectangle 20"/>
            <p:cNvSpPr>
              <a:spLocks noChangeArrowheads="1"/>
            </p:cNvSpPr>
            <p:nvPr/>
          </p:nvSpPr>
          <p:spPr bwMode="auto">
            <a:xfrm flipH="1" flipV="1">
              <a:off x="4573" y="1129"/>
              <a:ext cx="266" cy="1189"/>
            </a:xfrm>
            <a:prstGeom prst="rect">
              <a:avLst/>
            </a:prstGeom>
            <a:solidFill>
              <a:srgbClr val="CECECE"/>
            </a:solidFill>
            <a:ln w="365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Rectangle 21"/>
            <p:cNvSpPr>
              <a:spLocks noChangeArrowheads="1"/>
            </p:cNvSpPr>
            <p:nvPr/>
          </p:nvSpPr>
          <p:spPr bwMode="auto">
            <a:xfrm flipH="1" flipV="1">
              <a:off x="4747" y="2321"/>
              <a:ext cx="11" cy="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4" name="Group 22"/>
            <p:cNvGrpSpPr>
              <a:grpSpLocks/>
            </p:cNvGrpSpPr>
            <p:nvPr/>
          </p:nvGrpSpPr>
          <p:grpSpPr bwMode="auto">
            <a:xfrm flipH="1" flipV="1">
              <a:off x="4680" y="911"/>
              <a:ext cx="151" cy="194"/>
              <a:chOff x="1130" y="3076"/>
              <a:chExt cx="151" cy="194"/>
            </a:xfrm>
          </p:grpSpPr>
          <p:sp>
            <p:nvSpPr>
              <p:cNvPr id="51" name="Rectangle 23"/>
              <p:cNvSpPr>
                <a:spLocks noChangeArrowheads="1"/>
              </p:cNvSpPr>
              <p:nvPr/>
            </p:nvSpPr>
            <p:spPr bwMode="auto">
              <a:xfrm>
                <a:off x="1130" y="3076"/>
                <a:ext cx="89"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2" name="Group 24"/>
              <p:cNvGrpSpPr>
                <a:grpSpLocks/>
              </p:cNvGrpSpPr>
              <p:nvPr/>
            </p:nvGrpSpPr>
            <p:grpSpPr bwMode="auto">
              <a:xfrm>
                <a:off x="1217" y="3145"/>
                <a:ext cx="64" cy="125"/>
                <a:chOff x="1217" y="3145"/>
                <a:chExt cx="64" cy="125"/>
              </a:xfrm>
            </p:grpSpPr>
            <p:grpSp>
              <p:nvGrpSpPr>
                <p:cNvPr id="53" name="Group 25"/>
                <p:cNvGrpSpPr>
                  <a:grpSpLocks/>
                </p:cNvGrpSpPr>
                <p:nvPr/>
              </p:nvGrpSpPr>
              <p:grpSpPr bwMode="auto">
                <a:xfrm>
                  <a:off x="1217" y="3203"/>
                  <a:ext cx="63" cy="67"/>
                  <a:chOff x="1217" y="3203"/>
                  <a:chExt cx="63" cy="67"/>
                </a:xfrm>
              </p:grpSpPr>
              <p:sp>
                <p:nvSpPr>
                  <p:cNvPr id="57" name="Freeform 26"/>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1 w 127"/>
                      <a:gd name="T23" fmla="*/ 0 h 135"/>
                      <a:gd name="T24" fmla="*/ 63 w 12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lnTo>
                          <a:pt x="2" y="0"/>
                        </a:lnTo>
                        <a:lnTo>
                          <a:pt x="1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27"/>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4" name="Group 28"/>
                <p:cNvGrpSpPr>
                  <a:grpSpLocks/>
                </p:cNvGrpSpPr>
                <p:nvPr/>
              </p:nvGrpSpPr>
              <p:grpSpPr bwMode="auto">
                <a:xfrm>
                  <a:off x="1217" y="3145"/>
                  <a:ext cx="64" cy="67"/>
                  <a:chOff x="1217" y="3145"/>
                  <a:chExt cx="64" cy="67"/>
                </a:xfrm>
              </p:grpSpPr>
              <p:sp>
                <p:nvSpPr>
                  <p:cNvPr id="55" name="Freeform 29"/>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w 126"/>
                      <a:gd name="T19" fmla="*/ 67 h 135"/>
                      <a:gd name="T20" fmla="*/ 0 w 126"/>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lnTo>
                          <a:pt x="0" y="1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30"/>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15" name="Rectangle 31"/>
            <p:cNvSpPr>
              <a:spLocks noChangeArrowheads="1"/>
            </p:cNvSpPr>
            <p:nvPr/>
          </p:nvSpPr>
          <p:spPr bwMode="auto">
            <a:xfrm flipH="1" flipV="1">
              <a:off x="4749" y="1107"/>
              <a:ext cx="87" cy="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 name="Rectangle 32"/>
            <p:cNvSpPr>
              <a:spLocks noChangeArrowheads="1"/>
            </p:cNvSpPr>
            <p:nvPr/>
          </p:nvSpPr>
          <p:spPr bwMode="auto">
            <a:xfrm flipH="1" flipV="1">
              <a:off x="4740" y="911"/>
              <a:ext cx="98"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Freeform 33"/>
            <p:cNvSpPr>
              <a:spLocks/>
            </p:cNvSpPr>
            <p:nvPr/>
          </p:nvSpPr>
          <p:spPr bwMode="auto">
            <a:xfrm flipH="1" flipV="1">
              <a:off x="4728" y="834"/>
              <a:ext cx="86" cy="92"/>
            </a:xfrm>
            <a:custGeom>
              <a:avLst/>
              <a:gdLst>
                <a:gd name="T0" fmla="*/ 0 w 172"/>
                <a:gd name="T1" fmla="*/ 73 h 185"/>
                <a:gd name="T2" fmla="*/ 15 w 172"/>
                <a:gd name="T3" fmla="*/ 92 h 185"/>
                <a:gd name="T4" fmla="*/ 86 w 172"/>
                <a:gd name="T5" fmla="*/ 19 h 185"/>
                <a:gd name="T6" fmla="*/ 71 w 172"/>
                <a:gd name="T7" fmla="*/ 0 h 185"/>
                <a:gd name="T8" fmla="*/ 0 w 172"/>
                <a:gd name="T9" fmla="*/ 73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5">
                  <a:moveTo>
                    <a:pt x="0" y="146"/>
                  </a:moveTo>
                  <a:lnTo>
                    <a:pt x="30" y="185"/>
                  </a:lnTo>
                  <a:lnTo>
                    <a:pt x="172" y="39"/>
                  </a:lnTo>
                  <a:lnTo>
                    <a:pt x="142" y="0"/>
                  </a:lnTo>
                  <a:lnTo>
                    <a:pt x="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Rectangle 34"/>
            <p:cNvSpPr>
              <a:spLocks noChangeArrowheads="1"/>
            </p:cNvSpPr>
            <p:nvPr/>
          </p:nvSpPr>
          <p:spPr bwMode="auto">
            <a:xfrm flipH="1" flipV="1">
              <a:off x="3578" y="889"/>
              <a:ext cx="1176"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Rectangle 35"/>
            <p:cNvSpPr>
              <a:spLocks noChangeArrowheads="1"/>
            </p:cNvSpPr>
            <p:nvPr/>
          </p:nvSpPr>
          <p:spPr bwMode="auto">
            <a:xfrm flipH="1" flipV="1">
              <a:off x="3578" y="825"/>
              <a:ext cx="1233"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Freeform 36"/>
            <p:cNvSpPr>
              <a:spLocks/>
            </p:cNvSpPr>
            <p:nvPr/>
          </p:nvSpPr>
          <p:spPr bwMode="auto">
            <a:xfrm flipH="1" flipV="1">
              <a:off x="4754" y="817"/>
              <a:ext cx="86" cy="115"/>
            </a:xfrm>
            <a:custGeom>
              <a:avLst/>
              <a:gdLst>
                <a:gd name="T0" fmla="*/ 3 w 171"/>
                <a:gd name="T1" fmla="*/ 0 h 230"/>
                <a:gd name="T2" fmla="*/ 86 w 171"/>
                <a:gd name="T3" fmla="*/ 13 h 230"/>
                <a:gd name="T4" fmla="*/ 25 w 171"/>
                <a:gd name="T5" fmla="*/ 115 h 230"/>
                <a:gd name="T6" fmla="*/ 0 w 171"/>
                <a:gd name="T7" fmla="*/ 115 h 230"/>
                <a:gd name="T8" fmla="*/ 3 w 1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230">
                  <a:moveTo>
                    <a:pt x="6" y="0"/>
                  </a:moveTo>
                  <a:lnTo>
                    <a:pt x="171" y="25"/>
                  </a:lnTo>
                  <a:lnTo>
                    <a:pt x="49" y="230"/>
                  </a:lnTo>
                  <a:lnTo>
                    <a:pt x="0" y="230"/>
                  </a:lnTo>
                  <a:lnTo>
                    <a:pt x="6"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37"/>
            <p:cNvSpPr>
              <a:spLocks/>
            </p:cNvSpPr>
            <p:nvPr/>
          </p:nvSpPr>
          <p:spPr bwMode="auto">
            <a:xfrm flipH="1" flipV="1">
              <a:off x="4653" y="1673"/>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2" name="Rectangle 38"/>
            <p:cNvSpPr>
              <a:spLocks noChangeArrowheads="1"/>
            </p:cNvSpPr>
            <p:nvPr/>
          </p:nvSpPr>
          <p:spPr bwMode="auto">
            <a:xfrm flipH="1" flipV="1">
              <a:off x="4751" y="794"/>
              <a:ext cx="80" cy="31"/>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Freeform 39"/>
            <p:cNvSpPr>
              <a:spLocks/>
            </p:cNvSpPr>
            <p:nvPr/>
          </p:nvSpPr>
          <p:spPr bwMode="auto">
            <a:xfrm flipH="1" flipV="1">
              <a:off x="4653" y="1902"/>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4" name="Freeform 40"/>
            <p:cNvSpPr>
              <a:spLocks/>
            </p:cNvSpPr>
            <p:nvPr/>
          </p:nvSpPr>
          <p:spPr bwMode="auto">
            <a:xfrm flipH="1" flipV="1">
              <a:off x="4653" y="2106"/>
              <a:ext cx="69" cy="78"/>
            </a:xfrm>
            <a:custGeom>
              <a:avLst/>
              <a:gdLst>
                <a:gd name="T0" fmla="*/ 17 w 139"/>
                <a:gd name="T1" fmla="*/ 0 h 156"/>
                <a:gd name="T2" fmla="*/ 0 w 139"/>
                <a:gd name="T3" fmla="*/ 39 h 156"/>
                <a:gd name="T4" fmla="*/ 17 w 139"/>
                <a:gd name="T5" fmla="*/ 78 h 156"/>
                <a:gd name="T6" fmla="*/ 52 w 139"/>
                <a:gd name="T7" fmla="*/ 78 h 156"/>
                <a:gd name="T8" fmla="*/ 69 w 139"/>
                <a:gd name="T9" fmla="*/ 39 h 156"/>
                <a:gd name="T10" fmla="*/ 52 w 139"/>
                <a:gd name="T11" fmla="*/ 0 h 156"/>
                <a:gd name="T12" fmla="*/ 17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5" name="Freeform 41"/>
            <p:cNvSpPr>
              <a:spLocks/>
            </p:cNvSpPr>
            <p:nvPr/>
          </p:nvSpPr>
          <p:spPr bwMode="auto">
            <a:xfrm flipH="1" flipV="1">
              <a:off x="4653" y="1457"/>
              <a:ext cx="69" cy="78"/>
            </a:xfrm>
            <a:custGeom>
              <a:avLst/>
              <a:gdLst>
                <a:gd name="T0" fmla="*/ 17 w 139"/>
                <a:gd name="T1" fmla="*/ 0 h 156"/>
                <a:gd name="T2" fmla="*/ 0 w 139"/>
                <a:gd name="T3" fmla="*/ 39 h 156"/>
                <a:gd name="T4" fmla="*/ 17 w 139"/>
                <a:gd name="T5" fmla="*/ 78 h 156"/>
                <a:gd name="T6" fmla="*/ 52 w 139"/>
                <a:gd name="T7" fmla="*/ 78 h 156"/>
                <a:gd name="T8" fmla="*/ 69 w 139"/>
                <a:gd name="T9" fmla="*/ 39 h 156"/>
                <a:gd name="T10" fmla="*/ 52 w 139"/>
                <a:gd name="T11" fmla="*/ 0 h 156"/>
                <a:gd name="T12" fmla="*/ 17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6" name="Freeform 42"/>
            <p:cNvSpPr>
              <a:spLocks/>
            </p:cNvSpPr>
            <p:nvPr/>
          </p:nvSpPr>
          <p:spPr bwMode="auto">
            <a:xfrm flipH="1" flipV="1">
              <a:off x="4653" y="1258"/>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7" name="Freeform 43"/>
            <p:cNvSpPr>
              <a:spLocks/>
            </p:cNvSpPr>
            <p:nvPr/>
          </p:nvSpPr>
          <p:spPr bwMode="auto">
            <a:xfrm flipH="1" flipV="1">
              <a:off x="5435" y="2451"/>
              <a:ext cx="68" cy="78"/>
            </a:xfrm>
            <a:custGeom>
              <a:avLst/>
              <a:gdLst>
                <a:gd name="T0" fmla="*/ 68 w 137"/>
                <a:gd name="T1" fmla="*/ 0 h 157"/>
                <a:gd name="T2" fmla="*/ 0 w 137"/>
                <a:gd name="T3" fmla="*/ 0 h 157"/>
                <a:gd name="T4" fmla="*/ 0 w 137"/>
                <a:gd name="T5" fmla="*/ 78 h 157"/>
                <a:gd name="T6" fmla="*/ 68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Rectangle 44"/>
            <p:cNvSpPr>
              <a:spLocks noChangeArrowheads="1"/>
            </p:cNvSpPr>
            <p:nvPr/>
          </p:nvSpPr>
          <p:spPr bwMode="auto">
            <a:xfrm flipH="1" flipV="1">
              <a:off x="4937" y="2527"/>
              <a:ext cx="574"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Freeform 45"/>
            <p:cNvSpPr>
              <a:spLocks/>
            </p:cNvSpPr>
            <p:nvPr/>
          </p:nvSpPr>
          <p:spPr bwMode="auto">
            <a:xfrm flipH="1" flipV="1">
              <a:off x="4937" y="2451"/>
              <a:ext cx="69" cy="78"/>
            </a:xfrm>
            <a:custGeom>
              <a:avLst/>
              <a:gdLst>
                <a:gd name="T0" fmla="*/ 69 w 138"/>
                <a:gd name="T1" fmla="*/ 78 h 157"/>
                <a:gd name="T2" fmla="*/ 69 w 138"/>
                <a:gd name="T3" fmla="*/ 0 h 157"/>
                <a:gd name="T4" fmla="*/ 0 w 138"/>
                <a:gd name="T5" fmla="*/ 0 h 157"/>
                <a:gd name="T6" fmla="*/ 69 w 138"/>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7">
                  <a:moveTo>
                    <a:pt x="138" y="157"/>
                  </a:moveTo>
                  <a:lnTo>
                    <a:pt x="138" y="0"/>
                  </a:lnTo>
                  <a:lnTo>
                    <a:pt x="0" y="0"/>
                  </a:lnTo>
                  <a:lnTo>
                    <a:pt x="138"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0" name="Group 46"/>
            <p:cNvGrpSpPr>
              <a:grpSpLocks/>
            </p:cNvGrpSpPr>
            <p:nvPr/>
          </p:nvGrpSpPr>
          <p:grpSpPr bwMode="auto">
            <a:xfrm flipH="1" flipV="1">
              <a:off x="4935" y="2594"/>
              <a:ext cx="568" cy="106"/>
              <a:chOff x="458" y="1481"/>
              <a:chExt cx="568" cy="106"/>
            </a:xfrm>
          </p:grpSpPr>
          <p:sp>
            <p:nvSpPr>
              <p:cNvPr id="48" name="Freeform 47"/>
              <p:cNvSpPr>
                <a:spLocks/>
              </p:cNvSpPr>
              <p:nvPr/>
            </p:nvSpPr>
            <p:spPr bwMode="auto">
              <a:xfrm>
                <a:off x="458" y="1481"/>
                <a:ext cx="69" cy="78"/>
              </a:xfrm>
              <a:custGeom>
                <a:avLst/>
                <a:gdLst>
                  <a:gd name="T0" fmla="*/ 0 w 138"/>
                  <a:gd name="T1" fmla="*/ 0 h 156"/>
                  <a:gd name="T2" fmla="*/ 0 w 138"/>
                  <a:gd name="T3" fmla="*/ 78 h 156"/>
                  <a:gd name="T4" fmla="*/ 69 w 138"/>
                  <a:gd name="T5" fmla="*/ 78 h 156"/>
                  <a:gd name="T6" fmla="*/ 0 w 138"/>
                  <a:gd name="T7" fmla="*/ 0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6">
                    <a:moveTo>
                      <a:pt x="0" y="0"/>
                    </a:moveTo>
                    <a:lnTo>
                      <a:pt x="0" y="156"/>
                    </a:lnTo>
                    <a:lnTo>
                      <a:pt x="138" y="156"/>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48"/>
              <p:cNvSpPr>
                <a:spLocks/>
              </p:cNvSpPr>
              <p:nvPr/>
            </p:nvSpPr>
            <p:spPr bwMode="auto">
              <a:xfrm>
                <a:off x="954" y="1482"/>
                <a:ext cx="68" cy="78"/>
              </a:xfrm>
              <a:custGeom>
                <a:avLst/>
                <a:gdLst>
                  <a:gd name="T0" fmla="*/ 0 w 136"/>
                  <a:gd name="T1" fmla="*/ 78 h 157"/>
                  <a:gd name="T2" fmla="*/ 68 w 136"/>
                  <a:gd name="T3" fmla="*/ 78 h 157"/>
                  <a:gd name="T4" fmla="*/ 68 w 136"/>
                  <a:gd name="T5" fmla="*/ 0 h 157"/>
                  <a:gd name="T6" fmla="*/ 0 w 136"/>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57">
                    <a:moveTo>
                      <a:pt x="0" y="157"/>
                    </a:moveTo>
                    <a:lnTo>
                      <a:pt x="136" y="157"/>
                    </a:lnTo>
                    <a:lnTo>
                      <a:pt x="136"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Rectangle 49"/>
              <p:cNvSpPr>
                <a:spLocks noChangeArrowheads="1"/>
              </p:cNvSpPr>
              <p:nvPr/>
            </p:nvSpPr>
            <p:spPr bwMode="auto">
              <a:xfrm>
                <a:off x="458" y="1561"/>
                <a:ext cx="568"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1" name="Freeform 50"/>
            <p:cNvSpPr>
              <a:spLocks/>
            </p:cNvSpPr>
            <p:nvPr/>
          </p:nvSpPr>
          <p:spPr bwMode="auto">
            <a:xfrm flipH="1" flipV="1">
              <a:off x="5437" y="913"/>
              <a:ext cx="69" cy="78"/>
            </a:xfrm>
            <a:custGeom>
              <a:avLst/>
              <a:gdLst>
                <a:gd name="T0" fmla="*/ 0 w 138"/>
                <a:gd name="T1" fmla="*/ 0 h 155"/>
                <a:gd name="T2" fmla="*/ 0 w 138"/>
                <a:gd name="T3" fmla="*/ 78 h 155"/>
                <a:gd name="T4" fmla="*/ 69 w 138"/>
                <a:gd name="T5" fmla="*/ 78 h 155"/>
                <a:gd name="T6" fmla="*/ 0 w 138"/>
                <a:gd name="T7" fmla="*/ 0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5">
                  <a:moveTo>
                    <a:pt x="0" y="0"/>
                  </a:moveTo>
                  <a:lnTo>
                    <a:pt x="0" y="155"/>
                  </a:lnTo>
                  <a:lnTo>
                    <a:pt x="138" y="155"/>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51"/>
            <p:cNvSpPr>
              <a:spLocks/>
            </p:cNvSpPr>
            <p:nvPr/>
          </p:nvSpPr>
          <p:spPr bwMode="auto">
            <a:xfrm flipH="1" flipV="1">
              <a:off x="5436" y="764"/>
              <a:ext cx="68" cy="78"/>
            </a:xfrm>
            <a:custGeom>
              <a:avLst/>
              <a:gdLst>
                <a:gd name="T0" fmla="*/ 68 w 137"/>
                <a:gd name="T1" fmla="*/ 0 h 157"/>
                <a:gd name="T2" fmla="*/ 0 w 137"/>
                <a:gd name="T3" fmla="*/ 0 h 157"/>
                <a:gd name="T4" fmla="*/ 0 w 137"/>
                <a:gd name="T5" fmla="*/ 78 h 157"/>
                <a:gd name="T6" fmla="*/ 68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52"/>
            <p:cNvSpPr>
              <a:spLocks/>
            </p:cNvSpPr>
            <p:nvPr/>
          </p:nvSpPr>
          <p:spPr bwMode="auto">
            <a:xfrm flipH="1" flipV="1">
              <a:off x="4940" y="760"/>
              <a:ext cx="69" cy="78"/>
            </a:xfrm>
            <a:custGeom>
              <a:avLst/>
              <a:gdLst>
                <a:gd name="T0" fmla="*/ 69 w 139"/>
                <a:gd name="T1" fmla="*/ 78 h 155"/>
                <a:gd name="T2" fmla="*/ 69 w 139"/>
                <a:gd name="T3" fmla="*/ 0 h 155"/>
                <a:gd name="T4" fmla="*/ 0 w 139"/>
                <a:gd name="T5" fmla="*/ 0 h 155"/>
                <a:gd name="T6" fmla="*/ 69 w 139"/>
                <a:gd name="T7" fmla="*/ 78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55">
                  <a:moveTo>
                    <a:pt x="139" y="155"/>
                  </a:moveTo>
                  <a:lnTo>
                    <a:pt x="139" y="0"/>
                  </a:lnTo>
                  <a:lnTo>
                    <a:pt x="0" y="0"/>
                  </a:lnTo>
                  <a:lnTo>
                    <a:pt x="139" y="155"/>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53"/>
            <p:cNvSpPr>
              <a:spLocks/>
            </p:cNvSpPr>
            <p:nvPr/>
          </p:nvSpPr>
          <p:spPr bwMode="auto">
            <a:xfrm flipH="1" flipV="1">
              <a:off x="4940" y="907"/>
              <a:ext cx="69" cy="78"/>
            </a:xfrm>
            <a:custGeom>
              <a:avLst/>
              <a:gdLst>
                <a:gd name="T0" fmla="*/ 0 w 140"/>
                <a:gd name="T1" fmla="*/ 78 h 157"/>
                <a:gd name="T2" fmla="*/ 69 w 140"/>
                <a:gd name="T3" fmla="*/ 78 h 157"/>
                <a:gd name="T4" fmla="*/ 69 w 140"/>
                <a:gd name="T5" fmla="*/ 0 h 157"/>
                <a:gd name="T6" fmla="*/ 0 w 140"/>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57">
                  <a:moveTo>
                    <a:pt x="0" y="157"/>
                  </a:moveTo>
                  <a:lnTo>
                    <a:pt x="140" y="157"/>
                  </a:lnTo>
                  <a:lnTo>
                    <a:pt x="140"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Rectangle 54"/>
            <p:cNvSpPr>
              <a:spLocks noChangeArrowheads="1"/>
            </p:cNvSpPr>
            <p:nvPr/>
          </p:nvSpPr>
          <p:spPr bwMode="auto">
            <a:xfrm flipH="1" flipV="1">
              <a:off x="4932" y="834"/>
              <a:ext cx="574"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6" name="Rectangle 55"/>
            <p:cNvSpPr>
              <a:spLocks noChangeArrowheads="1"/>
            </p:cNvSpPr>
            <p:nvPr/>
          </p:nvSpPr>
          <p:spPr bwMode="auto">
            <a:xfrm flipH="1" flipV="1">
              <a:off x="4937" y="885"/>
              <a:ext cx="569"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7" name="Group 56"/>
            <p:cNvGrpSpPr>
              <a:grpSpLocks/>
            </p:cNvGrpSpPr>
            <p:nvPr/>
          </p:nvGrpSpPr>
          <p:grpSpPr bwMode="auto">
            <a:xfrm flipH="1" flipV="1">
              <a:off x="5501" y="129"/>
              <a:ext cx="109" cy="3173"/>
              <a:chOff x="351" y="879"/>
              <a:chExt cx="109" cy="3173"/>
            </a:xfrm>
          </p:grpSpPr>
          <p:sp>
            <p:nvSpPr>
              <p:cNvPr id="46" name="Rectangle 57"/>
              <p:cNvSpPr>
                <a:spLocks noChangeArrowheads="1"/>
              </p:cNvSpPr>
              <p:nvPr/>
            </p:nvSpPr>
            <p:spPr bwMode="auto">
              <a:xfrm>
                <a:off x="351"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7" name="Rectangle 58"/>
              <p:cNvSpPr>
                <a:spLocks noChangeArrowheads="1"/>
              </p:cNvSpPr>
              <p:nvPr/>
            </p:nvSpPr>
            <p:spPr bwMode="auto">
              <a:xfrm>
                <a:off x="437"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8" name="Rectangle 59"/>
            <p:cNvSpPr>
              <a:spLocks noChangeArrowheads="1"/>
            </p:cNvSpPr>
            <p:nvPr/>
          </p:nvSpPr>
          <p:spPr bwMode="auto">
            <a:xfrm flipH="1" flipV="1">
              <a:off x="4734" y="1040"/>
              <a:ext cx="22" cy="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9" name="Group 60"/>
            <p:cNvGrpSpPr>
              <a:grpSpLocks/>
            </p:cNvGrpSpPr>
            <p:nvPr/>
          </p:nvGrpSpPr>
          <p:grpSpPr bwMode="auto">
            <a:xfrm flipH="1" flipV="1">
              <a:off x="4749" y="2512"/>
              <a:ext cx="82" cy="101"/>
              <a:chOff x="1130" y="1568"/>
              <a:chExt cx="82" cy="101"/>
            </a:xfrm>
          </p:grpSpPr>
          <p:sp>
            <p:nvSpPr>
              <p:cNvPr id="44" name="Freeform 61"/>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62"/>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 name="Rectangle 63"/>
            <p:cNvSpPr>
              <a:spLocks noChangeArrowheads="1"/>
            </p:cNvSpPr>
            <p:nvPr/>
          </p:nvSpPr>
          <p:spPr bwMode="auto">
            <a:xfrm flipH="1" flipV="1">
              <a:off x="4752" y="2482"/>
              <a:ext cx="79" cy="30"/>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1" name="Group 64"/>
            <p:cNvGrpSpPr>
              <a:grpSpLocks/>
            </p:cNvGrpSpPr>
            <p:nvPr/>
          </p:nvGrpSpPr>
          <p:grpSpPr bwMode="auto">
            <a:xfrm flipH="1" flipV="1">
              <a:off x="4830" y="130"/>
              <a:ext cx="108" cy="3174"/>
              <a:chOff x="1023" y="877"/>
              <a:chExt cx="108" cy="3174"/>
            </a:xfrm>
          </p:grpSpPr>
          <p:sp>
            <p:nvSpPr>
              <p:cNvPr id="42" name="Rectangle 65"/>
              <p:cNvSpPr>
                <a:spLocks noChangeArrowheads="1"/>
              </p:cNvSpPr>
              <p:nvPr/>
            </p:nvSpPr>
            <p:spPr bwMode="auto">
              <a:xfrm>
                <a:off x="1023"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3" name="Rectangle 66"/>
              <p:cNvSpPr>
                <a:spLocks noChangeArrowheads="1"/>
              </p:cNvSpPr>
              <p:nvPr/>
            </p:nvSpPr>
            <p:spPr bwMode="auto">
              <a:xfrm>
                <a:off x="1108"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67" name="Oval 71"/>
          <p:cNvSpPr>
            <a:spLocks noChangeArrowheads="1"/>
          </p:cNvSpPr>
          <p:nvPr/>
        </p:nvSpPr>
        <p:spPr bwMode="auto">
          <a:xfrm>
            <a:off x="7745413" y="1965325"/>
            <a:ext cx="1023937" cy="996950"/>
          </a:xfrm>
          <a:prstGeom prst="ellipse">
            <a:avLst/>
          </a:prstGeom>
          <a:noFill/>
          <a:ln w="47625" algn="ctr">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Line 72"/>
          <p:cNvSpPr>
            <a:spLocks noChangeShapeType="1"/>
          </p:cNvSpPr>
          <p:nvPr/>
        </p:nvSpPr>
        <p:spPr bwMode="auto">
          <a:xfrm flipH="1">
            <a:off x="6877050" y="2762250"/>
            <a:ext cx="931863" cy="428625"/>
          </a:xfrm>
          <a:prstGeom prst="line">
            <a:avLst/>
          </a:prstGeom>
          <a:noFill/>
          <a:ln w="571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tx1"/>
                </a:solidFill>
              </a:rPr>
              <a:pPr>
                <a:defRPr/>
              </a:pPr>
              <a:t>16</a:t>
            </a:fld>
            <a:endParaRPr lang="en-US" altLang="en-US" dirty="0">
              <a:solidFill>
                <a:schemeClr val="tx1"/>
              </a:solidFill>
            </a:endParaRPr>
          </a:p>
        </p:txBody>
      </p:sp>
    </p:spTree>
    <p:extLst>
      <p:ext uri="{BB962C8B-B14F-4D97-AF65-F5344CB8AC3E}">
        <p14:creationId xmlns:p14="http://schemas.microsoft.com/office/powerpoint/2010/main" val="10151958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obe-Bl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75"/>
            <a:ext cx="91440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tx1"/>
                </a:solidFill>
              </a:rPr>
              <a:pPr>
                <a:defRPr/>
              </a:pPr>
              <a:t>17</a:t>
            </a:fld>
            <a:endParaRPr lang="en-US" altLang="en-US" dirty="0">
              <a:solidFill>
                <a:schemeClr val="tx1"/>
              </a:solidFill>
            </a:endParaRPr>
          </a:p>
        </p:txBody>
      </p:sp>
    </p:spTree>
    <p:extLst>
      <p:ext uri="{BB962C8B-B14F-4D97-AF65-F5344CB8AC3E}">
        <p14:creationId xmlns:p14="http://schemas.microsoft.com/office/powerpoint/2010/main" val="18660021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9" name="Group 574"/>
          <p:cNvGrpSpPr>
            <a:grpSpLocks/>
          </p:cNvGrpSpPr>
          <p:nvPr/>
        </p:nvGrpSpPr>
        <p:grpSpPr bwMode="auto">
          <a:xfrm>
            <a:off x="0" y="0"/>
            <a:ext cx="3422650" cy="3019425"/>
            <a:chOff x="1062" y="1016"/>
            <a:chExt cx="2835" cy="2236"/>
          </a:xfrm>
        </p:grpSpPr>
        <p:sp>
          <p:nvSpPr>
            <p:cNvPr id="580" name="Rectangle 575"/>
            <p:cNvSpPr>
              <a:spLocks noChangeArrowheads="1"/>
            </p:cNvSpPr>
            <p:nvPr/>
          </p:nvSpPr>
          <p:spPr bwMode="auto">
            <a:xfrm>
              <a:off x="2970" y="2620"/>
              <a:ext cx="872" cy="4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1" name="Freeform 576"/>
            <p:cNvSpPr>
              <a:spLocks/>
            </p:cNvSpPr>
            <p:nvPr/>
          </p:nvSpPr>
          <p:spPr bwMode="auto">
            <a:xfrm>
              <a:off x="1944" y="1648"/>
              <a:ext cx="1896" cy="968"/>
            </a:xfrm>
            <a:custGeom>
              <a:avLst/>
              <a:gdLst>
                <a:gd name="T0" fmla="*/ 1892 w 1896"/>
                <a:gd name="T1" fmla="*/ 0 h 968"/>
                <a:gd name="T2" fmla="*/ 124 w 1896"/>
                <a:gd name="T3" fmla="*/ 2 h 968"/>
                <a:gd name="T4" fmla="*/ 142 w 1896"/>
                <a:gd name="T5" fmla="*/ 20 h 968"/>
                <a:gd name="T6" fmla="*/ 138 w 1896"/>
                <a:gd name="T7" fmla="*/ 38 h 968"/>
                <a:gd name="T8" fmla="*/ 122 w 1896"/>
                <a:gd name="T9" fmla="*/ 68 h 968"/>
                <a:gd name="T10" fmla="*/ 86 w 1896"/>
                <a:gd name="T11" fmla="*/ 86 h 968"/>
                <a:gd name="T12" fmla="*/ 52 w 1896"/>
                <a:gd name="T13" fmla="*/ 90 h 968"/>
                <a:gd name="T14" fmla="*/ 2 w 1896"/>
                <a:gd name="T15" fmla="*/ 90 h 968"/>
                <a:gd name="T16" fmla="*/ 0 w 1896"/>
                <a:gd name="T17" fmla="*/ 872 h 968"/>
                <a:gd name="T18" fmla="*/ 74 w 1896"/>
                <a:gd name="T19" fmla="*/ 880 h 968"/>
                <a:gd name="T20" fmla="*/ 108 w 1896"/>
                <a:gd name="T21" fmla="*/ 888 h 968"/>
                <a:gd name="T22" fmla="*/ 132 w 1896"/>
                <a:gd name="T23" fmla="*/ 914 h 968"/>
                <a:gd name="T24" fmla="*/ 144 w 1896"/>
                <a:gd name="T25" fmla="*/ 938 h 968"/>
                <a:gd name="T26" fmla="*/ 138 w 1896"/>
                <a:gd name="T27" fmla="*/ 956 h 968"/>
                <a:gd name="T28" fmla="*/ 128 w 1896"/>
                <a:gd name="T29" fmla="*/ 968 h 968"/>
                <a:gd name="T30" fmla="*/ 1896 w 1896"/>
                <a:gd name="T31" fmla="*/ 968 h 968"/>
                <a:gd name="T32" fmla="*/ 1892 w 1896"/>
                <a:gd name="T33"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6" h="968">
                  <a:moveTo>
                    <a:pt x="1892" y="0"/>
                  </a:moveTo>
                  <a:lnTo>
                    <a:pt x="124" y="2"/>
                  </a:lnTo>
                  <a:lnTo>
                    <a:pt x="142" y="20"/>
                  </a:lnTo>
                  <a:lnTo>
                    <a:pt x="138" y="38"/>
                  </a:lnTo>
                  <a:lnTo>
                    <a:pt x="122" y="68"/>
                  </a:lnTo>
                  <a:lnTo>
                    <a:pt x="86" y="86"/>
                  </a:lnTo>
                  <a:lnTo>
                    <a:pt x="52" y="90"/>
                  </a:lnTo>
                  <a:lnTo>
                    <a:pt x="2" y="90"/>
                  </a:lnTo>
                  <a:lnTo>
                    <a:pt x="0" y="872"/>
                  </a:lnTo>
                  <a:lnTo>
                    <a:pt x="74" y="880"/>
                  </a:lnTo>
                  <a:lnTo>
                    <a:pt x="108" y="888"/>
                  </a:lnTo>
                  <a:lnTo>
                    <a:pt x="132" y="914"/>
                  </a:lnTo>
                  <a:lnTo>
                    <a:pt x="144" y="938"/>
                  </a:lnTo>
                  <a:lnTo>
                    <a:pt x="138" y="956"/>
                  </a:lnTo>
                  <a:lnTo>
                    <a:pt x="128" y="968"/>
                  </a:lnTo>
                  <a:lnTo>
                    <a:pt x="1896" y="968"/>
                  </a:lnTo>
                  <a:lnTo>
                    <a:pt x="1892"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2" name="Rectangle 577"/>
            <p:cNvSpPr>
              <a:spLocks noChangeArrowheads="1"/>
            </p:cNvSpPr>
            <p:nvPr/>
          </p:nvSpPr>
          <p:spPr bwMode="auto">
            <a:xfrm>
              <a:off x="2968" y="1596"/>
              <a:ext cx="872" cy="4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3" name="Freeform 578"/>
            <p:cNvSpPr>
              <a:spLocks/>
            </p:cNvSpPr>
            <p:nvPr/>
          </p:nvSpPr>
          <p:spPr bwMode="auto">
            <a:xfrm flipV="1">
              <a:off x="2012" y="2620"/>
              <a:ext cx="928" cy="45"/>
            </a:xfrm>
            <a:custGeom>
              <a:avLst/>
              <a:gdLst>
                <a:gd name="T0" fmla="*/ 26 w 928"/>
                <a:gd name="T1" fmla="*/ 0 h 45"/>
                <a:gd name="T2" fmla="*/ 0 w 928"/>
                <a:gd name="T3" fmla="*/ 45 h 45"/>
                <a:gd name="T4" fmla="*/ 928 w 928"/>
                <a:gd name="T5" fmla="*/ 45 h 45"/>
                <a:gd name="T6" fmla="*/ 928 w 928"/>
                <a:gd name="T7" fmla="*/ 2 h 45"/>
                <a:gd name="T8" fmla="*/ 26 w 928"/>
                <a:gd name="T9" fmla="*/ 0 h 45"/>
              </a:gdLst>
              <a:ahLst/>
              <a:cxnLst>
                <a:cxn ang="0">
                  <a:pos x="T0" y="T1"/>
                </a:cxn>
                <a:cxn ang="0">
                  <a:pos x="T2" y="T3"/>
                </a:cxn>
                <a:cxn ang="0">
                  <a:pos x="T4" y="T5"/>
                </a:cxn>
                <a:cxn ang="0">
                  <a:pos x="T6" y="T7"/>
                </a:cxn>
                <a:cxn ang="0">
                  <a:pos x="T8" y="T9"/>
                </a:cxn>
              </a:cxnLst>
              <a:rect l="0" t="0" r="r" b="b"/>
              <a:pathLst>
                <a:path w="928" h="45">
                  <a:moveTo>
                    <a:pt x="26" y="0"/>
                  </a:moveTo>
                  <a:lnTo>
                    <a:pt x="0" y="45"/>
                  </a:lnTo>
                  <a:lnTo>
                    <a:pt x="928" y="45"/>
                  </a:lnTo>
                  <a:lnTo>
                    <a:pt x="928" y="2"/>
                  </a:lnTo>
                  <a:lnTo>
                    <a:pt x="26"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4" name="Rectangle 579"/>
            <p:cNvSpPr>
              <a:spLocks noChangeArrowheads="1"/>
            </p:cNvSpPr>
            <p:nvPr/>
          </p:nvSpPr>
          <p:spPr bwMode="auto">
            <a:xfrm>
              <a:off x="2510" y="2676"/>
              <a:ext cx="904" cy="42"/>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5" name="Rectangle 580"/>
            <p:cNvSpPr>
              <a:spLocks noChangeArrowheads="1"/>
            </p:cNvSpPr>
            <p:nvPr/>
          </p:nvSpPr>
          <p:spPr bwMode="auto">
            <a:xfrm>
              <a:off x="2506" y="1548"/>
              <a:ext cx="904" cy="42"/>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nvGrpSpPr>
            <p:cNvPr id="586" name="Group 581"/>
            <p:cNvGrpSpPr>
              <a:grpSpLocks/>
            </p:cNvGrpSpPr>
            <p:nvPr/>
          </p:nvGrpSpPr>
          <p:grpSpPr bwMode="auto">
            <a:xfrm flipH="1">
              <a:off x="1062" y="1016"/>
              <a:ext cx="2835" cy="2236"/>
              <a:chOff x="1062" y="1016"/>
              <a:chExt cx="2835" cy="2236"/>
            </a:xfrm>
          </p:grpSpPr>
          <p:sp>
            <p:nvSpPr>
              <p:cNvPr id="590" name="Rectangle 582"/>
              <p:cNvSpPr>
                <a:spLocks noChangeArrowheads="1"/>
              </p:cNvSpPr>
              <p:nvPr/>
            </p:nvSpPr>
            <p:spPr bwMode="auto">
              <a:xfrm>
                <a:off x="3054" y="2709"/>
                <a:ext cx="765" cy="543"/>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91" name="Rectangle 583"/>
              <p:cNvSpPr>
                <a:spLocks noChangeArrowheads="1"/>
              </p:cNvSpPr>
              <p:nvPr/>
            </p:nvSpPr>
            <p:spPr bwMode="auto">
              <a:xfrm>
                <a:off x="3054" y="1695"/>
                <a:ext cx="771" cy="87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92" name="Rectangle 584"/>
              <p:cNvSpPr>
                <a:spLocks noChangeArrowheads="1"/>
              </p:cNvSpPr>
              <p:nvPr/>
            </p:nvSpPr>
            <p:spPr bwMode="auto">
              <a:xfrm>
                <a:off x="3057" y="1026"/>
                <a:ext cx="753" cy="528"/>
              </a:xfrm>
              <a:prstGeom prst="rect">
                <a:avLst/>
              </a:prstGeom>
              <a:gradFill rotWithShape="1">
                <a:gsLst>
                  <a:gs pos="0">
                    <a:srgbClr val="DDDDDD">
                      <a:gamma/>
                      <a:shade val="46275"/>
                      <a:invGamma/>
                    </a:srgbClr>
                  </a:gs>
                  <a:gs pos="50000">
                    <a:srgbClr val="DDDDDD">
                      <a:alpha val="39999"/>
                    </a:srgbClr>
                  </a:gs>
                  <a:gs pos="100000">
                    <a:srgbClr val="DDDDDD">
                      <a:gamma/>
                      <a:shade val="46275"/>
                      <a:invGamma/>
                    </a:srgbClr>
                  </a:gs>
                </a:gsLst>
                <a:lin ang="0" scaled="1"/>
              </a:grad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nvGrpSpPr>
              <p:cNvPr id="593" name="Group 585"/>
              <p:cNvGrpSpPr>
                <a:grpSpLocks/>
              </p:cNvGrpSpPr>
              <p:nvPr/>
            </p:nvGrpSpPr>
            <p:grpSpPr bwMode="auto">
              <a:xfrm>
                <a:off x="1062" y="1016"/>
                <a:ext cx="2835" cy="2235"/>
                <a:chOff x="1062" y="1016"/>
                <a:chExt cx="2835" cy="2235"/>
              </a:xfrm>
            </p:grpSpPr>
            <p:sp>
              <p:nvSpPr>
                <p:cNvPr id="594" name="Rectangle 586"/>
                <p:cNvSpPr>
                  <a:spLocks noChangeAspect="1" noChangeArrowheads="1"/>
                </p:cNvSpPr>
                <p:nvPr/>
              </p:nvSpPr>
              <p:spPr bwMode="auto">
                <a:xfrm flipH="1">
                  <a:off x="3012" y="1742"/>
                  <a:ext cx="40" cy="79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95" name="Group 587"/>
                <p:cNvGrpSpPr>
                  <a:grpSpLocks noChangeAspect="1"/>
                </p:cNvGrpSpPr>
                <p:nvPr/>
              </p:nvGrpSpPr>
              <p:grpSpPr bwMode="auto">
                <a:xfrm flipH="1">
                  <a:off x="3055" y="1016"/>
                  <a:ext cx="766" cy="582"/>
                  <a:chOff x="3204" y="617"/>
                  <a:chExt cx="1134" cy="864"/>
                </a:xfrm>
              </p:grpSpPr>
              <p:grpSp>
                <p:nvGrpSpPr>
                  <p:cNvPr id="1150" name="Group 588"/>
                  <p:cNvGrpSpPr>
                    <a:grpSpLocks noChangeAspect="1"/>
                  </p:cNvGrpSpPr>
                  <p:nvPr/>
                </p:nvGrpSpPr>
                <p:grpSpPr bwMode="auto">
                  <a:xfrm>
                    <a:off x="3204" y="617"/>
                    <a:ext cx="96" cy="864"/>
                    <a:chOff x="3672" y="575"/>
                    <a:chExt cx="96" cy="1614"/>
                  </a:xfrm>
                </p:grpSpPr>
                <p:sp>
                  <p:nvSpPr>
                    <p:cNvPr id="1154" name="Line 589"/>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5" name="Line 590"/>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51" name="Group 591"/>
                  <p:cNvGrpSpPr>
                    <a:grpSpLocks noChangeAspect="1"/>
                  </p:cNvGrpSpPr>
                  <p:nvPr/>
                </p:nvGrpSpPr>
                <p:grpSpPr bwMode="auto">
                  <a:xfrm flipH="1">
                    <a:off x="4242" y="617"/>
                    <a:ext cx="96" cy="864"/>
                    <a:chOff x="3672" y="575"/>
                    <a:chExt cx="96" cy="1614"/>
                  </a:xfrm>
                </p:grpSpPr>
                <p:sp>
                  <p:nvSpPr>
                    <p:cNvPr id="1152" name="Line 592"/>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3" name="Line 593"/>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596" name="Group 594"/>
                <p:cNvGrpSpPr>
                  <a:grpSpLocks noChangeAspect="1"/>
                </p:cNvGrpSpPr>
                <p:nvPr/>
              </p:nvGrpSpPr>
              <p:grpSpPr bwMode="auto">
                <a:xfrm flipH="1">
                  <a:off x="3756" y="1655"/>
                  <a:ext cx="65" cy="952"/>
                  <a:chOff x="3672" y="575"/>
                  <a:chExt cx="96" cy="1614"/>
                </a:xfrm>
              </p:grpSpPr>
              <p:sp>
                <p:nvSpPr>
                  <p:cNvPr id="1148" name="Line 595"/>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9" name="Line 596"/>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97" name="Group 597"/>
                <p:cNvGrpSpPr>
                  <a:grpSpLocks noChangeAspect="1"/>
                </p:cNvGrpSpPr>
                <p:nvPr/>
              </p:nvGrpSpPr>
              <p:grpSpPr bwMode="auto">
                <a:xfrm>
                  <a:off x="3055" y="1655"/>
                  <a:ext cx="65" cy="952"/>
                  <a:chOff x="3672" y="575"/>
                  <a:chExt cx="96" cy="1614"/>
                </a:xfrm>
              </p:grpSpPr>
              <p:sp>
                <p:nvSpPr>
                  <p:cNvPr id="1146" name="Line 598"/>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 name="Line 599"/>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8" name="Freeform 600"/>
                <p:cNvSpPr>
                  <a:spLocks noChangeAspect="1"/>
                </p:cNvSpPr>
                <p:nvPr/>
              </p:nvSpPr>
              <p:spPr bwMode="auto">
                <a:xfrm flipH="1">
                  <a:off x="2929" y="1586"/>
                  <a:ext cx="66" cy="64"/>
                </a:xfrm>
                <a:custGeom>
                  <a:avLst/>
                  <a:gdLst>
                    <a:gd name="T0" fmla="*/ 3 w 99"/>
                    <a:gd name="T1" fmla="*/ 8 h 94"/>
                    <a:gd name="T2" fmla="*/ 17 w 99"/>
                    <a:gd name="T3" fmla="*/ 1 h 94"/>
                    <a:gd name="T4" fmla="*/ 39 w 99"/>
                    <a:gd name="T5" fmla="*/ 2 h 94"/>
                    <a:gd name="T6" fmla="*/ 59 w 99"/>
                    <a:gd name="T7" fmla="*/ 5 h 94"/>
                    <a:gd name="T8" fmla="*/ 65 w 99"/>
                    <a:gd name="T9" fmla="*/ 9 h 94"/>
                    <a:gd name="T10" fmla="*/ 55 w 99"/>
                    <a:gd name="T11" fmla="*/ 33 h 94"/>
                    <a:gd name="T12" fmla="*/ 43 w 99"/>
                    <a:gd name="T13" fmla="*/ 54 h 94"/>
                    <a:gd name="T14" fmla="*/ 37 w 99"/>
                    <a:gd name="T15" fmla="*/ 61 h 94"/>
                    <a:gd name="T16" fmla="*/ 27 w 99"/>
                    <a:gd name="T17" fmla="*/ 61 h 94"/>
                    <a:gd name="T18" fmla="*/ 15 w 99"/>
                    <a:gd name="T19" fmla="*/ 61 h 94"/>
                    <a:gd name="T20" fmla="*/ 5 w 99"/>
                    <a:gd name="T21" fmla="*/ 62 h 94"/>
                    <a:gd name="T22" fmla="*/ 1 w 99"/>
                    <a:gd name="T23" fmla="*/ 48 h 94"/>
                    <a:gd name="T24" fmla="*/ 3 w 99"/>
                    <a:gd name="T25" fmla="*/ 33 h 94"/>
                    <a:gd name="T26" fmla="*/ 3 w 99"/>
                    <a:gd name="T27" fmla="*/ 16 h 94"/>
                    <a:gd name="T28" fmla="*/ 3 w 99"/>
                    <a:gd name="T29" fmla="*/ 8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 h="94">
                      <a:moveTo>
                        <a:pt x="4" y="12"/>
                      </a:moveTo>
                      <a:cubicBezTo>
                        <a:pt x="8" y="8"/>
                        <a:pt x="17" y="2"/>
                        <a:pt x="26" y="1"/>
                      </a:cubicBezTo>
                      <a:cubicBezTo>
                        <a:pt x="35" y="0"/>
                        <a:pt x="48" y="2"/>
                        <a:pt x="58" y="3"/>
                      </a:cubicBezTo>
                      <a:cubicBezTo>
                        <a:pt x="68" y="4"/>
                        <a:pt x="82" y="5"/>
                        <a:pt x="89" y="7"/>
                      </a:cubicBezTo>
                      <a:cubicBezTo>
                        <a:pt x="96" y="9"/>
                        <a:pt x="99" y="6"/>
                        <a:pt x="98" y="13"/>
                      </a:cubicBezTo>
                      <a:cubicBezTo>
                        <a:pt x="97" y="20"/>
                        <a:pt x="88" y="38"/>
                        <a:pt x="82" y="49"/>
                      </a:cubicBezTo>
                      <a:cubicBezTo>
                        <a:pt x="76" y="60"/>
                        <a:pt x="68" y="72"/>
                        <a:pt x="64" y="79"/>
                      </a:cubicBezTo>
                      <a:cubicBezTo>
                        <a:pt x="60" y="86"/>
                        <a:pt x="60" y="88"/>
                        <a:pt x="56" y="90"/>
                      </a:cubicBezTo>
                      <a:cubicBezTo>
                        <a:pt x="52" y="92"/>
                        <a:pt x="46" y="90"/>
                        <a:pt x="41" y="90"/>
                      </a:cubicBezTo>
                      <a:cubicBezTo>
                        <a:pt x="36" y="90"/>
                        <a:pt x="28" y="90"/>
                        <a:pt x="23" y="90"/>
                      </a:cubicBezTo>
                      <a:cubicBezTo>
                        <a:pt x="18" y="90"/>
                        <a:pt x="11" y="94"/>
                        <a:pt x="8" y="91"/>
                      </a:cubicBezTo>
                      <a:cubicBezTo>
                        <a:pt x="5" y="88"/>
                        <a:pt x="2" y="77"/>
                        <a:pt x="2" y="70"/>
                      </a:cubicBezTo>
                      <a:cubicBezTo>
                        <a:pt x="2" y="63"/>
                        <a:pt x="5" y="56"/>
                        <a:pt x="5" y="48"/>
                      </a:cubicBezTo>
                      <a:cubicBezTo>
                        <a:pt x="5" y="40"/>
                        <a:pt x="4" y="30"/>
                        <a:pt x="4" y="24"/>
                      </a:cubicBezTo>
                      <a:cubicBezTo>
                        <a:pt x="4" y="18"/>
                        <a:pt x="0" y="16"/>
                        <a:pt x="4" y="12"/>
                      </a:cubicBezTo>
                      <a:close/>
                    </a:path>
                  </a:pathLst>
                </a:custGeom>
                <a:solidFill>
                  <a:srgbClr val="FFC000"/>
                </a:solidFill>
                <a:ln w="12700" cap="flat" cmpd="sng">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99" name="Group 601"/>
                <p:cNvGrpSpPr>
                  <a:grpSpLocks noChangeAspect="1"/>
                </p:cNvGrpSpPr>
                <p:nvPr/>
              </p:nvGrpSpPr>
              <p:grpSpPr bwMode="auto">
                <a:xfrm flipH="1" flipV="1">
                  <a:off x="2876" y="1647"/>
                  <a:ext cx="178" cy="90"/>
                  <a:chOff x="3648" y="2850"/>
                  <a:chExt cx="450" cy="270"/>
                </a:xfrm>
              </p:grpSpPr>
              <p:sp>
                <p:nvSpPr>
                  <p:cNvPr id="1143" name="Line 602"/>
                  <p:cNvSpPr>
                    <a:spLocks noChangeAspect="1" noChangeShapeType="1"/>
                  </p:cNvSpPr>
                  <p:nvPr/>
                </p:nvSpPr>
                <p:spPr bwMode="auto">
                  <a:xfrm>
                    <a:off x="3648" y="2850"/>
                    <a:ext cx="210"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4" name="Arc 603"/>
                  <p:cNvSpPr>
                    <a:spLocks noChangeAspect="1"/>
                  </p:cNvSpPr>
                  <p:nvPr/>
                </p:nvSpPr>
                <p:spPr bwMode="auto">
                  <a:xfrm>
                    <a:off x="3852" y="2850"/>
                    <a:ext cx="246" cy="198"/>
                  </a:xfrm>
                  <a:custGeom>
                    <a:avLst/>
                    <a:gdLst>
                      <a:gd name="T0" fmla="*/ 0 w 21600"/>
                      <a:gd name="T1" fmla="*/ 0 h 21600"/>
                      <a:gd name="T2" fmla="*/ 246 w 21600"/>
                      <a:gd name="T3" fmla="*/ 198 h 21600"/>
                      <a:gd name="T4" fmla="*/ 0 w 21600"/>
                      <a:gd name="T5" fmla="*/ 19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5" name="Arc 604"/>
                  <p:cNvSpPr>
                    <a:spLocks noChangeAspect="1"/>
                  </p:cNvSpPr>
                  <p:nvPr/>
                </p:nvSpPr>
                <p:spPr bwMode="auto">
                  <a:xfrm flipV="1">
                    <a:off x="4032" y="3048"/>
                    <a:ext cx="66" cy="72"/>
                  </a:xfrm>
                  <a:custGeom>
                    <a:avLst/>
                    <a:gdLst>
                      <a:gd name="T0" fmla="*/ 0 w 21600"/>
                      <a:gd name="T1" fmla="*/ 0 h 21600"/>
                      <a:gd name="T2" fmla="*/ 66 w 21600"/>
                      <a:gd name="T3" fmla="*/ 72 h 21600"/>
                      <a:gd name="T4" fmla="*/ 0 w 21600"/>
                      <a:gd name="T5" fmla="*/ 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00" name="Line 605"/>
                <p:cNvSpPr>
                  <a:spLocks noChangeAspect="1" noChangeShapeType="1"/>
                </p:cNvSpPr>
                <p:nvPr/>
              </p:nvSpPr>
              <p:spPr bwMode="auto">
                <a:xfrm flipH="1" flipV="1">
                  <a:off x="2927" y="1594"/>
                  <a:ext cx="29" cy="5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1" name="Rectangle 606"/>
                <p:cNvSpPr>
                  <a:spLocks noChangeAspect="1" noChangeArrowheads="1"/>
                </p:cNvSpPr>
                <p:nvPr/>
              </p:nvSpPr>
              <p:spPr bwMode="auto">
                <a:xfrm flipH="1">
                  <a:off x="2921" y="1647"/>
                  <a:ext cx="72"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2" name="Freeform 607"/>
                <p:cNvSpPr>
                  <a:spLocks noChangeAspect="1"/>
                </p:cNvSpPr>
                <p:nvPr/>
              </p:nvSpPr>
              <p:spPr bwMode="auto">
                <a:xfrm flipH="1" flipV="1">
                  <a:off x="2929" y="2613"/>
                  <a:ext cx="66" cy="64"/>
                </a:xfrm>
                <a:custGeom>
                  <a:avLst/>
                  <a:gdLst>
                    <a:gd name="T0" fmla="*/ 3 w 99"/>
                    <a:gd name="T1" fmla="*/ 8 h 94"/>
                    <a:gd name="T2" fmla="*/ 17 w 99"/>
                    <a:gd name="T3" fmla="*/ 1 h 94"/>
                    <a:gd name="T4" fmla="*/ 39 w 99"/>
                    <a:gd name="T5" fmla="*/ 2 h 94"/>
                    <a:gd name="T6" fmla="*/ 59 w 99"/>
                    <a:gd name="T7" fmla="*/ 5 h 94"/>
                    <a:gd name="T8" fmla="*/ 65 w 99"/>
                    <a:gd name="T9" fmla="*/ 9 h 94"/>
                    <a:gd name="T10" fmla="*/ 55 w 99"/>
                    <a:gd name="T11" fmla="*/ 33 h 94"/>
                    <a:gd name="T12" fmla="*/ 43 w 99"/>
                    <a:gd name="T13" fmla="*/ 54 h 94"/>
                    <a:gd name="T14" fmla="*/ 37 w 99"/>
                    <a:gd name="T15" fmla="*/ 61 h 94"/>
                    <a:gd name="T16" fmla="*/ 27 w 99"/>
                    <a:gd name="T17" fmla="*/ 61 h 94"/>
                    <a:gd name="T18" fmla="*/ 15 w 99"/>
                    <a:gd name="T19" fmla="*/ 61 h 94"/>
                    <a:gd name="T20" fmla="*/ 5 w 99"/>
                    <a:gd name="T21" fmla="*/ 62 h 94"/>
                    <a:gd name="T22" fmla="*/ 1 w 99"/>
                    <a:gd name="T23" fmla="*/ 48 h 94"/>
                    <a:gd name="T24" fmla="*/ 3 w 99"/>
                    <a:gd name="T25" fmla="*/ 33 h 94"/>
                    <a:gd name="T26" fmla="*/ 3 w 99"/>
                    <a:gd name="T27" fmla="*/ 16 h 94"/>
                    <a:gd name="T28" fmla="*/ 3 w 99"/>
                    <a:gd name="T29" fmla="*/ 8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 h="94">
                      <a:moveTo>
                        <a:pt x="4" y="12"/>
                      </a:moveTo>
                      <a:cubicBezTo>
                        <a:pt x="8" y="8"/>
                        <a:pt x="17" y="2"/>
                        <a:pt x="26" y="1"/>
                      </a:cubicBezTo>
                      <a:cubicBezTo>
                        <a:pt x="35" y="0"/>
                        <a:pt x="48" y="2"/>
                        <a:pt x="58" y="3"/>
                      </a:cubicBezTo>
                      <a:cubicBezTo>
                        <a:pt x="68" y="4"/>
                        <a:pt x="82" y="5"/>
                        <a:pt x="89" y="7"/>
                      </a:cubicBezTo>
                      <a:cubicBezTo>
                        <a:pt x="96" y="9"/>
                        <a:pt x="99" y="6"/>
                        <a:pt x="98" y="13"/>
                      </a:cubicBezTo>
                      <a:cubicBezTo>
                        <a:pt x="97" y="20"/>
                        <a:pt x="88" y="38"/>
                        <a:pt x="82" y="49"/>
                      </a:cubicBezTo>
                      <a:cubicBezTo>
                        <a:pt x="76" y="60"/>
                        <a:pt x="68" y="72"/>
                        <a:pt x="64" y="79"/>
                      </a:cubicBezTo>
                      <a:cubicBezTo>
                        <a:pt x="60" y="86"/>
                        <a:pt x="60" y="88"/>
                        <a:pt x="56" y="90"/>
                      </a:cubicBezTo>
                      <a:cubicBezTo>
                        <a:pt x="52" y="92"/>
                        <a:pt x="46" y="90"/>
                        <a:pt x="41" y="90"/>
                      </a:cubicBezTo>
                      <a:cubicBezTo>
                        <a:pt x="36" y="90"/>
                        <a:pt x="28" y="90"/>
                        <a:pt x="23" y="90"/>
                      </a:cubicBezTo>
                      <a:cubicBezTo>
                        <a:pt x="18" y="90"/>
                        <a:pt x="11" y="94"/>
                        <a:pt x="8" y="91"/>
                      </a:cubicBezTo>
                      <a:cubicBezTo>
                        <a:pt x="5" y="88"/>
                        <a:pt x="2" y="77"/>
                        <a:pt x="2" y="70"/>
                      </a:cubicBezTo>
                      <a:cubicBezTo>
                        <a:pt x="2" y="63"/>
                        <a:pt x="5" y="56"/>
                        <a:pt x="5" y="48"/>
                      </a:cubicBezTo>
                      <a:cubicBezTo>
                        <a:pt x="5" y="40"/>
                        <a:pt x="4" y="30"/>
                        <a:pt x="4" y="24"/>
                      </a:cubicBezTo>
                      <a:cubicBezTo>
                        <a:pt x="4" y="18"/>
                        <a:pt x="0" y="16"/>
                        <a:pt x="4" y="12"/>
                      </a:cubicBezTo>
                      <a:close/>
                    </a:path>
                  </a:pathLst>
                </a:custGeom>
                <a:solidFill>
                  <a:srgbClr val="FFC000"/>
                </a:solidFill>
                <a:ln w="12700" cap="flat" cmpd="sng">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03" name="Group 608"/>
                <p:cNvGrpSpPr>
                  <a:grpSpLocks noChangeAspect="1"/>
                </p:cNvGrpSpPr>
                <p:nvPr/>
              </p:nvGrpSpPr>
              <p:grpSpPr bwMode="auto">
                <a:xfrm flipH="1">
                  <a:off x="2876" y="2526"/>
                  <a:ext cx="178" cy="91"/>
                  <a:chOff x="3648" y="2850"/>
                  <a:chExt cx="450" cy="270"/>
                </a:xfrm>
              </p:grpSpPr>
              <p:sp>
                <p:nvSpPr>
                  <p:cNvPr id="1140" name="Line 609"/>
                  <p:cNvSpPr>
                    <a:spLocks noChangeAspect="1" noChangeShapeType="1"/>
                  </p:cNvSpPr>
                  <p:nvPr/>
                </p:nvSpPr>
                <p:spPr bwMode="auto">
                  <a:xfrm>
                    <a:off x="3648" y="2850"/>
                    <a:ext cx="210"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1" name="Arc 610"/>
                  <p:cNvSpPr>
                    <a:spLocks noChangeAspect="1"/>
                  </p:cNvSpPr>
                  <p:nvPr/>
                </p:nvSpPr>
                <p:spPr bwMode="auto">
                  <a:xfrm>
                    <a:off x="3852" y="2850"/>
                    <a:ext cx="246" cy="198"/>
                  </a:xfrm>
                  <a:custGeom>
                    <a:avLst/>
                    <a:gdLst>
                      <a:gd name="T0" fmla="*/ 0 w 21600"/>
                      <a:gd name="T1" fmla="*/ 0 h 21600"/>
                      <a:gd name="T2" fmla="*/ 246 w 21600"/>
                      <a:gd name="T3" fmla="*/ 198 h 21600"/>
                      <a:gd name="T4" fmla="*/ 0 w 21600"/>
                      <a:gd name="T5" fmla="*/ 19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2" name="Arc 611"/>
                  <p:cNvSpPr>
                    <a:spLocks noChangeAspect="1"/>
                  </p:cNvSpPr>
                  <p:nvPr/>
                </p:nvSpPr>
                <p:spPr bwMode="auto">
                  <a:xfrm flipV="1">
                    <a:off x="4032" y="3048"/>
                    <a:ext cx="66" cy="72"/>
                  </a:xfrm>
                  <a:custGeom>
                    <a:avLst/>
                    <a:gdLst>
                      <a:gd name="T0" fmla="*/ 0 w 21600"/>
                      <a:gd name="T1" fmla="*/ 0 h 21600"/>
                      <a:gd name="T2" fmla="*/ 66 w 21600"/>
                      <a:gd name="T3" fmla="*/ 72 h 21600"/>
                      <a:gd name="T4" fmla="*/ 0 w 21600"/>
                      <a:gd name="T5" fmla="*/ 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04" name="Line 612"/>
                <p:cNvSpPr>
                  <a:spLocks noChangeAspect="1" noChangeShapeType="1"/>
                </p:cNvSpPr>
                <p:nvPr/>
              </p:nvSpPr>
              <p:spPr bwMode="auto">
                <a:xfrm flipH="1">
                  <a:off x="2927" y="2617"/>
                  <a:ext cx="29" cy="5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 name="Rectangle 613"/>
                <p:cNvSpPr>
                  <a:spLocks noChangeAspect="1" noChangeArrowheads="1"/>
                </p:cNvSpPr>
                <p:nvPr/>
              </p:nvSpPr>
              <p:spPr bwMode="auto">
                <a:xfrm flipH="1" flipV="1">
                  <a:off x="2921" y="2588"/>
                  <a:ext cx="72"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06" name="Group 614"/>
                <p:cNvGrpSpPr>
                  <a:grpSpLocks noChangeAspect="1"/>
                </p:cNvGrpSpPr>
                <p:nvPr/>
              </p:nvGrpSpPr>
              <p:grpSpPr bwMode="auto">
                <a:xfrm flipH="1" flipV="1">
                  <a:off x="3756" y="2667"/>
                  <a:ext cx="65" cy="584"/>
                  <a:chOff x="3672" y="575"/>
                  <a:chExt cx="96" cy="1614"/>
                </a:xfrm>
              </p:grpSpPr>
              <p:sp>
                <p:nvSpPr>
                  <p:cNvPr id="1138" name="Line 615"/>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9" name="Line 616"/>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7" name="Group 617"/>
                <p:cNvGrpSpPr>
                  <a:grpSpLocks noChangeAspect="1"/>
                </p:cNvGrpSpPr>
                <p:nvPr/>
              </p:nvGrpSpPr>
              <p:grpSpPr bwMode="auto">
                <a:xfrm flipV="1">
                  <a:off x="3055" y="2667"/>
                  <a:ext cx="65" cy="584"/>
                  <a:chOff x="3672" y="575"/>
                  <a:chExt cx="96" cy="1614"/>
                </a:xfrm>
              </p:grpSpPr>
              <p:sp>
                <p:nvSpPr>
                  <p:cNvPr id="1136" name="Line 618"/>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 name="Line 619"/>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08" name="Line 620"/>
                <p:cNvSpPr>
                  <a:spLocks noChangeAspect="1" noChangeShapeType="1"/>
                </p:cNvSpPr>
                <p:nvPr/>
              </p:nvSpPr>
              <p:spPr bwMode="auto">
                <a:xfrm>
                  <a:off x="2123" y="1647"/>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9" name="Line 621"/>
                <p:cNvSpPr>
                  <a:spLocks noChangeAspect="1" noChangeShapeType="1"/>
                </p:cNvSpPr>
                <p:nvPr/>
              </p:nvSpPr>
              <p:spPr bwMode="auto">
                <a:xfrm flipV="1">
                  <a:off x="2123" y="2617"/>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0" name="Line 622"/>
                <p:cNvSpPr>
                  <a:spLocks noChangeAspect="1" noChangeShapeType="1"/>
                </p:cNvSpPr>
                <p:nvPr/>
              </p:nvSpPr>
              <p:spPr bwMode="auto">
                <a:xfrm>
                  <a:off x="2123" y="159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1" name="Line 623"/>
                <p:cNvSpPr>
                  <a:spLocks noChangeAspect="1" noChangeShapeType="1"/>
                </p:cNvSpPr>
                <p:nvPr/>
              </p:nvSpPr>
              <p:spPr bwMode="auto">
                <a:xfrm flipV="1">
                  <a:off x="2115" y="2671"/>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2" name="Group 624"/>
                <p:cNvGrpSpPr>
                  <a:grpSpLocks/>
                </p:cNvGrpSpPr>
                <p:nvPr/>
              </p:nvGrpSpPr>
              <p:grpSpPr bwMode="auto">
                <a:xfrm flipH="1">
                  <a:off x="1062" y="1498"/>
                  <a:ext cx="1392" cy="1243"/>
                  <a:chOff x="2638" y="2434"/>
                  <a:chExt cx="1392" cy="1243"/>
                </a:xfrm>
              </p:grpSpPr>
              <p:sp>
                <p:nvSpPr>
                  <p:cNvPr id="619" name="Rectangle 625"/>
                  <p:cNvSpPr>
                    <a:spLocks noChangeAspect="1" noChangeArrowheads="1"/>
                  </p:cNvSpPr>
                  <p:nvPr/>
                </p:nvSpPr>
                <p:spPr bwMode="auto">
                  <a:xfrm>
                    <a:off x="2839" y="2677"/>
                    <a:ext cx="501" cy="780"/>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20" name="Group 626"/>
                  <p:cNvGrpSpPr>
                    <a:grpSpLocks noChangeAspect="1"/>
                  </p:cNvGrpSpPr>
                  <p:nvPr/>
                </p:nvGrpSpPr>
                <p:grpSpPr bwMode="auto">
                  <a:xfrm>
                    <a:off x="2898" y="2700"/>
                    <a:ext cx="136" cy="735"/>
                    <a:chOff x="5614" y="1664"/>
                    <a:chExt cx="203" cy="1087"/>
                  </a:xfrm>
                </p:grpSpPr>
                <p:grpSp>
                  <p:nvGrpSpPr>
                    <p:cNvPr id="952" name="Group 627"/>
                    <p:cNvGrpSpPr>
                      <a:grpSpLocks noChangeAspect="1"/>
                    </p:cNvGrpSpPr>
                    <p:nvPr/>
                  </p:nvGrpSpPr>
                  <p:grpSpPr bwMode="auto">
                    <a:xfrm>
                      <a:off x="5614" y="1664"/>
                      <a:ext cx="203" cy="79"/>
                      <a:chOff x="5546" y="1727"/>
                      <a:chExt cx="203" cy="79"/>
                    </a:xfrm>
                  </p:grpSpPr>
                  <p:grpSp>
                    <p:nvGrpSpPr>
                      <p:cNvPr id="1114" name="Group 628"/>
                      <p:cNvGrpSpPr>
                        <a:grpSpLocks noChangeAspect="1"/>
                      </p:cNvGrpSpPr>
                      <p:nvPr/>
                    </p:nvGrpSpPr>
                    <p:grpSpPr bwMode="auto">
                      <a:xfrm>
                        <a:off x="5546" y="1727"/>
                        <a:ext cx="63" cy="79"/>
                        <a:chOff x="4856" y="696"/>
                        <a:chExt cx="432" cy="533"/>
                      </a:xfrm>
                    </p:grpSpPr>
                    <p:grpSp>
                      <p:nvGrpSpPr>
                        <p:cNvPr id="1126" name="Group 629"/>
                        <p:cNvGrpSpPr>
                          <a:grpSpLocks noChangeAspect="1"/>
                        </p:cNvGrpSpPr>
                        <p:nvPr/>
                      </p:nvGrpSpPr>
                      <p:grpSpPr bwMode="auto">
                        <a:xfrm>
                          <a:off x="4856" y="696"/>
                          <a:ext cx="432" cy="533"/>
                          <a:chOff x="4856" y="696"/>
                          <a:chExt cx="432" cy="533"/>
                        </a:xfrm>
                      </p:grpSpPr>
                      <p:grpSp>
                        <p:nvGrpSpPr>
                          <p:cNvPr id="1128" name="Group 630"/>
                          <p:cNvGrpSpPr>
                            <a:grpSpLocks noChangeAspect="1"/>
                          </p:cNvGrpSpPr>
                          <p:nvPr/>
                        </p:nvGrpSpPr>
                        <p:grpSpPr bwMode="auto">
                          <a:xfrm>
                            <a:off x="4856" y="696"/>
                            <a:ext cx="431" cy="288"/>
                            <a:chOff x="4856" y="696"/>
                            <a:chExt cx="431" cy="288"/>
                          </a:xfrm>
                        </p:grpSpPr>
                        <p:sp>
                          <p:nvSpPr>
                            <p:cNvPr id="1133" name="Line 63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4" name="Line 63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5" name="Line 63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29" name="Group 634"/>
                          <p:cNvGrpSpPr>
                            <a:grpSpLocks noChangeAspect="1"/>
                          </p:cNvGrpSpPr>
                          <p:nvPr/>
                        </p:nvGrpSpPr>
                        <p:grpSpPr bwMode="auto">
                          <a:xfrm flipV="1">
                            <a:off x="4857" y="941"/>
                            <a:ext cx="431" cy="288"/>
                            <a:chOff x="4856" y="696"/>
                            <a:chExt cx="431" cy="288"/>
                          </a:xfrm>
                        </p:grpSpPr>
                        <p:sp>
                          <p:nvSpPr>
                            <p:cNvPr id="1130" name="Line 63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1" name="Line 63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 name="Line 63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27" name="Oval 638"/>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115" name="Group 639"/>
                      <p:cNvGrpSpPr>
                        <a:grpSpLocks noChangeAspect="1"/>
                      </p:cNvGrpSpPr>
                      <p:nvPr/>
                    </p:nvGrpSpPr>
                    <p:grpSpPr bwMode="auto">
                      <a:xfrm>
                        <a:off x="5686" y="1727"/>
                        <a:ext cx="63" cy="79"/>
                        <a:chOff x="4856" y="696"/>
                        <a:chExt cx="432" cy="533"/>
                      </a:xfrm>
                    </p:grpSpPr>
                    <p:grpSp>
                      <p:nvGrpSpPr>
                        <p:cNvPr id="1116" name="Group 640"/>
                        <p:cNvGrpSpPr>
                          <a:grpSpLocks noChangeAspect="1"/>
                        </p:cNvGrpSpPr>
                        <p:nvPr/>
                      </p:nvGrpSpPr>
                      <p:grpSpPr bwMode="auto">
                        <a:xfrm>
                          <a:off x="4856" y="696"/>
                          <a:ext cx="432" cy="533"/>
                          <a:chOff x="4856" y="696"/>
                          <a:chExt cx="432" cy="533"/>
                        </a:xfrm>
                      </p:grpSpPr>
                      <p:grpSp>
                        <p:nvGrpSpPr>
                          <p:cNvPr id="1118" name="Group 641"/>
                          <p:cNvGrpSpPr>
                            <a:grpSpLocks noChangeAspect="1"/>
                          </p:cNvGrpSpPr>
                          <p:nvPr/>
                        </p:nvGrpSpPr>
                        <p:grpSpPr bwMode="auto">
                          <a:xfrm>
                            <a:off x="4856" y="696"/>
                            <a:ext cx="431" cy="288"/>
                            <a:chOff x="4856" y="696"/>
                            <a:chExt cx="431" cy="288"/>
                          </a:xfrm>
                        </p:grpSpPr>
                        <p:sp>
                          <p:nvSpPr>
                            <p:cNvPr id="1123" name="Line 64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4" name="Line 64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5" name="Line 64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19" name="Group 645"/>
                          <p:cNvGrpSpPr>
                            <a:grpSpLocks noChangeAspect="1"/>
                          </p:cNvGrpSpPr>
                          <p:nvPr/>
                        </p:nvGrpSpPr>
                        <p:grpSpPr bwMode="auto">
                          <a:xfrm flipV="1">
                            <a:off x="4857" y="941"/>
                            <a:ext cx="431" cy="288"/>
                            <a:chOff x="4856" y="696"/>
                            <a:chExt cx="431" cy="288"/>
                          </a:xfrm>
                        </p:grpSpPr>
                        <p:sp>
                          <p:nvSpPr>
                            <p:cNvPr id="1120" name="Line 64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1" name="Line 64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2" name="Line 64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17" name="Oval 649"/>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3" name="Group 650"/>
                    <p:cNvGrpSpPr>
                      <a:grpSpLocks noChangeAspect="1"/>
                    </p:cNvGrpSpPr>
                    <p:nvPr/>
                  </p:nvGrpSpPr>
                  <p:grpSpPr bwMode="auto">
                    <a:xfrm>
                      <a:off x="5614" y="1808"/>
                      <a:ext cx="203" cy="79"/>
                      <a:chOff x="5546" y="1727"/>
                      <a:chExt cx="203" cy="79"/>
                    </a:xfrm>
                  </p:grpSpPr>
                  <p:grpSp>
                    <p:nvGrpSpPr>
                      <p:cNvPr id="1092" name="Group 651"/>
                      <p:cNvGrpSpPr>
                        <a:grpSpLocks noChangeAspect="1"/>
                      </p:cNvGrpSpPr>
                      <p:nvPr/>
                    </p:nvGrpSpPr>
                    <p:grpSpPr bwMode="auto">
                      <a:xfrm>
                        <a:off x="5546" y="1727"/>
                        <a:ext cx="63" cy="79"/>
                        <a:chOff x="4856" y="696"/>
                        <a:chExt cx="432" cy="533"/>
                      </a:xfrm>
                    </p:grpSpPr>
                    <p:grpSp>
                      <p:nvGrpSpPr>
                        <p:cNvPr id="1104" name="Group 652"/>
                        <p:cNvGrpSpPr>
                          <a:grpSpLocks noChangeAspect="1"/>
                        </p:cNvGrpSpPr>
                        <p:nvPr/>
                      </p:nvGrpSpPr>
                      <p:grpSpPr bwMode="auto">
                        <a:xfrm>
                          <a:off x="4856" y="696"/>
                          <a:ext cx="432" cy="533"/>
                          <a:chOff x="4856" y="696"/>
                          <a:chExt cx="432" cy="533"/>
                        </a:xfrm>
                      </p:grpSpPr>
                      <p:grpSp>
                        <p:nvGrpSpPr>
                          <p:cNvPr id="1106" name="Group 653"/>
                          <p:cNvGrpSpPr>
                            <a:grpSpLocks noChangeAspect="1"/>
                          </p:cNvGrpSpPr>
                          <p:nvPr/>
                        </p:nvGrpSpPr>
                        <p:grpSpPr bwMode="auto">
                          <a:xfrm>
                            <a:off x="4856" y="696"/>
                            <a:ext cx="431" cy="288"/>
                            <a:chOff x="4856" y="696"/>
                            <a:chExt cx="431" cy="288"/>
                          </a:xfrm>
                        </p:grpSpPr>
                        <p:sp>
                          <p:nvSpPr>
                            <p:cNvPr id="1111" name="Line 65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2" name="Line 65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3" name="Line 65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07" name="Group 657"/>
                          <p:cNvGrpSpPr>
                            <a:grpSpLocks noChangeAspect="1"/>
                          </p:cNvGrpSpPr>
                          <p:nvPr/>
                        </p:nvGrpSpPr>
                        <p:grpSpPr bwMode="auto">
                          <a:xfrm flipV="1">
                            <a:off x="4857" y="941"/>
                            <a:ext cx="431" cy="288"/>
                            <a:chOff x="4856" y="696"/>
                            <a:chExt cx="431" cy="288"/>
                          </a:xfrm>
                        </p:grpSpPr>
                        <p:sp>
                          <p:nvSpPr>
                            <p:cNvPr id="1108" name="Line 65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9" name="Line 65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0" name="Line 66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05" name="Oval 661"/>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93" name="Group 662"/>
                      <p:cNvGrpSpPr>
                        <a:grpSpLocks noChangeAspect="1"/>
                      </p:cNvGrpSpPr>
                      <p:nvPr/>
                    </p:nvGrpSpPr>
                    <p:grpSpPr bwMode="auto">
                      <a:xfrm>
                        <a:off x="5686" y="1727"/>
                        <a:ext cx="63" cy="79"/>
                        <a:chOff x="4856" y="696"/>
                        <a:chExt cx="432" cy="533"/>
                      </a:xfrm>
                    </p:grpSpPr>
                    <p:grpSp>
                      <p:nvGrpSpPr>
                        <p:cNvPr id="1094" name="Group 663"/>
                        <p:cNvGrpSpPr>
                          <a:grpSpLocks noChangeAspect="1"/>
                        </p:cNvGrpSpPr>
                        <p:nvPr/>
                      </p:nvGrpSpPr>
                      <p:grpSpPr bwMode="auto">
                        <a:xfrm>
                          <a:off x="4856" y="696"/>
                          <a:ext cx="432" cy="533"/>
                          <a:chOff x="4856" y="696"/>
                          <a:chExt cx="432" cy="533"/>
                        </a:xfrm>
                      </p:grpSpPr>
                      <p:grpSp>
                        <p:nvGrpSpPr>
                          <p:cNvPr id="1096" name="Group 664"/>
                          <p:cNvGrpSpPr>
                            <a:grpSpLocks noChangeAspect="1"/>
                          </p:cNvGrpSpPr>
                          <p:nvPr/>
                        </p:nvGrpSpPr>
                        <p:grpSpPr bwMode="auto">
                          <a:xfrm>
                            <a:off x="4856" y="696"/>
                            <a:ext cx="431" cy="288"/>
                            <a:chOff x="4856" y="696"/>
                            <a:chExt cx="431" cy="288"/>
                          </a:xfrm>
                        </p:grpSpPr>
                        <p:sp>
                          <p:nvSpPr>
                            <p:cNvPr id="1101" name="Line 66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2" name="Line 66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3" name="Line 66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97" name="Group 668"/>
                          <p:cNvGrpSpPr>
                            <a:grpSpLocks noChangeAspect="1"/>
                          </p:cNvGrpSpPr>
                          <p:nvPr/>
                        </p:nvGrpSpPr>
                        <p:grpSpPr bwMode="auto">
                          <a:xfrm flipV="1">
                            <a:off x="4857" y="941"/>
                            <a:ext cx="431" cy="288"/>
                            <a:chOff x="4856" y="696"/>
                            <a:chExt cx="431" cy="288"/>
                          </a:xfrm>
                        </p:grpSpPr>
                        <p:sp>
                          <p:nvSpPr>
                            <p:cNvPr id="1098" name="Line 66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9" name="Line 67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0" name="Line 67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95" name="Oval 672"/>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4" name="Group 673"/>
                    <p:cNvGrpSpPr>
                      <a:grpSpLocks noChangeAspect="1"/>
                    </p:cNvGrpSpPr>
                    <p:nvPr/>
                  </p:nvGrpSpPr>
                  <p:grpSpPr bwMode="auto">
                    <a:xfrm>
                      <a:off x="5614" y="1952"/>
                      <a:ext cx="203" cy="79"/>
                      <a:chOff x="5546" y="1727"/>
                      <a:chExt cx="203" cy="79"/>
                    </a:xfrm>
                  </p:grpSpPr>
                  <p:grpSp>
                    <p:nvGrpSpPr>
                      <p:cNvPr id="1070" name="Group 674"/>
                      <p:cNvGrpSpPr>
                        <a:grpSpLocks noChangeAspect="1"/>
                      </p:cNvGrpSpPr>
                      <p:nvPr/>
                    </p:nvGrpSpPr>
                    <p:grpSpPr bwMode="auto">
                      <a:xfrm>
                        <a:off x="5546" y="1727"/>
                        <a:ext cx="63" cy="79"/>
                        <a:chOff x="4856" y="696"/>
                        <a:chExt cx="432" cy="533"/>
                      </a:xfrm>
                    </p:grpSpPr>
                    <p:grpSp>
                      <p:nvGrpSpPr>
                        <p:cNvPr id="1082" name="Group 675"/>
                        <p:cNvGrpSpPr>
                          <a:grpSpLocks noChangeAspect="1"/>
                        </p:cNvGrpSpPr>
                        <p:nvPr/>
                      </p:nvGrpSpPr>
                      <p:grpSpPr bwMode="auto">
                        <a:xfrm>
                          <a:off x="4856" y="696"/>
                          <a:ext cx="432" cy="533"/>
                          <a:chOff x="4856" y="696"/>
                          <a:chExt cx="432" cy="533"/>
                        </a:xfrm>
                      </p:grpSpPr>
                      <p:grpSp>
                        <p:nvGrpSpPr>
                          <p:cNvPr id="1084" name="Group 676"/>
                          <p:cNvGrpSpPr>
                            <a:grpSpLocks noChangeAspect="1"/>
                          </p:cNvGrpSpPr>
                          <p:nvPr/>
                        </p:nvGrpSpPr>
                        <p:grpSpPr bwMode="auto">
                          <a:xfrm>
                            <a:off x="4856" y="696"/>
                            <a:ext cx="431" cy="288"/>
                            <a:chOff x="4856" y="696"/>
                            <a:chExt cx="431" cy="288"/>
                          </a:xfrm>
                        </p:grpSpPr>
                        <p:sp>
                          <p:nvSpPr>
                            <p:cNvPr id="1089" name="Line 67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0" name="Line 67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1" name="Line 67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85" name="Group 680"/>
                          <p:cNvGrpSpPr>
                            <a:grpSpLocks noChangeAspect="1"/>
                          </p:cNvGrpSpPr>
                          <p:nvPr/>
                        </p:nvGrpSpPr>
                        <p:grpSpPr bwMode="auto">
                          <a:xfrm flipV="1">
                            <a:off x="4857" y="941"/>
                            <a:ext cx="431" cy="288"/>
                            <a:chOff x="4856" y="696"/>
                            <a:chExt cx="431" cy="288"/>
                          </a:xfrm>
                        </p:grpSpPr>
                        <p:sp>
                          <p:nvSpPr>
                            <p:cNvPr id="1086" name="Line 68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7" name="Line 68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8" name="Line 68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83" name="Oval 684"/>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71" name="Group 685"/>
                      <p:cNvGrpSpPr>
                        <a:grpSpLocks noChangeAspect="1"/>
                      </p:cNvGrpSpPr>
                      <p:nvPr/>
                    </p:nvGrpSpPr>
                    <p:grpSpPr bwMode="auto">
                      <a:xfrm>
                        <a:off x="5686" y="1727"/>
                        <a:ext cx="63" cy="79"/>
                        <a:chOff x="4856" y="696"/>
                        <a:chExt cx="432" cy="533"/>
                      </a:xfrm>
                    </p:grpSpPr>
                    <p:grpSp>
                      <p:nvGrpSpPr>
                        <p:cNvPr id="1072" name="Group 686"/>
                        <p:cNvGrpSpPr>
                          <a:grpSpLocks noChangeAspect="1"/>
                        </p:cNvGrpSpPr>
                        <p:nvPr/>
                      </p:nvGrpSpPr>
                      <p:grpSpPr bwMode="auto">
                        <a:xfrm>
                          <a:off x="4856" y="696"/>
                          <a:ext cx="432" cy="533"/>
                          <a:chOff x="4856" y="696"/>
                          <a:chExt cx="432" cy="533"/>
                        </a:xfrm>
                      </p:grpSpPr>
                      <p:grpSp>
                        <p:nvGrpSpPr>
                          <p:cNvPr id="1074" name="Group 687"/>
                          <p:cNvGrpSpPr>
                            <a:grpSpLocks noChangeAspect="1"/>
                          </p:cNvGrpSpPr>
                          <p:nvPr/>
                        </p:nvGrpSpPr>
                        <p:grpSpPr bwMode="auto">
                          <a:xfrm>
                            <a:off x="4856" y="696"/>
                            <a:ext cx="431" cy="288"/>
                            <a:chOff x="4856" y="696"/>
                            <a:chExt cx="431" cy="288"/>
                          </a:xfrm>
                        </p:grpSpPr>
                        <p:sp>
                          <p:nvSpPr>
                            <p:cNvPr id="1079" name="Line 68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0" name="Line 68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1" name="Line 69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75" name="Group 691"/>
                          <p:cNvGrpSpPr>
                            <a:grpSpLocks noChangeAspect="1"/>
                          </p:cNvGrpSpPr>
                          <p:nvPr/>
                        </p:nvGrpSpPr>
                        <p:grpSpPr bwMode="auto">
                          <a:xfrm flipV="1">
                            <a:off x="4857" y="941"/>
                            <a:ext cx="431" cy="288"/>
                            <a:chOff x="4856" y="696"/>
                            <a:chExt cx="431" cy="288"/>
                          </a:xfrm>
                        </p:grpSpPr>
                        <p:sp>
                          <p:nvSpPr>
                            <p:cNvPr id="1076" name="Line 69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7" name="Line 69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8" name="Line 69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73" name="Oval 695"/>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5" name="Group 696"/>
                    <p:cNvGrpSpPr>
                      <a:grpSpLocks noChangeAspect="1"/>
                    </p:cNvGrpSpPr>
                    <p:nvPr/>
                  </p:nvGrpSpPr>
                  <p:grpSpPr bwMode="auto">
                    <a:xfrm>
                      <a:off x="5614" y="2096"/>
                      <a:ext cx="203" cy="79"/>
                      <a:chOff x="5546" y="1727"/>
                      <a:chExt cx="203" cy="79"/>
                    </a:xfrm>
                  </p:grpSpPr>
                  <p:grpSp>
                    <p:nvGrpSpPr>
                      <p:cNvPr id="1048" name="Group 697"/>
                      <p:cNvGrpSpPr>
                        <a:grpSpLocks noChangeAspect="1"/>
                      </p:cNvGrpSpPr>
                      <p:nvPr/>
                    </p:nvGrpSpPr>
                    <p:grpSpPr bwMode="auto">
                      <a:xfrm>
                        <a:off x="5546" y="1727"/>
                        <a:ext cx="63" cy="79"/>
                        <a:chOff x="4856" y="696"/>
                        <a:chExt cx="432" cy="533"/>
                      </a:xfrm>
                    </p:grpSpPr>
                    <p:grpSp>
                      <p:nvGrpSpPr>
                        <p:cNvPr id="1060" name="Group 698"/>
                        <p:cNvGrpSpPr>
                          <a:grpSpLocks noChangeAspect="1"/>
                        </p:cNvGrpSpPr>
                        <p:nvPr/>
                      </p:nvGrpSpPr>
                      <p:grpSpPr bwMode="auto">
                        <a:xfrm>
                          <a:off x="4856" y="696"/>
                          <a:ext cx="432" cy="533"/>
                          <a:chOff x="4856" y="696"/>
                          <a:chExt cx="432" cy="533"/>
                        </a:xfrm>
                      </p:grpSpPr>
                      <p:grpSp>
                        <p:nvGrpSpPr>
                          <p:cNvPr id="1062" name="Group 699"/>
                          <p:cNvGrpSpPr>
                            <a:grpSpLocks noChangeAspect="1"/>
                          </p:cNvGrpSpPr>
                          <p:nvPr/>
                        </p:nvGrpSpPr>
                        <p:grpSpPr bwMode="auto">
                          <a:xfrm>
                            <a:off x="4856" y="696"/>
                            <a:ext cx="431" cy="288"/>
                            <a:chOff x="4856" y="696"/>
                            <a:chExt cx="431" cy="288"/>
                          </a:xfrm>
                        </p:grpSpPr>
                        <p:sp>
                          <p:nvSpPr>
                            <p:cNvPr id="1067" name="Line 70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8" name="Line 70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9" name="Line 70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63" name="Group 703"/>
                          <p:cNvGrpSpPr>
                            <a:grpSpLocks noChangeAspect="1"/>
                          </p:cNvGrpSpPr>
                          <p:nvPr/>
                        </p:nvGrpSpPr>
                        <p:grpSpPr bwMode="auto">
                          <a:xfrm flipV="1">
                            <a:off x="4857" y="941"/>
                            <a:ext cx="431" cy="288"/>
                            <a:chOff x="4856" y="696"/>
                            <a:chExt cx="431" cy="288"/>
                          </a:xfrm>
                        </p:grpSpPr>
                        <p:sp>
                          <p:nvSpPr>
                            <p:cNvPr id="1064" name="Line 70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 name="Line 70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6" name="Line 70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61" name="Oval 707"/>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49" name="Group 708"/>
                      <p:cNvGrpSpPr>
                        <a:grpSpLocks noChangeAspect="1"/>
                      </p:cNvGrpSpPr>
                      <p:nvPr/>
                    </p:nvGrpSpPr>
                    <p:grpSpPr bwMode="auto">
                      <a:xfrm>
                        <a:off x="5686" y="1727"/>
                        <a:ext cx="63" cy="79"/>
                        <a:chOff x="4856" y="696"/>
                        <a:chExt cx="432" cy="533"/>
                      </a:xfrm>
                    </p:grpSpPr>
                    <p:grpSp>
                      <p:nvGrpSpPr>
                        <p:cNvPr id="1050" name="Group 709"/>
                        <p:cNvGrpSpPr>
                          <a:grpSpLocks noChangeAspect="1"/>
                        </p:cNvGrpSpPr>
                        <p:nvPr/>
                      </p:nvGrpSpPr>
                      <p:grpSpPr bwMode="auto">
                        <a:xfrm>
                          <a:off x="4856" y="696"/>
                          <a:ext cx="432" cy="533"/>
                          <a:chOff x="4856" y="696"/>
                          <a:chExt cx="432" cy="533"/>
                        </a:xfrm>
                      </p:grpSpPr>
                      <p:grpSp>
                        <p:nvGrpSpPr>
                          <p:cNvPr id="1052" name="Group 710"/>
                          <p:cNvGrpSpPr>
                            <a:grpSpLocks noChangeAspect="1"/>
                          </p:cNvGrpSpPr>
                          <p:nvPr/>
                        </p:nvGrpSpPr>
                        <p:grpSpPr bwMode="auto">
                          <a:xfrm>
                            <a:off x="4856" y="696"/>
                            <a:ext cx="431" cy="288"/>
                            <a:chOff x="4856" y="696"/>
                            <a:chExt cx="431" cy="288"/>
                          </a:xfrm>
                        </p:grpSpPr>
                        <p:sp>
                          <p:nvSpPr>
                            <p:cNvPr id="1057" name="Line 71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 name="Line 71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9" name="Line 71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3" name="Group 714"/>
                          <p:cNvGrpSpPr>
                            <a:grpSpLocks noChangeAspect="1"/>
                          </p:cNvGrpSpPr>
                          <p:nvPr/>
                        </p:nvGrpSpPr>
                        <p:grpSpPr bwMode="auto">
                          <a:xfrm flipV="1">
                            <a:off x="4857" y="941"/>
                            <a:ext cx="431" cy="288"/>
                            <a:chOff x="4856" y="696"/>
                            <a:chExt cx="431" cy="288"/>
                          </a:xfrm>
                        </p:grpSpPr>
                        <p:sp>
                          <p:nvSpPr>
                            <p:cNvPr id="1054" name="Line 71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 name="Line 71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 name="Line 71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51" name="Oval 718"/>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6" name="Group 719"/>
                    <p:cNvGrpSpPr>
                      <a:grpSpLocks noChangeAspect="1"/>
                    </p:cNvGrpSpPr>
                    <p:nvPr/>
                  </p:nvGrpSpPr>
                  <p:grpSpPr bwMode="auto">
                    <a:xfrm>
                      <a:off x="5614" y="2240"/>
                      <a:ext cx="203" cy="79"/>
                      <a:chOff x="5546" y="1727"/>
                      <a:chExt cx="203" cy="79"/>
                    </a:xfrm>
                  </p:grpSpPr>
                  <p:grpSp>
                    <p:nvGrpSpPr>
                      <p:cNvPr id="1026" name="Group 720"/>
                      <p:cNvGrpSpPr>
                        <a:grpSpLocks noChangeAspect="1"/>
                      </p:cNvGrpSpPr>
                      <p:nvPr/>
                    </p:nvGrpSpPr>
                    <p:grpSpPr bwMode="auto">
                      <a:xfrm>
                        <a:off x="5546" y="1727"/>
                        <a:ext cx="63" cy="79"/>
                        <a:chOff x="4856" y="696"/>
                        <a:chExt cx="432" cy="533"/>
                      </a:xfrm>
                    </p:grpSpPr>
                    <p:grpSp>
                      <p:nvGrpSpPr>
                        <p:cNvPr id="1038" name="Group 721"/>
                        <p:cNvGrpSpPr>
                          <a:grpSpLocks noChangeAspect="1"/>
                        </p:cNvGrpSpPr>
                        <p:nvPr/>
                      </p:nvGrpSpPr>
                      <p:grpSpPr bwMode="auto">
                        <a:xfrm>
                          <a:off x="4856" y="696"/>
                          <a:ext cx="432" cy="533"/>
                          <a:chOff x="4856" y="696"/>
                          <a:chExt cx="432" cy="533"/>
                        </a:xfrm>
                      </p:grpSpPr>
                      <p:grpSp>
                        <p:nvGrpSpPr>
                          <p:cNvPr id="1040" name="Group 722"/>
                          <p:cNvGrpSpPr>
                            <a:grpSpLocks noChangeAspect="1"/>
                          </p:cNvGrpSpPr>
                          <p:nvPr/>
                        </p:nvGrpSpPr>
                        <p:grpSpPr bwMode="auto">
                          <a:xfrm>
                            <a:off x="4856" y="696"/>
                            <a:ext cx="431" cy="288"/>
                            <a:chOff x="4856" y="696"/>
                            <a:chExt cx="431" cy="288"/>
                          </a:xfrm>
                        </p:grpSpPr>
                        <p:sp>
                          <p:nvSpPr>
                            <p:cNvPr id="1045" name="Line 72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72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Line 72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1" name="Group 726"/>
                          <p:cNvGrpSpPr>
                            <a:grpSpLocks noChangeAspect="1"/>
                          </p:cNvGrpSpPr>
                          <p:nvPr/>
                        </p:nvGrpSpPr>
                        <p:grpSpPr bwMode="auto">
                          <a:xfrm flipV="1">
                            <a:off x="4857" y="941"/>
                            <a:ext cx="431" cy="288"/>
                            <a:chOff x="4856" y="696"/>
                            <a:chExt cx="431" cy="288"/>
                          </a:xfrm>
                        </p:grpSpPr>
                        <p:sp>
                          <p:nvSpPr>
                            <p:cNvPr id="1042" name="Line 72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Line 72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Line 72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39" name="Oval 730"/>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27" name="Group 731"/>
                      <p:cNvGrpSpPr>
                        <a:grpSpLocks noChangeAspect="1"/>
                      </p:cNvGrpSpPr>
                      <p:nvPr/>
                    </p:nvGrpSpPr>
                    <p:grpSpPr bwMode="auto">
                      <a:xfrm>
                        <a:off x="5686" y="1727"/>
                        <a:ext cx="63" cy="79"/>
                        <a:chOff x="4856" y="696"/>
                        <a:chExt cx="432" cy="533"/>
                      </a:xfrm>
                    </p:grpSpPr>
                    <p:grpSp>
                      <p:nvGrpSpPr>
                        <p:cNvPr id="1028" name="Group 732"/>
                        <p:cNvGrpSpPr>
                          <a:grpSpLocks noChangeAspect="1"/>
                        </p:cNvGrpSpPr>
                        <p:nvPr/>
                      </p:nvGrpSpPr>
                      <p:grpSpPr bwMode="auto">
                        <a:xfrm>
                          <a:off x="4856" y="696"/>
                          <a:ext cx="432" cy="533"/>
                          <a:chOff x="4856" y="696"/>
                          <a:chExt cx="432" cy="533"/>
                        </a:xfrm>
                      </p:grpSpPr>
                      <p:grpSp>
                        <p:nvGrpSpPr>
                          <p:cNvPr id="1030" name="Group 733"/>
                          <p:cNvGrpSpPr>
                            <a:grpSpLocks noChangeAspect="1"/>
                          </p:cNvGrpSpPr>
                          <p:nvPr/>
                        </p:nvGrpSpPr>
                        <p:grpSpPr bwMode="auto">
                          <a:xfrm>
                            <a:off x="4856" y="696"/>
                            <a:ext cx="431" cy="288"/>
                            <a:chOff x="4856" y="696"/>
                            <a:chExt cx="431" cy="288"/>
                          </a:xfrm>
                        </p:grpSpPr>
                        <p:sp>
                          <p:nvSpPr>
                            <p:cNvPr id="1035" name="Line 73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Line 73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Line 73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1" name="Group 737"/>
                          <p:cNvGrpSpPr>
                            <a:grpSpLocks noChangeAspect="1"/>
                          </p:cNvGrpSpPr>
                          <p:nvPr/>
                        </p:nvGrpSpPr>
                        <p:grpSpPr bwMode="auto">
                          <a:xfrm flipV="1">
                            <a:off x="4857" y="941"/>
                            <a:ext cx="431" cy="288"/>
                            <a:chOff x="4856" y="696"/>
                            <a:chExt cx="431" cy="288"/>
                          </a:xfrm>
                        </p:grpSpPr>
                        <p:sp>
                          <p:nvSpPr>
                            <p:cNvPr id="1032" name="Line 73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Line 73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Line 74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29" name="Oval 741"/>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7" name="Group 742"/>
                    <p:cNvGrpSpPr>
                      <a:grpSpLocks noChangeAspect="1"/>
                    </p:cNvGrpSpPr>
                    <p:nvPr/>
                  </p:nvGrpSpPr>
                  <p:grpSpPr bwMode="auto">
                    <a:xfrm>
                      <a:off x="5614" y="2384"/>
                      <a:ext cx="203" cy="79"/>
                      <a:chOff x="5546" y="1727"/>
                      <a:chExt cx="203" cy="79"/>
                    </a:xfrm>
                  </p:grpSpPr>
                  <p:grpSp>
                    <p:nvGrpSpPr>
                      <p:cNvPr id="1004" name="Group 743"/>
                      <p:cNvGrpSpPr>
                        <a:grpSpLocks noChangeAspect="1"/>
                      </p:cNvGrpSpPr>
                      <p:nvPr/>
                    </p:nvGrpSpPr>
                    <p:grpSpPr bwMode="auto">
                      <a:xfrm>
                        <a:off x="5546" y="1727"/>
                        <a:ext cx="63" cy="79"/>
                        <a:chOff x="4856" y="696"/>
                        <a:chExt cx="432" cy="533"/>
                      </a:xfrm>
                    </p:grpSpPr>
                    <p:grpSp>
                      <p:nvGrpSpPr>
                        <p:cNvPr id="1016" name="Group 744"/>
                        <p:cNvGrpSpPr>
                          <a:grpSpLocks noChangeAspect="1"/>
                        </p:cNvGrpSpPr>
                        <p:nvPr/>
                      </p:nvGrpSpPr>
                      <p:grpSpPr bwMode="auto">
                        <a:xfrm>
                          <a:off x="4856" y="696"/>
                          <a:ext cx="432" cy="533"/>
                          <a:chOff x="4856" y="696"/>
                          <a:chExt cx="432" cy="533"/>
                        </a:xfrm>
                      </p:grpSpPr>
                      <p:grpSp>
                        <p:nvGrpSpPr>
                          <p:cNvPr id="1018" name="Group 745"/>
                          <p:cNvGrpSpPr>
                            <a:grpSpLocks noChangeAspect="1"/>
                          </p:cNvGrpSpPr>
                          <p:nvPr/>
                        </p:nvGrpSpPr>
                        <p:grpSpPr bwMode="auto">
                          <a:xfrm>
                            <a:off x="4856" y="696"/>
                            <a:ext cx="431" cy="288"/>
                            <a:chOff x="4856" y="696"/>
                            <a:chExt cx="431" cy="288"/>
                          </a:xfrm>
                        </p:grpSpPr>
                        <p:sp>
                          <p:nvSpPr>
                            <p:cNvPr id="1023" name="Line 74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 name="Line 74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 name="Line 74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9" name="Group 749"/>
                          <p:cNvGrpSpPr>
                            <a:grpSpLocks noChangeAspect="1"/>
                          </p:cNvGrpSpPr>
                          <p:nvPr/>
                        </p:nvGrpSpPr>
                        <p:grpSpPr bwMode="auto">
                          <a:xfrm flipV="1">
                            <a:off x="4857" y="941"/>
                            <a:ext cx="431" cy="288"/>
                            <a:chOff x="4856" y="696"/>
                            <a:chExt cx="431" cy="288"/>
                          </a:xfrm>
                        </p:grpSpPr>
                        <p:sp>
                          <p:nvSpPr>
                            <p:cNvPr id="1020" name="Line 75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1" name="Line 75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 name="Line 75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17" name="Oval 753"/>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05" name="Group 754"/>
                      <p:cNvGrpSpPr>
                        <a:grpSpLocks noChangeAspect="1"/>
                      </p:cNvGrpSpPr>
                      <p:nvPr/>
                    </p:nvGrpSpPr>
                    <p:grpSpPr bwMode="auto">
                      <a:xfrm>
                        <a:off x="5686" y="1727"/>
                        <a:ext cx="63" cy="79"/>
                        <a:chOff x="4856" y="696"/>
                        <a:chExt cx="432" cy="533"/>
                      </a:xfrm>
                    </p:grpSpPr>
                    <p:grpSp>
                      <p:nvGrpSpPr>
                        <p:cNvPr id="1006" name="Group 755"/>
                        <p:cNvGrpSpPr>
                          <a:grpSpLocks noChangeAspect="1"/>
                        </p:cNvGrpSpPr>
                        <p:nvPr/>
                      </p:nvGrpSpPr>
                      <p:grpSpPr bwMode="auto">
                        <a:xfrm>
                          <a:off x="4856" y="696"/>
                          <a:ext cx="432" cy="533"/>
                          <a:chOff x="4856" y="696"/>
                          <a:chExt cx="432" cy="533"/>
                        </a:xfrm>
                      </p:grpSpPr>
                      <p:grpSp>
                        <p:nvGrpSpPr>
                          <p:cNvPr id="1008" name="Group 756"/>
                          <p:cNvGrpSpPr>
                            <a:grpSpLocks noChangeAspect="1"/>
                          </p:cNvGrpSpPr>
                          <p:nvPr/>
                        </p:nvGrpSpPr>
                        <p:grpSpPr bwMode="auto">
                          <a:xfrm>
                            <a:off x="4856" y="696"/>
                            <a:ext cx="431" cy="288"/>
                            <a:chOff x="4856" y="696"/>
                            <a:chExt cx="431" cy="288"/>
                          </a:xfrm>
                        </p:grpSpPr>
                        <p:sp>
                          <p:nvSpPr>
                            <p:cNvPr id="1013" name="Line 75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 name="Line 75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 name="Line 75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9" name="Group 760"/>
                          <p:cNvGrpSpPr>
                            <a:grpSpLocks noChangeAspect="1"/>
                          </p:cNvGrpSpPr>
                          <p:nvPr/>
                        </p:nvGrpSpPr>
                        <p:grpSpPr bwMode="auto">
                          <a:xfrm flipV="1">
                            <a:off x="4857" y="941"/>
                            <a:ext cx="431" cy="288"/>
                            <a:chOff x="4856" y="696"/>
                            <a:chExt cx="431" cy="288"/>
                          </a:xfrm>
                        </p:grpSpPr>
                        <p:sp>
                          <p:nvSpPr>
                            <p:cNvPr id="1010" name="Line 76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1" name="Line 76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 name="Line 76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07" name="Oval 764"/>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8" name="Group 765"/>
                    <p:cNvGrpSpPr>
                      <a:grpSpLocks noChangeAspect="1"/>
                    </p:cNvGrpSpPr>
                    <p:nvPr/>
                  </p:nvGrpSpPr>
                  <p:grpSpPr bwMode="auto">
                    <a:xfrm>
                      <a:off x="5614" y="2528"/>
                      <a:ext cx="203" cy="79"/>
                      <a:chOff x="5546" y="1727"/>
                      <a:chExt cx="203" cy="79"/>
                    </a:xfrm>
                  </p:grpSpPr>
                  <p:grpSp>
                    <p:nvGrpSpPr>
                      <p:cNvPr id="982" name="Group 766"/>
                      <p:cNvGrpSpPr>
                        <a:grpSpLocks noChangeAspect="1"/>
                      </p:cNvGrpSpPr>
                      <p:nvPr/>
                    </p:nvGrpSpPr>
                    <p:grpSpPr bwMode="auto">
                      <a:xfrm>
                        <a:off x="5546" y="1727"/>
                        <a:ext cx="63" cy="79"/>
                        <a:chOff x="4856" y="696"/>
                        <a:chExt cx="432" cy="533"/>
                      </a:xfrm>
                    </p:grpSpPr>
                    <p:grpSp>
                      <p:nvGrpSpPr>
                        <p:cNvPr id="994" name="Group 767"/>
                        <p:cNvGrpSpPr>
                          <a:grpSpLocks noChangeAspect="1"/>
                        </p:cNvGrpSpPr>
                        <p:nvPr/>
                      </p:nvGrpSpPr>
                      <p:grpSpPr bwMode="auto">
                        <a:xfrm>
                          <a:off x="4856" y="696"/>
                          <a:ext cx="432" cy="533"/>
                          <a:chOff x="4856" y="696"/>
                          <a:chExt cx="432" cy="533"/>
                        </a:xfrm>
                      </p:grpSpPr>
                      <p:grpSp>
                        <p:nvGrpSpPr>
                          <p:cNvPr id="996" name="Group 768"/>
                          <p:cNvGrpSpPr>
                            <a:grpSpLocks noChangeAspect="1"/>
                          </p:cNvGrpSpPr>
                          <p:nvPr/>
                        </p:nvGrpSpPr>
                        <p:grpSpPr bwMode="auto">
                          <a:xfrm>
                            <a:off x="4856" y="696"/>
                            <a:ext cx="431" cy="288"/>
                            <a:chOff x="4856" y="696"/>
                            <a:chExt cx="431" cy="288"/>
                          </a:xfrm>
                        </p:grpSpPr>
                        <p:sp>
                          <p:nvSpPr>
                            <p:cNvPr id="1001" name="Line 76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 name="Line 77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 name="Line 77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7" name="Group 772"/>
                          <p:cNvGrpSpPr>
                            <a:grpSpLocks noChangeAspect="1"/>
                          </p:cNvGrpSpPr>
                          <p:nvPr/>
                        </p:nvGrpSpPr>
                        <p:grpSpPr bwMode="auto">
                          <a:xfrm flipV="1">
                            <a:off x="4857" y="941"/>
                            <a:ext cx="431" cy="288"/>
                            <a:chOff x="4856" y="696"/>
                            <a:chExt cx="431" cy="288"/>
                          </a:xfrm>
                        </p:grpSpPr>
                        <p:sp>
                          <p:nvSpPr>
                            <p:cNvPr id="998" name="Line 77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9" name="Line 77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0" name="Line 77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95" name="Oval 776"/>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83" name="Group 777"/>
                      <p:cNvGrpSpPr>
                        <a:grpSpLocks noChangeAspect="1"/>
                      </p:cNvGrpSpPr>
                      <p:nvPr/>
                    </p:nvGrpSpPr>
                    <p:grpSpPr bwMode="auto">
                      <a:xfrm>
                        <a:off x="5686" y="1727"/>
                        <a:ext cx="63" cy="79"/>
                        <a:chOff x="4856" y="696"/>
                        <a:chExt cx="432" cy="533"/>
                      </a:xfrm>
                    </p:grpSpPr>
                    <p:grpSp>
                      <p:nvGrpSpPr>
                        <p:cNvPr id="984" name="Group 778"/>
                        <p:cNvGrpSpPr>
                          <a:grpSpLocks noChangeAspect="1"/>
                        </p:cNvGrpSpPr>
                        <p:nvPr/>
                      </p:nvGrpSpPr>
                      <p:grpSpPr bwMode="auto">
                        <a:xfrm>
                          <a:off x="4856" y="696"/>
                          <a:ext cx="432" cy="533"/>
                          <a:chOff x="4856" y="696"/>
                          <a:chExt cx="432" cy="533"/>
                        </a:xfrm>
                      </p:grpSpPr>
                      <p:grpSp>
                        <p:nvGrpSpPr>
                          <p:cNvPr id="986" name="Group 779"/>
                          <p:cNvGrpSpPr>
                            <a:grpSpLocks noChangeAspect="1"/>
                          </p:cNvGrpSpPr>
                          <p:nvPr/>
                        </p:nvGrpSpPr>
                        <p:grpSpPr bwMode="auto">
                          <a:xfrm>
                            <a:off x="4856" y="696"/>
                            <a:ext cx="431" cy="288"/>
                            <a:chOff x="4856" y="696"/>
                            <a:chExt cx="431" cy="288"/>
                          </a:xfrm>
                        </p:grpSpPr>
                        <p:sp>
                          <p:nvSpPr>
                            <p:cNvPr id="991" name="Line 78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2" name="Line 78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 name="Line 78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7" name="Group 783"/>
                          <p:cNvGrpSpPr>
                            <a:grpSpLocks noChangeAspect="1"/>
                          </p:cNvGrpSpPr>
                          <p:nvPr/>
                        </p:nvGrpSpPr>
                        <p:grpSpPr bwMode="auto">
                          <a:xfrm flipV="1">
                            <a:off x="4857" y="941"/>
                            <a:ext cx="431" cy="288"/>
                            <a:chOff x="4856" y="696"/>
                            <a:chExt cx="431" cy="288"/>
                          </a:xfrm>
                        </p:grpSpPr>
                        <p:sp>
                          <p:nvSpPr>
                            <p:cNvPr id="988" name="Line 78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 name="Line 78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0" name="Line 78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85" name="Oval 787"/>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9" name="Group 788"/>
                    <p:cNvGrpSpPr>
                      <a:grpSpLocks noChangeAspect="1"/>
                    </p:cNvGrpSpPr>
                    <p:nvPr/>
                  </p:nvGrpSpPr>
                  <p:grpSpPr bwMode="auto">
                    <a:xfrm>
                      <a:off x="5614" y="2672"/>
                      <a:ext cx="203" cy="79"/>
                      <a:chOff x="5546" y="1727"/>
                      <a:chExt cx="203" cy="79"/>
                    </a:xfrm>
                  </p:grpSpPr>
                  <p:grpSp>
                    <p:nvGrpSpPr>
                      <p:cNvPr id="960" name="Group 789"/>
                      <p:cNvGrpSpPr>
                        <a:grpSpLocks noChangeAspect="1"/>
                      </p:cNvGrpSpPr>
                      <p:nvPr/>
                    </p:nvGrpSpPr>
                    <p:grpSpPr bwMode="auto">
                      <a:xfrm>
                        <a:off x="5546" y="1727"/>
                        <a:ext cx="63" cy="79"/>
                        <a:chOff x="4856" y="696"/>
                        <a:chExt cx="432" cy="533"/>
                      </a:xfrm>
                    </p:grpSpPr>
                    <p:grpSp>
                      <p:nvGrpSpPr>
                        <p:cNvPr id="972" name="Group 790"/>
                        <p:cNvGrpSpPr>
                          <a:grpSpLocks noChangeAspect="1"/>
                        </p:cNvGrpSpPr>
                        <p:nvPr/>
                      </p:nvGrpSpPr>
                      <p:grpSpPr bwMode="auto">
                        <a:xfrm>
                          <a:off x="4856" y="696"/>
                          <a:ext cx="432" cy="533"/>
                          <a:chOff x="4856" y="696"/>
                          <a:chExt cx="432" cy="533"/>
                        </a:xfrm>
                      </p:grpSpPr>
                      <p:grpSp>
                        <p:nvGrpSpPr>
                          <p:cNvPr id="974" name="Group 791"/>
                          <p:cNvGrpSpPr>
                            <a:grpSpLocks noChangeAspect="1"/>
                          </p:cNvGrpSpPr>
                          <p:nvPr/>
                        </p:nvGrpSpPr>
                        <p:grpSpPr bwMode="auto">
                          <a:xfrm>
                            <a:off x="4856" y="696"/>
                            <a:ext cx="431" cy="288"/>
                            <a:chOff x="4856" y="696"/>
                            <a:chExt cx="431" cy="288"/>
                          </a:xfrm>
                        </p:grpSpPr>
                        <p:sp>
                          <p:nvSpPr>
                            <p:cNvPr id="979" name="Line 79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 name="Line 79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 name="Line 79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5" name="Group 795"/>
                          <p:cNvGrpSpPr>
                            <a:grpSpLocks noChangeAspect="1"/>
                          </p:cNvGrpSpPr>
                          <p:nvPr/>
                        </p:nvGrpSpPr>
                        <p:grpSpPr bwMode="auto">
                          <a:xfrm flipV="1">
                            <a:off x="4857" y="941"/>
                            <a:ext cx="431" cy="288"/>
                            <a:chOff x="4856" y="696"/>
                            <a:chExt cx="431" cy="288"/>
                          </a:xfrm>
                        </p:grpSpPr>
                        <p:sp>
                          <p:nvSpPr>
                            <p:cNvPr id="976" name="Line 79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 name="Line 79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8" name="Line 79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73" name="Oval 799"/>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61" name="Group 800"/>
                      <p:cNvGrpSpPr>
                        <a:grpSpLocks noChangeAspect="1"/>
                      </p:cNvGrpSpPr>
                      <p:nvPr/>
                    </p:nvGrpSpPr>
                    <p:grpSpPr bwMode="auto">
                      <a:xfrm>
                        <a:off x="5686" y="1727"/>
                        <a:ext cx="63" cy="79"/>
                        <a:chOff x="4856" y="696"/>
                        <a:chExt cx="432" cy="533"/>
                      </a:xfrm>
                    </p:grpSpPr>
                    <p:grpSp>
                      <p:nvGrpSpPr>
                        <p:cNvPr id="962" name="Group 801"/>
                        <p:cNvGrpSpPr>
                          <a:grpSpLocks noChangeAspect="1"/>
                        </p:cNvGrpSpPr>
                        <p:nvPr/>
                      </p:nvGrpSpPr>
                      <p:grpSpPr bwMode="auto">
                        <a:xfrm>
                          <a:off x="4856" y="696"/>
                          <a:ext cx="432" cy="533"/>
                          <a:chOff x="4856" y="696"/>
                          <a:chExt cx="432" cy="533"/>
                        </a:xfrm>
                      </p:grpSpPr>
                      <p:grpSp>
                        <p:nvGrpSpPr>
                          <p:cNvPr id="964" name="Group 802"/>
                          <p:cNvGrpSpPr>
                            <a:grpSpLocks noChangeAspect="1"/>
                          </p:cNvGrpSpPr>
                          <p:nvPr/>
                        </p:nvGrpSpPr>
                        <p:grpSpPr bwMode="auto">
                          <a:xfrm>
                            <a:off x="4856" y="696"/>
                            <a:ext cx="431" cy="288"/>
                            <a:chOff x="4856" y="696"/>
                            <a:chExt cx="431" cy="288"/>
                          </a:xfrm>
                        </p:grpSpPr>
                        <p:sp>
                          <p:nvSpPr>
                            <p:cNvPr id="969" name="Line 80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0" name="Line 80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1" name="Line 80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65" name="Group 806"/>
                          <p:cNvGrpSpPr>
                            <a:grpSpLocks noChangeAspect="1"/>
                          </p:cNvGrpSpPr>
                          <p:nvPr/>
                        </p:nvGrpSpPr>
                        <p:grpSpPr bwMode="auto">
                          <a:xfrm flipV="1">
                            <a:off x="4857" y="941"/>
                            <a:ext cx="431" cy="288"/>
                            <a:chOff x="4856" y="696"/>
                            <a:chExt cx="431" cy="288"/>
                          </a:xfrm>
                        </p:grpSpPr>
                        <p:sp>
                          <p:nvSpPr>
                            <p:cNvPr id="966" name="Line 80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7" name="Line 80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8" name="Line 80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63" name="Oval 810"/>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grpSp>
                <p:nvGrpSpPr>
                  <p:cNvPr id="621" name="Group 811"/>
                  <p:cNvGrpSpPr>
                    <a:grpSpLocks noChangeAspect="1"/>
                  </p:cNvGrpSpPr>
                  <p:nvPr/>
                </p:nvGrpSpPr>
                <p:grpSpPr bwMode="auto">
                  <a:xfrm>
                    <a:off x="3150" y="2700"/>
                    <a:ext cx="137" cy="735"/>
                    <a:chOff x="5614" y="1664"/>
                    <a:chExt cx="203" cy="1087"/>
                  </a:xfrm>
                </p:grpSpPr>
                <p:grpSp>
                  <p:nvGrpSpPr>
                    <p:cNvPr id="768" name="Group 812"/>
                    <p:cNvGrpSpPr>
                      <a:grpSpLocks noChangeAspect="1"/>
                    </p:cNvGrpSpPr>
                    <p:nvPr/>
                  </p:nvGrpSpPr>
                  <p:grpSpPr bwMode="auto">
                    <a:xfrm>
                      <a:off x="5614" y="1664"/>
                      <a:ext cx="203" cy="79"/>
                      <a:chOff x="5546" y="1727"/>
                      <a:chExt cx="203" cy="79"/>
                    </a:xfrm>
                  </p:grpSpPr>
                  <p:grpSp>
                    <p:nvGrpSpPr>
                      <p:cNvPr id="930" name="Group 813"/>
                      <p:cNvGrpSpPr>
                        <a:grpSpLocks noChangeAspect="1"/>
                      </p:cNvGrpSpPr>
                      <p:nvPr/>
                    </p:nvGrpSpPr>
                    <p:grpSpPr bwMode="auto">
                      <a:xfrm>
                        <a:off x="5546" y="1727"/>
                        <a:ext cx="63" cy="79"/>
                        <a:chOff x="4856" y="696"/>
                        <a:chExt cx="432" cy="533"/>
                      </a:xfrm>
                    </p:grpSpPr>
                    <p:grpSp>
                      <p:nvGrpSpPr>
                        <p:cNvPr id="942" name="Group 814"/>
                        <p:cNvGrpSpPr>
                          <a:grpSpLocks noChangeAspect="1"/>
                        </p:cNvGrpSpPr>
                        <p:nvPr/>
                      </p:nvGrpSpPr>
                      <p:grpSpPr bwMode="auto">
                        <a:xfrm>
                          <a:off x="4856" y="696"/>
                          <a:ext cx="432" cy="533"/>
                          <a:chOff x="4856" y="696"/>
                          <a:chExt cx="432" cy="533"/>
                        </a:xfrm>
                      </p:grpSpPr>
                      <p:grpSp>
                        <p:nvGrpSpPr>
                          <p:cNvPr id="944" name="Group 815"/>
                          <p:cNvGrpSpPr>
                            <a:grpSpLocks noChangeAspect="1"/>
                          </p:cNvGrpSpPr>
                          <p:nvPr/>
                        </p:nvGrpSpPr>
                        <p:grpSpPr bwMode="auto">
                          <a:xfrm>
                            <a:off x="4856" y="696"/>
                            <a:ext cx="431" cy="288"/>
                            <a:chOff x="4856" y="696"/>
                            <a:chExt cx="431" cy="288"/>
                          </a:xfrm>
                        </p:grpSpPr>
                        <p:sp>
                          <p:nvSpPr>
                            <p:cNvPr id="949" name="Line 81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0" name="Line 81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1" name="Line 81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5" name="Group 819"/>
                          <p:cNvGrpSpPr>
                            <a:grpSpLocks noChangeAspect="1"/>
                          </p:cNvGrpSpPr>
                          <p:nvPr/>
                        </p:nvGrpSpPr>
                        <p:grpSpPr bwMode="auto">
                          <a:xfrm flipV="1">
                            <a:off x="4857" y="941"/>
                            <a:ext cx="431" cy="288"/>
                            <a:chOff x="4856" y="696"/>
                            <a:chExt cx="431" cy="288"/>
                          </a:xfrm>
                        </p:grpSpPr>
                        <p:sp>
                          <p:nvSpPr>
                            <p:cNvPr id="946" name="Line 82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7" name="Line 82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8" name="Line 82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43" name="Oval 823"/>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31" name="Group 824"/>
                      <p:cNvGrpSpPr>
                        <a:grpSpLocks noChangeAspect="1"/>
                      </p:cNvGrpSpPr>
                      <p:nvPr/>
                    </p:nvGrpSpPr>
                    <p:grpSpPr bwMode="auto">
                      <a:xfrm>
                        <a:off x="5686" y="1727"/>
                        <a:ext cx="63" cy="79"/>
                        <a:chOff x="4856" y="696"/>
                        <a:chExt cx="432" cy="533"/>
                      </a:xfrm>
                    </p:grpSpPr>
                    <p:grpSp>
                      <p:nvGrpSpPr>
                        <p:cNvPr id="932" name="Group 825"/>
                        <p:cNvGrpSpPr>
                          <a:grpSpLocks noChangeAspect="1"/>
                        </p:cNvGrpSpPr>
                        <p:nvPr/>
                      </p:nvGrpSpPr>
                      <p:grpSpPr bwMode="auto">
                        <a:xfrm>
                          <a:off x="4856" y="696"/>
                          <a:ext cx="432" cy="533"/>
                          <a:chOff x="4856" y="696"/>
                          <a:chExt cx="432" cy="533"/>
                        </a:xfrm>
                      </p:grpSpPr>
                      <p:grpSp>
                        <p:nvGrpSpPr>
                          <p:cNvPr id="934" name="Group 826"/>
                          <p:cNvGrpSpPr>
                            <a:grpSpLocks noChangeAspect="1"/>
                          </p:cNvGrpSpPr>
                          <p:nvPr/>
                        </p:nvGrpSpPr>
                        <p:grpSpPr bwMode="auto">
                          <a:xfrm>
                            <a:off x="4856" y="696"/>
                            <a:ext cx="431" cy="288"/>
                            <a:chOff x="4856" y="696"/>
                            <a:chExt cx="431" cy="288"/>
                          </a:xfrm>
                        </p:grpSpPr>
                        <p:sp>
                          <p:nvSpPr>
                            <p:cNvPr id="939" name="Line 82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0" name="Line 82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1" name="Line 82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5" name="Group 830"/>
                          <p:cNvGrpSpPr>
                            <a:grpSpLocks noChangeAspect="1"/>
                          </p:cNvGrpSpPr>
                          <p:nvPr/>
                        </p:nvGrpSpPr>
                        <p:grpSpPr bwMode="auto">
                          <a:xfrm flipV="1">
                            <a:off x="4857" y="941"/>
                            <a:ext cx="431" cy="288"/>
                            <a:chOff x="4856" y="696"/>
                            <a:chExt cx="431" cy="288"/>
                          </a:xfrm>
                        </p:grpSpPr>
                        <p:sp>
                          <p:nvSpPr>
                            <p:cNvPr id="936" name="Line 83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7" name="Line 83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8" name="Line 83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33" name="Oval 834"/>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69" name="Group 835"/>
                    <p:cNvGrpSpPr>
                      <a:grpSpLocks noChangeAspect="1"/>
                    </p:cNvGrpSpPr>
                    <p:nvPr/>
                  </p:nvGrpSpPr>
                  <p:grpSpPr bwMode="auto">
                    <a:xfrm>
                      <a:off x="5614" y="1808"/>
                      <a:ext cx="203" cy="79"/>
                      <a:chOff x="5546" y="1727"/>
                      <a:chExt cx="203" cy="79"/>
                    </a:xfrm>
                  </p:grpSpPr>
                  <p:grpSp>
                    <p:nvGrpSpPr>
                      <p:cNvPr id="908" name="Group 836"/>
                      <p:cNvGrpSpPr>
                        <a:grpSpLocks noChangeAspect="1"/>
                      </p:cNvGrpSpPr>
                      <p:nvPr/>
                    </p:nvGrpSpPr>
                    <p:grpSpPr bwMode="auto">
                      <a:xfrm>
                        <a:off x="5546" y="1727"/>
                        <a:ext cx="63" cy="79"/>
                        <a:chOff x="4856" y="696"/>
                        <a:chExt cx="432" cy="533"/>
                      </a:xfrm>
                    </p:grpSpPr>
                    <p:grpSp>
                      <p:nvGrpSpPr>
                        <p:cNvPr id="920" name="Group 837"/>
                        <p:cNvGrpSpPr>
                          <a:grpSpLocks noChangeAspect="1"/>
                        </p:cNvGrpSpPr>
                        <p:nvPr/>
                      </p:nvGrpSpPr>
                      <p:grpSpPr bwMode="auto">
                        <a:xfrm>
                          <a:off x="4856" y="696"/>
                          <a:ext cx="432" cy="533"/>
                          <a:chOff x="4856" y="696"/>
                          <a:chExt cx="432" cy="533"/>
                        </a:xfrm>
                      </p:grpSpPr>
                      <p:grpSp>
                        <p:nvGrpSpPr>
                          <p:cNvPr id="922" name="Group 838"/>
                          <p:cNvGrpSpPr>
                            <a:grpSpLocks noChangeAspect="1"/>
                          </p:cNvGrpSpPr>
                          <p:nvPr/>
                        </p:nvGrpSpPr>
                        <p:grpSpPr bwMode="auto">
                          <a:xfrm>
                            <a:off x="4856" y="696"/>
                            <a:ext cx="431" cy="288"/>
                            <a:chOff x="4856" y="696"/>
                            <a:chExt cx="431" cy="288"/>
                          </a:xfrm>
                        </p:grpSpPr>
                        <p:sp>
                          <p:nvSpPr>
                            <p:cNvPr id="927" name="Line 83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8" name="Line 84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9" name="Line 84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3" name="Group 842"/>
                          <p:cNvGrpSpPr>
                            <a:grpSpLocks noChangeAspect="1"/>
                          </p:cNvGrpSpPr>
                          <p:nvPr/>
                        </p:nvGrpSpPr>
                        <p:grpSpPr bwMode="auto">
                          <a:xfrm flipV="1">
                            <a:off x="4857" y="941"/>
                            <a:ext cx="431" cy="288"/>
                            <a:chOff x="4856" y="696"/>
                            <a:chExt cx="431" cy="288"/>
                          </a:xfrm>
                        </p:grpSpPr>
                        <p:sp>
                          <p:nvSpPr>
                            <p:cNvPr id="924" name="Line 84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 name="Line 84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6" name="Line 84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1" name="Oval 846"/>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09" name="Group 847"/>
                      <p:cNvGrpSpPr>
                        <a:grpSpLocks noChangeAspect="1"/>
                      </p:cNvGrpSpPr>
                      <p:nvPr/>
                    </p:nvGrpSpPr>
                    <p:grpSpPr bwMode="auto">
                      <a:xfrm>
                        <a:off x="5686" y="1727"/>
                        <a:ext cx="63" cy="79"/>
                        <a:chOff x="4856" y="696"/>
                        <a:chExt cx="432" cy="533"/>
                      </a:xfrm>
                    </p:grpSpPr>
                    <p:grpSp>
                      <p:nvGrpSpPr>
                        <p:cNvPr id="910" name="Group 848"/>
                        <p:cNvGrpSpPr>
                          <a:grpSpLocks noChangeAspect="1"/>
                        </p:cNvGrpSpPr>
                        <p:nvPr/>
                      </p:nvGrpSpPr>
                      <p:grpSpPr bwMode="auto">
                        <a:xfrm>
                          <a:off x="4856" y="696"/>
                          <a:ext cx="432" cy="533"/>
                          <a:chOff x="4856" y="696"/>
                          <a:chExt cx="432" cy="533"/>
                        </a:xfrm>
                      </p:grpSpPr>
                      <p:grpSp>
                        <p:nvGrpSpPr>
                          <p:cNvPr id="912" name="Group 849"/>
                          <p:cNvGrpSpPr>
                            <a:grpSpLocks noChangeAspect="1"/>
                          </p:cNvGrpSpPr>
                          <p:nvPr/>
                        </p:nvGrpSpPr>
                        <p:grpSpPr bwMode="auto">
                          <a:xfrm>
                            <a:off x="4856" y="696"/>
                            <a:ext cx="431" cy="288"/>
                            <a:chOff x="4856" y="696"/>
                            <a:chExt cx="431" cy="288"/>
                          </a:xfrm>
                        </p:grpSpPr>
                        <p:sp>
                          <p:nvSpPr>
                            <p:cNvPr id="917" name="Line 85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8" name="Line 85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9" name="Line 85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13" name="Group 853"/>
                          <p:cNvGrpSpPr>
                            <a:grpSpLocks noChangeAspect="1"/>
                          </p:cNvGrpSpPr>
                          <p:nvPr/>
                        </p:nvGrpSpPr>
                        <p:grpSpPr bwMode="auto">
                          <a:xfrm flipV="1">
                            <a:off x="4857" y="941"/>
                            <a:ext cx="431" cy="288"/>
                            <a:chOff x="4856" y="696"/>
                            <a:chExt cx="431" cy="288"/>
                          </a:xfrm>
                        </p:grpSpPr>
                        <p:sp>
                          <p:nvSpPr>
                            <p:cNvPr id="914" name="Line 85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 name="Line 85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 name="Line 85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11" name="Oval 857"/>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0" name="Group 858"/>
                    <p:cNvGrpSpPr>
                      <a:grpSpLocks noChangeAspect="1"/>
                    </p:cNvGrpSpPr>
                    <p:nvPr/>
                  </p:nvGrpSpPr>
                  <p:grpSpPr bwMode="auto">
                    <a:xfrm>
                      <a:off x="5614" y="1952"/>
                      <a:ext cx="203" cy="79"/>
                      <a:chOff x="5546" y="1727"/>
                      <a:chExt cx="203" cy="79"/>
                    </a:xfrm>
                  </p:grpSpPr>
                  <p:grpSp>
                    <p:nvGrpSpPr>
                      <p:cNvPr id="886" name="Group 859"/>
                      <p:cNvGrpSpPr>
                        <a:grpSpLocks noChangeAspect="1"/>
                      </p:cNvGrpSpPr>
                      <p:nvPr/>
                    </p:nvGrpSpPr>
                    <p:grpSpPr bwMode="auto">
                      <a:xfrm>
                        <a:off x="5546" y="1727"/>
                        <a:ext cx="63" cy="79"/>
                        <a:chOff x="4856" y="696"/>
                        <a:chExt cx="432" cy="533"/>
                      </a:xfrm>
                    </p:grpSpPr>
                    <p:grpSp>
                      <p:nvGrpSpPr>
                        <p:cNvPr id="898" name="Group 860"/>
                        <p:cNvGrpSpPr>
                          <a:grpSpLocks noChangeAspect="1"/>
                        </p:cNvGrpSpPr>
                        <p:nvPr/>
                      </p:nvGrpSpPr>
                      <p:grpSpPr bwMode="auto">
                        <a:xfrm>
                          <a:off x="4856" y="696"/>
                          <a:ext cx="432" cy="533"/>
                          <a:chOff x="4856" y="696"/>
                          <a:chExt cx="432" cy="533"/>
                        </a:xfrm>
                      </p:grpSpPr>
                      <p:grpSp>
                        <p:nvGrpSpPr>
                          <p:cNvPr id="900" name="Group 861"/>
                          <p:cNvGrpSpPr>
                            <a:grpSpLocks noChangeAspect="1"/>
                          </p:cNvGrpSpPr>
                          <p:nvPr/>
                        </p:nvGrpSpPr>
                        <p:grpSpPr bwMode="auto">
                          <a:xfrm>
                            <a:off x="4856" y="696"/>
                            <a:ext cx="431" cy="288"/>
                            <a:chOff x="4856" y="696"/>
                            <a:chExt cx="431" cy="288"/>
                          </a:xfrm>
                        </p:grpSpPr>
                        <p:sp>
                          <p:nvSpPr>
                            <p:cNvPr id="905" name="Line 86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6" name="Line 86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7" name="Line 86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01" name="Group 865"/>
                          <p:cNvGrpSpPr>
                            <a:grpSpLocks noChangeAspect="1"/>
                          </p:cNvGrpSpPr>
                          <p:nvPr/>
                        </p:nvGrpSpPr>
                        <p:grpSpPr bwMode="auto">
                          <a:xfrm flipV="1">
                            <a:off x="4857" y="941"/>
                            <a:ext cx="431" cy="288"/>
                            <a:chOff x="4856" y="696"/>
                            <a:chExt cx="431" cy="288"/>
                          </a:xfrm>
                        </p:grpSpPr>
                        <p:sp>
                          <p:nvSpPr>
                            <p:cNvPr id="902" name="Line 86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3" name="Line 86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4" name="Line 86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99" name="Oval 869"/>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87" name="Group 870"/>
                      <p:cNvGrpSpPr>
                        <a:grpSpLocks noChangeAspect="1"/>
                      </p:cNvGrpSpPr>
                      <p:nvPr/>
                    </p:nvGrpSpPr>
                    <p:grpSpPr bwMode="auto">
                      <a:xfrm>
                        <a:off x="5686" y="1727"/>
                        <a:ext cx="63" cy="79"/>
                        <a:chOff x="4856" y="696"/>
                        <a:chExt cx="432" cy="533"/>
                      </a:xfrm>
                    </p:grpSpPr>
                    <p:grpSp>
                      <p:nvGrpSpPr>
                        <p:cNvPr id="888" name="Group 871"/>
                        <p:cNvGrpSpPr>
                          <a:grpSpLocks noChangeAspect="1"/>
                        </p:cNvGrpSpPr>
                        <p:nvPr/>
                      </p:nvGrpSpPr>
                      <p:grpSpPr bwMode="auto">
                        <a:xfrm>
                          <a:off x="4856" y="696"/>
                          <a:ext cx="432" cy="533"/>
                          <a:chOff x="4856" y="696"/>
                          <a:chExt cx="432" cy="533"/>
                        </a:xfrm>
                      </p:grpSpPr>
                      <p:grpSp>
                        <p:nvGrpSpPr>
                          <p:cNvPr id="890" name="Group 872"/>
                          <p:cNvGrpSpPr>
                            <a:grpSpLocks noChangeAspect="1"/>
                          </p:cNvGrpSpPr>
                          <p:nvPr/>
                        </p:nvGrpSpPr>
                        <p:grpSpPr bwMode="auto">
                          <a:xfrm>
                            <a:off x="4856" y="696"/>
                            <a:ext cx="431" cy="288"/>
                            <a:chOff x="4856" y="696"/>
                            <a:chExt cx="431" cy="288"/>
                          </a:xfrm>
                        </p:grpSpPr>
                        <p:sp>
                          <p:nvSpPr>
                            <p:cNvPr id="895" name="Line 87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6" name="Line 87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7" name="Line 87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91" name="Group 876"/>
                          <p:cNvGrpSpPr>
                            <a:grpSpLocks noChangeAspect="1"/>
                          </p:cNvGrpSpPr>
                          <p:nvPr/>
                        </p:nvGrpSpPr>
                        <p:grpSpPr bwMode="auto">
                          <a:xfrm flipV="1">
                            <a:off x="4857" y="941"/>
                            <a:ext cx="431" cy="288"/>
                            <a:chOff x="4856" y="696"/>
                            <a:chExt cx="431" cy="288"/>
                          </a:xfrm>
                        </p:grpSpPr>
                        <p:sp>
                          <p:nvSpPr>
                            <p:cNvPr id="892" name="Line 87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3" name="Line 87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4" name="Line 87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89" name="Oval 880"/>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1" name="Group 881"/>
                    <p:cNvGrpSpPr>
                      <a:grpSpLocks noChangeAspect="1"/>
                    </p:cNvGrpSpPr>
                    <p:nvPr/>
                  </p:nvGrpSpPr>
                  <p:grpSpPr bwMode="auto">
                    <a:xfrm>
                      <a:off x="5614" y="2096"/>
                      <a:ext cx="203" cy="79"/>
                      <a:chOff x="5546" y="1727"/>
                      <a:chExt cx="203" cy="79"/>
                    </a:xfrm>
                  </p:grpSpPr>
                  <p:grpSp>
                    <p:nvGrpSpPr>
                      <p:cNvPr id="864" name="Group 882"/>
                      <p:cNvGrpSpPr>
                        <a:grpSpLocks noChangeAspect="1"/>
                      </p:cNvGrpSpPr>
                      <p:nvPr/>
                    </p:nvGrpSpPr>
                    <p:grpSpPr bwMode="auto">
                      <a:xfrm>
                        <a:off x="5546" y="1727"/>
                        <a:ext cx="63" cy="79"/>
                        <a:chOff x="4856" y="696"/>
                        <a:chExt cx="432" cy="533"/>
                      </a:xfrm>
                    </p:grpSpPr>
                    <p:grpSp>
                      <p:nvGrpSpPr>
                        <p:cNvPr id="876" name="Group 883"/>
                        <p:cNvGrpSpPr>
                          <a:grpSpLocks noChangeAspect="1"/>
                        </p:cNvGrpSpPr>
                        <p:nvPr/>
                      </p:nvGrpSpPr>
                      <p:grpSpPr bwMode="auto">
                        <a:xfrm>
                          <a:off x="4856" y="696"/>
                          <a:ext cx="432" cy="533"/>
                          <a:chOff x="4856" y="696"/>
                          <a:chExt cx="432" cy="533"/>
                        </a:xfrm>
                      </p:grpSpPr>
                      <p:grpSp>
                        <p:nvGrpSpPr>
                          <p:cNvPr id="878" name="Group 884"/>
                          <p:cNvGrpSpPr>
                            <a:grpSpLocks noChangeAspect="1"/>
                          </p:cNvGrpSpPr>
                          <p:nvPr/>
                        </p:nvGrpSpPr>
                        <p:grpSpPr bwMode="auto">
                          <a:xfrm>
                            <a:off x="4856" y="696"/>
                            <a:ext cx="431" cy="288"/>
                            <a:chOff x="4856" y="696"/>
                            <a:chExt cx="431" cy="288"/>
                          </a:xfrm>
                        </p:grpSpPr>
                        <p:sp>
                          <p:nvSpPr>
                            <p:cNvPr id="883" name="Line 88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 name="Line 88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 name="Line 88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9" name="Group 888"/>
                          <p:cNvGrpSpPr>
                            <a:grpSpLocks noChangeAspect="1"/>
                          </p:cNvGrpSpPr>
                          <p:nvPr/>
                        </p:nvGrpSpPr>
                        <p:grpSpPr bwMode="auto">
                          <a:xfrm flipV="1">
                            <a:off x="4857" y="941"/>
                            <a:ext cx="431" cy="288"/>
                            <a:chOff x="4856" y="696"/>
                            <a:chExt cx="431" cy="288"/>
                          </a:xfrm>
                        </p:grpSpPr>
                        <p:sp>
                          <p:nvSpPr>
                            <p:cNvPr id="880" name="Line 88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1" name="Line 89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2" name="Line 89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77" name="Oval 892"/>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65" name="Group 893"/>
                      <p:cNvGrpSpPr>
                        <a:grpSpLocks noChangeAspect="1"/>
                      </p:cNvGrpSpPr>
                      <p:nvPr/>
                    </p:nvGrpSpPr>
                    <p:grpSpPr bwMode="auto">
                      <a:xfrm>
                        <a:off x="5686" y="1727"/>
                        <a:ext cx="63" cy="79"/>
                        <a:chOff x="4856" y="696"/>
                        <a:chExt cx="432" cy="533"/>
                      </a:xfrm>
                    </p:grpSpPr>
                    <p:grpSp>
                      <p:nvGrpSpPr>
                        <p:cNvPr id="866" name="Group 894"/>
                        <p:cNvGrpSpPr>
                          <a:grpSpLocks noChangeAspect="1"/>
                        </p:cNvGrpSpPr>
                        <p:nvPr/>
                      </p:nvGrpSpPr>
                      <p:grpSpPr bwMode="auto">
                        <a:xfrm>
                          <a:off x="4856" y="696"/>
                          <a:ext cx="432" cy="533"/>
                          <a:chOff x="4856" y="696"/>
                          <a:chExt cx="432" cy="533"/>
                        </a:xfrm>
                      </p:grpSpPr>
                      <p:grpSp>
                        <p:nvGrpSpPr>
                          <p:cNvPr id="868" name="Group 895"/>
                          <p:cNvGrpSpPr>
                            <a:grpSpLocks noChangeAspect="1"/>
                          </p:cNvGrpSpPr>
                          <p:nvPr/>
                        </p:nvGrpSpPr>
                        <p:grpSpPr bwMode="auto">
                          <a:xfrm>
                            <a:off x="4856" y="696"/>
                            <a:ext cx="431" cy="288"/>
                            <a:chOff x="4856" y="696"/>
                            <a:chExt cx="431" cy="288"/>
                          </a:xfrm>
                        </p:grpSpPr>
                        <p:sp>
                          <p:nvSpPr>
                            <p:cNvPr id="873" name="Line 89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4" name="Line 89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5" name="Line 89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69" name="Group 899"/>
                          <p:cNvGrpSpPr>
                            <a:grpSpLocks noChangeAspect="1"/>
                          </p:cNvGrpSpPr>
                          <p:nvPr/>
                        </p:nvGrpSpPr>
                        <p:grpSpPr bwMode="auto">
                          <a:xfrm flipV="1">
                            <a:off x="4857" y="941"/>
                            <a:ext cx="431" cy="288"/>
                            <a:chOff x="4856" y="696"/>
                            <a:chExt cx="431" cy="288"/>
                          </a:xfrm>
                        </p:grpSpPr>
                        <p:sp>
                          <p:nvSpPr>
                            <p:cNvPr id="870" name="Line 90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1" name="Line 90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 name="Line 90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67" name="Oval 903"/>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2" name="Group 904"/>
                    <p:cNvGrpSpPr>
                      <a:grpSpLocks noChangeAspect="1"/>
                    </p:cNvGrpSpPr>
                    <p:nvPr/>
                  </p:nvGrpSpPr>
                  <p:grpSpPr bwMode="auto">
                    <a:xfrm>
                      <a:off x="5614" y="2240"/>
                      <a:ext cx="203" cy="79"/>
                      <a:chOff x="5546" y="1727"/>
                      <a:chExt cx="203" cy="79"/>
                    </a:xfrm>
                  </p:grpSpPr>
                  <p:grpSp>
                    <p:nvGrpSpPr>
                      <p:cNvPr id="842" name="Group 905"/>
                      <p:cNvGrpSpPr>
                        <a:grpSpLocks noChangeAspect="1"/>
                      </p:cNvGrpSpPr>
                      <p:nvPr/>
                    </p:nvGrpSpPr>
                    <p:grpSpPr bwMode="auto">
                      <a:xfrm>
                        <a:off x="5546" y="1727"/>
                        <a:ext cx="63" cy="79"/>
                        <a:chOff x="4856" y="696"/>
                        <a:chExt cx="432" cy="533"/>
                      </a:xfrm>
                    </p:grpSpPr>
                    <p:grpSp>
                      <p:nvGrpSpPr>
                        <p:cNvPr id="854" name="Group 906"/>
                        <p:cNvGrpSpPr>
                          <a:grpSpLocks noChangeAspect="1"/>
                        </p:cNvGrpSpPr>
                        <p:nvPr/>
                      </p:nvGrpSpPr>
                      <p:grpSpPr bwMode="auto">
                        <a:xfrm>
                          <a:off x="4856" y="696"/>
                          <a:ext cx="432" cy="533"/>
                          <a:chOff x="4856" y="696"/>
                          <a:chExt cx="432" cy="533"/>
                        </a:xfrm>
                      </p:grpSpPr>
                      <p:grpSp>
                        <p:nvGrpSpPr>
                          <p:cNvPr id="856" name="Group 907"/>
                          <p:cNvGrpSpPr>
                            <a:grpSpLocks noChangeAspect="1"/>
                          </p:cNvGrpSpPr>
                          <p:nvPr/>
                        </p:nvGrpSpPr>
                        <p:grpSpPr bwMode="auto">
                          <a:xfrm>
                            <a:off x="4856" y="696"/>
                            <a:ext cx="431" cy="288"/>
                            <a:chOff x="4856" y="696"/>
                            <a:chExt cx="431" cy="288"/>
                          </a:xfrm>
                        </p:grpSpPr>
                        <p:sp>
                          <p:nvSpPr>
                            <p:cNvPr id="861" name="Line 90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2" name="Line 90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3" name="Line 91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7" name="Group 911"/>
                          <p:cNvGrpSpPr>
                            <a:grpSpLocks noChangeAspect="1"/>
                          </p:cNvGrpSpPr>
                          <p:nvPr/>
                        </p:nvGrpSpPr>
                        <p:grpSpPr bwMode="auto">
                          <a:xfrm flipV="1">
                            <a:off x="4857" y="941"/>
                            <a:ext cx="431" cy="288"/>
                            <a:chOff x="4856" y="696"/>
                            <a:chExt cx="431" cy="288"/>
                          </a:xfrm>
                        </p:grpSpPr>
                        <p:sp>
                          <p:nvSpPr>
                            <p:cNvPr id="858" name="Line 91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9" name="Line 91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 name="Line 91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55" name="Oval 915"/>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43" name="Group 916"/>
                      <p:cNvGrpSpPr>
                        <a:grpSpLocks noChangeAspect="1"/>
                      </p:cNvGrpSpPr>
                      <p:nvPr/>
                    </p:nvGrpSpPr>
                    <p:grpSpPr bwMode="auto">
                      <a:xfrm>
                        <a:off x="5686" y="1727"/>
                        <a:ext cx="63" cy="79"/>
                        <a:chOff x="4856" y="696"/>
                        <a:chExt cx="432" cy="533"/>
                      </a:xfrm>
                    </p:grpSpPr>
                    <p:grpSp>
                      <p:nvGrpSpPr>
                        <p:cNvPr id="844" name="Group 917"/>
                        <p:cNvGrpSpPr>
                          <a:grpSpLocks noChangeAspect="1"/>
                        </p:cNvGrpSpPr>
                        <p:nvPr/>
                      </p:nvGrpSpPr>
                      <p:grpSpPr bwMode="auto">
                        <a:xfrm>
                          <a:off x="4856" y="696"/>
                          <a:ext cx="432" cy="533"/>
                          <a:chOff x="4856" y="696"/>
                          <a:chExt cx="432" cy="533"/>
                        </a:xfrm>
                      </p:grpSpPr>
                      <p:grpSp>
                        <p:nvGrpSpPr>
                          <p:cNvPr id="846" name="Group 918"/>
                          <p:cNvGrpSpPr>
                            <a:grpSpLocks noChangeAspect="1"/>
                          </p:cNvGrpSpPr>
                          <p:nvPr/>
                        </p:nvGrpSpPr>
                        <p:grpSpPr bwMode="auto">
                          <a:xfrm>
                            <a:off x="4856" y="696"/>
                            <a:ext cx="431" cy="288"/>
                            <a:chOff x="4856" y="696"/>
                            <a:chExt cx="431" cy="288"/>
                          </a:xfrm>
                        </p:grpSpPr>
                        <p:sp>
                          <p:nvSpPr>
                            <p:cNvPr id="851" name="Line 91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2" name="Line 92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3" name="Line 92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47" name="Group 922"/>
                          <p:cNvGrpSpPr>
                            <a:grpSpLocks noChangeAspect="1"/>
                          </p:cNvGrpSpPr>
                          <p:nvPr/>
                        </p:nvGrpSpPr>
                        <p:grpSpPr bwMode="auto">
                          <a:xfrm flipV="1">
                            <a:off x="4857" y="941"/>
                            <a:ext cx="431" cy="288"/>
                            <a:chOff x="4856" y="696"/>
                            <a:chExt cx="431" cy="288"/>
                          </a:xfrm>
                        </p:grpSpPr>
                        <p:sp>
                          <p:nvSpPr>
                            <p:cNvPr id="848" name="Line 92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 name="Line 92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 name="Line 92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45" name="Oval 926"/>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3" name="Group 927"/>
                    <p:cNvGrpSpPr>
                      <a:grpSpLocks noChangeAspect="1"/>
                    </p:cNvGrpSpPr>
                    <p:nvPr/>
                  </p:nvGrpSpPr>
                  <p:grpSpPr bwMode="auto">
                    <a:xfrm>
                      <a:off x="5614" y="2384"/>
                      <a:ext cx="203" cy="79"/>
                      <a:chOff x="5546" y="1727"/>
                      <a:chExt cx="203" cy="79"/>
                    </a:xfrm>
                  </p:grpSpPr>
                  <p:grpSp>
                    <p:nvGrpSpPr>
                      <p:cNvPr id="820" name="Group 928"/>
                      <p:cNvGrpSpPr>
                        <a:grpSpLocks noChangeAspect="1"/>
                      </p:cNvGrpSpPr>
                      <p:nvPr/>
                    </p:nvGrpSpPr>
                    <p:grpSpPr bwMode="auto">
                      <a:xfrm>
                        <a:off x="5546" y="1727"/>
                        <a:ext cx="63" cy="79"/>
                        <a:chOff x="4856" y="696"/>
                        <a:chExt cx="432" cy="533"/>
                      </a:xfrm>
                    </p:grpSpPr>
                    <p:grpSp>
                      <p:nvGrpSpPr>
                        <p:cNvPr id="832" name="Group 929"/>
                        <p:cNvGrpSpPr>
                          <a:grpSpLocks noChangeAspect="1"/>
                        </p:cNvGrpSpPr>
                        <p:nvPr/>
                      </p:nvGrpSpPr>
                      <p:grpSpPr bwMode="auto">
                        <a:xfrm>
                          <a:off x="4856" y="696"/>
                          <a:ext cx="432" cy="533"/>
                          <a:chOff x="4856" y="696"/>
                          <a:chExt cx="432" cy="533"/>
                        </a:xfrm>
                      </p:grpSpPr>
                      <p:grpSp>
                        <p:nvGrpSpPr>
                          <p:cNvPr id="834" name="Group 930"/>
                          <p:cNvGrpSpPr>
                            <a:grpSpLocks noChangeAspect="1"/>
                          </p:cNvGrpSpPr>
                          <p:nvPr/>
                        </p:nvGrpSpPr>
                        <p:grpSpPr bwMode="auto">
                          <a:xfrm>
                            <a:off x="4856" y="696"/>
                            <a:ext cx="431" cy="288"/>
                            <a:chOff x="4856" y="696"/>
                            <a:chExt cx="431" cy="288"/>
                          </a:xfrm>
                        </p:grpSpPr>
                        <p:sp>
                          <p:nvSpPr>
                            <p:cNvPr id="839" name="Line 93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 name="Line 93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1" name="Line 93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35" name="Group 934"/>
                          <p:cNvGrpSpPr>
                            <a:grpSpLocks noChangeAspect="1"/>
                          </p:cNvGrpSpPr>
                          <p:nvPr/>
                        </p:nvGrpSpPr>
                        <p:grpSpPr bwMode="auto">
                          <a:xfrm flipV="1">
                            <a:off x="4857" y="941"/>
                            <a:ext cx="431" cy="288"/>
                            <a:chOff x="4856" y="696"/>
                            <a:chExt cx="431" cy="288"/>
                          </a:xfrm>
                        </p:grpSpPr>
                        <p:sp>
                          <p:nvSpPr>
                            <p:cNvPr id="836" name="Line 93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7" name="Line 93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8" name="Line 93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33" name="Oval 938"/>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21" name="Group 939"/>
                      <p:cNvGrpSpPr>
                        <a:grpSpLocks noChangeAspect="1"/>
                      </p:cNvGrpSpPr>
                      <p:nvPr/>
                    </p:nvGrpSpPr>
                    <p:grpSpPr bwMode="auto">
                      <a:xfrm>
                        <a:off x="5686" y="1727"/>
                        <a:ext cx="63" cy="79"/>
                        <a:chOff x="4856" y="696"/>
                        <a:chExt cx="432" cy="533"/>
                      </a:xfrm>
                    </p:grpSpPr>
                    <p:grpSp>
                      <p:nvGrpSpPr>
                        <p:cNvPr id="822" name="Group 940"/>
                        <p:cNvGrpSpPr>
                          <a:grpSpLocks noChangeAspect="1"/>
                        </p:cNvGrpSpPr>
                        <p:nvPr/>
                      </p:nvGrpSpPr>
                      <p:grpSpPr bwMode="auto">
                        <a:xfrm>
                          <a:off x="4856" y="696"/>
                          <a:ext cx="432" cy="533"/>
                          <a:chOff x="4856" y="696"/>
                          <a:chExt cx="432" cy="533"/>
                        </a:xfrm>
                      </p:grpSpPr>
                      <p:grpSp>
                        <p:nvGrpSpPr>
                          <p:cNvPr id="824" name="Group 941"/>
                          <p:cNvGrpSpPr>
                            <a:grpSpLocks noChangeAspect="1"/>
                          </p:cNvGrpSpPr>
                          <p:nvPr/>
                        </p:nvGrpSpPr>
                        <p:grpSpPr bwMode="auto">
                          <a:xfrm>
                            <a:off x="4856" y="696"/>
                            <a:ext cx="431" cy="288"/>
                            <a:chOff x="4856" y="696"/>
                            <a:chExt cx="431" cy="288"/>
                          </a:xfrm>
                        </p:grpSpPr>
                        <p:sp>
                          <p:nvSpPr>
                            <p:cNvPr id="829" name="Line 94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0" name="Line 94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1" name="Line 94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5" name="Group 945"/>
                          <p:cNvGrpSpPr>
                            <a:grpSpLocks noChangeAspect="1"/>
                          </p:cNvGrpSpPr>
                          <p:nvPr/>
                        </p:nvGrpSpPr>
                        <p:grpSpPr bwMode="auto">
                          <a:xfrm flipV="1">
                            <a:off x="4857" y="941"/>
                            <a:ext cx="431" cy="288"/>
                            <a:chOff x="4856" y="696"/>
                            <a:chExt cx="431" cy="288"/>
                          </a:xfrm>
                        </p:grpSpPr>
                        <p:sp>
                          <p:nvSpPr>
                            <p:cNvPr id="826" name="Line 94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7" name="Line 94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8" name="Line 94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23" name="Oval 949"/>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4" name="Group 950"/>
                    <p:cNvGrpSpPr>
                      <a:grpSpLocks noChangeAspect="1"/>
                    </p:cNvGrpSpPr>
                    <p:nvPr/>
                  </p:nvGrpSpPr>
                  <p:grpSpPr bwMode="auto">
                    <a:xfrm>
                      <a:off x="5614" y="2528"/>
                      <a:ext cx="203" cy="79"/>
                      <a:chOff x="5546" y="1727"/>
                      <a:chExt cx="203" cy="79"/>
                    </a:xfrm>
                  </p:grpSpPr>
                  <p:grpSp>
                    <p:nvGrpSpPr>
                      <p:cNvPr id="798" name="Group 951"/>
                      <p:cNvGrpSpPr>
                        <a:grpSpLocks noChangeAspect="1"/>
                      </p:cNvGrpSpPr>
                      <p:nvPr/>
                    </p:nvGrpSpPr>
                    <p:grpSpPr bwMode="auto">
                      <a:xfrm>
                        <a:off x="5546" y="1727"/>
                        <a:ext cx="63" cy="79"/>
                        <a:chOff x="4856" y="696"/>
                        <a:chExt cx="432" cy="533"/>
                      </a:xfrm>
                    </p:grpSpPr>
                    <p:grpSp>
                      <p:nvGrpSpPr>
                        <p:cNvPr id="810" name="Group 952"/>
                        <p:cNvGrpSpPr>
                          <a:grpSpLocks noChangeAspect="1"/>
                        </p:cNvGrpSpPr>
                        <p:nvPr/>
                      </p:nvGrpSpPr>
                      <p:grpSpPr bwMode="auto">
                        <a:xfrm>
                          <a:off x="4856" y="696"/>
                          <a:ext cx="432" cy="533"/>
                          <a:chOff x="4856" y="696"/>
                          <a:chExt cx="432" cy="533"/>
                        </a:xfrm>
                      </p:grpSpPr>
                      <p:grpSp>
                        <p:nvGrpSpPr>
                          <p:cNvPr id="812" name="Group 953"/>
                          <p:cNvGrpSpPr>
                            <a:grpSpLocks noChangeAspect="1"/>
                          </p:cNvGrpSpPr>
                          <p:nvPr/>
                        </p:nvGrpSpPr>
                        <p:grpSpPr bwMode="auto">
                          <a:xfrm>
                            <a:off x="4856" y="696"/>
                            <a:ext cx="431" cy="288"/>
                            <a:chOff x="4856" y="696"/>
                            <a:chExt cx="431" cy="288"/>
                          </a:xfrm>
                        </p:grpSpPr>
                        <p:sp>
                          <p:nvSpPr>
                            <p:cNvPr id="817" name="Line 95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8" name="Line 95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 name="Line 95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3" name="Group 957"/>
                          <p:cNvGrpSpPr>
                            <a:grpSpLocks noChangeAspect="1"/>
                          </p:cNvGrpSpPr>
                          <p:nvPr/>
                        </p:nvGrpSpPr>
                        <p:grpSpPr bwMode="auto">
                          <a:xfrm flipV="1">
                            <a:off x="4857" y="941"/>
                            <a:ext cx="431" cy="288"/>
                            <a:chOff x="4856" y="696"/>
                            <a:chExt cx="431" cy="288"/>
                          </a:xfrm>
                        </p:grpSpPr>
                        <p:sp>
                          <p:nvSpPr>
                            <p:cNvPr id="814" name="Line 95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5" name="Line 95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6" name="Line 96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11" name="Oval 961"/>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99" name="Group 962"/>
                      <p:cNvGrpSpPr>
                        <a:grpSpLocks noChangeAspect="1"/>
                      </p:cNvGrpSpPr>
                      <p:nvPr/>
                    </p:nvGrpSpPr>
                    <p:grpSpPr bwMode="auto">
                      <a:xfrm>
                        <a:off x="5686" y="1727"/>
                        <a:ext cx="63" cy="79"/>
                        <a:chOff x="4856" y="696"/>
                        <a:chExt cx="432" cy="533"/>
                      </a:xfrm>
                    </p:grpSpPr>
                    <p:grpSp>
                      <p:nvGrpSpPr>
                        <p:cNvPr id="800" name="Group 963"/>
                        <p:cNvGrpSpPr>
                          <a:grpSpLocks noChangeAspect="1"/>
                        </p:cNvGrpSpPr>
                        <p:nvPr/>
                      </p:nvGrpSpPr>
                      <p:grpSpPr bwMode="auto">
                        <a:xfrm>
                          <a:off x="4856" y="696"/>
                          <a:ext cx="432" cy="533"/>
                          <a:chOff x="4856" y="696"/>
                          <a:chExt cx="432" cy="533"/>
                        </a:xfrm>
                      </p:grpSpPr>
                      <p:grpSp>
                        <p:nvGrpSpPr>
                          <p:cNvPr id="802" name="Group 964"/>
                          <p:cNvGrpSpPr>
                            <a:grpSpLocks noChangeAspect="1"/>
                          </p:cNvGrpSpPr>
                          <p:nvPr/>
                        </p:nvGrpSpPr>
                        <p:grpSpPr bwMode="auto">
                          <a:xfrm>
                            <a:off x="4856" y="696"/>
                            <a:ext cx="431" cy="288"/>
                            <a:chOff x="4856" y="696"/>
                            <a:chExt cx="431" cy="288"/>
                          </a:xfrm>
                        </p:grpSpPr>
                        <p:sp>
                          <p:nvSpPr>
                            <p:cNvPr id="807" name="Line 96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 name="Line 96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 name="Line 96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3" name="Group 968"/>
                          <p:cNvGrpSpPr>
                            <a:grpSpLocks noChangeAspect="1"/>
                          </p:cNvGrpSpPr>
                          <p:nvPr/>
                        </p:nvGrpSpPr>
                        <p:grpSpPr bwMode="auto">
                          <a:xfrm flipV="1">
                            <a:off x="4857" y="941"/>
                            <a:ext cx="431" cy="288"/>
                            <a:chOff x="4856" y="696"/>
                            <a:chExt cx="431" cy="288"/>
                          </a:xfrm>
                        </p:grpSpPr>
                        <p:sp>
                          <p:nvSpPr>
                            <p:cNvPr id="804" name="Line 96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 name="Line 97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6" name="Line 97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01" name="Oval 972"/>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5" name="Group 973"/>
                    <p:cNvGrpSpPr>
                      <a:grpSpLocks noChangeAspect="1"/>
                    </p:cNvGrpSpPr>
                    <p:nvPr/>
                  </p:nvGrpSpPr>
                  <p:grpSpPr bwMode="auto">
                    <a:xfrm>
                      <a:off x="5614" y="2672"/>
                      <a:ext cx="203" cy="79"/>
                      <a:chOff x="5546" y="1727"/>
                      <a:chExt cx="203" cy="79"/>
                    </a:xfrm>
                  </p:grpSpPr>
                  <p:grpSp>
                    <p:nvGrpSpPr>
                      <p:cNvPr id="776" name="Group 974"/>
                      <p:cNvGrpSpPr>
                        <a:grpSpLocks noChangeAspect="1"/>
                      </p:cNvGrpSpPr>
                      <p:nvPr/>
                    </p:nvGrpSpPr>
                    <p:grpSpPr bwMode="auto">
                      <a:xfrm>
                        <a:off x="5546" y="1727"/>
                        <a:ext cx="63" cy="79"/>
                        <a:chOff x="4856" y="696"/>
                        <a:chExt cx="432" cy="533"/>
                      </a:xfrm>
                    </p:grpSpPr>
                    <p:grpSp>
                      <p:nvGrpSpPr>
                        <p:cNvPr id="788" name="Group 975"/>
                        <p:cNvGrpSpPr>
                          <a:grpSpLocks noChangeAspect="1"/>
                        </p:cNvGrpSpPr>
                        <p:nvPr/>
                      </p:nvGrpSpPr>
                      <p:grpSpPr bwMode="auto">
                        <a:xfrm>
                          <a:off x="4856" y="696"/>
                          <a:ext cx="432" cy="533"/>
                          <a:chOff x="4856" y="696"/>
                          <a:chExt cx="432" cy="533"/>
                        </a:xfrm>
                      </p:grpSpPr>
                      <p:grpSp>
                        <p:nvGrpSpPr>
                          <p:cNvPr id="790" name="Group 976"/>
                          <p:cNvGrpSpPr>
                            <a:grpSpLocks noChangeAspect="1"/>
                          </p:cNvGrpSpPr>
                          <p:nvPr/>
                        </p:nvGrpSpPr>
                        <p:grpSpPr bwMode="auto">
                          <a:xfrm>
                            <a:off x="4856" y="696"/>
                            <a:ext cx="431" cy="288"/>
                            <a:chOff x="4856" y="696"/>
                            <a:chExt cx="431" cy="288"/>
                          </a:xfrm>
                        </p:grpSpPr>
                        <p:sp>
                          <p:nvSpPr>
                            <p:cNvPr id="795" name="Line 97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6" name="Line 97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7" name="Line 97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91" name="Group 980"/>
                          <p:cNvGrpSpPr>
                            <a:grpSpLocks noChangeAspect="1"/>
                          </p:cNvGrpSpPr>
                          <p:nvPr/>
                        </p:nvGrpSpPr>
                        <p:grpSpPr bwMode="auto">
                          <a:xfrm flipV="1">
                            <a:off x="4857" y="941"/>
                            <a:ext cx="431" cy="288"/>
                            <a:chOff x="4856" y="696"/>
                            <a:chExt cx="431" cy="288"/>
                          </a:xfrm>
                        </p:grpSpPr>
                        <p:sp>
                          <p:nvSpPr>
                            <p:cNvPr id="792" name="Line 98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 name="Line 98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4" name="Line 98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789" name="Oval 984"/>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77" name="Group 985"/>
                      <p:cNvGrpSpPr>
                        <a:grpSpLocks noChangeAspect="1"/>
                      </p:cNvGrpSpPr>
                      <p:nvPr/>
                    </p:nvGrpSpPr>
                    <p:grpSpPr bwMode="auto">
                      <a:xfrm>
                        <a:off x="5686" y="1727"/>
                        <a:ext cx="63" cy="79"/>
                        <a:chOff x="4856" y="696"/>
                        <a:chExt cx="432" cy="533"/>
                      </a:xfrm>
                    </p:grpSpPr>
                    <p:grpSp>
                      <p:nvGrpSpPr>
                        <p:cNvPr id="778" name="Group 986"/>
                        <p:cNvGrpSpPr>
                          <a:grpSpLocks noChangeAspect="1"/>
                        </p:cNvGrpSpPr>
                        <p:nvPr/>
                      </p:nvGrpSpPr>
                      <p:grpSpPr bwMode="auto">
                        <a:xfrm>
                          <a:off x="4856" y="696"/>
                          <a:ext cx="432" cy="533"/>
                          <a:chOff x="4856" y="696"/>
                          <a:chExt cx="432" cy="533"/>
                        </a:xfrm>
                      </p:grpSpPr>
                      <p:grpSp>
                        <p:nvGrpSpPr>
                          <p:cNvPr id="780" name="Group 987"/>
                          <p:cNvGrpSpPr>
                            <a:grpSpLocks noChangeAspect="1"/>
                          </p:cNvGrpSpPr>
                          <p:nvPr/>
                        </p:nvGrpSpPr>
                        <p:grpSpPr bwMode="auto">
                          <a:xfrm>
                            <a:off x="4856" y="696"/>
                            <a:ext cx="431" cy="288"/>
                            <a:chOff x="4856" y="696"/>
                            <a:chExt cx="431" cy="288"/>
                          </a:xfrm>
                        </p:grpSpPr>
                        <p:sp>
                          <p:nvSpPr>
                            <p:cNvPr id="785" name="Line 98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6" name="Line 98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7" name="Line 99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1" name="Group 991"/>
                          <p:cNvGrpSpPr>
                            <a:grpSpLocks noChangeAspect="1"/>
                          </p:cNvGrpSpPr>
                          <p:nvPr/>
                        </p:nvGrpSpPr>
                        <p:grpSpPr bwMode="auto">
                          <a:xfrm flipV="1">
                            <a:off x="4857" y="941"/>
                            <a:ext cx="431" cy="288"/>
                            <a:chOff x="4856" y="696"/>
                            <a:chExt cx="431" cy="288"/>
                          </a:xfrm>
                        </p:grpSpPr>
                        <p:sp>
                          <p:nvSpPr>
                            <p:cNvPr id="782" name="Line 99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3" name="Line 99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4" name="Line 99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779" name="Oval 995"/>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sp>
                <p:nvSpPr>
                  <p:cNvPr id="622" name="Line 996"/>
                  <p:cNvSpPr>
                    <a:spLocks noChangeAspect="1" noChangeShapeType="1"/>
                  </p:cNvSpPr>
                  <p:nvPr/>
                </p:nvSpPr>
                <p:spPr bwMode="auto">
                  <a:xfrm flipH="1">
                    <a:off x="3103" y="258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3" name="Line 997"/>
                  <p:cNvSpPr>
                    <a:spLocks noChangeAspect="1" noChangeShapeType="1"/>
                  </p:cNvSpPr>
                  <p:nvPr/>
                </p:nvSpPr>
                <p:spPr bwMode="auto">
                  <a:xfrm flipH="1" flipV="1">
                    <a:off x="3103" y="355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24" name="Group 998"/>
                  <p:cNvGrpSpPr>
                    <a:grpSpLocks noChangeAspect="1"/>
                  </p:cNvGrpSpPr>
                  <p:nvPr/>
                </p:nvGrpSpPr>
                <p:grpSpPr bwMode="auto">
                  <a:xfrm>
                    <a:off x="3103" y="2530"/>
                    <a:ext cx="874" cy="1076"/>
                    <a:chOff x="5919" y="1474"/>
                    <a:chExt cx="1296" cy="1594"/>
                  </a:xfrm>
                </p:grpSpPr>
                <p:sp>
                  <p:nvSpPr>
                    <p:cNvPr id="766" name="Line 999"/>
                    <p:cNvSpPr>
                      <a:spLocks noChangeAspect="1" noChangeShapeType="1"/>
                    </p:cNvSpPr>
                    <p:nvPr/>
                  </p:nvSpPr>
                  <p:spPr bwMode="auto">
                    <a:xfrm flipH="1">
                      <a:off x="5919" y="1474"/>
                      <a:ext cx="1296"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7" name="Line 1000"/>
                    <p:cNvSpPr>
                      <a:spLocks noChangeAspect="1" noChangeShapeType="1"/>
                    </p:cNvSpPr>
                    <p:nvPr/>
                  </p:nvSpPr>
                  <p:spPr bwMode="auto">
                    <a:xfrm flipH="1" flipV="1">
                      <a:off x="5919" y="3068"/>
                      <a:ext cx="1296"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25" name="Group 1001"/>
                  <p:cNvGrpSpPr>
                    <a:grpSpLocks noChangeAspect="1"/>
                  </p:cNvGrpSpPr>
                  <p:nvPr/>
                </p:nvGrpSpPr>
                <p:grpSpPr bwMode="auto">
                  <a:xfrm>
                    <a:off x="3926" y="2475"/>
                    <a:ext cx="104" cy="1183"/>
                    <a:chOff x="7139" y="1392"/>
                    <a:chExt cx="154" cy="1755"/>
                  </a:xfrm>
                </p:grpSpPr>
                <p:sp>
                  <p:nvSpPr>
                    <p:cNvPr id="760" name="Line 1002"/>
                    <p:cNvSpPr>
                      <a:spLocks noChangeAspect="1" noChangeShapeType="1"/>
                    </p:cNvSpPr>
                    <p:nvPr/>
                  </p:nvSpPr>
                  <p:spPr bwMode="auto">
                    <a:xfrm rot="5400000">
                      <a:off x="6800" y="1806"/>
                      <a:ext cx="827"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761" name="Group 1003"/>
                    <p:cNvGrpSpPr>
                      <a:grpSpLocks noChangeAspect="1"/>
                    </p:cNvGrpSpPr>
                    <p:nvPr/>
                  </p:nvGrpSpPr>
                  <p:grpSpPr bwMode="auto">
                    <a:xfrm rot="5400000">
                      <a:off x="7165" y="2193"/>
                      <a:ext cx="102" cy="154"/>
                      <a:chOff x="2296" y="600"/>
                      <a:chExt cx="536" cy="768"/>
                    </a:xfrm>
                  </p:grpSpPr>
                  <p:sp>
                    <p:nvSpPr>
                      <p:cNvPr id="763" name="Line 1004"/>
                      <p:cNvSpPr>
                        <a:spLocks noChangeAspect="1" noChangeShapeType="1"/>
                      </p:cNvSpPr>
                      <p:nvPr/>
                    </p:nvSpPr>
                    <p:spPr bwMode="auto">
                      <a:xfrm flipV="1">
                        <a:off x="2296" y="600"/>
                        <a:ext cx="0" cy="38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64" name="Line 1005"/>
                      <p:cNvSpPr>
                        <a:spLocks noChangeAspect="1" noChangeShapeType="1"/>
                      </p:cNvSpPr>
                      <p:nvPr/>
                    </p:nvSpPr>
                    <p:spPr bwMode="auto">
                      <a:xfrm flipV="1">
                        <a:off x="2832" y="984"/>
                        <a:ext cx="0" cy="38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65" name="Line 1006"/>
                      <p:cNvSpPr>
                        <a:spLocks noChangeAspect="1" noChangeShapeType="1"/>
                      </p:cNvSpPr>
                      <p:nvPr/>
                    </p:nvSpPr>
                    <p:spPr bwMode="auto">
                      <a:xfrm>
                        <a:off x="2296" y="600"/>
                        <a:ext cx="536" cy="76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762" name="Line 1007"/>
                    <p:cNvSpPr>
                      <a:spLocks noChangeAspect="1" noChangeShapeType="1"/>
                    </p:cNvSpPr>
                    <p:nvPr/>
                  </p:nvSpPr>
                  <p:spPr bwMode="auto">
                    <a:xfrm rot="5400000">
                      <a:off x="6801" y="2735"/>
                      <a:ext cx="825"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626" name="Rectangle 1008"/>
                  <p:cNvSpPr>
                    <a:spLocks noChangeAspect="1" noChangeArrowheads="1"/>
                  </p:cNvSpPr>
                  <p:nvPr/>
                </p:nvSpPr>
                <p:spPr bwMode="auto">
                  <a:xfrm flipV="1">
                    <a:off x="2638" y="2584"/>
                    <a:ext cx="903" cy="44"/>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7" name="Rectangle 1009"/>
                  <p:cNvSpPr>
                    <a:spLocks noChangeAspect="1" noChangeArrowheads="1"/>
                  </p:cNvSpPr>
                  <p:nvPr/>
                </p:nvSpPr>
                <p:spPr bwMode="auto">
                  <a:xfrm flipV="1">
                    <a:off x="2639" y="2484"/>
                    <a:ext cx="903" cy="45"/>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8" name="Rectangle 1010"/>
                  <p:cNvSpPr>
                    <a:spLocks noChangeAspect="1" noChangeArrowheads="1"/>
                  </p:cNvSpPr>
                  <p:nvPr/>
                </p:nvSpPr>
                <p:spPr bwMode="auto">
                  <a:xfrm flipV="1">
                    <a:off x="2639" y="3606"/>
                    <a:ext cx="903" cy="43"/>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9" name="Rectangle 1011"/>
                  <p:cNvSpPr>
                    <a:spLocks noChangeAspect="1" noChangeArrowheads="1"/>
                  </p:cNvSpPr>
                  <p:nvPr/>
                </p:nvSpPr>
                <p:spPr bwMode="auto">
                  <a:xfrm flipV="1">
                    <a:off x="2640" y="3507"/>
                    <a:ext cx="903" cy="45"/>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30" name="Group 1012"/>
                  <p:cNvGrpSpPr>
                    <a:grpSpLocks noChangeAspect="1"/>
                  </p:cNvGrpSpPr>
                  <p:nvPr/>
                </p:nvGrpSpPr>
                <p:grpSpPr bwMode="auto">
                  <a:xfrm>
                    <a:off x="2688" y="2434"/>
                    <a:ext cx="55" cy="50"/>
                    <a:chOff x="4719" y="1298"/>
                    <a:chExt cx="83" cy="75"/>
                  </a:xfrm>
                </p:grpSpPr>
                <p:sp>
                  <p:nvSpPr>
                    <p:cNvPr id="756" name="Rectangle 1013"/>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57" name="Line 1014"/>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 name="Line 1015"/>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9" name="Rectangle 1016"/>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31" name="Rectangle 1017"/>
                  <p:cNvSpPr>
                    <a:spLocks noChangeAspect="1" noChangeArrowheads="1"/>
                  </p:cNvSpPr>
                  <p:nvPr/>
                </p:nvSpPr>
                <p:spPr bwMode="auto">
                  <a:xfrm>
                    <a:off x="2781" y="2455"/>
                    <a:ext cx="56"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2" name="Line 1018"/>
                  <p:cNvSpPr>
                    <a:spLocks noChangeAspect="1" noChangeShapeType="1"/>
                  </p:cNvSpPr>
                  <p:nvPr/>
                </p:nvSpPr>
                <p:spPr bwMode="auto">
                  <a:xfrm>
                    <a:off x="2795"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3" name="Line 1019"/>
                  <p:cNvSpPr>
                    <a:spLocks noChangeAspect="1" noChangeShapeType="1"/>
                  </p:cNvSpPr>
                  <p:nvPr/>
                </p:nvSpPr>
                <p:spPr bwMode="auto">
                  <a:xfrm>
                    <a:off x="2822"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 name="Rectangle 1020"/>
                  <p:cNvSpPr>
                    <a:spLocks noChangeAspect="1" noChangeArrowheads="1"/>
                  </p:cNvSpPr>
                  <p:nvPr/>
                </p:nvSpPr>
                <p:spPr bwMode="auto">
                  <a:xfrm>
                    <a:off x="2795"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5" name="Rectangle 1021"/>
                  <p:cNvSpPr>
                    <a:spLocks noChangeAspect="1" noChangeArrowheads="1"/>
                  </p:cNvSpPr>
                  <p:nvPr/>
                </p:nvSpPr>
                <p:spPr bwMode="auto">
                  <a:xfrm flipH="1">
                    <a:off x="2969"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6" name="Line 1022"/>
                  <p:cNvSpPr>
                    <a:spLocks noChangeAspect="1" noChangeShapeType="1"/>
                  </p:cNvSpPr>
                  <p:nvPr/>
                </p:nvSpPr>
                <p:spPr bwMode="auto">
                  <a:xfrm flipH="1">
                    <a:off x="3011"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 name="Line 1023"/>
                  <p:cNvSpPr>
                    <a:spLocks noChangeAspect="1" noChangeShapeType="1"/>
                  </p:cNvSpPr>
                  <p:nvPr/>
                </p:nvSpPr>
                <p:spPr bwMode="auto">
                  <a:xfrm flipH="1">
                    <a:off x="2984"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 name="Rectangle 1024"/>
                  <p:cNvSpPr>
                    <a:spLocks noChangeAspect="1" noChangeArrowheads="1"/>
                  </p:cNvSpPr>
                  <p:nvPr/>
                </p:nvSpPr>
                <p:spPr bwMode="auto">
                  <a:xfrm flipH="1">
                    <a:off x="2983" y="2434"/>
                    <a:ext cx="28"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9" name="Rectangle 1025"/>
                  <p:cNvSpPr>
                    <a:spLocks noChangeAspect="1" noChangeArrowheads="1"/>
                  </p:cNvSpPr>
                  <p:nvPr/>
                </p:nvSpPr>
                <p:spPr bwMode="auto">
                  <a:xfrm flipH="1">
                    <a:off x="2875"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0" name="Line 1026"/>
                  <p:cNvSpPr>
                    <a:spLocks noChangeAspect="1" noChangeShapeType="1"/>
                  </p:cNvSpPr>
                  <p:nvPr/>
                </p:nvSpPr>
                <p:spPr bwMode="auto">
                  <a:xfrm flipH="1">
                    <a:off x="2917"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1" name="Line 1027"/>
                  <p:cNvSpPr>
                    <a:spLocks noChangeAspect="1" noChangeShapeType="1"/>
                  </p:cNvSpPr>
                  <p:nvPr/>
                </p:nvSpPr>
                <p:spPr bwMode="auto">
                  <a:xfrm flipH="1">
                    <a:off x="2890"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2" name="Rectangle 1028"/>
                  <p:cNvSpPr>
                    <a:spLocks noChangeAspect="1" noChangeArrowheads="1"/>
                  </p:cNvSpPr>
                  <p:nvPr/>
                </p:nvSpPr>
                <p:spPr bwMode="auto">
                  <a:xfrm flipH="1">
                    <a:off x="2888"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43" name="Group 1029"/>
                  <p:cNvGrpSpPr>
                    <a:grpSpLocks noChangeAspect="1"/>
                  </p:cNvGrpSpPr>
                  <p:nvPr/>
                </p:nvGrpSpPr>
                <p:grpSpPr bwMode="auto">
                  <a:xfrm>
                    <a:off x="3154" y="2434"/>
                    <a:ext cx="55" cy="50"/>
                    <a:chOff x="4719" y="1298"/>
                    <a:chExt cx="83" cy="75"/>
                  </a:xfrm>
                </p:grpSpPr>
                <p:sp>
                  <p:nvSpPr>
                    <p:cNvPr id="752" name="Rectangle 1030"/>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53" name="Line 1031"/>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 name="Line 1032"/>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5" name="Rectangle 1033"/>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44" name="Rectangle 1034"/>
                  <p:cNvSpPr>
                    <a:spLocks noChangeAspect="1" noChangeArrowheads="1"/>
                  </p:cNvSpPr>
                  <p:nvPr/>
                </p:nvSpPr>
                <p:spPr bwMode="auto">
                  <a:xfrm>
                    <a:off x="3246" y="2455"/>
                    <a:ext cx="56"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5" name="Line 1035"/>
                  <p:cNvSpPr>
                    <a:spLocks noChangeAspect="1" noChangeShapeType="1"/>
                  </p:cNvSpPr>
                  <p:nvPr/>
                </p:nvSpPr>
                <p:spPr bwMode="auto">
                  <a:xfrm>
                    <a:off x="3260"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6" name="Line 1036"/>
                  <p:cNvSpPr>
                    <a:spLocks noChangeAspect="1" noChangeShapeType="1"/>
                  </p:cNvSpPr>
                  <p:nvPr/>
                </p:nvSpPr>
                <p:spPr bwMode="auto">
                  <a:xfrm>
                    <a:off x="3287"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7" name="Rectangle 1037"/>
                  <p:cNvSpPr>
                    <a:spLocks noChangeAspect="1" noChangeArrowheads="1"/>
                  </p:cNvSpPr>
                  <p:nvPr/>
                </p:nvSpPr>
                <p:spPr bwMode="auto">
                  <a:xfrm>
                    <a:off x="3260"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8" name="Rectangle 1038"/>
                  <p:cNvSpPr>
                    <a:spLocks noChangeAspect="1" noChangeArrowheads="1"/>
                  </p:cNvSpPr>
                  <p:nvPr/>
                </p:nvSpPr>
                <p:spPr bwMode="auto">
                  <a:xfrm flipH="1">
                    <a:off x="3434"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9" name="Line 1039"/>
                  <p:cNvSpPr>
                    <a:spLocks noChangeAspect="1" noChangeShapeType="1"/>
                  </p:cNvSpPr>
                  <p:nvPr/>
                </p:nvSpPr>
                <p:spPr bwMode="auto">
                  <a:xfrm flipH="1">
                    <a:off x="3476"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0" name="Line 1040"/>
                  <p:cNvSpPr>
                    <a:spLocks noChangeAspect="1" noChangeShapeType="1"/>
                  </p:cNvSpPr>
                  <p:nvPr/>
                </p:nvSpPr>
                <p:spPr bwMode="auto">
                  <a:xfrm flipH="1">
                    <a:off x="3448"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1" name="Rectangle 1041"/>
                  <p:cNvSpPr>
                    <a:spLocks noChangeAspect="1" noChangeArrowheads="1"/>
                  </p:cNvSpPr>
                  <p:nvPr/>
                </p:nvSpPr>
                <p:spPr bwMode="auto">
                  <a:xfrm flipH="1">
                    <a:off x="3448" y="2434"/>
                    <a:ext cx="28"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2" name="Rectangle 1042"/>
                  <p:cNvSpPr>
                    <a:spLocks noChangeAspect="1" noChangeArrowheads="1"/>
                  </p:cNvSpPr>
                  <p:nvPr/>
                </p:nvSpPr>
                <p:spPr bwMode="auto">
                  <a:xfrm flipH="1">
                    <a:off x="3340" y="2455"/>
                    <a:ext cx="55"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3" name="Line 1043"/>
                  <p:cNvSpPr>
                    <a:spLocks noChangeAspect="1" noChangeShapeType="1"/>
                  </p:cNvSpPr>
                  <p:nvPr/>
                </p:nvSpPr>
                <p:spPr bwMode="auto">
                  <a:xfrm flipH="1">
                    <a:off x="3382"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4" name="Line 1044"/>
                  <p:cNvSpPr>
                    <a:spLocks noChangeAspect="1" noChangeShapeType="1"/>
                  </p:cNvSpPr>
                  <p:nvPr/>
                </p:nvSpPr>
                <p:spPr bwMode="auto">
                  <a:xfrm flipH="1">
                    <a:off x="3353"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 name="Rectangle 1045"/>
                  <p:cNvSpPr>
                    <a:spLocks noChangeAspect="1" noChangeArrowheads="1"/>
                  </p:cNvSpPr>
                  <p:nvPr/>
                </p:nvSpPr>
                <p:spPr bwMode="auto">
                  <a:xfrm flipH="1">
                    <a:off x="3353"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56" name="Group 1046"/>
                  <p:cNvGrpSpPr>
                    <a:grpSpLocks noChangeAspect="1"/>
                  </p:cNvGrpSpPr>
                  <p:nvPr/>
                </p:nvGrpSpPr>
                <p:grpSpPr bwMode="auto">
                  <a:xfrm>
                    <a:off x="2688" y="2628"/>
                    <a:ext cx="803" cy="28"/>
                    <a:chOff x="5303" y="1616"/>
                    <a:chExt cx="1190" cy="43"/>
                  </a:xfrm>
                </p:grpSpPr>
                <p:sp>
                  <p:nvSpPr>
                    <p:cNvPr id="728" name="Rectangle 1047"/>
                    <p:cNvSpPr>
                      <a:spLocks noChangeAspect="1" noChangeArrowheads="1"/>
                    </p:cNvSpPr>
                    <p:nvPr/>
                  </p:nvSpPr>
                  <p:spPr bwMode="auto">
                    <a:xfrm flipV="1">
                      <a:off x="5303"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9" name="Line 1048"/>
                    <p:cNvSpPr>
                      <a:spLocks noChangeAspect="1" noChangeShapeType="1"/>
                    </p:cNvSpPr>
                    <p:nvPr/>
                  </p:nvSpPr>
                  <p:spPr bwMode="auto">
                    <a:xfrm flipV="1">
                      <a:off x="532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0" name="Line 1049"/>
                    <p:cNvSpPr>
                      <a:spLocks noChangeAspect="1" noChangeShapeType="1"/>
                    </p:cNvSpPr>
                    <p:nvPr/>
                  </p:nvSpPr>
                  <p:spPr bwMode="auto">
                    <a:xfrm flipV="1">
                      <a:off x="5365"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1" name="Rectangle 1050"/>
                    <p:cNvSpPr>
                      <a:spLocks noChangeAspect="1" noChangeArrowheads="1"/>
                    </p:cNvSpPr>
                    <p:nvPr/>
                  </p:nvSpPr>
                  <p:spPr bwMode="auto">
                    <a:xfrm flipV="1">
                      <a:off x="5442"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2" name="Line 1051"/>
                    <p:cNvSpPr>
                      <a:spLocks noChangeAspect="1" noChangeShapeType="1"/>
                    </p:cNvSpPr>
                    <p:nvPr/>
                  </p:nvSpPr>
                  <p:spPr bwMode="auto">
                    <a:xfrm flipV="1">
                      <a:off x="546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3" name="Line 1052"/>
                    <p:cNvSpPr>
                      <a:spLocks noChangeAspect="1" noChangeShapeType="1"/>
                    </p:cNvSpPr>
                    <p:nvPr/>
                  </p:nvSpPr>
                  <p:spPr bwMode="auto">
                    <a:xfrm flipV="1">
                      <a:off x="550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4" name="Rectangle 1053"/>
                    <p:cNvSpPr>
                      <a:spLocks noChangeAspect="1" noChangeArrowheads="1"/>
                    </p:cNvSpPr>
                    <p:nvPr/>
                  </p:nvSpPr>
                  <p:spPr bwMode="auto">
                    <a:xfrm flipH="1" flipV="1">
                      <a:off x="572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5" name="Line 1054"/>
                    <p:cNvSpPr>
                      <a:spLocks noChangeAspect="1" noChangeShapeType="1"/>
                    </p:cNvSpPr>
                    <p:nvPr/>
                  </p:nvSpPr>
                  <p:spPr bwMode="auto">
                    <a:xfrm flipH="1" flipV="1">
                      <a:off x="578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6" name="Line 1055"/>
                    <p:cNvSpPr>
                      <a:spLocks noChangeAspect="1" noChangeShapeType="1"/>
                    </p:cNvSpPr>
                    <p:nvPr/>
                  </p:nvSpPr>
                  <p:spPr bwMode="auto">
                    <a:xfrm flipH="1" flipV="1">
                      <a:off x="574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 name="Rectangle 1056"/>
                    <p:cNvSpPr>
                      <a:spLocks noChangeAspect="1" noChangeArrowheads="1"/>
                    </p:cNvSpPr>
                    <p:nvPr/>
                  </p:nvSpPr>
                  <p:spPr bwMode="auto">
                    <a:xfrm flipH="1" flipV="1">
                      <a:off x="558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8" name="Line 1057"/>
                    <p:cNvSpPr>
                      <a:spLocks noChangeAspect="1" noChangeShapeType="1"/>
                    </p:cNvSpPr>
                    <p:nvPr/>
                  </p:nvSpPr>
                  <p:spPr bwMode="auto">
                    <a:xfrm flipH="1" flipV="1">
                      <a:off x="564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9" name="Line 1058"/>
                    <p:cNvSpPr>
                      <a:spLocks noChangeAspect="1" noChangeShapeType="1"/>
                    </p:cNvSpPr>
                    <p:nvPr/>
                  </p:nvSpPr>
                  <p:spPr bwMode="auto">
                    <a:xfrm flipH="1" flipV="1">
                      <a:off x="560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0" name="Rectangle 1059"/>
                    <p:cNvSpPr>
                      <a:spLocks noChangeAspect="1" noChangeArrowheads="1"/>
                    </p:cNvSpPr>
                    <p:nvPr/>
                  </p:nvSpPr>
                  <p:spPr bwMode="auto">
                    <a:xfrm flipV="1">
                      <a:off x="5992"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1" name="Line 1060"/>
                    <p:cNvSpPr>
                      <a:spLocks noChangeAspect="1" noChangeShapeType="1"/>
                    </p:cNvSpPr>
                    <p:nvPr/>
                  </p:nvSpPr>
                  <p:spPr bwMode="auto">
                    <a:xfrm flipV="1">
                      <a:off x="601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2" name="Line 1061"/>
                    <p:cNvSpPr>
                      <a:spLocks noChangeAspect="1" noChangeShapeType="1"/>
                    </p:cNvSpPr>
                    <p:nvPr/>
                  </p:nvSpPr>
                  <p:spPr bwMode="auto">
                    <a:xfrm flipV="1">
                      <a:off x="605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3" name="Rectangle 1062"/>
                    <p:cNvSpPr>
                      <a:spLocks noChangeAspect="1" noChangeArrowheads="1"/>
                    </p:cNvSpPr>
                    <p:nvPr/>
                  </p:nvSpPr>
                  <p:spPr bwMode="auto">
                    <a:xfrm flipV="1">
                      <a:off x="613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4" name="Line 1063"/>
                    <p:cNvSpPr>
                      <a:spLocks noChangeAspect="1" noChangeShapeType="1"/>
                    </p:cNvSpPr>
                    <p:nvPr/>
                  </p:nvSpPr>
                  <p:spPr bwMode="auto">
                    <a:xfrm flipV="1">
                      <a:off x="615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5" name="Line 1064"/>
                    <p:cNvSpPr>
                      <a:spLocks noChangeAspect="1" noChangeShapeType="1"/>
                    </p:cNvSpPr>
                    <p:nvPr/>
                  </p:nvSpPr>
                  <p:spPr bwMode="auto">
                    <a:xfrm flipV="1">
                      <a:off x="619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6" name="Rectangle 1065"/>
                    <p:cNvSpPr>
                      <a:spLocks noChangeAspect="1" noChangeArrowheads="1"/>
                    </p:cNvSpPr>
                    <p:nvPr/>
                  </p:nvSpPr>
                  <p:spPr bwMode="auto">
                    <a:xfrm flipH="1" flipV="1">
                      <a:off x="6410"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7" name="Line 1066"/>
                    <p:cNvSpPr>
                      <a:spLocks noChangeAspect="1" noChangeShapeType="1"/>
                    </p:cNvSpPr>
                    <p:nvPr/>
                  </p:nvSpPr>
                  <p:spPr bwMode="auto">
                    <a:xfrm flipH="1" flipV="1">
                      <a:off x="647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 name="Line 1067"/>
                    <p:cNvSpPr>
                      <a:spLocks noChangeAspect="1" noChangeShapeType="1"/>
                    </p:cNvSpPr>
                    <p:nvPr/>
                  </p:nvSpPr>
                  <p:spPr bwMode="auto">
                    <a:xfrm flipH="1" flipV="1">
                      <a:off x="6431"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9" name="Rectangle 1068"/>
                    <p:cNvSpPr>
                      <a:spLocks noChangeAspect="1" noChangeArrowheads="1"/>
                    </p:cNvSpPr>
                    <p:nvPr/>
                  </p:nvSpPr>
                  <p:spPr bwMode="auto">
                    <a:xfrm flipH="1" flipV="1">
                      <a:off x="6270"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50" name="Line 1069"/>
                    <p:cNvSpPr>
                      <a:spLocks noChangeAspect="1" noChangeShapeType="1"/>
                    </p:cNvSpPr>
                    <p:nvPr/>
                  </p:nvSpPr>
                  <p:spPr bwMode="auto">
                    <a:xfrm flipH="1" flipV="1">
                      <a:off x="633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1" name="Line 1070"/>
                    <p:cNvSpPr>
                      <a:spLocks noChangeAspect="1" noChangeShapeType="1"/>
                    </p:cNvSpPr>
                    <p:nvPr/>
                  </p:nvSpPr>
                  <p:spPr bwMode="auto">
                    <a:xfrm flipH="1" flipV="1">
                      <a:off x="6291"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57" name="Rectangle 1071"/>
                  <p:cNvSpPr>
                    <a:spLocks noChangeAspect="1" noChangeArrowheads="1"/>
                  </p:cNvSpPr>
                  <p:nvPr/>
                </p:nvSpPr>
                <p:spPr bwMode="auto">
                  <a:xfrm flipV="1">
                    <a:off x="2688"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8" name="Line 1072"/>
                  <p:cNvSpPr>
                    <a:spLocks noChangeAspect="1" noChangeShapeType="1"/>
                  </p:cNvSpPr>
                  <p:nvPr/>
                </p:nvSpPr>
                <p:spPr bwMode="auto">
                  <a:xfrm flipV="1">
                    <a:off x="2701"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9" name="Line 1073"/>
                  <p:cNvSpPr>
                    <a:spLocks noChangeAspect="1" noChangeShapeType="1"/>
                  </p:cNvSpPr>
                  <p:nvPr/>
                </p:nvSpPr>
                <p:spPr bwMode="auto">
                  <a:xfrm flipV="1">
                    <a:off x="2729"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0" name="Rectangle 1074"/>
                  <p:cNvSpPr>
                    <a:spLocks noChangeAspect="1" noChangeArrowheads="1"/>
                  </p:cNvSpPr>
                  <p:nvPr/>
                </p:nvSpPr>
                <p:spPr bwMode="auto">
                  <a:xfrm flipV="1">
                    <a:off x="2781" y="3649"/>
                    <a:ext cx="56"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1" name="Line 1075"/>
                  <p:cNvSpPr>
                    <a:spLocks noChangeAspect="1" noChangeShapeType="1"/>
                  </p:cNvSpPr>
                  <p:nvPr/>
                </p:nvSpPr>
                <p:spPr bwMode="auto">
                  <a:xfrm flipV="1">
                    <a:off x="2795"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2" name="Line 1076"/>
                  <p:cNvSpPr>
                    <a:spLocks noChangeAspect="1" noChangeShapeType="1"/>
                  </p:cNvSpPr>
                  <p:nvPr/>
                </p:nvSpPr>
                <p:spPr bwMode="auto">
                  <a:xfrm flipV="1">
                    <a:off x="2822"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3" name="Rectangle 1077"/>
                  <p:cNvSpPr>
                    <a:spLocks noChangeAspect="1" noChangeArrowheads="1"/>
                  </p:cNvSpPr>
                  <p:nvPr/>
                </p:nvSpPr>
                <p:spPr bwMode="auto">
                  <a:xfrm flipH="1" flipV="1">
                    <a:off x="2969"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4" name="Line 1078"/>
                  <p:cNvSpPr>
                    <a:spLocks noChangeAspect="1" noChangeShapeType="1"/>
                  </p:cNvSpPr>
                  <p:nvPr/>
                </p:nvSpPr>
                <p:spPr bwMode="auto">
                  <a:xfrm flipH="1" flipV="1">
                    <a:off x="3011"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 name="Line 1079"/>
                  <p:cNvSpPr>
                    <a:spLocks noChangeAspect="1" noChangeShapeType="1"/>
                  </p:cNvSpPr>
                  <p:nvPr/>
                </p:nvSpPr>
                <p:spPr bwMode="auto">
                  <a:xfrm flipH="1" flipV="1">
                    <a:off x="2984"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 name="Rectangle 1080"/>
                  <p:cNvSpPr>
                    <a:spLocks noChangeAspect="1" noChangeArrowheads="1"/>
                  </p:cNvSpPr>
                  <p:nvPr/>
                </p:nvSpPr>
                <p:spPr bwMode="auto">
                  <a:xfrm flipH="1" flipV="1">
                    <a:off x="2875"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7" name="Line 1081"/>
                  <p:cNvSpPr>
                    <a:spLocks noChangeAspect="1" noChangeShapeType="1"/>
                  </p:cNvSpPr>
                  <p:nvPr/>
                </p:nvSpPr>
                <p:spPr bwMode="auto">
                  <a:xfrm flipH="1" flipV="1">
                    <a:off x="2917"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 name="Line 1082"/>
                  <p:cNvSpPr>
                    <a:spLocks noChangeAspect="1" noChangeShapeType="1"/>
                  </p:cNvSpPr>
                  <p:nvPr/>
                </p:nvSpPr>
                <p:spPr bwMode="auto">
                  <a:xfrm flipH="1" flipV="1">
                    <a:off x="2890"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9" name="Rectangle 1083"/>
                  <p:cNvSpPr>
                    <a:spLocks noChangeAspect="1" noChangeArrowheads="1"/>
                  </p:cNvSpPr>
                  <p:nvPr/>
                </p:nvSpPr>
                <p:spPr bwMode="auto">
                  <a:xfrm flipV="1">
                    <a:off x="3153"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0" name="Line 1084"/>
                  <p:cNvSpPr>
                    <a:spLocks noChangeAspect="1" noChangeShapeType="1"/>
                  </p:cNvSpPr>
                  <p:nvPr/>
                </p:nvSpPr>
                <p:spPr bwMode="auto">
                  <a:xfrm flipV="1">
                    <a:off x="3166"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1" name="Line 1085"/>
                  <p:cNvSpPr>
                    <a:spLocks noChangeAspect="1" noChangeShapeType="1"/>
                  </p:cNvSpPr>
                  <p:nvPr/>
                </p:nvSpPr>
                <p:spPr bwMode="auto">
                  <a:xfrm flipV="1">
                    <a:off x="3194"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2" name="Rectangle 1086"/>
                  <p:cNvSpPr>
                    <a:spLocks noChangeAspect="1" noChangeArrowheads="1"/>
                  </p:cNvSpPr>
                  <p:nvPr/>
                </p:nvSpPr>
                <p:spPr bwMode="auto">
                  <a:xfrm flipV="1">
                    <a:off x="3246" y="3649"/>
                    <a:ext cx="56"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3" name="Line 1087"/>
                  <p:cNvSpPr>
                    <a:spLocks noChangeAspect="1" noChangeShapeType="1"/>
                  </p:cNvSpPr>
                  <p:nvPr/>
                </p:nvSpPr>
                <p:spPr bwMode="auto">
                  <a:xfrm flipV="1">
                    <a:off x="3260"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4" name="Line 1088"/>
                  <p:cNvSpPr>
                    <a:spLocks noChangeAspect="1" noChangeShapeType="1"/>
                  </p:cNvSpPr>
                  <p:nvPr/>
                </p:nvSpPr>
                <p:spPr bwMode="auto">
                  <a:xfrm flipV="1">
                    <a:off x="3287"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75" name="Group 1089"/>
                  <p:cNvGrpSpPr>
                    <a:grpSpLocks noChangeAspect="1"/>
                  </p:cNvGrpSpPr>
                  <p:nvPr/>
                </p:nvGrpSpPr>
                <p:grpSpPr bwMode="auto">
                  <a:xfrm>
                    <a:off x="2688" y="3458"/>
                    <a:ext cx="803" cy="49"/>
                    <a:chOff x="5303" y="2848"/>
                    <a:chExt cx="1190" cy="75"/>
                  </a:xfrm>
                </p:grpSpPr>
                <p:grpSp>
                  <p:nvGrpSpPr>
                    <p:cNvPr id="694" name="Group 1090"/>
                    <p:cNvGrpSpPr>
                      <a:grpSpLocks noChangeAspect="1"/>
                    </p:cNvGrpSpPr>
                    <p:nvPr/>
                  </p:nvGrpSpPr>
                  <p:grpSpPr bwMode="auto">
                    <a:xfrm>
                      <a:off x="5303" y="2848"/>
                      <a:ext cx="83" cy="75"/>
                      <a:chOff x="4719" y="1298"/>
                      <a:chExt cx="83" cy="75"/>
                    </a:xfrm>
                  </p:grpSpPr>
                  <p:sp>
                    <p:nvSpPr>
                      <p:cNvPr id="724" name="Rectangle 1091"/>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5" name="Line 1092"/>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6" name="Line 1093"/>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 name="Rectangle 1094"/>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95" name="Rectangle 1095"/>
                    <p:cNvSpPr>
                      <a:spLocks noChangeAspect="1" noChangeArrowheads="1"/>
                    </p:cNvSpPr>
                    <p:nvPr/>
                  </p:nvSpPr>
                  <p:spPr bwMode="auto">
                    <a:xfrm>
                      <a:off x="5442"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6" name="Line 1096"/>
                    <p:cNvSpPr>
                      <a:spLocks noChangeAspect="1" noChangeShapeType="1"/>
                    </p:cNvSpPr>
                    <p:nvPr/>
                  </p:nvSpPr>
                  <p:spPr bwMode="auto">
                    <a:xfrm>
                      <a:off x="546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 name="Line 1097"/>
                    <p:cNvSpPr>
                      <a:spLocks noChangeAspect="1" noChangeShapeType="1"/>
                    </p:cNvSpPr>
                    <p:nvPr/>
                  </p:nvSpPr>
                  <p:spPr bwMode="auto">
                    <a:xfrm>
                      <a:off x="5504"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8" name="Rectangle 1098"/>
                    <p:cNvSpPr>
                      <a:spLocks noChangeAspect="1" noChangeArrowheads="1"/>
                    </p:cNvSpPr>
                    <p:nvPr/>
                  </p:nvSpPr>
                  <p:spPr bwMode="auto">
                    <a:xfrm>
                      <a:off x="5463"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9" name="Rectangle 1099"/>
                    <p:cNvSpPr>
                      <a:spLocks noChangeAspect="1" noChangeArrowheads="1"/>
                    </p:cNvSpPr>
                    <p:nvPr/>
                  </p:nvSpPr>
                  <p:spPr bwMode="auto">
                    <a:xfrm flipH="1">
                      <a:off x="572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0" name="Line 1100"/>
                    <p:cNvSpPr>
                      <a:spLocks noChangeAspect="1" noChangeShapeType="1"/>
                    </p:cNvSpPr>
                    <p:nvPr/>
                  </p:nvSpPr>
                  <p:spPr bwMode="auto">
                    <a:xfrm flipH="1">
                      <a:off x="578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1" name="Line 1101"/>
                    <p:cNvSpPr>
                      <a:spLocks noChangeAspect="1" noChangeShapeType="1"/>
                    </p:cNvSpPr>
                    <p:nvPr/>
                  </p:nvSpPr>
                  <p:spPr bwMode="auto">
                    <a:xfrm flipH="1">
                      <a:off x="574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2" name="Rectangle 1102"/>
                    <p:cNvSpPr>
                      <a:spLocks noChangeAspect="1" noChangeArrowheads="1"/>
                    </p:cNvSpPr>
                    <p:nvPr/>
                  </p:nvSpPr>
                  <p:spPr bwMode="auto">
                    <a:xfrm flipH="1">
                      <a:off x="5741"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3" name="Rectangle 1103"/>
                    <p:cNvSpPr>
                      <a:spLocks noChangeAspect="1" noChangeArrowheads="1"/>
                    </p:cNvSpPr>
                    <p:nvPr/>
                  </p:nvSpPr>
                  <p:spPr bwMode="auto">
                    <a:xfrm flipH="1">
                      <a:off x="558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4" name="Line 1104"/>
                    <p:cNvSpPr>
                      <a:spLocks noChangeAspect="1" noChangeShapeType="1"/>
                    </p:cNvSpPr>
                    <p:nvPr/>
                  </p:nvSpPr>
                  <p:spPr bwMode="auto">
                    <a:xfrm flipH="1">
                      <a:off x="564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5" name="Line 1105"/>
                    <p:cNvSpPr>
                      <a:spLocks noChangeAspect="1" noChangeShapeType="1"/>
                    </p:cNvSpPr>
                    <p:nvPr/>
                  </p:nvSpPr>
                  <p:spPr bwMode="auto">
                    <a:xfrm flipH="1">
                      <a:off x="560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 name="Rectangle 1106"/>
                    <p:cNvSpPr>
                      <a:spLocks noChangeAspect="1" noChangeArrowheads="1"/>
                    </p:cNvSpPr>
                    <p:nvPr/>
                  </p:nvSpPr>
                  <p:spPr bwMode="auto">
                    <a:xfrm flipH="1">
                      <a:off x="5601"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707" name="Group 1107"/>
                    <p:cNvGrpSpPr>
                      <a:grpSpLocks noChangeAspect="1"/>
                    </p:cNvGrpSpPr>
                    <p:nvPr/>
                  </p:nvGrpSpPr>
                  <p:grpSpPr bwMode="auto">
                    <a:xfrm>
                      <a:off x="5992" y="2848"/>
                      <a:ext cx="83" cy="75"/>
                      <a:chOff x="4719" y="1298"/>
                      <a:chExt cx="83" cy="75"/>
                    </a:xfrm>
                  </p:grpSpPr>
                  <p:sp>
                    <p:nvSpPr>
                      <p:cNvPr id="720" name="Rectangle 1108"/>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1" name="Line 1109"/>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 name="Line 1110"/>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 name="Rectangle 1111"/>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708" name="Rectangle 1112"/>
                    <p:cNvSpPr>
                      <a:spLocks noChangeAspect="1" noChangeArrowheads="1"/>
                    </p:cNvSpPr>
                    <p:nvPr/>
                  </p:nvSpPr>
                  <p:spPr bwMode="auto">
                    <a:xfrm>
                      <a:off x="613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9" name="Line 1113"/>
                    <p:cNvSpPr>
                      <a:spLocks noChangeAspect="1" noChangeShapeType="1"/>
                    </p:cNvSpPr>
                    <p:nvPr/>
                  </p:nvSpPr>
                  <p:spPr bwMode="auto">
                    <a:xfrm>
                      <a:off x="615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0" name="Line 1114"/>
                    <p:cNvSpPr>
                      <a:spLocks noChangeAspect="1" noChangeShapeType="1"/>
                    </p:cNvSpPr>
                    <p:nvPr/>
                  </p:nvSpPr>
                  <p:spPr bwMode="auto">
                    <a:xfrm>
                      <a:off x="619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1" name="Rectangle 1115"/>
                    <p:cNvSpPr>
                      <a:spLocks noChangeAspect="1" noChangeArrowheads="1"/>
                    </p:cNvSpPr>
                    <p:nvPr/>
                  </p:nvSpPr>
                  <p:spPr bwMode="auto">
                    <a:xfrm>
                      <a:off x="6152"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2" name="Rectangle 1116"/>
                    <p:cNvSpPr>
                      <a:spLocks noChangeAspect="1" noChangeArrowheads="1"/>
                    </p:cNvSpPr>
                    <p:nvPr/>
                  </p:nvSpPr>
                  <p:spPr bwMode="auto">
                    <a:xfrm flipH="1">
                      <a:off x="6410"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3" name="Line 1117"/>
                    <p:cNvSpPr>
                      <a:spLocks noChangeAspect="1" noChangeShapeType="1"/>
                    </p:cNvSpPr>
                    <p:nvPr/>
                  </p:nvSpPr>
                  <p:spPr bwMode="auto">
                    <a:xfrm flipH="1">
                      <a:off x="647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4" name="Line 1118"/>
                    <p:cNvSpPr>
                      <a:spLocks noChangeAspect="1" noChangeShapeType="1"/>
                    </p:cNvSpPr>
                    <p:nvPr/>
                  </p:nvSpPr>
                  <p:spPr bwMode="auto">
                    <a:xfrm flipH="1">
                      <a:off x="6431"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5" name="Rectangle 1119"/>
                    <p:cNvSpPr>
                      <a:spLocks noChangeAspect="1" noChangeArrowheads="1"/>
                    </p:cNvSpPr>
                    <p:nvPr/>
                  </p:nvSpPr>
                  <p:spPr bwMode="auto">
                    <a:xfrm flipH="1">
                      <a:off x="6430"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6" name="Rectangle 1120"/>
                    <p:cNvSpPr>
                      <a:spLocks noChangeAspect="1" noChangeArrowheads="1"/>
                    </p:cNvSpPr>
                    <p:nvPr/>
                  </p:nvSpPr>
                  <p:spPr bwMode="auto">
                    <a:xfrm flipH="1">
                      <a:off x="6270"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7" name="Line 1121"/>
                    <p:cNvSpPr>
                      <a:spLocks noChangeAspect="1" noChangeShapeType="1"/>
                    </p:cNvSpPr>
                    <p:nvPr/>
                  </p:nvSpPr>
                  <p:spPr bwMode="auto">
                    <a:xfrm flipH="1">
                      <a:off x="633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 name="Line 1122"/>
                    <p:cNvSpPr>
                      <a:spLocks noChangeAspect="1" noChangeShapeType="1"/>
                    </p:cNvSpPr>
                    <p:nvPr/>
                  </p:nvSpPr>
                  <p:spPr bwMode="auto">
                    <a:xfrm flipH="1">
                      <a:off x="6291"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 name="Rectangle 1123"/>
                    <p:cNvSpPr>
                      <a:spLocks noChangeAspect="1" noChangeArrowheads="1"/>
                    </p:cNvSpPr>
                    <p:nvPr/>
                  </p:nvSpPr>
                  <p:spPr bwMode="auto">
                    <a:xfrm flipH="1">
                      <a:off x="6290"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76" name="Rectangle 1124"/>
                  <p:cNvSpPr>
                    <a:spLocks noChangeAspect="1" noChangeArrowheads="1"/>
                  </p:cNvSpPr>
                  <p:nvPr/>
                </p:nvSpPr>
                <p:spPr bwMode="auto">
                  <a:xfrm flipH="1" flipV="1">
                    <a:off x="3434"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7" name="Line 1125"/>
                  <p:cNvSpPr>
                    <a:spLocks noChangeAspect="1" noChangeShapeType="1"/>
                  </p:cNvSpPr>
                  <p:nvPr/>
                </p:nvSpPr>
                <p:spPr bwMode="auto">
                  <a:xfrm flipH="1" flipV="1">
                    <a:off x="3476"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8" name="Line 1126"/>
                  <p:cNvSpPr>
                    <a:spLocks noChangeAspect="1" noChangeShapeType="1"/>
                  </p:cNvSpPr>
                  <p:nvPr/>
                </p:nvSpPr>
                <p:spPr bwMode="auto">
                  <a:xfrm flipH="1" flipV="1">
                    <a:off x="3448"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9" name="Rectangle 1127"/>
                  <p:cNvSpPr>
                    <a:spLocks noChangeAspect="1" noChangeArrowheads="1"/>
                  </p:cNvSpPr>
                  <p:nvPr/>
                </p:nvSpPr>
                <p:spPr bwMode="auto">
                  <a:xfrm flipH="1" flipV="1">
                    <a:off x="3340"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0" name="Line 1128"/>
                  <p:cNvSpPr>
                    <a:spLocks noChangeAspect="1" noChangeShapeType="1"/>
                  </p:cNvSpPr>
                  <p:nvPr/>
                </p:nvSpPr>
                <p:spPr bwMode="auto">
                  <a:xfrm flipH="1" flipV="1">
                    <a:off x="3382"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1" name="Line 1129"/>
                  <p:cNvSpPr>
                    <a:spLocks noChangeAspect="1" noChangeShapeType="1"/>
                  </p:cNvSpPr>
                  <p:nvPr/>
                </p:nvSpPr>
                <p:spPr bwMode="auto">
                  <a:xfrm flipH="1" flipV="1">
                    <a:off x="3353"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82" name="Group 1130"/>
                  <p:cNvGrpSpPr>
                    <a:grpSpLocks/>
                  </p:cNvGrpSpPr>
                  <p:nvPr/>
                </p:nvGrpSpPr>
                <p:grpSpPr bwMode="auto">
                  <a:xfrm>
                    <a:off x="3076" y="3456"/>
                    <a:ext cx="27" cy="55"/>
                    <a:chOff x="3076" y="3476"/>
                    <a:chExt cx="27" cy="131"/>
                  </a:xfrm>
                </p:grpSpPr>
                <p:sp>
                  <p:nvSpPr>
                    <p:cNvPr id="692" name="Line 1131"/>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3" name="Line 1132"/>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83" name="Group 1133"/>
                  <p:cNvGrpSpPr>
                    <a:grpSpLocks/>
                  </p:cNvGrpSpPr>
                  <p:nvPr/>
                </p:nvGrpSpPr>
                <p:grpSpPr bwMode="auto">
                  <a:xfrm>
                    <a:off x="3076" y="3550"/>
                    <a:ext cx="27" cy="59"/>
                    <a:chOff x="3076" y="3476"/>
                    <a:chExt cx="27" cy="131"/>
                  </a:xfrm>
                </p:grpSpPr>
                <p:sp>
                  <p:nvSpPr>
                    <p:cNvPr id="690" name="Line 1134"/>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1" name="Line 1135"/>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84" name="Group 1136"/>
                  <p:cNvGrpSpPr>
                    <a:grpSpLocks/>
                  </p:cNvGrpSpPr>
                  <p:nvPr/>
                </p:nvGrpSpPr>
                <p:grpSpPr bwMode="auto">
                  <a:xfrm flipV="1">
                    <a:off x="3076" y="2625"/>
                    <a:ext cx="27" cy="53"/>
                    <a:chOff x="3076" y="3476"/>
                    <a:chExt cx="27" cy="131"/>
                  </a:xfrm>
                </p:grpSpPr>
                <p:sp>
                  <p:nvSpPr>
                    <p:cNvPr id="688" name="Line 1137"/>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9" name="Line 1138"/>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85" name="Group 1139"/>
                  <p:cNvGrpSpPr>
                    <a:grpSpLocks/>
                  </p:cNvGrpSpPr>
                  <p:nvPr/>
                </p:nvGrpSpPr>
                <p:grpSpPr bwMode="auto">
                  <a:xfrm flipV="1">
                    <a:off x="3076" y="2527"/>
                    <a:ext cx="27" cy="59"/>
                    <a:chOff x="3076" y="3476"/>
                    <a:chExt cx="27" cy="131"/>
                  </a:xfrm>
                </p:grpSpPr>
                <p:sp>
                  <p:nvSpPr>
                    <p:cNvPr id="686" name="Line 1140"/>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 name="Line 1141"/>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613" name="Rectangle 1142"/>
                <p:cNvSpPr>
                  <a:spLocks noChangeArrowheads="1"/>
                </p:cNvSpPr>
                <p:nvPr/>
              </p:nvSpPr>
              <p:spPr bwMode="auto">
                <a:xfrm flipH="1">
                  <a:off x="3056" y="2570"/>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4" name="Rectangle 1143"/>
                <p:cNvSpPr>
                  <a:spLocks noChangeArrowheads="1"/>
                </p:cNvSpPr>
                <p:nvPr/>
              </p:nvSpPr>
              <p:spPr bwMode="auto">
                <a:xfrm flipH="1">
                  <a:off x="3056" y="2668"/>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5" name="Rectangle 1144"/>
                <p:cNvSpPr>
                  <a:spLocks noChangeArrowheads="1"/>
                </p:cNvSpPr>
                <p:nvPr/>
              </p:nvSpPr>
              <p:spPr bwMode="auto">
                <a:xfrm flipH="1">
                  <a:off x="3056" y="1556"/>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6" name="Rectangle 1145"/>
                <p:cNvSpPr>
                  <a:spLocks noChangeArrowheads="1"/>
                </p:cNvSpPr>
                <p:nvPr/>
              </p:nvSpPr>
              <p:spPr bwMode="auto">
                <a:xfrm flipH="1">
                  <a:off x="3056" y="1654"/>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7" name="Rectangle 1146"/>
                <p:cNvSpPr>
                  <a:spLocks noChangeAspect="1" noChangeArrowheads="1"/>
                </p:cNvSpPr>
                <p:nvPr/>
              </p:nvSpPr>
              <p:spPr bwMode="auto">
                <a:xfrm flipH="1">
                  <a:off x="2993" y="1596"/>
                  <a:ext cx="904" cy="60"/>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8" name="Rectangle 1147"/>
                <p:cNvSpPr>
                  <a:spLocks noChangeAspect="1" noChangeArrowheads="1"/>
                </p:cNvSpPr>
                <p:nvPr/>
              </p:nvSpPr>
              <p:spPr bwMode="auto">
                <a:xfrm flipH="1" flipV="1">
                  <a:off x="2993" y="2608"/>
                  <a:ext cx="904" cy="6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587" name="Rectangle 1148"/>
            <p:cNvSpPr>
              <a:spLocks noChangeArrowheads="1"/>
            </p:cNvSpPr>
            <p:nvPr/>
          </p:nvSpPr>
          <p:spPr bwMode="auto">
            <a:xfrm>
              <a:off x="1068" y="2610"/>
              <a:ext cx="894" cy="56"/>
            </a:xfrm>
            <a:prstGeom prst="rect">
              <a:avLst/>
            </a:prstGeom>
            <a:gradFill rotWithShape="1">
              <a:gsLst>
                <a:gs pos="0">
                  <a:srgbClr val="DDDDDD">
                    <a:gamma/>
                    <a:shade val="6275"/>
                    <a:invGamma/>
                  </a:srgbClr>
                </a:gs>
                <a:gs pos="50000">
                  <a:srgbClr val="DDDDDD">
                    <a:alpha val="70000"/>
                  </a:srgbClr>
                </a:gs>
                <a:gs pos="100000">
                  <a:srgbClr val="DDDDDD">
                    <a:gamma/>
                    <a:shade val="6275"/>
                    <a:invGamma/>
                  </a:srgbClr>
                </a:gs>
              </a:gsLst>
              <a:lin ang="540000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8" name="Rectangle 1149"/>
            <p:cNvSpPr>
              <a:spLocks noChangeArrowheads="1"/>
            </p:cNvSpPr>
            <p:nvPr/>
          </p:nvSpPr>
          <p:spPr bwMode="auto">
            <a:xfrm>
              <a:off x="1065" y="1599"/>
              <a:ext cx="894" cy="56"/>
            </a:xfrm>
            <a:prstGeom prst="rect">
              <a:avLst/>
            </a:prstGeom>
            <a:gradFill rotWithShape="1">
              <a:gsLst>
                <a:gs pos="0">
                  <a:srgbClr val="DDDDDD">
                    <a:gamma/>
                    <a:shade val="6275"/>
                    <a:invGamma/>
                  </a:srgbClr>
                </a:gs>
                <a:gs pos="50000">
                  <a:srgbClr val="DDDDDD">
                    <a:alpha val="50000"/>
                  </a:srgbClr>
                </a:gs>
                <a:gs pos="100000">
                  <a:srgbClr val="DDDDDD">
                    <a:gamma/>
                    <a:shade val="6275"/>
                    <a:invGamma/>
                  </a:srgbClr>
                </a:gs>
              </a:gsLst>
              <a:lin ang="540000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9" name="Freeform 1150"/>
            <p:cNvSpPr>
              <a:spLocks/>
            </p:cNvSpPr>
            <p:nvPr/>
          </p:nvSpPr>
          <p:spPr bwMode="auto">
            <a:xfrm>
              <a:off x="2012" y="1594"/>
              <a:ext cx="928" cy="45"/>
            </a:xfrm>
            <a:custGeom>
              <a:avLst/>
              <a:gdLst>
                <a:gd name="T0" fmla="*/ 26 w 928"/>
                <a:gd name="T1" fmla="*/ 0 h 45"/>
                <a:gd name="T2" fmla="*/ 0 w 928"/>
                <a:gd name="T3" fmla="*/ 45 h 45"/>
                <a:gd name="T4" fmla="*/ 928 w 928"/>
                <a:gd name="T5" fmla="*/ 45 h 45"/>
                <a:gd name="T6" fmla="*/ 928 w 928"/>
                <a:gd name="T7" fmla="*/ 2 h 45"/>
                <a:gd name="T8" fmla="*/ 26 w 928"/>
                <a:gd name="T9" fmla="*/ 0 h 45"/>
              </a:gdLst>
              <a:ahLst/>
              <a:cxnLst>
                <a:cxn ang="0">
                  <a:pos x="T0" y="T1"/>
                </a:cxn>
                <a:cxn ang="0">
                  <a:pos x="T2" y="T3"/>
                </a:cxn>
                <a:cxn ang="0">
                  <a:pos x="T4" y="T5"/>
                </a:cxn>
                <a:cxn ang="0">
                  <a:pos x="T6" y="T7"/>
                </a:cxn>
                <a:cxn ang="0">
                  <a:pos x="T8" y="T9"/>
                </a:cxn>
              </a:cxnLst>
              <a:rect l="0" t="0" r="r" b="b"/>
              <a:pathLst>
                <a:path w="928" h="45">
                  <a:moveTo>
                    <a:pt x="26" y="0"/>
                  </a:moveTo>
                  <a:lnTo>
                    <a:pt x="0" y="45"/>
                  </a:lnTo>
                  <a:lnTo>
                    <a:pt x="928" y="45"/>
                  </a:lnTo>
                  <a:lnTo>
                    <a:pt x="928" y="2"/>
                  </a:lnTo>
                  <a:lnTo>
                    <a:pt x="26"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1156" name="Oval 1151"/>
          <p:cNvSpPr>
            <a:spLocks noChangeArrowheads="1"/>
          </p:cNvSpPr>
          <p:nvPr/>
        </p:nvSpPr>
        <p:spPr bwMode="auto">
          <a:xfrm>
            <a:off x="749300" y="1700213"/>
            <a:ext cx="787400" cy="831850"/>
          </a:xfrm>
          <a:prstGeom prst="ellipse">
            <a:avLst/>
          </a:prstGeom>
          <a:noFill/>
          <a:ln w="28575" algn="ctr">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57" name="Freeform 1152"/>
          <p:cNvSpPr>
            <a:spLocks/>
          </p:cNvSpPr>
          <p:nvPr/>
        </p:nvSpPr>
        <p:spPr bwMode="auto">
          <a:xfrm>
            <a:off x="1490663" y="2312988"/>
            <a:ext cx="1042987" cy="558800"/>
          </a:xfrm>
          <a:custGeom>
            <a:avLst/>
            <a:gdLst>
              <a:gd name="T0" fmla="*/ 0 w 657"/>
              <a:gd name="T1" fmla="*/ 0 h 352"/>
              <a:gd name="T2" fmla="*/ 1042987 w 657"/>
              <a:gd name="T3" fmla="*/ 558800 h 352"/>
              <a:gd name="T4" fmla="*/ 0 60000 65536"/>
              <a:gd name="T5" fmla="*/ 0 60000 65536"/>
            </a:gdLst>
            <a:ahLst/>
            <a:cxnLst>
              <a:cxn ang="T4">
                <a:pos x="T0" y="T1"/>
              </a:cxn>
              <a:cxn ang="T5">
                <a:pos x="T2" y="T3"/>
              </a:cxn>
            </a:cxnLst>
            <a:rect l="0" t="0" r="r" b="b"/>
            <a:pathLst>
              <a:path w="657" h="352">
                <a:moveTo>
                  <a:pt x="0" y="0"/>
                </a:moveTo>
                <a:lnTo>
                  <a:pt x="657" y="352"/>
                </a:lnTo>
              </a:path>
            </a:pathLst>
          </a:custGeom>
          <a:noFill/>
          <a:ln w="38100"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158" name="Picture 6" descr="Kob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2562225"/>
            <a:ext cx="6219825"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9"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tx1"/>
                </a:solidFill>
              </a:rPr>
              <a:pPr>
                <a:defRPr/>
              </a:pPr>
              <a:t>18</a:t>
            </a:fld>
            <a:endParaRPr lang="en-US" altLang="en-US" dirty="0">
              <a:solidFill>
                <a:schemeClr val="tx1"/>
              </a:solidFill>
            </a:endParaRPr>
          </a:p>
        </p:txBody>
      </p:sp>
    </p:spTree>
    <p:extLst>
      <p:ext uri="{BB962C8B-B14F-4D97-AF65-F5344CB8AC3E}">
        <p14:creationId xmlns:p14="http://schemas.microsoft.com/office/powerpoint/2010/main" val="6586802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Kobe-2"/>
          <p:cNvPicPr>
            <a:picLocks noChangeAspect="1" noChangeArrowheads="1"/>
          </p:cNvPicPr>
          <p:nvPr/>
        </p:nvPicPr>
        <p:blipFill>
          <a:blip r:embed="rId3">
            <a:extLst>
              <a:ext uri="{28A0092B-C50C-407E-A947-70E740481C1C}">
                <a14:useLocalDpi xmlns:a14="http://schemas.microsoft.com/office/drawing/2010/main" val="0"/>
              </a:ext>
            </a:extLst>
          </a:blip>
          <a:srcRect l="3175" t="4256" r="3175" b="4256"/>
          <a:stretch>
            <a:fillRect/>
          </a:stretch>
        </p:blipFill>
        <p:spPr bwMode="auto">
          <a:xfrm>
            <a:off x="0" y="96838"/>
            <a:ext cx="91440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bg1"/>
                </a:solidFill>
              </a:rPr>
              <a:pPr>
                <a:defRPr/>
              </a:pPr>
              <a:t>19</a:t>
            </a:fld>
            <a:endParaRPr lang="en-US" altLang="en-US" dirty="0">
              <a:solidFill>
                <a:schemeClr val="bg1"/>
              </a:solidFill>
            </a:endParaRPr>
          </a:p>
        </p:txBody>
      </p:sp>
    </p:spTree>
    <p:extLst>
      <p:ext uri="{BB962C8B-B14F-4D97-AF65-F5344CB8AC3E}">
        <p14:creationId xmlns:p14="http://schemas.microsoft.com/office/powerpoint/2010/main" val="24025289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 Brief Overview</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Design 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a:t>
            </a:fld>
            <a:endParaRPr lang="en-US" altLang="en-US"/>
          </a:p>
        </p:txBody>
      </p:sp>
    </p:spTree>
    <p:extLst>
      <p:ext uri="{BB962C8B-B14F-4D97-AF65-F5344CB8AC3E}">
        <p14:creationId xmlns:p14="http://schemas.microsoft.com/office/powerpoint/2010/main" val="15488129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 Brief Overview</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smtClean="0">
                <a:latin typeface="Calibri Light" panose="020F0302020204030204" pitchFamily="34" charset="0"/>
                <a:cs typeface="Calibri Light" panose="020F0302020204030204" pitchFamily="34" charset="0"/>
              </a:rPr>
              <a:t>Design </a:t>
            </a:r>
            <a:r>
              <a:rPr lang="en-US" altLang="en-US" dirty="0">
                <a:latin typeface="Calibri Light" panose="020F0302020204030204" pitchFamily="34" charset="0"/>
                <a:cs typeface="Calibri Light" panose="020F0302020204030204" pitchFamily="34" charset="0"/>
              </a:rPr>
              <a:t>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6" name="Rectangle 5"/>
          <p:cNvSpPr>
            <a:spLocks noChangeArrowheads="1"/>
          </p:cNvSpPr>
          <p:nvPr/>
        </p:nvSpPr>
        <p:spPr bwMode="auto">
          <a:xfrm>
            <a:off x="467544" y="2924943"/>
            <a:ext cx="8064896" cy="96012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
        <p:nvSpPr>
          <p:cNvPr id="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20</a:t>
            </a:fld>
            <a:endParaRPr lang="en-US" altLang="en-US"/>
          </a:p>
        </p:txBody>
      </p:sp>
    </p:spTree>
    <p:extLst>
      <p:ext uri="{BB962C8B-B14F-4D97-AF65-F5344CB8AC3E}">
        <p14:creationId xmlns:p14="http://schemas.microsoft.com/office/powerpoint/2010/main" val="40619930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a:t>Conventional Building Code Philosophy for Earthquake-Resistant Design</a:t>
            </a:r>
          </a:p>
          <a:p>
            <a:endParaRPr lang="en-US" dirty="0"/>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21</a:t>
            </a:fld>
            <a:endParaRPr lang="en-US" altLang="en-US"/>
          </a:p>
        </p:txBody>
      </p:sp>
      <p:sp>
        <p:nvSpPr>
          <p:cNvPr id="13" name="Text Placeholder 1"/>
          <p:cNvSpPr>
            <a:spLocks noGrp="1"/>
          </p:cNvSpPr>
          <p:nvPr>
            <p:ph type="body" sz="quarter" idx="12"/>
          </p:nvPr>
        </p:nvSpPr>
        <p:spPr>
          <a:xfrm>
            <a:off x="519829" y="1772816"/>
            <a:ext cx="8185388" cy="4320480"/>
          </a:xfrm>
        </p:spPr>
        <p:txBody>
          <a:bodyPr/>
          <a:lstStyle/>
          <a:p>
            <a:r>
              <a:rPr lang="en-US" sz="2800" b="1" i="1" u="sng" dirty="0" smtClean="0">
                <a:solidFill>
                  <a:schemeClr val="tx2"/>
                </a:solidFill>
                <a:latin typeface="+mn-lt"/>
                <a:cs typeface="Calibri Light" panose="020F0302020204030204" pitchFamily="34" charset="0"/>
              </a:rPr>
              <a:t>Objective:</a:t>
            </a:r>
            <a:r>
              <a:rPr lang="en-US" sz="2800" dirty="0" smtClean="0">
                <a:latin typeface="+mn-lt"/>
                <a:cs typeface="Calibri Light" panose="020F0302020204030204" pitchFamily="34" charset="0"/>
              </a:rPr>
              <a:t>	</a:t>
            </a:r>
          </a:p>
          <a:p>
            <a:r>
              <a:rPr lang="en-US" sz="2800" dirty="0" smtClean="0">
                <a:latin typeface="+mn-lt"/>
                <a:cs typeface="Calibri Light" panose="020F0302020204030204" pitchFamily="34" charset="0"/>
              </a:rPr>
              <a:t>		Prevent </a:t>
            </a:r>
            <a:r>
              <a:rPr lang="en-US" sz="2800" dirty="0">
                <a:latin typeface="+mn-lt"/>
                <a:cs typeface="Calibri Light" panose="020F0302020204030204" pitchFamily="34" charset="0"/>
              </a:rPr>
              <a:t>collapse in the </a:t>
            </a:r>
            <a:r>
              <a:rPr lang="en-US" sz="2800" dirty="0" smtClean="0">
                <a:latin typeface="+mn-lt"/>
                <a:cs typeface="Calibri Light" panose="020F0302020204030204" pitchFamily="34" charset="0"/>
              </a:rPr>
              <a:t>extreme earthquake 		likely </a:t>
            </a:r>
            <a:r>
              <a:rPr lang="en-US" sz="2800" dirty="0">
                <a:latin typeface="+mn-lt"/>
                <a:cs typeface="Calibri Light" panose="020F0302020204030204" pitchFamily="34" charset="0"/>
              </a:rPr>
              <a:t>to </a:t>
            </a:r>
            <a:r>
              <a:rPr lang="en-US" sz="2800" dirty="0" smtClean="0">
                <a:latin typeface="+mn-lt"/>
                <a:cs typeface="Calibri Light" panose="020F0302020204030204" pitchFamily="34" charset="0"/>
              </a:rPr>
              <a:t>occur </a:t>
            </a:r>
            <a:r>
              <a:rPr lang="en-US" sz="2800" dirty="0">
                <a:latin typeface="+mn-lt"/>
                <a:cs typeface="Calibri Light" panose="020F0302020204030204" pitchFamily="34" charset="0"/>
              </a:rPr>
              <a:t>at a </a:t>
            </a:r>
            <a:r>
              <a:rPr lang="en-US" sz="2800" dirty="0" smtClean="0">
                <a:latin typeface="+mn-lt"/>
                <a:cs typeface="Calibri Light" panose="020F0302020204030204" pitchFamily="34" charset="0"/>
              </a:rPr>
              <a:t>building </a:t>
            </a:r>
            <a:r>
              <a:rPr lang="en-US" sz="2800" dirty="0">
                <a:latin typeface="+mn-lt"/>
                <a:cs typeface="Calibri Light" panose="020F0302020204030204" pitchFamily="34" charset="0"/>
              </a:rPr>
              <a:t>site.</a:t>
            </a:r>
          </a:p>
          <a:p>
            <a:endParaRPr lang="en-US" sz="2800" dirty="0" smtClean="0">
              <a:latin typeface="+mn-lt"/>
              <a:cs typeface="Calibri Light" panose="020F0302020204030204" pitchFamily="34" charset="0"/>
            </a:endParaRPr>
          </a:p>
          <a:p>
            <a:r>
              <a:rPr lang="en-US" sz="2800" i="1" dirty="0" smtClean="0">
                <a:latin typeface="+mn-lt"/>
                <a:cs typeface="Calibri Light" panose="020F0302020204030204" pitchFamily="34" charset="0"/>
              </a:rPr>
              <a:t>Objectives are not to:</a:t>
            </a:r>
          </a:p>
          <a:p>
            <a:pPr marL="1257193" lvl="2" indent="-342900">
              <a:buFont typeface="Wingdings" panose="05000000000000000000" pitchFamily="2" charset="2"/>
              <a:buChar char="§"/>
            </a:pPr>
            <a:r>
              <a:rPr lang="en-US" sz="2800" dirty="0" smtClean="0">
                <a:solidFill>
                  <a:schemeClr val="tx1"/>
                </a:solidFill>
                <a:latin typeface="+mn-lt"/>
                <a:cs typeface="Calibri Light" panose="020F0302020204030204" pitchFamily="34" charset="0"/>
              </a:rPr>
              <a:t>limit </a:t>
            </a:r>
            <a:r>
              <a:rPr lang="en-US" sz="2800" dirty="0">
                <a:solidFill>
                  <a:schemeClr val="tx1"/>
                </a:solidFill>
                <a:latin typeface="+mn-lt"/>
                <a:cs typeface="Calibri Light" panose="020F0302020204030204" pitchFamily="34" charset="0"/>
              </a:rPr>
              <a:t>damage</a:t>
            </a:r>
          </a:p>
          <a:p>
            <a:pPr marL="1257193" lvl="2" indent="-342900">
              <a:buFont typeface="Wingdings" panose="05000000000000000000" pitchFamily="2" charset="2"/>
              <a:buChar char="§"/>
            </a:pPr>
            <a:r>
              <a:rPr lang="en-US" sz="2800" dirty="0" smtClean="0">
                <a:solidFill>
                  <a:schemeClr val="tx1"/>
                </a:solidFill>
                <a:latin typeface="+mn-lt"/>
                <a:cs typeface="Calibri Light" panose="020F0302020204030204" pitchFamily="34" charset="0"/>
              </a:rPr>
              <a:t>maintain </a:t>
            </a:r>
            <a:r>
              <a:rPr lang="en-US" sz="2800" dirty="0">
                <a:solidFill>
                  <a:schemeClr val="tx1"/>
                </a:solidFill>
                <a:latin typeface="+mn-lt"/>
                <a:cs typeface="Calibri Light" panose="020F0302020204030204" pitchFamily="34" charset="0"/>
              </a:rPr>
              <a:t>function</a:t>
            </a:r>
          </a:p>
          <a:p>
            <a:pPr marL="1257193" lvl="2" indent="-342900">
              <a:buFont typeface="Wingdings" panose="05000000000000000000" pitchFamily="2" charset="2"/>
              <a:buChar char="§"/>
            </a:pPr>
            <a:r>
              <a:rPr lang="en-US" sz="2800" dirty="0" smtClean="0">
                <a:solidFill>
                  <a:schemeClr val="tx1"/>
                </a:solidFill>
                <a:latin typeface="+mn-lt"/>
                <a:cs typeface="Calibri Light" panose="020F0302020204030204" pitchFamily="34" charset="0"/>
              </a:rPr>
              <a:t>provide </a:t>
            </a:r>
            <a:r>
              <a:rPr lang="en-US" sz="2800" dirty="0">
                <a:solidFill>
                  <a:schemeClr val="tx1"/>
                </a:solidFill>
                <a:latin typeface="+mn-lt"/>
                <a:cs typeface="Calibri Light" panose="020F0302020204030204" pitchFamily="34" charset="0"/>
              </a:rPr>
              <a:t>for easy repair</a:t>
            </a:r>
          </a:p>
          <a:p>
            <a:endParaRPr lang="en-US" dirty="0">
              <a:latin typeface="+mn-lt"/>
              <a:cs typeface="Calibri Light" panose="020F0302020204030204" pitchFamily="34" charset="0"/>
            </a:endParaRPr>
          </a:p>
        </p:txBody>
      </p:sp>
    </p:spTree>
    <p:extLst>
      <p:ext uri="{BB962C8B-B14F-4D97-AF65-F5344CB8AC3E}">
        <p14:creationId xmlns:p14="http://schemas.microsoft.com/office/powerpoint/2010/main" val="3578292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Text Box 4"/>
          <p:cNvSpPr txBox="1">
            <a:spLocks noChangeArrowheads="1"/>
          </p:cNvSpPr>
          <p:nvPr/>
        </p:nvSpPr>
        <p:spPr bwMode="auto">
          <a:xfrm>
            <a:off x="1595438" y="2809875"/>
            <a:ext cx="5068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US" altLang="en-US" b="1"/>
          </a:p>
        </p:txBody>
      </p:sp>
      <p:sp>
        <p:nvSpPr>
          <p:cNvPr id="11" name="Text Placeholder 10"/>
          <p:cNvSpPr>
            <a:spLocks noGrp="1"/>
          </p:cNvSpPr>
          <p:nvPr>
            <p:ph type="body" sz="quarter" idx="38"/>
          </p:nvPr>
        </p:nvSpPr>
        <p:spPr/>
        <p:txBody>
          <a:bodyPr/>
          <a:lstStyle/>
          <a:p>
            <a:r>
              <a:rPr lang="en-US" dirty="0" smtClean="0"/>
              <a:t>To Survive Strong Earthquake </a:t>
            </a:r>
          </a:p>
          <a:p>
            <a:r>
              <a:rPr lang="en-US" dirty="0" smtClean="0"/>
              <a:t>without Collapse:</a:t>
            </a:r>
            <a:endParaRPr lang="en-US" dirty="0"/>
          </a:p>
        </p:txBody>
      </p:sp>
      <p:sp>
        <p:nvSpPr>
          <p:cNvPr id="14" name="Text Placeholder 13"/>
          <p:cNvSpPr>
            <a:spLocks noGrp="1"/>
          </p:cNvSpPr>
          <p:nvPr>
            <p:ph type="body" sz="quarter" idx="12"/>
          </p:nvPr>
        </p:nvSpPr>
        <p:spPr>
          <a:xfrm>
            <a:off x="683568" y="2113657"/>
            <a:ext cx="7992888" cy="1153418"/>
          </a:xfrm>
        </p:spPr>
        <p:txBody>
          <a:bodyPr/>
          <a:lstStyle/>
          <a:p>
            <a:pPr algn="ctr"/>
            <a:r>
              <a:rPr lang="en-US" altLang="en-US" sz="4400" b="1" dirty="0">
                <a:ln w="12700">
                  <a:solidFill>
                    <a:schemeClr val="tx1"/>
                  </a:solidFill>
                  <a:prstDash val="solid"/>
                </a:ln>
                <a:solidFill>
                  <a:schemeClr val="accent3"/>
                </a:solidFill>
                <a:effectLst>
                  <a:outerShdw blurRad="41275" dist="20320" dir="1800000" algn="tl" rotWithShape="0">
                    <a:srgbClr val="000000">
                      <a:alpha val="40000"/>
                    </a:srgbClr>
                  </a:outerShdw>
                </a:effectLst>
                <a:latin typeface="+mj-lt"/>
              </a:rPr>
              <a:t>Design for Ductile Behavior</a:t>
            </a:r>
          </a:p>
          <a:p>
            <a:pPr algn="ctr"/>
            <a:endParaRPr lang="en-US" sz="4400" dirty="0">
              <a:latin typeface="+mj-lt"/>
            </a:endParaRPr>
          </a:p>
        </p:txBody>
      </p:sp>
      <p:sp>
        <p:nvSpPr>
          <p:cNvPr id="18"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22</a:t>
            </a:fld>
            <a:endParaRPr lang="en-US" altLang="en-US"/>
          </a:p>
        </p:txBody>
      </p:sp>
    </p:spTree>
    <p:extLst>
      <p:ext uri="{BB962C8B-B14F-4D97-AF65-F5344CB8AC3E}">
        <p14:creationId xmlns:p14="http://schemas.microsoft.com/office/powerpoint/2010/main" val="34236788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642" name="Group 2"/>
          <p:cNvGrpSpPr>
            <a:grpSpLocks/>
          </p:cNvGrpSpPr>
          <p:nvPr/>
        </p:nvGrpSpPr>
        <p:grpSpPr bwMode="auto">
          <a:xfrm>
            <a:off x="2714625" y="280988"/>
            <a:ext cx="3429000" cy="2690812"/>
            <a:chOff x="2424" y="294"/>
            <a:chExt cx="2160" cy="1695"/>
          </a:xfrm>
        </p:grpSpPr>
        <p:grpSp>
          <p:nvGrpSpPr>
            <p:cNvPr id="240643" name="Group 3"/>
            <p:cNvGrpSpPr>
              <a:grpSpLocks/>
            </p:cNvGrpSpPr>
            <p:nvPr/>
          </p:nvGrpSpPr>
          <p:grpSpPr bwMode="auto">
            <a:xfrm>
              <a:off x="2808" y="819"/>
              <a:ext cx="1436" cy="1170"/>
              <a:chOff x="2808" y="819"/>
              <a:chExt cx="1436" cy="1170"/>
            </a:xfrm>
          </p:grpSpPr>
          <p:sp>
            <p:nvSpPr>
              <p:cNvPr id="240644" name="Line 4"/>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45" name="Line 5"/>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46" name="Line 6"/>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47" name="Line 7"/>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48" name="Line 8"/>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40649" name="Group 9"/>
            <p:cNvGrpSpPr>
              <a:grpSpLocks/>
            </p:cNvGrpSpPr>
            <p:nvPr/>
          </p:nvGrpSpPr>
          <p:grpSpPr bwMode="auto">
            <a:xfrm>
              <a:off x="2964" y="804"/>
              <a:ext cx="1620" cy="1182"/>
              <a:chOff x="510" y="852"/>
              <a:chExt cx="1620" cy="1182"/>
            </a:xfrm>
          </p:grpSpPr>
          <p:grpSp>
            <p:nvGrpSpPr>
              <p:cNvPr id="240650" name="Group 10"/>
              <p:cNvGrpSpPr>
                <a:grpSpLocks/>
              </p:cNvGrpSpPr>
              <p:nvPr/>
            </p:nvGrpSpPr>
            <p:grpSpPr bwMode="auto">
              <a:xfrm>
                <a:off x="510" y="852"/>
                <a:ext cx="1568" cy="1182"/>
                <a:chOff x="2958" y="804"/>
                <a:chExt cx="1568" cy="1182"/>
              </a:xfrm>
            </p:grpSpPr>
            <p:sp>
              <p:nvSpPr>
                <p:cNvPr id="240651" name="Freeform 11"/>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52" name="Freeform 12"/>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0653" name="Freeform 13"/>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0654" name="Line 14"/>
            <p:cNvSpPr>
              <a:spLocks noChangeShapeType="1"/>
            </p:cNvSpPr>
            <p:nvPr/>
          </p:nvSpPr>
          <p:spPr bwMode="auto">
            <a:xfrm>
              <a:off x="4584"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55" name="Line 15"/>
            <p:cNvSpPr>
              <a:spLocks noChangeShapeType="1"/>
            </p:cNvSpPr>
            <p:nvPr/>
          </p:nvSpPr>
          <p:spPr bwMode="auto">
            <a:xfrm>
              <a:off x="4152"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56" name="Line 16"/>
            <p:cNvSpPr>
              <a:spLocks noChangeShapeType="1"/>
            </p:cNvSpPr>
            <p:nvPr/>
          </p:nvSpPr>
          <p:spPr bwMode="auto">
            <a:xfrm>
              <a:off x="4152" y="558"/>
              <a:ext cx="41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57" name="AutoShape 17"/>
            <p:cNvSpPr>
              <a:spLocks noChangeArrowheads="1"/>
            </p:cNvSpPr>
            <p:nvPr/>
          </p:nvSpPr>
          <p:spPr bwMode="auto">
            <a:xfrm>
              <a:off x="4290" y="29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0658" name="AutoShape 18"/>
            <p:cNvSpPr>
              <a:spLocks noChangeArrowheads="1"/>
            </p:cNvSpPr>
            <p:nvPr/>
          </p:nvSpPr>
          <p:spPr bwMode="auto">
            <a:xfrm>
              <a:off x="2442" y="804"/>
              <a:ext cx="360" cy="108"/>
            </a:xfrm>
            <a:prstGeom prst="rightArrow">
              <a:avLst>
                <a:gd name="adj1" fmla="val 33333"/>
                <a:gd name="adj2" fmla="val 77778"/>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0659" name="Text Box 19"/>
            <p:cNvSpPr txBox="1">
              <a:spLocks noChangeArrowheads="1"/>
            </p:cNvSpPr>
            <p:nvPr/>
          </p:nvSpPr>
          <p:spPr bwMode="auto">
            <a:xfrm>
              <a:off x="2424" y="510"/>
              <a:ext cx="37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400" b="1" dirty="0">
                  <a:latin typeface="+mj-lt"/>
                </a:rPr>
                <a:t>H</a:t>
              </a:r>
            </a:p>
          </p:txBody>
        </p:sp>
      </p:grpSp>
      <p:grpSp>
        <p:nvGrpSpPr>
          <p:cNvPr id="240660" name="Group 20"/>
          <p:cNvGrpSpPr>
            <a:grpSpLocks/>
          </p:cNvGrpSpPr>
          <p:nvPr/>
        </p:nvGrpSpPr>
        <p:grpSpPr bwMode="auto">
          <a:xfrm>
            <a:off x="1266825" y="3419475"/>
            <a:ext cx="5943600" cy="3052763"/>
            <a:chOff x="1512" y="2154"/>
            <a:chExt cx="3744" cy="1923"/>
          </a:xfrm>
        </p:grpSpPr>
        <p:grpSp>
          <p:nvGrpSpPr>
            <p:cNvPr id="240661" name="Group 21"/>
            <p:cNvGrpSpPr>
              <a:grpSpLocks/>
            </p:cNvGrpSpPr>
            <p:nvPr/>
          </p:nvGrpSpPr>
          <p:grpSpPr bwMode="auto">
            <a:xfrm>
              <a:off x="1512" y="2154"/>
              <a:ext cx="3744" cy="1923"/>
              <a:chOff x="1512" y="2001"/>
              <a:chExt cx="3744" cy="1923"/>
            </a:xfrm>
          </p:grpSpPr>
          <p:grpSp>
            <p:nvGrpSpPr>
              <p:cNvPr id="240662" name="Group 22"/>
              <p:cNvGrpSpPr>
                <a:grpSpLocks/>
              </p:cNvGrpSpPr>
              <p:nvPr/>
            </p:nvGrpSpPr>
            <p:grpSpPr bwMode="auto">
              <a:xfrm>
                <a:off x="1512" y="2001"/>
                <a:ext cx="3744" cy="1923"/>
                <a:chOff x="1512" y="2001"/>
                <a:chExt cx="3744" cy="1923"/>
              </a:xfrm>
            </p:grpSpPr>
            <p:sp>
              <p:nvSpPr>
                <p:cNvPr id="240663" name="Line 23"/>
                <p:cNvSpPr>
                  <a:spLocks noChangeShapeType="1"/>
                </p:cNvSpPr>
                <p:nvPr/>
              </p:nvSpPr>
              <p:spPr bwMode="auto">
                <a:xfrm>
                  <a:off x="1971" y="3645"/>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64" name="Text Box 24"/>
                <p:cNvSpPr txBox="1">
                  <a:spLocks noChangeArrowheads="1"/>
                </p:cNvSpPr>
                <p:nvPr/>
              </p:nvSpPr>
              <p:spPr bwMode="auto">
                <a:xfrm>
                  <a:off x="1512" y="2001"/>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dirty="0"/>
                    <a:t>H</a:t>
                  </a:r>
                </a:p>
              </p:txBody>
            </p:sp>
            <p:sp>
              <p:nvSpPr>
                <p:cNvPr id="240665" name="AutoShape 25"/>
                <p:cNvSpPr>
                  <a:spLocks noChangeArrowheads="1"/>
                </p:cNvSpPr>
                <p:nvPr/>
              </p:nvSpPr>
              <p:spPr bwMode="auto">
                <a:xfrm>
                  <a:off x="5070" y="377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0666" name="Line 26"/>
                <p:cNvSpPr>
                  <a:spLocks noChangeShapeType="1"/>
                </p:cNvSpPr>
                <p:nvPr/>
              </p:nvSpPr>
              <p:spPr bwMode="auto">
                <a:xfrm flipV="1">
                  <a:off x="1980" y="2880"/>
                  <a:ext cx="270" cy="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240667" name="Group 27"/>
                <p:cNvGrpSpPr>
                  <a:grpSpLocks/>
                </p:cNvGrpSpPr>
                <p:nvPr/>
              </p:nvGrpSpPr>
              <p:grpSpPr bwMode="auto">
                <a:xfrm>
                  <a:off x="1962" y="2079"/>
                  <a:ext cx="2892" cy="1575"/>
                  <a:chOff x="1962" y="2088"/>
                  <a:chExt cx="2892" cy="1575"/>
                </a:xfrm>
              </p:grpSpPr>
              <p:sp>
                <p:nvSpPr>
                  <p:cNvPr id="240668" name="Line 28"/>
                  <p:cNvSpPr>
                    <a:spLocks noChangeShapeType="1"/>
                  </p:cNvSpPr>
                  <p:nvPr/>
                </p:nvSpPr>
                <p:spPr bwMode="auto">
                  <a:xfrm flipV="1">
                    <a:off x="1962" y="2088"/>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69" name="Freeform 29"/>
                  <p:cNvSpPr>
                    <a:spLocks/>
                  </p:cNvSpPr>
                  <p:nvPr/>
                </p:nvSpPr>
                <p:spPr bwMode="auto">
                  <a:xfrm>
                    <a:off x="2250" y="2479"/>
                    <a:ext cx="2604" cy="413"/>
                  </a:xfrm>
                  <a:custGeom>
                    <a:avLst/>
                    <a:gdLst>
                      <a:gd name="T0" fmla="*/ 0 w 2604"/>
                      <a:gd name="T1" fmla="*/ 407 h 413"/>
                      <a:gd name="T2" fmla="*/ 108 w 2604"/>
                      <a:gd name="T3" fmla="*/ 257 h 413"/>
                      <a:gd name="T4" fmla="*/ 384 w 2604"/>
                      <a:gd name="T5" fmla="*/ 101 h 413"/>
                      <a:gd name="T6" fmla="*/ 678 w 2604"/>
                      <a:gd name="T7" fmla="*/ 41 h 413"/>
                      <a:gd name="T8" fmla="*/ 1038 w 2604"/>
                      <a:gd name="T9" fmla="*/ 5 h 413"/>
                      <a:gd name="T10" fmla="*/ 1386 w 2604"/>
                      <a:gd name="T11" fmla="*/ 11 h 413"/>
                      <a:gd name="T12" fmla="*/ 1704 w 2604"/>
                      <a:gd name="T13" fmla="*/ 29 h 413"/>
                      <a:gd name="T14" fmla="*/ 2064 w 2604"/>
                      <a:gd name="T15" fmla="*/ 83 h 413"/>
                      <a:gd name="T16" fmla="*/ 2322 w 2604"/>
                      <a:gd name="T17" fmla="*/ 173 h 413"/>
                      <a:gd name="T18" fmla="*/ 2472 w 2604"/>
                      <a:gd name="T19" fmla="*/ 239 h 413"/>
                      <a:gd name="T20" fmla="*/ 2604 w 2604"/>
                      <a:gd name="T2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4" h="413">
                        <a:moveTo>
                          <a:pt x="0" y="407"/>
                        </a:moveTo>
                        <a:cubicBezTo>
                          <a:pt x="22" y="357"/>
                          <a:pt x="44" y="308"/>
                          <a:pt x="108" y="257"/>
                        </a:cubicBezTo>
                        <a:cubicBezTo>
                          <a:pt x="172" y="206"/>
                          <a:pt x="289" y="137"/>
                          <a:pt x="384" y="101"/>
                        </a:cubicBezTo>
                        <a:cubicBezTo>
                          <a:pt x="479" y="65"/>
                          <a:pt x="569" y="57"/>
                          <a:pt x="678" y="41"/>
                        </a:cubicBezTo>
                        <a:cubicBezTo>
                          <a:pt x="787" y="25"/>
                          <a:pt x="920" y="10"/>
                          <a:pt x="1038" y="5"/>
                        </a:cubicBezTo>
                        <a:cubicBezTo>
                          <a:pt x="1156" y="0"/>
                          <a:pt x="1275" y="7"/>
                          <a:pt x="1386" y="11"/>
                        </a:cubicBezTo>
                        <a:cubicBezTo>
                          <a:pt x="1497" y="15"/>
                          <a:pt x="1591" y="17"/>
                          <a:pt x="1704" y="29"/>
                        </a:cubicBezTo>
                        <a:cubicBezTo>
                          <a:pt x="1817" y="41"/>
                          <a:pt x="1961" y="59"/>
                          <a:pt x="2064" y="83"/>
                        </a:cubicBezTo>
                        <a:cubicBezTo>
                          <a:pt x="2167" y="107"/>
                          <a:pt x="2254" y="147"/>
                          <a:pt x="2322" y="173"/>
                        </a:cubicBezTo>
                        <a:cubicBezTo>
                          <a:pt x="2390" y="199"/>
                          <a:pt x="2425" y="199"/>
                          <a:pt x="2472" y="239"/>
                        </a:cubicBezTo>
                        <a:cubicBezTo>
                          <a:pt x="2519" y="279"/>
                          <a:pt x="2582" y="384"/>
                          <a:pt x="2604" y="413"/>
                        </a:cubicBez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40670" name="Line 30"/>
              <p:cNvSpPr>
                <a:spLocks noChangeShapeType="1"/>
              </p:cNvSpPr>
              <p:nvPr/>
            </p:nvSpPr>
            <p:spPr bwMode="auto">
              <a:xfrm>
                <a:off x="4848" y="2880"/>
                <a:ext cx="72" cy="12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0671" name="Line 31"/>
            <p:cNvSpPr>
              <a:spLocks noChangeShapeType="1"/>
            </p:cNvSpPr>
            <p:nvPr/>
          </p:nvSpPr>
          <p:spPr bwMode="auto">
            <a:xfrm flipV="1">
              <a:off x="2385"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72" name="Line 32"/>
            <p:cNvSpPr>
              <a:spLocks noChangeShapeType="1"/>
            </p:cNvSpPr>
            <p:nvPr/>
          </p:nvSpPr>
          <p:spPr bwMode="auto">
            <a:xfrm flipV="1">
              <a:off x="4650"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73" name="Line 33"/>
            <p:cNvSpPr>
              <a:spLocks noChangeShapeType="1"/>
            </p:cNvSpPr>
            <p:nvPr/>
          </p:nvSpPr>
          <p:spPr bwMode="auto">
            <a:xfrm>
              <a:off x="2394" y="2403"/>
              <a:ext cx="2241"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0674" name="Text Box 34"/>
          <p:cNvSpPr txBox="1">
            <a:spLocks noChangeArrowheads="1"/>
          </p:cNvSpPr>
          <p:nvPr/>
        </p:nvSpPr>
        <p:spPr bwMode="auto">
          <a:xfrm>
            <a:off x="2638425" y="3257550"/>
            <a:ext cx="47720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sz="1800" b="1" i="1" dirty="0">
                <a:latin typeface="+mj-lt"/>
              </a:rPr>
              <a:t>Ductility = Inelastic Deformation</a:t>
            </a:r>
          </a:p>
        </p:txBody>
      </p:sp>
      <p:sp>
        <p:nvSpPr>
          <p:cNvPr id="35"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23</a:t>
            </a:fld>
            <a:endParaRPr lang="en-US" altLang="en-US"/>
          </a:p>
        </p:txBody>
      </p:sp>
    </p:spTree>
    <p:extLst>
      <p:ext uri="{BB962C8B-B14F-4D97-AF65-F5344CB8AC3E}">
        <p14:creationId xmlns:p14="http://schemas.microsoft.com/office/powerpoint/2010/main" val="4079911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38" name="Group 2"/>
          <p:cNvGrpSpPr>
            <a:grpSpLocks/>
          </p:cNvGrpSpPr>
          <p:nvPr/>
        </p:nvGrpSpPr>
        <p:grpSpPr bwMode="auto">
          <a:xfrm>
            <a:off x="6510338" y="511175"/>
            <a:ext cx="2317750" cy="1797050"/>
            <a:chOff x="2424" y="294"/>
            <a:chExt cx="2160" cy="1695"/>
          </a:xfrm>
        </p:grpSpPr>
        <p:grpSp>
          <p:nvGrpSpPr>
            <p:cNvPr id="449539" name="Group 3"/>
            <p:cNvGrpSpPr>
              <a:grpSpLocks/>
            </p:cNvGrpSpPr>
            <p:nvPr/>
          </p:nvGrpSpPr>
          <p:grpSpPr bwMode="auto">
            <a:xfrm>
              <a:off x="2808" y="819"/>
              <a:ext cx="1436" cy="1170"/>
              <a:chOff x="2808" y="819"/>
              <a:chExt cx="1436" cy="1170"/>
            </a:xfrm>
          </p:grpSpPr>
          <p:sp>
            <p:nvSpPr>
              <p:cNvPr id="449540" name="Line 4"/>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41" name="Line 5"/>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42" name="Line 6"/>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43" name="Line 7"/>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44" name="Line 8"/>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49545" name="Group 9"/>
            <p:cNvGrpSpPr>
              <a:grpSpLocks/>
            </p:cNvGrpSpPr>
            <p:nvPr/>
          </p:nvGrpSpPr>
          <p:grpSpPr bwMode="auto">
            <a:xfrm>
              <a:off x="2964" y="804"/>
              <a:ext cx="1620" cy="1182"/>
              <a:chOff x="510" y="852"/>
              <a:chExt cx="1620" cy="1182"/>
            </a:xfrm>
          </p:grpSpPr>
          <p:grpSp>
            <p:nvGrpSpPr>
              <p:cNvPr id="449546" name="Group 10"/>
              <p:cNvGrpSpPr>
                <a:grpSpLocks/>
              </p:cNvGrpSpPr>
              <p:nvPr/>
            </p:nvGrpSpPr>
            <p:grpSpPr bwMode="auto">
              <a:xfrm>
                <a:off x="510" y="852"/>
                <a:ext cx="1568" cy="1182"/>
                <a:chOff x="2958" y="804"/>
                <a:chExt cx="1568" cy="1182"/>
              </a:xfrm>
            </p:grpSpPr>
            <p:sp>
              <p:nvSpPr>
                <p:cNvPr id="449547" name="Freeform 11"/>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48" name="Freeform 12"/>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49549" name="Freeform 13"/>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49550" name="Line 14"/>
            <p:cNvSpPr>
              <a:spLocks noChangeShapeType="1"/>
            </p:cNvSpPr>
            <p:nvPr/>
          </p:nvSpPr>
          <p:spPr bwMode="auto">
            <a:xfrm>
              <a:off x="4584"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51" name="Line 15"/>
            <p:cNvSpPr>
              <a:spLocks noChangeShapeType="1"/>
            </p:cNvSpPr>
            <p:nvPr/>
          </p:nvSpPr>
          <p:spPr bwMode="auto">
            <a:xfrm>
              <a:off x="4152"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52" name="Line 16"/>
            <p:cNvSpPr>
              <a:spLocks noChangeShapeType="1"/>
            </p:cNvSpPr>
            <p:nvPr/>
          </p:nvSpPr>
          <p:spPr bwMode="auto">
            <a:xfrm>
              <a:off x="4152" y="558"/>
              <a:ext cx="41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53" name="AutoShape 17"/>
            <p:cNvSpPr>
              <a:spLocks noChangeArrowheads="1"/>
            </p:cNvSpPr>
            <p:nvPr/>
          </p:nvSpPr>
          <p:spPr bwMode="auto">
            <a:xfrm>
              <a:off x="4290" y="29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9554" name="AutoShape 18"/>
            <p:cNvSpPr>
              <a:spLocks noChangeArrowheads="1"/>
            </p:cNvSpPr>
            <p:nvPr/>
          </p:nvSpPr>
          <p:spPr bwMode="auto">
            <a:xfrm>
              <a:off x="2442" y="804"/>
              <a:ext cx="360" cy="108"/>
            </a:xfrm>
            <a:prstGeom prst="rightArrow">
              <a:avLst>
                <a:gd name="adj1" fmla="val 33333"/>
                <a:gd name="adj2" fmla="val 77778"/>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9555" name="Text Box 19"/>
            <p:cNvSpPr txBox="1">
              <a:spLocks noChangeArrowheads="1"/>
            </p:cNvSpPr>
            <p:nvPr/>
          </p:nvSpPr>
          <p:spPr bwMode="auto">
            <a:xfrm>
              <a:off x="2424" y="511"/>
              <a:ext cx="379" cy="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b="1"/>
                <a:t>H</a:t>
              </a:r>
            </a:p>
          </p:txBody>
        </p:sp>
      </p:grpSp>
      <p:sp>
        <p:nvSpPr>
          <p:cNvPr id="449560" name="Text Box 24"/>
          <p:cNvSpPr txBox="1">
            <a:spLocks noChangeArrowheads="1"/>
          </p:cNvSpPr>
          <p:nvPr/>
        </p:nvSpPr>
        <p:spPr bwMode="auto">
          <a:xfrm>
            <a:off x="228600" y="852488"/>
            <a:ext cx="600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a:t>H</a:t>
            </a:r>
          </a:p>
        </p:txBody>
      </p:sp>
      <p:sp>
        <p:nvSpPr>
          <p:cNvPr id="449561" name="AutoShape 25"/>
          <p:cNvSpPr>
            <a:spLocks noChangeArrowheads="1"/>
          </p:cNvSpPr>
          <p:nvPr/>
        </p:nvSpPr>
        <p:spPr bwMode="auto">
          <a:xfrm>
            <a:off x="5876925" y="3667125"/>
            <a:ext cx="266700" cy="238125"/>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449577" name="Group 41"/>
          <p:cNvGrpSpPr>
            <a:grpSpLocks/>
          </p:cNvGrpSpPr>
          <p:nvPr/>
        </p:nvGrpSpPr>
        <p:grpSpPr bwMode="auto">
          <a:xfrm>
            <a:off x="928688" y="976313"/>
            <a:ext cx="5214937" cy="2500312"/>
            <a:chOff x="585" y="615"/>
            <a:chExt cx="3285" cy="1575"/>
          </a:xfrm>
        </p:grpSpPr>
        <p:sp>
          <p:nvSpPr>
            <p:cNvPr id="449559" name="Line 23"/>
            <p:cNvSpPr>
              <a:spLocks noChangeShapeType="1"/>
            </p:cNvSpPr>
            <p:nvPr/>
          </p:nvSpPr>
          <p:spPr bwMode="auto">
            <a:xfrm>
              <a:off x="585" y="2181"/>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64" name="Line 28"/>
            <p:cNvSpPr>
              <a:spLocks noChangeShapeType="1"/>
            </p:cNvSpPr>
            <p:nvPr/>
          </p:nvSpPr>
          <p:spPr bwMode="auto">
            <a:xfrm flipV="1">
              <a:off x="594" y="615"/>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49576" name="Group 40"/>
          <p:cNvGrpSpPr>
            <a:grpSpLocks/>
          </p:cNvGrpSpPr>
          <p:nvPr/>
        </p:nvGrpSpPr>
        <p:grpSpPr bwMode="auto">
          <a:xfrm>
            <a:off x="957263" y="1828800"/>
            <a:ext cx="4319587" cy="1633538"/>
            <a:chOff x="603" y="1152"/>
            <a:chExt cx="2721" cy="1029"/>
          </a:xfrm>
        </p:grpSpPr>
        <p:sp>
          <p:nvSpPr>
            <p:cNvPr id="449573" name="Line 37"/>
            <p:cNvSpPr>
              <a:spLocks noChangeShapeType="1"/>
            </p:cNvSpPr>
            <p:nvPr/>
          </p:nvSpPr>
          <p:spPr bwMode="auto">
            <a:xfrm flipV="1">
              <a:off x="603" y="1152"/>
              <a:ext cx="489" cy="1029"/>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9574" name="Line 38"/>
            <p:cNvSpPr>
              <a:spLocks noChangeShapeType="1"/>
            </p:cNvSpPr>
            <p:nvPr/>
          </p:nvSpPr>
          <p:spPr bwMode="auto">
            <a:xfrm>
              <a:off x="1092" y="1152"/>
              <a:ext cx="1962"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9575" name="Line 39"/>
            <p:cNvSpPr>
              <a:spLocks noChangeShapeType="1"/>
            </p:cNvSpPr>
            <p:nvPr/>
          </p:nvSpPr>
          <p:spPr bwMode="auto">
            <a:xfrm>
              <a:off x="3054" y="1152"/>
              <a:ext cx="270" cy="468"/>
            </a:xfrm>
            <a:prstGeom prst="line">
              <a:avLst/>
            </a:prstGeom>
            <a:noFill/>
            <a:ln w="28575">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49578" name="Line 42"/>
          <p:cNvSpPr>
            <a:spLocks noChangeShapeType="1"/>
          </p:cNvSpPr>
          <p:nvPr/>
        </p:nvSpPr>
        <p:spPr bwMode="auto">
          <a:xfrm>
            <a:off x="1762125" y="1849286"/>
            <a:ext cx="0" cy="1865376"/>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9579" name="Line 43"/>
          <p:cNvSpPr>
            <a:spLocks noChangeShapeType="1"/>
          </p:cNvSpPr>
          <p:nvPr/>
        </p:nvSpPr>
        <p:spPr bwMode="auto">
          <a:xfrm flipH="1">
            <a:off x="4805362" y="1844824"/>
            <a:ext cx="4763" cy="1860401"/>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449580" name="Text Box 44"/>
          <p:cNvSpPr txBox="1">
            <a:spLocks noChangeArrowheads="1"/>
          </p:cNvSpPr>
          <p:nvPr/>
        </p:nvSpPr>
        <p:spPr bwMode="auto">
          <a:xfrm>
            <a:off x="1282477" y="3686175"/>
            <a:ext cx="10572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yield</a:t>
            </a:r>
            <a:endParaRPr lang="el-GR" altLang="en-US" sz="2400" dirty="0">
              <a:cs typeface="Arial" charset="0"/>
            </a:endParaRPr>
          </a:p>
        </p:txBody>
      </p:sp>
      <p:sp>
        <p:nvSpPr>
          <p:cNvPr id="449581" name="Text Box 45"/>
          <p:cNvSpPr txBox="1">
            <a:spLocks noChangeArrowheads="1"/>
          </p:cNvSpPr>
          <p:nvPr/>
        </p:nvSpPr>
        <p:spPr bwMode="auto">
          <a:xfrm>
            <a:off x="4276725" y="3705225"/>
            <a:ext cx="10572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failure</a:t>
            </a:r>
            <a:endParaRPr lang="el-GR" altLang="en-US" sz="2400" dirty="0">
              <a:cs typeface="Arial" charset="0"/>
            </a:endParaRPr>
          </a:p>
        </p:txBody>
      </p:sp>
      <p:sp>
        <p:nvSpPr>
          <p:cNvPr id="449583" name="Text Box 47"/>
          <p:cNvSpPr txBox="1">
            <a:spLocks noChangeArrowheads="1"/>
          </p:cNvSpPr>
          <p:nvPr/>
        </p:nvSpPr>
        <p:spPr bwMode="auto">
          <a:xfrm>
            <a:off x="790575" y="4981575"/>
            <a:ext cx="40862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400" b="1" dirty="0"/>
              <a:t>Ductility Factor   </a:t>
            </a:r>
            <a:r>
              <a:rPr lang="el-GR" altLang="en-US" sz="2400" b="1" dirty="0">
                <a:cs typeface="Arial" charset="0"/>
              </a:rPr>
              <a:t>μ</a:t>
            </a:r>
            <a:r>
              <a:rPr lang="en-US" altLang="en-US" sz="2400" b="1" dirty="0">
                <a:cs typeface="Arial" charset="0"/>
              </a:rPr>
              <a:t>  =</a:t>
            </a:r>
            <a:endParaRPr lang="el-GR" altLang="en-US" sz="2400" b="1" dirty="0">
              <a:cs typeface="Arial" charset="0"/>
            </a:endParaRPr>
          </a:p>
        </p:txBody>
      </p:sp>
      <p:sp>
        <p:nvSpPr>
          <p:cNvPr id="449584" name="Line 48"/>
          <p:cNvSpPr>
            <a:spLocks noChangeShapeType="1"/>
          </p:cNvSpPr>
          <p:nvPr/>
        </p:nvSpPr>
        <p:spPr bwMode="auto">
          <a:xfrm>
            <a:off x="4962525" y="5210175"/>
            <a:ext cx="12096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9585" name="Text Box 49"/>
          <p:cNvSpPr txBox="1">
            <a:spLocks noChangeArrowheads="1"/>
          </p:cNvSpPr>
          <p:nvPr/>
        </p:nvSpPr>
        <p:spPr bwMode="auto">
          <a:xfrm>
            <a:off x="5086126" y="4705350"/>
            <a:ext cx="186213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failure</a:t>
            </a:r>
            <a:endParaRPr lang="el-GR" altLang="en-US" sz="2400" dirty="0">
              <a:cs typeface="Arial" charset="0"/>
            </a:endParaRPr>
          </a:p>
        </p:txBody>
      </p:sp>
      <p:sp>
        <p:nvSpPr>
          <p:cNvPr id="449586" name="Text Box 50"/>
          <p:cNvSpPr txBox="1">
            <a:spLocks noChangeArrowheads="1"/>
          </p:cNvSpPr>
          <p:nvPr/>
        </p:nvSpPr>
        <p:spPr bwMode="auto">
          <a:xfrm>
            <a:off x="5086126" y="5210175"/>
            <a:ext cx="18621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yield</a:t>
            </a:r>
            <a:endParaRPr lang="el-GR" altLang="en-US" sz="2400" dirty="0">
              <a:cs typeface="Arial" charset="0"/>
            </a:endParaRPr>
          </a:p>
        </p:txBody>
      </p:sp>
      <p:sp>
        <p:nvSpPr>
          <p:cNvPr id="37"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24</a:t>
            </a:fld>
            <a:endParaRPr lang="en-US" altLang="en-US"/>
          </a:p>
        </p:txBody>
      </p:sp>
    </p:spTree>
    <p:extLst>
      <p:ext uri="{BB962C8B-B14F-4D97-AF65-F5344CB8AC3E}">
        <p14:creationId xmlns:p14="http://schemas.microsoft.com/office/powerpoint/2010/main" val="2191626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716" name="Rectangle 52"/>
          <p:cNvSpPr>
            <a:spLocks noChangeArrowheads="1"/>
          </p:cNvSpPr>
          <p:nvPr/>
        </p:nvSpPr>
        <p:spPr bwMode="auto">
          <a:xfrm>
            <a:off x="4497388" y="1014413"/>
            <a:ext cx="155575" cy="5138737"/>
          </a:xfrm>
          <a:prstGeom prst="rect">
            <a:avLst/>
          </a:prstGeom>
          <a:gradFill rotWithShape="1">
            <a:gsLst>
              <a:gs pos="0">
                <a:srgbClr val="DDDDDD">
                  <a:alpha val="20000"/>
                </a:srgbClr>
              </a:gs>
              <a:gs pos="50000">
                <a:srgbClr val="DDDDDD">
                  <a:gamma/>
                  <a:shade val="46275"/>
                  <a:invGamma/>
                </a:srgbClr>
              </a:gs>
              <a:gs pos="100000">
                <a:srgbClr val="DDDDDD">
                  <a:alpha val="20000"/>
                </a:srgbClr>
              </a:gs>
            </a:gsLst>
            <a:lin ang="0" scaled="1"/>
          </a:gra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1666" name="Line 2"/>
          <p:cNvSpPr>
            <a:spLocks noChangeShapeType="1"/>
          </p:cNvSpPr>
          <p:nvPr/>
        </p:nvSpPr>
        <p:spPr bwMode="auto">
          <a:xfrm flipV="1">
            <a:off x="1524000" y="242888"/>
            <a:ext cx="0" cy="5953125"/>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67" name="Line 3"/>
          <p:cNvSpPr>
            <a:spLocks noChangeShapeType="1"/>
          </p:cNvSpPr>
          <p:nvPr/>
        </p:nvSpPr>
        <p:spPr bwMode="auto">
          <a:xfrm>
            <a:off x="1500188" y="6186488"/>
            <a:ext cx="4829175" cy="0"/>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1690" name="Group 26"/>
          <p:cNvGrpSpPr>
            <a:grpSpLocks/>
          </p:cNvGrpSpPr>
          <p:nvPr/>
        </p:nvGrpSpPr>
        <p:grpSpPr bwMode="auto">
          <a:xfrm>
            <a:off x="5705475" y="242888"/>
            <a:ext cx="2700338" cy="1833562"/>
            <a:chOff x="3594" y="153"/>
            <a:chExt cx="1701" cy="1155"/>
          </a:xfrm>
        </p:grpSpPr>
        <p:grpSp>
          <p:nvGrpSpPr>
            <p:cNvPr id="241669" name="Group 5"/>
            <p:cNvGrpSpPr>
              <a:grpSpLocks/>
            </p:cNvGrpSpPr>
            <p:nvPr/>
          </p:nvGrpSpPr>
          <p:grpSpPr bwMode="auto">
            <a:xfrm>
              <a:off x="3896" y="511"/>
              <a:ext cx="1131" cy="797"/>
              <a:chOff x="2808" y="819"/>
              <a:chExt cx="1436" cy="1170"/>
            </a:xfrm>
          </p:grpSpPr>
          <p:sp>
            <p:nvSpPr>
              <p:cNvPr id="241670" name="Line 6"/>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71" name="Line 7"/>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72" name="Line 8"/>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73" name="Line 9"/>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74" name="Line 10"/>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41675" name="Group 11"/>
            <p:cNvGrpSpPr>
              <a:grpSpLocks/>
            </p:cNvGrpSpPr>
            <p:nvPr/>
          </p:nvGrpSpPr>
          <p:grpSpPr bwMode="auto">
            <a:xfrm>
              <a:off x="4019" y="501"/>
              <a:ext cx="1276" cy="805"/>
              <a:chOff x="510" y="852"/>
              <a:chExt cx="1620" cy="1182"/>
            </a:xfrm>
          </p:grpSpPr>
          <p:grpSp>
            <p:nvGrpSpPr>
              <p:cNvPr id="241676" name="Group 12"/>
              <p:cNvGrpSpPr>
                <a:grpSpLocks/>
              </p:cNvGrpSpPr>
              <p:nvPr/>
            </p:nvGrpSpPr>
            <p:grpSpPr bwMode="auto">
              <a:xfrm>
                <a:off x="510" y="852"/>
                <a:ext cx="1568" cy="1182"/>
                <a:chOff x="2958" y="804"/>
                <a:chExt cx="1568" cy="1182"/>
              </a:xfrm>
            </p:grpSpPr>
            <p:sp>
              <p:nvSpPr>
                <p:cNvPr id="241677" name="Freeform 13"/>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78" name="Freeform 14"/>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1679" name="Freeform 15"/>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1680" name="Line 16"/>
            <p:cNvSpPr>
              <a:spLocks noChangeShapeType="1"/>
            </p:cNvSpPr>
            <p:nvPr/>
          </p:nvSpPr>
          <p:spPr bwMode="auto">
            <a:xfrm>
              <a:off x="5295" y="272"/>
              <a:ext cx="0" cy="1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81" name="Line 17"/>
            <p:cNvSpPr>
              <a:spLocks noChangeShapeType="1"/>
            </p:cNvSpPr>
            <p:nvPr/>
          </p:nvSpPr>
          <p:spPr bwMode="auto">
            <a:xfrm>
              <a:off x="4955" y="272"/>
              <a:ext cx="0" cy="1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82" name="Line 18"/>
            <p:cNvSpPr>
              <a:spLocks noChangeShapeType="1"/>
            </p:cNvSpPr>
            <p:nvPr/>
          </p:nvSpPr>
          <p:spPr bwMode="auto">
            <a:xfrm>
              <a:off x="4955" y="333"/>
              <a:ext cx="32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83" name="AutoShape 19"/>
            <p:cNvSpPr>
              <a:spLocks noChangeArrowheads="1"/>
            </p:cNvSpPr>
            <p:nvPr/>
          </p:nvSpPr>
          <p:spPr bwMode="auto">
            <a:xfrm>
              <a:off x="5063" y="153"/>
              <a:ext cx="133" cy="102"/>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1684" name="AutoShape 20"/>
            <p:cNvSpPr>
              <a:spLocks noChangeArrowheads="1"/>
            </p:cNvSpPr>
            <p:nvPr/>
          </p:nvSpPr>
          <p:spPr bwMode="auto">
            <a:xfrm>
              <a:off x="3608" y="501"/>
              <a:ext cx="284" cy="73"/>
            </a:xfrm>
            <a:prstGeom prst="rightArrow">
              <a:avLst>
                <a:gd name="adj1" fmla="val 33333"/>
                <a:gd name="adj2" fmla="val 90776"/>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1685" name="Text Box 21"/>
            <p:cNvSpPr txBox="1">
              <a:spLocks noChangeArrowheads="1"/>
            </p:cNvSpPr>
            <p:nvPr/>
          </p:nvSpPr>
          <p:spPr bwMode="auto">
            <a:xfrm>
              <a:off x="3594" y="210"/>
              <a:ext cx="29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b="1"/>
                <a:t>H</a:t>
              </a:r>
            </a:p>
          </p:txBody>
        </p:sp>
      </p:grpSp>
      <p:sp>
        <p:nvSpPr>
          <p:cNvPr id="241688" name="Text Box 24"/>
          <p:cNvSpPr txBox="1">
            <a:spLocks noChangeArrowheads="1"/>
          </p:cNvSpPr>
          <p:nvPr/>
        </p:nvSpPr>
        <p:spPr bwMode="auto">
          <a:xfrm>
            <a:off x="614363" y="190500"/>
            <a:ext cx="8715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t>H</a:t>
            </a:r>
          </a:p>
        </p:txBody>
      </p:sp>
      <p:sp>
        <p:nvSpPr>
          <p:cNvPr id="241689" name="AutoShape 25"/>
          <p:cNvSpPr>
            <a:spLocks noChangeArrowheads="1"/>
          </p:cNvSpPr>
          <p:nvPr/>
        </p:nvSpPr>
        <p:spPr bwMode="auto">
          <a:xfrm>
            <a:off x="6303963" y="6267450"/>
            <a:ext cx="254000" cy="233363"/>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1691" name="Line 27"/>
          <p:cNvSpPr>
            <a:spLocks noChangeShapeType="1"/>
          </p:cNvSpPr>
          <p:nvPr/>
        </p:nvSpPr>
        <p:spPr bwMode="auto">
          <a:xfrm flipV="1">
            <a:off x="1528763" y="1000125"/>
            <a:ext cx="3028950" cy="5186363"/>
          </a:xfrm>
          <a:prstGeom prst="line">
            <a:avLst/>
          </a:prstGeom>
          <a:noFill/>
          <a:ln w="38100">
            <a:solidFill>
              <a:schemeClr val="tx2"/>
            </a:solidFill>
            <a:round/>
            <a:headEnd type="none" w="sm" len="sm"/>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4" name="Line 30"/>
          <p:cNvSpPr>
            <a:spLocks noChangeShapeType="1"/>
          </p:cNvSpPr>
          <p:nvPr/>
        </p:nvSpPr>
        <p:spPr bwMode="auto">
          <a:xfrm>
            <a:off x="3571875" y="2714625"/>
            <a:ext cx="1014413"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5" name="Line 31"/>
          <p:cNvSpPr>
            <a:spLocks noChangeShapeType="1"/>
          </p:cNvSpPr>
          <p:nvPr/>
        </p:nvSpPr>
        <p:spPr bwMode="auto">
          <a:xfrm flipH="1">
            <a:off x="4365625" y="2708275"/>
            <a:ext cx="200025" cy="346075"/>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6" name="Line 32"/>
          <p:cNvSpPr>
            <a:spLocks noChangeShapeType="1"/>
          </p:cNvSpPr>
          <p:nvPr/>
        </p:nvSpPr>
        <p:spPr bwMode="auto">
          <a:xfrm>
            <a:off x="2852738" y="3914775"/>
            <a:ext cx="1701800"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7" name="Line 33"/>
          <p:cNvSpPr>
            <a:spLocks noChangeShapeType="1"/>
          </p:cNvSpPr>
          <p:nvPr/>
        </p:nvSpPr>
        <p:spPr bwMode="auto">
          <a:xfrm flipH="1">
            <a:off x="4329113" y="3908425"/>
            <a:ext cx="230187" cy="400050"/>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8" name="Line 34"/>
          <p:cNvSpPr>
            <a:spLocks noChangeShapeType="1"/>
          </p:cNvSpPr>
          <p:nvPr/>
        </p:nvSpPr>
        <p:spPr bwMode="auto">
          <a:xfrm>
            <a:off x="2181225" y="5100638"/>
            <a:ext cx="2384425"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9" name="Line 35"/>
          <p:cNvSpPr>
            <a:spLocks noChangeShapeType="1"/>
          </p:cNvSpPr>
          <p:nvPr/>
        </p:nvSpPr>
        <p:spPr bwMode="auto">
          <a:xfrm flipH="1">
            <a:off x="4302125" y="5111750"/>
            <a:ext cx="230188" cy="400050"/>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700" name="Line 36"/>
          <p:cNvSpPr>
            <a:spLocks noChangeShapeType="1"/>
          </p:cNvSpPr>
          <p:nvPr/>
        </p:nvSpPr>
        <p:spPr bwMode="auto">
          <a:xfrm flipH="1">
            <a:off x="4354513" y="1038225"/>
            <a:ext cx="200025" cy="346075"/>
          </a:xfrm>
          <a:prstGeom prst="line">
            <a:avLst/>
          </a:prstGeom>
          <a:noFill/>
          <a:ln w="12700">
            <a:solidFill>
              <a:schemeClr val="tx2"/>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701" name="Line 37"/>
          <p:cNvSpPr>
            <a:spLocks noChangeShapeType="1"/>
          </p:cNvSpPr>
          <p:nvPr/>
        </p:nvSpPr>
        <p:spPr bwMode="auto">
          <a:xfrm>
            <a:off x="4572000" y="1000125"/>
            <a:ext cx="0" cy="5267325"/>
          </a:xfrm>
          <a:prstGeom prst="line">
            <a:avLst/>
          </a:prstGeom>
          <a:noFill/>
          <a:ln w="2857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702" name="Text Box 38"/>
          <p:cNvSpPr txBox="1">
            <a:spLocks noChangeArrowheads="1"/>
          </p:cNvSpPr>
          <p:nvPr/>
        </p:nvSpPr>
        <p:spPr bwMode="auto">
          <a:xfrm>
            <a:off x="5630863" y="3730625"/>
            <a:ext cx="25685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pPr>
            <a:r>
              <a:rPr lang="en-US" altLang="en-US" sz="2400" b="1" dirty="0"/>
              <a:t>Strength</a:t>
            </a:r>
          </a:p>
          <a:p>
            <a:pPr algn="r">
              <a:spcBef>
                <a:spcPct val="0"/>
              </a:spcBef>
            </a:pPr>
            <a:endParaRPr lang="en-US" altLang="en-US" sz="2400" b="1" dirty="0"/>
          </a:p>
          <a:p>
            <a:pPr algn="r">
              <a:spcBef>
                <a:spcPct val="0"/>
              </a:spcBef>
            </a:pPr>
            <a:r>
              <a:rPr lang="en-US" altLang="en-US" sz="2400" b="1" dirty="0" err="1"/>
              <a:t>Req’d</a:t>
            </a:r>
            <a:r>
              <a:rPr lang="en-US" altLang="en-US" sz="2400" b="1" dirty="0"/>
              <a:t> Ductility</a:t>
            </a:r>
          </a:p>
        </p:txBody>
      </p:sp>
      <p:sp>
        <p:nvSpPr>
          <p:cNvPr id="241704" name="AutoShape 40"/>
          <p:cNvSpPr>
            <a:spLocks noChangeArrowheads="1"/>
          </p:cNvSpPr>
          <p:nvPr/>
        </p:nvSpPr>
        <p:spPr bwMode="auto">
          <a:xfrm>
            <a:off x="8331200" y="3671888"/>
            <a:ext cx="276225" cy="508000"/>
          </a:xfrm>
          <a:prstGeom prst="downArrow">
            <a:avLst>
              <a:gd name="adj1" fmla="val 50000"/>
              <a:gd name="adj2" fmla="val 45977"/>
            </a:avLst>
          </a:prstGeom>
          <a:solidFill>
            <a:schemeClr val="accent3"/>
          </a:solidFill>
          <a:ln w="12700">
            <a:solidFill>
              <a:schemeClr val="tx1"/>
            </a:solidFill>
            <a:miter lim="800000"/>
            <a:headEnd type="none" w="sm" len="sm"/>
            <a:tailEnd type="none" w="sm" len="sm"/>
          </a:ln>
          <a:effectLst/>
          <a:extLst/>
        </p:spPr>
        <p:txBody>
          <a:bodyPr wrap="none" anchor="ctr"/>
          <a:lstStyle/>
          <a:p>
            <a:endParaRPr lang="en-US"/>
          </a:p>
        </p:txBody>
      </p:sp>
      <p:sp>
        <p:nvSpPr>
          <p:cNvPr id="241705" name="AutoShape 41"/>
          <p:cNvSpPr>
            <a:spLocks noChangeArrowheads="1"/>
          </p:cNvSpPr>
          <p:nvPr/>
        </p:nvSpPr>
        <p:spPr bwMode="auto">
          <a:xfrm flipV="1">
            <a:off x="8340725" y="4424363"/>
            <a:ext cx="276225" cy="508000"/>
          </a:xfrm>
          <a:prstGeom prst="downArrow">
            <a:avLst>
              <a:gd name="adj1" fmla="val 50000"/>
              <a:gd name="adj2" fmla="val 45977"/>
            </a:avLst>
          </a:prstGeom>
          <a:solidFill>
            <a:schemeClr val="accent3"/>
          </a:solidFill>
          <a:ln w="12700">
            <a:solidFill>
              <a:schemeClr val="tx1"/>
            </a:solidFill>
            <a:miter lim="800000"/>
            <a:headEnd type="none" w="sm" len="sm"/>
            <a:tailEnd type="none" w="sm" len="sm"/>
          </a:ln>
          <a:effectLst/>
          <a:extLst/>
        </p:spPr>
        <p:txBody>
          <a:bodyPr wrap="none" anchor="ctr"/>
          <a:lstStyle/>
          <a:p>
            <a:endParaRPr lang="en-US"/>
          </a:p>
        </p:txBody>
      </p:sp>
      <p:sp>
        <p:nvSpPr>
          <p:cNvPr id="241706" name="AutoShape 42"/>
          <p:cNvSpPr>
            <a:spLocks noChangeAspect="1" noChangeArrowheads="1"/>
          </p:cNvSpPr>
          <p:nvPr/>
        </p:nvSpPr>
        <p:spPr bwMode="auto">
          <a:xfrm>
            <a:off x="4437063" y="6362700"/>
            <a:ext cx="201612" cy="185738"/>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1707" name="Text Box 43"/>
          <p:cNvSpPr txBox="1">
            <a:spLocks noChangeArrowheads="1"/>
          </p:cNvSpPr>
          <p:nvPr/>
        </p:nvSpPr>
        <p:spPr bwMode="auto">
          <a:xfrm>
            <a:off x="4594225" y="6453188"/>
            <a:ext cx="579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a:t>MAX</a:t>
            </a:r>
          </a:p>
        </p:txBody>
      </p:sp>
      <p:sp>
        <p:nvSpPr>
          <p:cNvPr id="241708" name="Line 44"/>
          <p:cNvSpPr>
            <a:spLocks noChangeShapeType="1"/>
          </p:cNvSpPr>
          <p:nvPr/>
        </p:nvSpPr>
        <p:spPr bwMode="auto">
          <a:xfrm>
            <a:off x="1419225" y="102870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1709" name="Text Box 45"/>
          <p:cNvSpPr txBox="1">
            <a:spLocks noChangeArrowheads="1"/>
          </p:cNvSpPr>
          <p:nvPr/>
        </p:nvSpPr>
        <p:spPr bwMode="auto">
          <a:xfrm>
            <a:off x="381000" y="85725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H</a:t>
            </a:r>
            <a:r>
              <a:rPr lang="en-US" altLang="en-US" sz="1600" b="1" baseline="-25000"/>
              <a:t>elastic</a:t>
            </a:r>
            <a:endParaRPr lang="en-US" altLang="en-US" sz="1600" b="1"/>
          </a:p>
        </p:txBody>
      </p:sp>
      <p:sp>
        <p:nvSpPr>
          <p:cNvPr id="241710" name="Line 46"/>
          <p:cNvSpPr>
            <a:spLocks noChangeShapeType="1"/>
          </p:cNvSpPr>
          <p:nvPr/>
        </p:nvSpPr>
        <p:spPr bwMode="auto">
          <a:xfrm>
            <a:off x="1438275" y="2714625"/>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1711" name="Text Box 47"/>
          <p:cNvSpPr txBox="1">
            <a:spLocks noChangeArrowheads="1"/>
          </p:cNvSpPr>
          <p:nvPr/>
        </p:nvSpPr>
        <p:spPr bwMode="auto">
          <a:xfrm>
            <a:off x="257175" y="2543175"/>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3/4 *H</a:t>
            </a:r>
            <a:r>
              <a:rPr lang="en-US" altLang="en-US" sz="1600" b="1" baseline="-25000"/>
              <a:t>elastic</a:t>
            </a:r>
            <a:endParaRPr lang="en-US" altLang="en-US" sz="1600" b="1"/>
          </a:p>
        </p:txBody>
      </p:sp>
      <p:sp>
        <p:nvSpPr>
          <p:cNvPr id="241712" name="Line 48"/>
          <p:cNvSpPr>
            <a:spLocks noChangeShapeType="1"/>
          </p:cNvSpPr>
          <p:nvPr/>
        </p:nvSpPr>
        <p:spPr bwMode="auto">
          <a:xfrm>
            <a:off x="1428750" y="386715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1713" name="Text Box 49"/>
          <p:cNvSpPr txBox="1">
            <a:spLocks noChangeArrowheads="1"/>
          </p:cNvSpPr>
          <p:nvPr/>
        </p:nvSpPr>
        <p:spPr bwMode="auto">
          <a:xfrm>
            <a:off x="247650" y="369570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1/2 *H</a:t>
            </a:r>
            <a:r>
              <a:rPr lang="en-US" altLang="en-US" sz="1600" b="1" baseline="-25000"/>
              <a:t>elastic</a:t>
            </a:r>
            <a:endParaRPr lang="en-US" altLang="en-US" sz="1600" b="1"/>
          </a:p>
        </p:txBody>
      </p:sp>
      <p:sp>
        <p:nvSpPr>
          <p:cNvPr id="241714" name="Line 50"/>
          <p:cNvSpPr>
            <a:spLocks noChangeShapeType="1"/>
          </p:cNvSpPr>
          <p:nvPr/>
        </p:nvSpPr>
        <p:spPr bwMode="auto">
          <a:xfrm>
            <a:off x="1409700" y="508635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1715" name="Text Box 51"/>
          <p:cNvSpPr txBox="1">
            <a:spLocks noChangeArrowheads="1"/>
          </p:cNvSpPr>
          <p:nvPr/>
        </p:nvSpPr>
        <p:spPr bwMode="auto">
          <a:xfrm>
            <a:off x="228600" y="491490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1/4 *H</a:t>
            </a:r>
            <a:r>
              <a:rPr lang="en-US" altLang="en-US" sz="1600" b="1" baseline="-25000"/>
              <a:t>elastic</a:t>
            </a:r>
            <a:endParaRPr lang="en-US" altLang="en-US" sz="1600" b="1"/>
          </a:p>
        </p:txBody>
      </p:sp>
      <p:sp>
        <p:nvSpPr>
          <p:cNvPr id="47"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25</a:t>
            </a:fld>
            <a:endParaRPr lang="en-US" altLang="en-US"/>
          </a:p>
        </p:txBody>
      </p:sp>
    </p:spTree>
    <p:extLst>
      <p:ext uri="{BB962C8B-B14F-4D97-AF65-F5344CB8AC3E}">
        <p14:creationId xmlns:p14="http://schemas.microsoft.com/office/powerpoint/2010/main" val="40825843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14350" y="3262313"/>
            <a:ext cx="5943600" cy="3052762"/>
            <a:chOff x="1512" y="2154"/>
            <a:chExt cx="3744" cy="1923"/>
          </a:xfrm>
        </p:grpSpPr>
        <p:grpSp>
          <p:nvGrpSpPr>
            <p:cNvPr id="242691" name="Group 3"/>
            <p:cNvGrpSpPr>
              <a:grpSpLocks/>
            </p:cNvGrpSpPr>
            <p:nvPr/>
          </p:nvGrpSpPr>
          <p:grpSpPr bwMode="auto">
            <a:xfrm>
              <a:off x="1512" y="2154"/>
              <a:ext cx="3744" cy="1923"/>
              <a:chOff x="1512" y="2001"/>
              <a:chExt cx="3744" cy="1923"/>
            </a:xfrm>
          </p:grpSpPr>
          <p:grpSp>
            <p:nvGrpSpPr>
              <p:cNvPr id="242692" name="Group 4"/>
              <p:cNvGrpSpPr>
                <a:grpSpLocks/>
              </p:cNvGrpSpPr>
              <p:nvPr/>
            </p:nvGrpSpPr>
            <p:grpSpPr bwMode="auto">
              <a:xfrm>
                <a:off x="1512" y="2001"/>
                <a:ext cx="3744" cy="1923"/>
                <a:chOff x="1512" y="2001"/>
                <a:chExt cx="3744" cy="1923"/>
              </a:xfrm>
            </p:grpSpPr>
            <p:sp>
              <p:nvSpPr>
                <p:cNvPr id="242693" name="Line 5"/>
                <p:cNvSpPr>
                  <a:spLocks noChangeShapeType="1"/>
                </p:cNvSpPr>
                <p:nvPr/>
              </p:nvSpPr>
              <p:spPr bwMode="auto">
                <a:xfrm>
                  <a:off x="1971" y="3645"/>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2694" name="Text Box 6"/>
                <p:cNvSpPr txBox="1">
                  <a:spLocks noChangeArrowheads="1"/>
                </p:cNvSpPr>
                <p:nvPr/>
              </p:nvSpPr>
              <p:spPr bwMode="auto">
                <a:xfrm>
                  <a:off x="1512" y="2001"/>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a:t>H</a:t>
                  </a:r>
                </a:p>
              </p:txBody>
            </p:sp>
            <p:sp>
              <p:nvSpPr>
                <p:cNvPr id="242695" name="AutoShape 7"/>
                <p:cNvSpPr>
                  <a:spLocks noChangeArrowheads="1"/>
                </p:cNvSpPr>
                <p:nvPr/>
              </p:nvSpPr>
              <p:spPr bwMode="auto">
                <a:xfrm>
                  <a:off x="5070" y="377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2696" name="Line 8"/>
                <p:cNvSpPr>
                  <a:spLocks noChangeShapeType="1"/>
                </p:cNvSpPr>
                <p:nvPr/>
              </p:nvSpPr>
              <p:spPr bwMode="auto">
                <a:xfrm flipV="1">
                  <a:off x="1980" y="2880"/>
                  <a:ext cx="270" cy="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242697" name="Group 9"/>
                <p:cNvGrpSpPr>
                  <a:grpSpLocks/>
                </p:cNvGrpSpPr>
                <p:nvPr/>
              </p:nvGrpSpPr>
              <p:grpSpPr bwMode="auto">
                <a:xfrm>
                  <a:off x="1962" y="2079"/>
                  <a:ext cx="2892" cy="1575"/>
                  <a:chOff x="1962" y="2088"/>
                  <a:chExt cx="2892" cy="1575"/>
                </a:xfrm>
              </p:grpSpPr>
              <p:sp>
                <p:nvSpPr>
                  <p:cNvPr id="242698" name="Line 10"/>
                  <p:cNvSpPr>
                    <a:spLocks noChangeShapeType="1"/>
                  </p:cNvSpPr>
                  <p:nvPr/>
                </p:nvSpPr>
                <p:spPr bwMode="auto">
                  <a:xfrm flipV="1">
                    <a:off x="1962" y="2088"/>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2699" name="Freeform 11"/>
                  <p:cNvSpPr>
                    <a:spLocks/>
                  </p:cNvSpPr>
                  <p:nvPr/>
                </p:nvSpPr>
                <p:spPr bwMode="auto">
                  <a:xfrm>
                    <a:off x="2250" y="2479"/>
                    <a:ext cx="2604" cy="413"/>
                  </a:xfrm>
                  <a:custGeom>
                    <a:avLst/>
                    <a:gdLst>
                      <a:gd name="T0" fmla="*/ 0 w 2604"/>
                      <a:gd name="T1" fmla="*/ 407 h 413"/>
                      <a:gd name="T2" fmla="*/ 108 w 2604"/>
                      <a:gd name="T3" fmla="*/ 257 h 413"/>
                      <a:gd name="T4" fmla="*/ 384 w 2604"/>
                      <a:gd name="T5" fmla="*/ 101 h 413"/>
                      <a:gd name="T6" fmla="*/ 678 w 2604"/>
                      <a:gd name="T7" fmla="*/ 41 h 413"/>
                      <a:gd name="T8" fmla="*/ 1038 w 2604"/>
                      <a:gd name="T9" fmla="*/ 5 h 413"/>
                      <a:gd name="T10" fmla="*/ 1386 w 2604"/>
                      <a:gd name="T11" fmla="*/ 11 h 413"/>
                      <a:gd name="T12" fmla="*/ 1704 w 2604"/>
                      <a:gd name="T13" fmla="*/ 29 h 413"/>
                      <a:gd name="T14" fmla="*/ 2064 w 2604"/>
                      <a:gd name="T15" fmla="*/ 83 h 413"/>
                      <a:gd name="T16" fmla="*/ 2322 w 2604"/>
                      <a:gd name="T17" fmla="*/ 173 h 413"/>
                      <a:gd name="T18" fmla="*/ 2472 w 2604"/>
                      <a:gd name="T19" fmla="*/ 239 h 413"/>
                      <a:gd name="T20" fmla="*/ 2604 w 2604"/>
                      <a:gd name="T2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4" h="413">
                        <a:moveTo>
                          <a:pt x="0" y="407"/>
                        </a:moveTo>
                        <a:cubicBezTo>
                          <a:pt x="22" y="357"/>
                          <a:pt x="44" y="308"/>
                          <a:pt x="108" y="257"/>
                        </a:cubicBezTo>
                        <a:cubicBezTo>
                          <a:pt x="172" y="206"/>
                          <a:pt x="289" y="137"/>
                          <a:pt x="384" y="101"/>
                        </a:cubicBezTo>
                        <a:cubicBezTo>
                          <a:pt x="479" y="65"/>
                          <a:pt x="569" y="57"/>
                          <a:pt x="678" y="41"/>
                        </a:cubicBezTo>
                        <a:cubicBezTo>
                          <a:pt x="787" y="25"/>
                          <a:pt x="920" y="10"/>
                          <a:pt x="1038" y="5"/>
                        </a:cubicBezTo>
                        <a:cubicBezTo>
                          <a:pt x="1156" y="0"/>
                          <a:pt x="1275" y="7"/>
                          <a:pt x="1386" y="11"/>
                        </a:cubicBezTo>
                        <a:cubicBezTo>
                          <a:pt x="1497" y="15"/>
                          <a:pt x="1591" y="17"/>
                          <a:pt x="1704" y="29"/>
                        </a:cubicBezTo>
                        <a:cubicBezTo>
                          <a:pt x="1817" y="41"/>
                          <a:pt x="1961" y="59"/>
                          <a:pt x="2064" y="83"/>
                        </a:cubicBezTo>
                        <a:cubicBezTo>
                          <a:pt x="2167" y="107"/>
                          <a:pt x="2254" y="147"/>
                          <a:pt x="2322" y="173"/>
                        </a:cubicBezTo>
                        <a:cubicBezTo>
                          <a:pt x="2390" y="199"/>
                          <a:pt x="2425" y="199"/>
                          <a:pt x="2472" y="239"/>
                        </a:cubicBezTo>
                        <a:cubicBezTo>
                          <a:pt x="2519" y="279"/>
                          <a:pt x="2582" y="384"/>
                          <a:pt x="2604" y="413"/>
                        </a:cubicBez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42700" name="Line 12"/>
              <p:cNvSpPr>
                <a:spLocks noChangeShapeType="1"/>
              </p:cNvSpPr>
              <p:nvPr/>
            </p:nvSpPr>
            <p:spPr bwMode="auto">
              <a:xfrm>
                <a:off x="4848" y="2880"/>
                <a:ext cx="72" cy="12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2701" name="Line 13"/>
            <p:cNvSpPr>
              <a:spLocks noChangeShapeType="1"/>
            </p:cNvSpPr>
            <p:nvPr/>
          </p:nvSpPr>
          <p:spPr bwMode="auto">
            <a:xfrm flipV="1">
              <a:off x="2385"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2702" name="Line 14"/>
            <p:cNvSpPr>
              <a:spLocks noChangeShapeType="1"/>
            </p:cNvSpPr>
            <p:nvPr/>
          </p:nvSpPr>
          <p:spPr bwMode="auto">
            <a:xfrm flipV="1">
              <a:off x="4650"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2703" name="Line 15"/>
            <p:cNvSpPr>
              <a:spLocks noChangeShapeType="1"/>
            </p:cNvSpPr>
            <p:nvPr/>
          </p:nvSpPr>
          <p:spPr bwMode="auto">
            <a:xfrm>
              <a:off x="2394" y="2403"/>
              <a:ext cx="2241"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2704" name="Text Box 16"/>
          <p:cNvSpPr txBox="1">
            <a:spLocks noChangeArrowheads="1"/>
          </p:cNvSpPr>
          <p:nvPr/>
        </p:nvSpPr>
        <p:spPr bwMode="auto">
          <a:xfrm>
            <a:off x="2228850" y="3157538"/>
            <a:ext cx="29146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sz="2000" b="1"/>
              <a:t>Ductility  =  Yielding</a:t>
            </a:r>
          </a:p>
        </p:txBody>
      </p:sp>
      <p:sp>
        <p:nvSpPr>
          <p:cNvPr id="242705" name="Text Box 17"/>
          <p:cNvSpPr txBox="1">
            <a:spLocks noChangeArrowheads="1"/>
          </p:cNvSpPr>
          <p:nvPr/>
        </p:nvSpPr>
        <p:spPr bwMode="auto">
          <a:xfrm>
            <a:off x="6486916" y="3679030"/>
            <a:ext cx="2357437"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sz="2000" b="1" dirty="0"/>
              <a:t>Failure  =</a:t>
            </a:r>
            <a:br>
              <a:rPr lang="en-US" altLang="en-US" sz="2000" b="1" dirty="0"/>
            </a:br>
            <a:r>
              <a:rPr lang="en-US" altLang="en-US" sz="2000" b="1" dirty="0"/>
              <a:t>   Fracture</a:t>
            </a:r>
            <a:br>
              <a:rPr lang="en-US" altLang="en-US" sz="2000" b="1" dirty="0"/>
            </a:br>
            <a:r>
              <a:rPr lang="en-US" altLang="en-US" sz="2000" b="1" dirty="0"/>
              <a:t>         or</a:t>
            </a:r>
            <a:br>
              <a:rPr lang="en-US" altLang="en-US" sz="2000" b="1" dirty="0"/>
            </a:br>
            <a:r>
              <a:rPr lang="en-US" altLang="en-US" sz="2000" b="1" dirty="0"/>
              <a:t>   Instability</a:t>
            </a:r>
          </a:p>
        </p:txBody>
      </p:sp>
      <p:sp>
        <p:nvSpPr>
          <p:cNvPr id="242706" name="Line 18"/>
          <p:cNvSpPr>
            <a:spLocks noChangeShapeType="1"/>
          </p:cNvSpPr>
          <p:nvPr/>
        </p:nvSpPr>
        <p:spPr bwMode="auto">
          <a:xfrm flipH="1">
            <a:off x="5886450" y="3929063"/>
            <a:ext cx="542925" cy="642937"/>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2707" name="Text Box 19"/>
          <p:cNvSpPr txBox="1">
            <a:spLocks noChangeArrowheads="1"/>
          </p:cNvSpPr>
          <p:nvPr/>
        </p:nvSpPr>
        <p:spPr bwMode="auto">
          <a:xfrm>
            <a:off x="671513" y="957263"/>
            <a:ext cx="6457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sz="2400" dirty="0"/>
              <a:t>Ductility in Steel Structures:</a:t>
            </a:r>
            <a:r>
              <a:rPr lang="en-US" altLang="en-US" sz="2400" b="1" dirty="0"/>
              <a:t>  </a:t>
            </a:r>
            <a:r>
              <a:rPr lang="en-US" altLang="en-US" sz="2400" b="1" i="1" dirty="0"/>
              <a:t>Yielding</a:t>
            </a:r>
          </a:p>
        </p:txBody>
      </p:sp>
      <p:sp>
        <p:nvSpPr>
          <p:cNvPr id="242708" name="Text Box 20"/>
          <p:cNvSpPr txBox="1">
            <a:spLocks noChangeArrowheads="1"/>
          </p:cNvSpPr>
          <p:nvPr/>
        </p:nvSpPr>
        <p:spPr bwMode="auto">
          <a:xfrm>
            <a:off x="671513" y="1657350"/>
            <a:ext cx="735806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sz="2400" dirty="0" err="1"/>
              <a:t>Nonductile</a:t>
            </a:r>
            <a:r>
              <a:rPr lang="en-US" altLang="en-US" sz="2400" dirty="0"/>
              <a:t> Failure Modes:   </a:t>
            </a:r>
            <a:r>
              <a:rPr lang="en-US" altLang="en-US" sz="2400" b="1" i="1" dirty="0"/>
              <a:t>Fracture or Instability</a:t>
            </a:r>
          </a:p>
        </p:txBody>
      </p:sp>
      <p:sp>
        <p:nvSpPr>
          <p:cNvPr id="242709" name="Rectangle 21"/>
          <p:cNvSpPr>
            <a:spLocks noChangeArrowheads="1"/>
          </p:cNvSpPr>
          <p:nvPr/>
        </p:nvSpPr>
        <p:spPr bwMode="auto">
          <a:xfrm>
            <a:off x="628650" y="914400"/>
            <a:ext cx="7500938" cy="1371600"/>
          </a:xfrm>
          <a:prstGeom prst="rect">
            <a:avLst/>
          </a:prstGeom>
          <a:noFill/>
          <a:ln w="38100">
            <a:solidFill>
              <a:schemeClr val="tx2"/>
            </a:solidFill>
            <a:miter lim="800000"/>
            <a:headEn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26</a:t>
            </a:fld>
            <a:endParaRPr lang="en-US" altLang="en-US"/>
          </a:p>
        </p:txBody>
      </p:sp>
    </p:spTree>
    <p:extLst>
      <p:ext uri="{BB962C8B-B14F-4D97-AF65-F5344CB8AC3E}">
        <p14:creationId xmlns:p14="http://schemas.microsoft.com/office/powerpoint/2010/main" val="19785993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340768"/>
            <a:ext cx="8185388" cy="4854478"/>
          </a:xfrm>
        </p:spPr>
        <p:txBody>
          <a:bodyPr/>
          <a:lstStyle/>
          <a:p>
            <a:pPr marL="342900" indent="-342900">
              <a:buFont typeface="Arial" panose="020B0604020202020204" pitchFamily="34" charset="0"/>
              <a:buChar char="•"/>
            </a:pPr>
            <a:r>
              <a:rPr lang="en-US" sz="2400" dirty="0" smtClean="0">
                <a:latin typeface="+mn-lt"/>
                <a:cs typeface="Calibri Light" panose="020F0302020204030204" pitchFamily="34" charset="0"/>
              </a:rPr>
              <a:t>Choose frame elements (“</a:t>
            </a:r>
            <a:r>
              <a:rPr lang="en-US" sz="2400" b="1" i="1" dirty="0" smtClean="0">
                <a:solidFill>
                  <a:schemeClr val="accent1"/>
                </a:solidFill>
                <a:latin typeface="+mn-lt"/>
                <a:cs typeface="Calibri Light" panose="020F0302020204030204" pitchFamily="34" charset="0"/>
              </a:rPr>
              <a:t>fuses”</a:t>
            </a:r>
            <a:r>
              <a:rPr lang="en-US" sz="2400" dirty="0" smtClean="0">
                <a:latin typeface="+mn-lt"/>
                <a:cs typeface="Calibri Light" panose="020F0302020204030204" pitchFamily="34" charset="0"/>
              </a:rPr>
              <a:t>) that will yield in an earthquake (e.g. beams in moment resisting frames, braces in concentrically braced frames, links in eccentrically braced frames, etc.)</a:t>
            </a:r>
          </a:p>
          <a:p>
            <a:endParaRPr lang="en-US" sz="2400" dirty="0" smtClean="0">
              <a:latin typeface="+mn-lt"/>
              <a:cs typeface="Calibri Light" panose="020F0302020204030204" pitchFamily="34" charset="0"/>
            </a:endParaRPr>
          </a:p>
          <a:p>
            <a:pPr marL="342900" indent="-342900">
              <a:buFont typeface="Arial" panose="020B0604020202020204" pitchFamily="34" charset="0"/>
              <a:buChar char="•"/>
            </a:pPr>
            <a:r>
              <a:rPr lang="en-US" sz="2400" dirty="0" smtClean="0">
                <a:latin typeface="+mn-lt"/>
                <a:cs typeface="Calibri Light" panose="020F0302020204030204" pitchFamily="34" charset="0"/>
              </a:rPr>
              <a:t>Detail "</a:t>
            </a:r>
            <a:r>
              <a:rPr lang="en-US" sz="2400" b="1" i="1" dirty="0" smtClean="0">
                <a:solidFill>
                  <a:schemeClr val="accent1"/>
                </a:solidFill>
                <a:latin typeface="+mn-lt"/>
                <a:cs typeface="Calibri Light" panose="020F0302020204030204" pitchFamily="34" charset="0"/>
              </a:rPr>
              <a:t>fuses</a:t>
            </a:r>
            <a:r>
              <a:rPr lang="en-US" sz="2400" dirty="0" smtClean="0">
                <a:latin typeface="+mn-lt"/>
                <a:cs typeface="Calibri Light" panose="020F0302020204030204" pitchFamily="34" charset="0"/>
              </a:rPr>
              <a:t>" to sustain large inelastic deformations prior to the onset of fracture or instability  (i.e. detail fuses for ductility).</a:t>
            </a:r>
          </a:p>
          <a:p>
            <a:endParaRPr lang="en-US" sz="2400" dirty="0" smtClean="0">
              <a:latin typeface="+mn-lt"/>
              <a:cs typeface="Calibri Light" panose="020F0302020204030204" pitchFamily="34" charset="0"/>
            </a:endParaRPr>
          </a:p>
          <a:p>
            <a:pPr marL="342900" indent="-342900">
              <a:buFont typeface="Arial" panose="020B0604020202020204" pitchFamily="34" charset="0"/>
              <a:buChar char="•"/>
            </a:pPr>
            <a:r>
              <a:rPr lang="en-US" sz="2400" dirty="0" smtClean="0">
                <a:latin typeface="+mn-lt"/>
                <a:cs typeface="Calibri Light" panose="020F0302020204030204" pitchFamily="34" charset="0"/>
              </a:rPr>
              <a:t>Design all other frame elements to be stronger than the fuses, (i.e. design all other frame elements to develop the plastic capacity of the fuses).</a:t>
            </a:r>
          </a:p>
          <a:p>
            <a:pPr marL="342900" indent="-342900">
              <a:buFont typeface="Arial" panose="020B0604020202020204" pitchFamily="34" charset="0"/>
              <a:buChar char="•"/>
            </a:pPr>
            <a:endParaRPr lang="en-US" dirty="0">
              <a:latin typeface="+mn-lt"/>
              <a:cs typeface="Calibri Light" panose="020F0302020204030204" pitchFamily="34" charset="0"/>
            </a:endParaRPr>
          </a:p>
        </p:txBody>
      </p:sp>
      <p:sp>
        <p:nvSpPr>
          <p:cNvPr id="3" name="Text Placeholder 2"/>
          <p:cNvSpPr>
            <a:spLocks noGrp="1"/>
          </p:cNvSpPr>
          <p:nvPr>
            <p:ph type="body" sz="quarter" idx="38"/>
          </p:nvPr>
        </p:nvSpPr>
        <p:spPr/>
        <p:txBody>
          <a:bodyPr/>
          <a:lstStyle/>
          <a:p>
            <a:r>
              <a:rPr lang="en-US" dirty="0" smtClean="0"/>
              <a:t>Developing Ductile Behavior</a:t>
            </a:r>
            <a:endParaRPr lang="en-US" dirty="0"/>
          </a:p>
        </p:txBody>
      </p:sp>
      <p:sp>
        <p:nvSpPr>
          <p:cNvPr id="7"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27</a:t>
            </a:fld>
            <a:endParaRPr lang="en-US" altLang="en-US"/>
          </a:p>
        </p:txBody>
      </p:sp>
    </p:spTree>
    <p:extLst>
      <p:ext uri="{BB962C8B-B14F-4D97-AF65-F5344CB8AC3E}">
        <p14:creationId xmlns:p14="http://schemas.microsoft.com/office/powerpoint/2010/main" val="35235902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28</a:t>
            </a:fld>
            <a:endParaRPr lang="en-US" altLang="en-US"/>
          </a:p>
        </p:txBody>
      </p:sp>
      <p:pic>
        <p:nvPicPr>
          <p:cNvPr id="6" name="Picture 2" descr="CBF-LOO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447675"/>
            <a:ext cx="41751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RF-LOOP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63" y="457200"/>
            <a:ext cx="4176712"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1800225" y="3746500"/>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dirty="0"/>
              <a:t>(a)</a:t>
            </a:r>
          </a:p>
        </p:txBody>
      </p:sp>
      <p:sp>
        <p:nvSpPr>
          <p:cNvPr id="9" name="Text Box 5"/>
          <p:cNvSpPr txBox="1">
            <a:spLocks noChangeArrowheads="1"/>
          </p:cNvSpPr>
          <p:nvPr/>
        </p:nvSpPr>
        <p:spPr bwMode="auto">
          <a:xfrm>
            <a:off x="6381750" y="37417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a:t>(b)</a:t>
            </a:r>
          </a:p>
        </p:txBody>
      </p:sp>
      <p:sp>
        <p:nvSpPr>
          <p:cNvPr id="10" name="Text Box 6"/>
          <p:cNvSpPr txBox="1">
            <a:spLocks noChangeArrowheads="1"/>
          </p:cNvSpPr>
          <p:nvPr/>
        </p:nvSpPr>
        <p:spPr bwMode="auto">
          <a:xfrm>
            <a:off x="2627784" y="5035252"/>
            <a:ext cx="51085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tx2"/>
              </a:buClr>
              <a:buSzPct val="150000"/>
              <a:buChar char="•"/>
              <a:defRPr sz="2800" b="1">
                <a:solidFill>
                  <a:schemeClr val="tx1"/>
                </a:solidFill>
                <a:latin typeface="Arial" charset="0"/>
              </a:defRPr>
            </a:lvl1pPr>
            <a:lvl2pPr marL="914400" indent="-457200" algn="l">
              <a:spcBef>
                <a:spcPct val="20000"/>
              </a:spcBef>
              <a:buClr>
                <a:schemeClr val="tx2"/>
              </a:buClr>
              <a:buSzPct val="100000"/>
              <a:buChar char="–"/>
              <a:defRPr sz="2800" b="1">
                <a:solidFill>
                  <a:schemeClr val="tx1"/>
                </a:solidFill>
                <a:latin typeface="Arial" charset="0"/>
              </a:defRPr>
            </a:lvl2pPr>
            <a:lvl3pPr marL="1371600" indent="-457200" algn="l">
              <a:spcBef>
                <a:spcPct val="20000"/>
              </a:spcBef>
              <a:buClr>
                <a:schemeClr val="tx2"/>
              </a:buClr>
              <a:buSzPct val="100000"/>
              <a:buChar char="•"/>
              <a:defRPr sz="2400">
                <a:solidFill>
                  <a:schemeClr val="tx1"/>
                </a:solidFill>
                <a:latin typeface="Arial" charset="0"/>
              </a:defRPr>
            </a:lvl3pPr>
            <a:lvl4pPr marL="1828800" indent="-457200" algn="l">
              <a:spcBef>
                <a:spcPct val="20000"/>
              </a:spcBef>
              <a:buClr>
                <a:schemeClr val="tx2"/>
              </a:buClr>
              <a:buSzPct val="100000"/>
              <a:buChar char="–"/>
              <a:defRPr sz="2000">
                <a:solidFill>
                  <a:schemeClr val="tx1"/>
                </a:solidFill>
                <a:latin typeface="Arial" charset="0"/>
              </a:defRPr>
            </a:lvl4pPr>
            <a:lvl5pPr marL="2286000" indent="-457200" algn="l">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i="1" dirty="0">
                <a:latin typeface="+mn-lt"/>
              </a:rPr>
              <a:t>Examples of:</a:t>
            </a:r>
          </a:p>
          <a:p>
            <a:pPr lvl="1">
              <a:spcBef>
                <a:spcPct val="50000"/>
              </a:spcBef>
              <a:buClrTx/>
              <a:buSzTx/>
              <a:buFontTx/>
              <a:buAutoNum type="alphaLcParenBoth"/>
            </a:pPr>
            <a:r>
              <a:rPr lang="en-US" altLang="en-US" sz="2000" dirty="0">
                <a:latin typeface="+mn-lt"/>
              </a:rPr>
              <a:t>More Ductile Behavior</a:t>
            </a:r>
          </a:p>
          <a:p>
            <a:pPr lvl="1">
              <a:spcBef>
                <a:spcPct val="50000"/>
              </a:spcBef>
              <a:buClrTx/>
              <a:buSzTx/>
              <a:buFontTx/>
              <a:buAutoNum type="alphaLcParenBoth"/>
            </a:pPr>
            <a:r>
              <a:rPr lang="en-US" altLang="en-US" sz="2000" dirty="0">
                <a:latin typeface="+mn-lt"/>
              </a:rPr>
              <a:t>Less Ductile Behavior</a:t>
            </a:r>
          </a:p>
        </p:txBody>
      </p:sp>
    </p:spTree>
    <p:extLst>
      <p:ext uri="{BB962C8B-B14F-4D97-AF65-F5344CB8AC3E}">
        <p14:creationId xmlns:p14="http://schemas.microsoft.com/office/powerpoint/2010/main" val="3154396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 Brief Overview</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smtClean="0">
                <a:latin typeface="Calibri Light" panose="020F0302020204030204" pitchFamily="34" charset="0"/>
                <a:cs typeface="Calibri Light" panose="020F0302020204030204" pitchFamily="34" charset="0"/>
              </a:rPr>
              <a:t>Design </a:t>
            </a:r>
            <a:r>
              <a:rPr lang="en-US" altLang="en-US" dirty="0">
                <a:latin typeface="Calibri Light" panose="020F0302020204030204" pitchFamily="34" charset="0"/>
                <a:cs typeface="Calibri Light" panose="020F0302020204030204" pitchFamily="34" charset="0"/>
              </a:rPr>
              <a:t>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6" name="Rectangle 5"/>
          <p:cNvSpPr>
            <a:spLocks noChangeArrowheads="1"/>
          </p:cNvSpPr>
          <p:nvPr/>
        </p:nvSpPr>
        <p:spPr bwMode="auto">
          <a:xfrm>
            <a:off x="467544" y="3921616"/>
            <a:ext cx="5976664" cy="50292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
        <p:nvSpPr>
          <p:cNvPr id="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29</a:t>
            </a:fld>
            <a:endParaRPr lang="en-US" altLang="en-US" dirty="0"/>
          </a:p>
        </p:txBody>
      </p:sp>
    </p:spTree>
    <p:extLst>
      <p:ext uri="{BB962C8B-B14F-4D97-AF65-F5344CB8AC3E}">
        <p14:creationId xmlns:p14="http://schemas.microsoft.com/office/powerpoint/2010/main" val="38380684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 Brief Overview</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Design 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6" name="Rectangle 5"/>
          <p:cNvSpPr>
            <a:spLocks noChangeArrowheads="1"/>
          </p:cNvSpPr>
          <p:nvPr/>
        </p:nvSpPr>
        <p:spPr bwMode="auto">
          <a:xfrm>
            <a:off x="467544" y="1872248"/>
            <a:ext cx="5403850" cy="54864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p>
        </p:txBody>
      </p:sp>
      <p:sp>
        <p:nvSpPr>
          <p:cNvPr id="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3</a:t>
            </a:fld>
            <a:endParaRPr lang="en-US" altLang="en-US"/>
          </a:p>
        </p:txBody>
      </p:sp>
    </p:spTree>
    <p:extLst>
      <p:ext uri="{BB962C8B-B14F-4D97-AF65-F5344CB8AC3E}">
        <p14:creationId xmlns:p14="http://schemas.microsoft.com/office/powerpoint/2010/main" val="9711441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2" name="Rectangle 4"/>
          <p:cNvSpPr>
            <a:spLocks noChangeArrowheads="1"/>
          </p:cNvSpPr>
          <p:nvPr/>
        </p:nvSpPr>
        <p:spPr bwMode="auto">
          <a:xfrm>
            <a:off x="1250702" y="1290638"/>
            <a:ext cx="3075236" cy="1130300"/>
          </a:xfrm>
          <a:prstGeom prst="rect">
            <a:avLst/>
          </a:prstGeom>
          <a:solidFill>
            <a:schemeClr val="tx2"/>
          </a:solidFill>
          <a:ln w="25400">
            <a:solidFill>
              <a:schemeClr val="tx2"/>
            </a:solidFill>
            <a:miter lim="800000"/>
            <a:headEnd/>
            <a:tailEnd/>
          </a:ln>
          <a:effectLst/>
        </p:spPr>
        <p:txBody>
          <a:bodyPr wrap="none" anchor="ctr"/>
          <a:lstStyle/>
          <a:p>
            <a:endParaRPr lang="en-US"/>
          </a:p>
        </p:txBody>
      </p:sp>
      <p:graphicFrame>
        <p:nvGraphicFramePr>
          <p:cNvPr id="524309" name="Object 21"/>
          <p:cNvGraphicFramePr>
            <a:graphicFrameLocks noChangeAspect="1"/>
          </p:cNvGraphicFramePr>
          <p:nvPr>
            <p:extLst>
              <p:ext uri="{D42A27DB-BD31-4B8C-83A1-F6EECF244321}">
                <p14:modId xmlns:p14="http://schemas.microsoft.com/office/powerpoint/2010/main" val="3462882507"/>
              </p:ext>
            </p:extLst>
          </p:nvPr>
        </p:nvGraphicFramePr>
        <p:xfrm>
          <a:off x="1663576" y="1502569"/>
          <a:ext cx="2249488" cy="665162"/>
        </p:xfrm>
        <a:graphic>
          <a:graphicData uri="http://schemas.openxmlformats.org/presentationml/2006/ole">
            <mc:AlternateContent xmlns:mc="http://schemas.openxmlformats.org/markup-compatibility/2006">
              <mc:Choice xmlns:v="urn:schemas-microsoft-com:vml" Requires="v">
                <p:oleObj spid="_x0000_s1084" name="Equation" r:id="rId4" imgW="1460160" imgH="431640" progId="Equation.DSMT4">
                  <p:embed/>
                </p:oleObj>
              </mc:Choice>
              <mc:Fallback>
                <p:oleObj name="Equation" r:id="rId4" imgW="1460160" imgH="431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1663576" y="1502569"/>
                        <a:ext cx="2249488" cy="665162"/>
                      </a:xfrm>
                      <a:prstGeom prst="rect">
                        <a:avLst/>
                      </a:prstGeom>
                      <a:solidFill>
                        <a:schemeClr val="tx2"/>
                      </a:solidFill>
                      <a:ln>
                        <a:noFill/>
                      </a:ln>
                      <a:effectLst/>
                    </p:spPr>
                  </p:pic>
                </p:oleObj>
              </mc:Fallback>
            </mc:AlternateContent>
          </a:graphicData>
        </a:graphic>
      </p:graphicFrame>
      <p:sp>
        <p:nvSpPr>
          <p:cNvPr id="524319" name="Text Box 31"/>
          <p:cNvSpPr txBox="1">
            <a:spLocks noChangeArrowheads="1"/>
          </p:cNvSpPr>
          <p:nvPr/>
        </p:nvSpPr>
        <p:spPr bwMode="auto">
          <a:xfrm>
            <a:off x="1250702" y="2852936"/>
            <a:ext cx="28892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6263" indent="-576263" algn="l">
              <a:spcBef>
                <a:spcPct val="0"/>
              </a:spcBef>
              <a:defRPr sz="2400">
                <a:solidFill>
                  <a:schemeClr val="tx1"/>
                </a:solidFill>
                <a:latin typeface="Times New Roman" pitchFamily="18" charset="0"/>
              </a:defRPr>
            </a:lvl1pPr>
            <a:lvl2pPr marL="690563"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b="1" dirty="0">
                <a:latin typeface="Arial Narrow" pitchFamily="34" charset="0"/>
              </a:rPr>
              <a:t> V = 	</a:t>
            </a:r>
            <a:r>
              <a:rPr lang="en-US" altLang="en-US" sz="2200" b="1" dirty="0" smtClean="0">
                <a:latin typeface="Arial Narrow" pitchFamily="34" charset="0"/>
              </a:rPr>
              <a:t>seismic base shear</a:t>
            </a:r>
            <a:endParaRPr lang="en-US" altLang="en-US" sz="2200" b="1" dirty="0">
              <a:latin typeface="Arial Narrow" pitchFamily="34" charset="0"/>
            </a:endParaRPr>
          </a:p>
        </p:txBody>
      </p:sp>
      <p:sp>
        <p:nvSpPr>
          <p:cNvPr id="524320" name="Text Box 32"/>
          <p:cNvSpPr txBox="1">
            <a:spLocks noChangeArrowheads="1"/>
          </p:cNvSpPr>
          <p:nvPr/>
        </p:nvSpPr>
        <p:spPr bwMode="auto">
          <a:xfrm>
            <a:off x="1250702" y="3429000"/>
            <a:ext cx="28892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6263" indent="-576263" algn="l">
              <a:spcBef>
                <a:spcPct val="0"/>
              </a:spcBef>
              <a:defRPr sz="2400">
                <a:solidFill>
                  <a:schemeClr val="tx1"/>
                </a:solidFill>
                <a:latin typeface="Times New Roman" pitchFamily="18" charset="0"/>
              </a:defRPr>
            </a:lvl1pPr>
            <a:lvl2pPr marL="690563"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b="1" dirty="0">
                <a:latin typeface="Arial Narrow" pitchFamily="34" charset="0"/>
              </a:rPr>
              <a:t> W = 	effective seismic weight of building</a:t>
            </a:r>
          </a:p>
        </p:txBody>
      </p:sp>
      <p:sp>
        <p:nvSpPr>
          <p:cNvPr id="524321" name="Text Box 33"/>
          <p:cNvSpPr txBox="1">
            <a:spLocks noChangeArrowheads="1"/>
          </p:cNvSpPr>
          <p:nvPr/>
        </p:nvSpPr>
        <p:spPr bwMode="auto">
          <a:xfrm>
            <a:off x="1250702" y="4395787"/>
            <a:ext cx="28892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30238" indent="-630238" algn="l">
              <a:spcBef>
                <a:spcPct val="0"/>
              </a:spcBef>
              <a:defRPr sz="2400">
                <a:solidFill>
                  <a:schemeClr val="tx1"/>
                </a:solidFill>
                <a:latin typeface="Times New Roman" pitchFamily="18" charset="0"/>
              </a:defRPr>
            </a:lvl1pPr>
            <a:lvl2pPr marL="744538"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b="1" dirty="0">
                <a:latin typeface="Arial Narrow" pitchFamily="34" charset="0"/>
              </a:rPr>
              <a:t> C</a:t>
            </a:r>
            <a:r>
              <a:rPr lang="en-US" altLang="en-US" sz="2200" b="1" baseline="-25000" dirty="0">
                <a:latin typeface="Arial Narrow" pitchFamily="34" charset="0"/>
              </a:rPr>
              <a:t>S</a:t>
            </a:r>
            <a:r>
              <a:rPr lang="en-US" altLang="en-US" sz="2200" b="1" dirty="0">
                <a:latin typeface="Arial Narrow" pitchFamily="34" charset="0"/>
              </a:rPr>
              <a:t> = 	seismic response coefficient</a:t>
            </a:r>
          </a:p>
        </p:txBody>
      </p:sp>
      <p:grpSp>
        <p:nvGrpSpPr>
          <p:cNvPr id="524364" name="Group 76"/>
          <p:cNvGrpSpPr>
            <a:grpSpLocks/>
          </p:cNvGrpSpPr>
          <p:nvPr/>
        </p:nvGrpSpPr>
        <p:grpSpPr bwMode="auto">
          <a:xfrm>
            <a:off x="6931025" y="2097088"/>
            <a:ext cx="1682750" cy="3638550"/>
            <a:chOff x="3652" y="1108"/>
            <a:chExt cx="1060" cy="2292"/>
          </a:xfrm>
        </p:grpSpPr>
        <p:grpSp>
          <p:nvGrpSpPr>
            <p:cNvPr id="524338" name="Group 50"/>
            <p:cNvGrpSpPr>
              <a:grpSpLocks/>
            </p:cNvGrpSpPr>
            <p:nvPr/>
          </p:nvGrpSpPr>
          <p:grpSpPr bwMode="auto">
            <a:xfrm>
              <a:off x="3754" y="2620"/>
              <a:ext cx="861" cy="772"/>
              <a:chOff x="3754" y="2620"/>
              <a:chExt cx="861" cy="772"/>
            </a:xfrm>
          </p:grpSpPr>
          <p:grpSp>
            <p:nvGrpSpPr>
              <p:cNvPr id="524325" name="Group 37"/>
              <p:cNvGrpSpPr>
                <a:grpSpLocks/>
              </p:cNvGrpSpPr>
              <p:nvPr/>
            </p:nvGrpSpPr>
            <p:grpSpPr bwMode="auto">
              <a:xfrm>
                <a:off x="3754" y="3005"/>
                <a:ext cx="861" cy="387"/>
                <a:chOff x="3756" y="2741"/>
                <a:chExt cx="861" cy="651"/>
              </a:xfrm>
            </p:grpSpPr>
            <p:sp>
              <p:nvSpPr>
                <p:cNvPr id="524322" name="Line 34"/>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23" name="Line 35"/>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24" name="Line 36"/>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24334" name="Group 46"/>
              <p:cNvGrpSpPr>
                <a:grpSpLocks/>
              </p:cNvGrpSpPr>
              <p:nvPr/>
            </p:nvGrpSpPr>
            <p:grpSpPr bwMode="auto">
              <a:xfrm>
                <a:off x="3754" y="2620"/>
                <a:ext cx="861" cy="387"/>
                <a:chOff x="3756" y="2741"/>
                <a:chExt cx="861" cy="651"/>
              </a:xfrm>
            </p:grpSpPr>
            <p:sp>
              <p:nvSpPr>
                <p:cNvPr id="524335" name="Line 47"/>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36" name="Line 48"/>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37" name="Line 49"/>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524361" name="Group 73"/>
            <p:cNvGrpSpPr>
              <a:grpSpLocks/>
            </p:cNvGrpSpPr>
            <p:nvPr/>
          </p:nvGrpSpPr>
          <p:grpSpPr bwMode="auto">
            <a:xfrm>
              <a:off x="3754" y="1108"/>
              <a:ext cx="863" cy="2284"/>
              <a:chOff x="3754" y="1108"/>
              <a:chExt cx="863" cy="2284"/>
            </a:xfrm>
          </p:grpSpPr>
          <p:grpSp>
            <p:nvGrpSpPr>
              <p:cNvPr id="524339" name="Group 51"/>
              <p:cNvGrpSpPr>
                <a:grpSpLocks/>
              </p:cNvGrpSpPr>
              <p:nvPr/>
            </p:nvGrpSpPr>
            <p:grpSpPr bwMode="auto">
              <a:xfrm>
                <a:off x="3756" y="3005"/>
                <a:ext cx="861" cy="387"/>
                <a:chOff x="3756" y="2741"/>
                <a:chExt cx="861" cy="651"/>
              </a:xfrm>
            </p:grpSpPr>
            <p:sp>
              <p:nvSpPr>
                <p:cNvPr id="524340" name="Line 52"/>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41" name="Line 53"/>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42" name="Line 54"/>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24343" name="Group 55"/>
              <p:cNvGrpSpPr>
                <a:grpSpLocks/>
              </p:cNvGrpSpPr>
              <p:nvPr/>
            </p:nvGrpSpPr>
            <p:grpSpPr bwMode="auto">
              <a:xfrm>
                <a:off x="3754" y="1860"/>
                <a:ext cx="861" cy="772"/>
                <a:chOff x="3754" y="2620"/>
                <a:chExt cx="861" cy="772"/>
              </a:xfrm>
            </p:grpSpPr>
            <p:grpSp>
              <p:nvGrpSpPr>
                <p:cNvPr id="524344" name="Group 56"/>
                <p:cNvGrpSpPr>
                  <a:grpSpLocks/>
                </p:cNvGrpSpPr>
                <p:nvPr/>
              </p:nvGrpSpPr>
              <p:grpSpPr bwMode="auto">
                <a:xfrm>
                  <a:off x="3754" y="3005"/>
                  <a:ext cx="861" cy="387"/>
                  <a:chOff x="3756" y="2741"/>
                  <a:chExt cx="861" cy="651"/>
                </a:xfrm>
              </p:grpSpPr>
              <p:sp>
                <p:nvSpPr>
                  <p:cNvPr id="524345" name="Line 57"/>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46" name="Line 58"/>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47" name="Line 59"/>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24348" name="Group 60"/>
                <p:cNvGrpSpPr>
                  <a:grpSpLocks/>
                </p:cNvGrpSpPr>
                <p:nvPr/>
              </p:nvGrpSpPr>
              <p:grpSpPr bwMode="auto">
                <a:xfrm>
                  <a:off x="3754" y="2620"/>
                  <a:ext cx="861" cy="387"/>
                  <a:chOff x="3756" y="2741"/>
                  <a:chExt cx="861" cy="651"/>
                </a:xfrm>
              </p:grpSpPr>
              <p:sp>
                <p:nvSpPr>
                  <p:cNvPr id="524349" name="Line 61"/>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50" name="Line 62"/>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51" name="Line 63"/>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524352" name="Group 64"/>
              <p:cNvGrpSpPr>
                <a:grpSpLocks/>
              </p:cNvGrpSpPr>
              <p:nvPr/>
            </p:nvGrpSpPr>
            <p:grpSpPr bwMode="auto">
              <a:xfrm>
                <a:off x="3754" y="1108"/>
                <a:ext cx="861" cy="772"/>
                <a:chOff x="3754" y="2620"/>
                <a:chExt cx="861" cy="772"/>
              </a:xfrm>
            </p:grpSpPr>
            <p:grpSp>
              <p:nvGrpSpPr>
                <p:cNvPr id="524353" name="Group 65"/>
                <p:cNvGrpSpPr>
                  <a:grpSpLocks/>
                </p:cNvGrpSpPr>
                <p:nvPr/>
              </p:nvGrpSpPr>
              <p:grpSpPr bwMode="auto">
                <a:xfrm>
                  <a:off x="3754" y="3005"/>
                  <a:ext cx="861" cy="387"/>
                  <a:chOff x="3756" y="2741"/>
                  <a:chExt cx="861" cy="651"/>
                </a:xfrm>
              </p:grpSpPr>
              <p:sp>
                <p:nvSpPr>
                  <p:cNvPr id="524354" name="Line 66"/>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55" name="Line 67"/>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56" name="Line 68"/>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24357" name="Group 69"/>
                <p:cNvGrpSpPr>
                  <a:grpSpLocks/>
                </p:cNvGrpSpPr>
                <p:nvPr/>
              </p:nvGrpSpPr>
              <p:grpSpPr bwMode="auto">
                <a:xfrm>
                  <a:off x="3754" y="2620"/>
                  <a:ext cx="861" cy="387"/>
                  <a:chOff x="3756" y="2741"/>
                  <a:chExt cx="861" cy="651"/>
                </a:xfrm>
              </p:grpSpPr>
              <p:sp>
                <p:nvSpPr>
                  <p:cNvPr id="524358" name="Line 70"/>
                  <p:cNvSpPr>
                    <a:spLocks noChangeShapeType="1"/>
                  </p:cNvSpPr>
                  <p:nvPr/>
                </p:nvSpPr>
                <p:spPr bwMode="auto">
                  <a:xfrm>
                    <a:off x="3761"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59" name="Line 71"/>
                  <p:cNvSpPr>
                    <a:spLocks noChangeShapeType="1"/>
                  </p:cNvSpPr>
                  <p:nvPr/>
                </p:nvSpPr>
                <p:spPr bwMode="auto">
                  <a:xfrm>
                    <a:off x="4617" y="2741"/>
                    <a:ext cx="0" cy="651"/>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60" name="Line 72"/>
                  <p:cNvSpPr>
                    <a:spLocks noChangeShapeType="1"/>
                  </p:cNvSpPr>
                  <p:nvPr/>
                </p:nvSpPr>
                <p:spPr bwMode="auto">
                  <a:xfrm>
                    <a:off x="3756" y="2748"/>
                    <a:ext cx="856"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sp>
          <p:nvSpPr>
            <p:cNvPr id="524362" name="Line 74"/>
            <p:cNvSpPr>
              <a:spLocks noChangeShapeType="1"/>
            </p:cNvSpPr>
            <p:nvPr/>
          </p:nvSpPr>
          <p:spPr bwMode="auto">
            <a:xfrm>
              <a:off x="3652" y="3400"/>
              <a:ext cx="208"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4363" name="Line 75"/>
            <p:cNvSpPr>
              <a:spLocks noChangeShapeType="1"/>
            </p:cNvSpPr>
            <p:nvPr/>
          </p:nvSpPr>
          <p:spPr bwMode="auto">
            <a:xfrm>
              <a:off x="4504" y="3396"/>
              <a:ext cx="208" cy="0"/>
            </a:xfrm>
            <a:prstGeom prst="line">
              <a:avLst/>
            </a:prstGeom>
            <a:noFill/>
            <a:ln w="381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24366" name="AutoShape 78"/>
          <p:cNvSpPr>
            <a:spLocks noChangeArrowheads="1"/>
          </p:cNvSpPr>
          <p:nvPr/>
        </p:nvSpPr>
        <p:spPr bwMode="auto">
          <a:xfrm flipH="1">
            <a:off x="7319963" y="5908675"/>
            <a:ext cx="933450" cy="301625"/>
          </a:xfrm>
          <a:prstGeom prst="rightArrow">
            <a:avLst>
              <a:gd name="adj1" fmla="val 50000"/>
              <a:gd name="adj2" fmla="val 77368"/>
            </a:avLst>
          </a:prstGeom>
          <a:solidFill>
            <a:schemeClr val="bg2"/>
          </a:solidFill>
          <a:ln w="38100"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4369" name="Text Box 81"/>
          <p:cNvSpPr txBox="1">
            <a:spLocks noChangeArrowheads="1"/>
          </p:cNvSpPr>
          <p:nvPr/>
        </p:nvSpPr>
        <p:spPr bwMode="auto">
          <a:xfrm>
            <a:off x="8280400" y="5865813"/>
            <a:ext cx="5953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V</a:t>
            </a:r>
          </a:p>
        </p:txBody>
      </p:sp>
      <p:sp>
        <p:nvSpPr>
          <p:cNvPr id="524370" name="AutoShape 82"/>
          <p:cNvSpPr>
            <a:spLocks noChangeArrowheads="1"/>
          </p:cNvSpPr>
          <p:nvPr/>
        </p:nvSpPr>
        <p:spPr bwMode="auto">
          <a:xfrm>
            <a:off x="6664325" y="5084763"/>
            <a:ext cx="274638" cy="109537"/>
          </a:xfrm>
          <a:prstGeom prst="rightArrow">
            <a:avLst>
              <a:gd name="adj1" fmla="val 50000"/>
              <a:gd name="adj2" fmla="val 62682"/>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524373" name="AutoShape 85"/>
          <p:cNvSpPr>
            <a:spLocks noChangeArrowheads="1"/>
          </p:cNvSpPr>
          <p:nvPr/>
        </p:nvSpPr>
        <p:spPr bwMode="auto">
          <a:xfrm>
            <a:off x="6573838" y="4446588"/>
            <a:ext cx="365125" cy="109537"/>
          </a:xfrm>
          <a:prstGeom prst="rightArrow">
            <a:avLst>
              <a:gd name="adj1" fmla="val 50000"/>
              <a:gd name="adj2" fmla="val 83334"/>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524374" name="AutoShape 86"/>
          <p:cNvSpPr>
            <a:spLocks noChangeArrowheads="1"/>
          </p:cNvSpPr>
          <p:nvPr/>
        </p:nvSpPr>
        <p:spPr bwMode="auto">
          <a:xfrm>
            <a:off x="6481763" y="3856038"/>
            <a:ext cx="457200" cy="109537"/>
          </a:xfrm>
          <a:prstGeom prst="rightArrow">
            <a:avLst>
              <a:gd name="adj1" fmla="val 50000"/>
              <a:gd name="adj2" fmla="val 104348"/>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524375" name="AutoShape 87"/>
          <p:cNvSpPr>
            <a:spLocks noChangeArrowheads="1"/>
          </p:cNvSpPr>
          <p:nvPr/>
        </p:nvSpPr>
        <p:spPr bwMode="auto">
          <a:xfrm>
            <a:off x="6391275" y="3246438"/>
            <a:ext cx="547688" cy="109537"/>
          </a:xfrm>
          <a:prstGeom prst="rightArrow">
            <a:avLst>
              <a:gd name="adj1" fmla="val 50000"/>
              <a:gd name="adj2" fmla="val 125001"/>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524376" name="AutoShape 88"/>
          <p:cNvSpPr>
            <a:spLocks noChangeArrowheads="1"/>
          </p:cNvSpPr>
          <p:nvPr/>
        </p:nvSpPr>
        <p:spPr bwMode="auto">
          <a:xfrm>
            <a:off x="6299200" y="2686050"/>
            <a:ext cx="639763" cy="109538"/>
          </a:xfrm>
          <a:prstGeom prst="rightArrow">
            <a:avLst>
              <a:gd name="adj1" fmla="val 50000"/>
              <a:gd name="adj2" fmla="val 146014"/>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524377" name="AutoShape 89"/>
          <p:cNvSpPr>
            <a:spLocks noChangeArrowheads="1"/>
          </p:cNvSpPr>
          <p:nvPr/>
        </p:nvSpPr>
        <p:spPr bwMode="auto">
          <a:xfrm>
            <a:off x="6207125" y="2087563"/>
            <a:ext cx="731838" cy="109537"/>
          </a:xfrm>
          <a:prstGeom prst="rightArrow">
            <a:avLst>
              <a:gd name="adj1" fmla="val 50000"/>
              <a:gd name="adj2" fmla="val 167030"/>
            </a:avLst>
          </a:prstGeom>
          <a:solidFill>
            <a:schemeClr val="bg2"/>
          </a:solidFill>
          <a:ln w="22225" algn="ctr">
            <a:solidFill>
              <a:schemeClr val="tx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 name="Text Placeholder 1"/>
          <p:cNvSpPr>
            <a:spLocks noGrp="1"/>
          </p:cNvSpPr>
          <p:nvPr>
            <p:ph type="body" sz="quarter" idx="38"/>
          </p:nvPr>
        </p:nvSpPr>
        <p:spPr/>
        <p:txBody>
          <a:bodyPr/>
          <a:lstStyle/>
          <a:p>
            <a:r>
              <a:rPr lang="en-US" dirty="0" smtClean="0"/>
              <a:t>Design EQ Loads – Base Shear per ASCE 7-16</a:t>
            </a:r>
            <a:endParaRPr lang="en-US" dirty="0"/>
          </a:p>
        </p:txBody>
      </p:sp>
      <p:sp>
        <p:nvSpPr>
          <p:cNvPr id="5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30</a:t>
            </a:fld>
            <a:endParaRPr lang="en-US" altLang="en-US"/>
          </a:p>
        </p:txBody>
      </p:sp>
    </p:spTree>
    <p:extLst>
      <p:ext uri="{BB962C8B-B14F-4D97-AF65-F5344CB8AC3E}">
        <p14:creationId xmlns:p14="http://schemas.microsoft.com/office/powerpoint/2010/main" val="38533048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502" name="Text Box 6"/>
          <p:cNvSpPr txBox="1">
            <a:spLocks noChangeArrowheads="1"/>
          </p:cNvSpPr>
          <p:nvPr/>
        </p:nvSpPr>
        <p:spPr bwMode="auto">
          <a:xfrm>
            <a:off x="1945631" y="3520678"/>
            <a:ext cx="3425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FF0000"/>
              </a:solidFill>
            </a:endParaRPr>
          </a:p>
        </p:txBody>
      </p:sp>
      <p:sp>
        <p:nvSpPr>
          <p:cNvPr id="618507" name="Text Box 11"/>
          <p:cNvSpPr txBox="1">
            <a:spLocks noChangeArrowheads="1"/>
          </p:cNvSpPr>
          <p:nvPr/>
        </p:nvSpPr>
        <p:spPr bwMode="auto">
          <a:xfrm>
            <a:off x="879548" y="4077072"/>
            <a:ext cx="28892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04863" indent="-804863"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dirty="0">
                <a:latin typeface="Arial Narrow" pitchFamily="34" charset="0"/>
              </a:rPr>
              <a:t> S</a:t>
            </a:r>
            <a:r>
              <a:rPr lang="en-US" altLang="en-US" sz="2200" baseline="-25000" dirty="0">
                <a:latin typeface="Arial Narrow" pitchFamily="34" charset="0"/>
              </a:rPr>
              <a:t>DS</a:t>
            </a:r>
            <a:r>
              <a:rPr lang="en-US" altLang="en-US" sz="2200" dirty="0">
                <a:latin typeface="Arial Narrow" pitchFamily="34" charset="0"/>
              </a:rPr>
              <a:t> = 	design spectral acceleration at short periods</a:t>
            </a:r>
          </a:p>
        </p:txBody>
      </p:sp>
      <p:sp>
        <p:nvSpPr>
          <p:cNvPr id="618508" name="Text Box 12"/>
          <p:cNvSpPr txBox="1">
            <a:spLocks noChangeArrowheads="1"/>
          </p:cNvSpPr>
          <p:nvPr/>
        </p:nvSpPr>
        <p:spPr bwMode="auto">
          <a:xfrm>
            <a:off x="879548" y="5157192"/>
            <a:ext cx="28892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04863" indent="-804863"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dirty="0">
                <a:latin typeface="Arial Narrow" pitchFamily="34" charset="0"/>
              </a:rPr>
              <a:t> S</a:t>
            </a:r>
            <a:r>
              <a:rPr lang="en-US" altLang="en-US" sz="2200" baseline="-25000" dirty="0">
                <a:latin typeface="Arial Narrow" pitchFamily="34" charset="0"/>
              </a:rPr>
              <a:t>D1</a:t>
            </a:r>
            <a:r>
              <a:rPr lang="en-US" altLang="en-US" sz="2200" dirty="0">
                <a:latin typeface="Arial Narrow" pitchFamily="34" charset="0"/>
              </a:rPr>
              <a:t> = 	design spectral acceleration at </a:t>
            </a:r>
            <a:br>
              <a:rPr lang="en-US" altLang="en-US" sz="2200" dirty="0">
                <a:latin typeface="Arial Narrow" pitchFamily="34" charset="0"/>
              </a:rPr>
            </a:br>
            <a:r>
              <a:rPr lang="en-US" altLang="en-US" sz="2200" dirty="0">
                <a:latin typeface="Arial Narrow" pitchFamily="34" charset="0"/>
              </a:rPr>
              <a:t>1-second period</a:t>
            </a:r>
          </a:p>
        </p:txBody>
      </p:sp>
      <p:sp>
        <p:nvSpPr>
          <p:cNvPr id="618509" name="Text Box 13"/>
          <p:cNvSpPr txBox="1">
            <a:spLocks noChangeArrowheads="1"/>
          </p:cNvSpPr>
          <p:nvPr/>
        </p:nvSpPr>
        <p:spPr bwMode="auto">
          <a:xfrm>
            <a:off x="4124324" y="4200897"/>
            <a:ext cx="28892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dirty="0">
                <a:latin typeface="Arial Narrow" pitchFamily="34" charset="0"/>
              </a:rPr>
              <a:t> I = 	importance factor</a:t>
            </a:r>
          </a:p>
        </p:txBody>
      </p:sp>
      <p:sp>
        <p:nvSpPr>
          <p:cNvPr id="618510" name="Text Box 14"/>
          <p:cNvSpPr txBox="1">
            <a:spLocks noChangeArrowheads="1"/>
          </p:cNvSpPr>
          <p:nvPr/>
        </p:nvSpPr>
        <p:spPr bwMode="auto">
          <a:xfrm>
            <a:off x="4124324" y="5733256"/>
            <a:ext cx="4700588"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6263" indent="-576263"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dirty="0">
                <a:latin typeface="Arial Narrow" pitchFamily="34" charset="0"/>
              </a:rPr>
              <a:t> R = 	response modification coefficient</a:t>
            </a:r>
          </a:p>
        </p:txBody>
      </p:sp>
      <p:sp>
        <p:nvSpPr>
          <p:cNvPr id="618511" name="Text Box 15"/>
          <p:cNvSpPr txBox="1">
            <a:spLocks noChangeArrowheads="1"/>
          </p:cNvSpPr>
          <p:nvPr/>
        </p:nvSpPr>
        <p:spPr bwMode="auto">
          <a:xfrm>
            <a:off x="4124324" y="4710485"/>
            <a:ext cx="505618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6263" indent="-576263"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dirty="0">
                <a:latin typeface="Arial Narrow" pitchFamily="34" charset="0"/>
              </a:rPr>
              <a:t> T = 	fundamental period of building</a:t>
            </a:r>
          </a:p>
        </p:txBody>
      </p:sp>
      <p:sp>
        <p:nvSpPr>
          <p:cNvPr id="618521" name="Text Box 25"/>
          <p:cNvSpPr txBox="1">
            <a:spLocks noChangeArrowheads="1"/>
          </p:cNvSpPr>
          <p:nvPr/>
        </p:nvSpPr>
        <p:spPr bwMode="auto">
          <a:xfrm>
            <a:off x="4124324" y="5234210"/>
            <a:ext cx="48371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6263" indent="-576263" algn="l">
              <a:spcBef>
                <a:spcPct val="0"/>
              </a:spcBef>
              <a:defRPr sz="2400">
                <a:solidFill>
                  <a:schemeClr val="tx1"/>
                </a:solidFill>
                <a:latin typeface="Times New Roman" pitchFamily="18" charset="0"/>
              </a:defRPr>
            </a:lvl1pPr>
            <a:lvl2pPr marL="919163" algn="l">
              <a:spcBef>
                <a:spcPct val="0"/>
              </a:spcBef>
              <a:defRPr sz="2400">
                <a:solidFill>
                  <a:schemeClr val="tx1"/>
                </a:solidFill>
                <a:latin typeface="Times New Roman" pitchFamily="18" charset="0"/>
              </a:defRPr>
            </a:lvl2pPr>
            <a:lvl3pPr marL="1033463"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dirty="0">
                <a:latin typeface="Arial Narrow" pitchFamily="34" charset="0"/>
              </a:rPr>
              <a:t> T</a:t>
            </a:r>
            <a:r>
              <a:rPr lang="en-US" altLang="en-US" sz="2200" baseline="-25000" dirty="0">
                <a:latin typeface="Arial Narrow" pitchFamily="34" charset="0"/>
              </a:rPr>
              <a:t>L</a:t>
            </a:r>
            <a:r>
              <a:rPr lang="en-US" altLang="en-US" sz="2200" dirty="0">
                <a:latin typeface="Arial Narrow" pitchFamily="34" charset="0"/>
              </a:rPr>
              <a:t> = 	long period transition period</a:t>
            </a:r>
          </a:p>
        </p:txBody>
      </p:sp>
      <p:sp>
        <p:nvSpPr>
          <p:cNvPr id="2" name="Text Placeholder 1"/>
          <p:cNvSpPr>
            <a:spLocks noGrp="1"/>
          </p:cNvSpPr>
          <p:nvPr>
            <p:ph type="body" sz="quarter" idx="38"/>
          </p:nvPr>
        </p:nvSpPr>
        <p:spPr/>
        <p:txBody>
          <a:bodyPr/>
          <a:lstStyle/>
          <a:p>
            <a:r>
              <a:rPr lang="en-US" dirty="0"/>
              <a:t>Design EQ Loads – </a:t>
            </a:r>
            <a:r>
              <a:rPr lang="en-US" dirty="0" smtClean="0"/>
              <a:t>Base Shear per </a:t>
            </a:r>
            <a:r>
              <a:rPr lang="en-US" dirty="0"/>
              <a:t>ASCE </a:t>
            </a:r>
            <a:r>
              <a:rPr lang="en-US" dirty="0" smtClean="0"/>
              <a:t>7-16:</a:t>
            </a:r>
            <a:endParaRPr lang="en-US" dirty="0"/>
          </a:p>
          <a:p>
            <a:endParaRPr lang="en-US" dirty="0"/>
          </a:p>
        </p:txBody>
      </p:sp>
      <p:sp>
        <p:nvSpPr>
          <p:cNvPr id="2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31</a:t>
            </a:fld>
            <a:endParaRPr lang="en-US" altLang="en-US"/>
          </a:p>
        </p:txBody>
      </p:sp>
      <mc:AlternateContent xmlns:mc="http://schemas.openxmlformats.org/markup-compatibility/2006" xmlns:a14="http://schemas.microsoft.com/office/drawing/2010/main">
        <mc:Choice Requires="a14">
          <p:sp>
            <p:nvSpPr>
              <p:cNvPr id="20" name="TextBox 19"/>
              <p:cNvSpPr txBox="1"/>
              <p:nvPr/>
            </p:nvSpPr>
            <p:spPr>
              <a:xfrm>
                <a:off x="1085660" y="1400768"/>
                <a:ext cx="2477025" cy="707886"/>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a:rPr>
                        <m:t>𝑽</m:t>
                      </m:r>
                      <m:r>
                        <a:rPr lang="en-US" sz="4000" b="1" i="1" smtClean="0">
                          <a:latin typeface="Cambria Math"/>
                        </a:rPr>
                        <m:t>= </m:t>
                      </m:r>
                      <m:sSub>
                        <m:sSubPr>
                          <m:ctrlPr>
                            <a:rPr lang="en-US" sz="4000" b="1" i="1" smtClean="0">
                              <a:latin typeface="Cambria Math"/>
                            </a:rPr>
                          </m:ctrlPr>
                        </m:sSubPr>
                        <m:e>
                          <m:r>
                            <a:rPr lang="en-US" sz="4000" b="1" i="1" smtClean="0">
                              <a:latin typeface="Cambria Math"/>
                            </a:rPr>
                            <m:t>𝑪</m:t>
                          </m:r>
                        </m:e>
                        <m:sub>
                          <m:r>
                            <a:rPr lang="en-US" sz="4000" b="1" i="1" smtClean="0">
                              <a:latin typeface="Cambria Math"/>
                            </a:rPr>
                            <m:t>𝒔</m:t>
                          </m:r>
                        </m:sub>
                      </m:sSub>
                      <m:r>
                        <a:rPr lang="en-US" sz="4000" b="1" i="1" smtClean="0">
                          <a:latin typeface="Cambria Math"/>
                        </a:rPr>
                        <m:t>𝑾</m:t>
                      </m:r>
                    </m:oMath>
                  </m:oMathPara>
                </a14:m>
                <a:endParaRPr lang="en-US" sz="4000" b="1" dirty="0"/>
              </a:p>
            </p:txBody>
          </p:sp>
        </mc:Choice>
        <mc:Fallback xmlns="">
          <p:sp>
            <p:nvSpPr>
              <p:cNvPr id="20" name="TextBox 19"/>
              <p:cNvSpPr txBox="1">
                <a:spLocks noRot="1" noChangeAspect="1" noMove="1" noResize="1" noEditPoints="1" noAdjustHandles="1" noChangeArrowheads="1" noChangeShapeType="1" noTextEdit="1"/>
              </p:cNvSpPr>
              <p:nvPr/>
            </p:nvSpPr>
            <p:spPr>
              <a:xfrm>
                <a:off x="1085660" y="1400768"/>
                <a:ext cx="2477025" cy="707886"/>
              </a:xfrm>
              <a:prstGeom prst="rect">
                <a:avLst/>
              </a:prstGeom>
              <a:blipFill rotWithShape="1">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458735" y="2526977"/>
                <a:ext cx="4114653" cy="11048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latin typeface="Cambria Math"/>
                            </a:rPr>
                          </m:ctrlPr>
                        </m:sSubPr>
                        <m:e>
                          <m:r>
                            <a:rPr lang="en-US" sz="3200" b="1" i="1" smtClean="0">
                              <a:latin typeface="Cambria Math"/>
                            </a:rPr>
                            <m:t>𝑪</m:t>
                          </m:r>
                        </m:e>
                        <m:sub>
                          <m:r>
                            <a:rPr lang="en-US" sz="3200" b="1" i="1" smtClean="0">
                              <a:latin typeface="Cambria Math"/>
                            </a:rPr>
                            <m:t>𝒔</m:t>
                          </m:r>
                        </m:sub>
                      </m:sSub>
                      <m:r>
                        <a:rPr lang="en-US" sz="3200" b="1" i="1" smtClean="0">
                          <a:latin typeface="Cambria Math"/>
                        </a:rPr>
                        <m:t>=</m:t>
                      </m:r>
                      <m:f>
                        <m:fPr>
                          <m:ctrlPr>
                            <a:rPr lang="en-US" sz="3200" b="1" i="1" smtClean="0">
                              <a:latin typeface="Cambria Math"/>
                            </a:rPr>
                          </m:ctrlPr>
                        </m:fPr>
                        <m:num>
                          <m:sSub>
                            <m:sSubPr>
                              <m:ctrlPr>
                                <a:rPr lang="en-US" sz="3200" b="1" i="1" smtClean="0">
                                  <a:latin typeface="Cambria Math"/>
                                </a:rPr>
                              </m:ctrlPr>
                            </m:sSubPr>
                            <m:e>
                              <m:r>
                                <a:rPr lang="en-US" sz="3200" b="1" i="1" smtClean="0">
                                  <a:latin typeface="Cambria Math"/>
                                </a:rPr>
                                <m:t>𝑺</m:t>
                              </m:r>
                            </m:e>
                            <m:sub>
                              <m:r>
                                <a:rPr lang="en-US" sz="3200" b="1" i="1" smtClean="0">
                                  <a:latin typeface="Cambria Math"/>
                                </a:rPr>
                                <m:t>𝑫𝑺</m:t>
                              </m:r>
                            </m:sub>
                          </m:sSub>
                        </m:num>
                        <m:den>
                          <m:r>
                            <a:rPr lang="en-US" sz="3200" b="1" i="1" smtClean="0">
                              <a:latin typeface="Cambria Math"/>
                            </a:rPr>
                            <m:t>(</m:t>
                          </m:r>
                          <m:f>
                            <m:fPr>
                              <m:type m:val="lin"/>
                              <m:ctrlPr>
                                <a:rPr lang="en-US" sz="3200" b="1" i="1" smtClean="0">
                                  <a:latin typeface="Cambria Math"/>
                                </a:rPr>
                              </m:ctrlPr>
                            </m:fPr>
                            <m:num>
                              <m:r>
                                <a:rPr lang="en-US" sz="3200" b="1" i="1" smtClean="0">
                                  <a:latin typeface="Cambria Math"/>
                                </a:rPr>
                                <m:t>𝑹</m:t>
                              </m:r>
                            </m:num>
                            <m:den>
                              <m:r>
                                <a:rPr lang="en-US" sz="3200" b="1" i="1" smtClean="0">
                                  <a:latin typeface="Cambria Math"/>
                                </a:rPr>
                                <m:t>𝑰</m:t>
                              </m:r>
                            </m:den>
                          </m:f>
                          <m:r>
                            <a:rPr lang="en-US" sz="3200" b="1" i="1" smtClean="0">
                              <a:latin typeface="Cambria Math"/>
                            </a:rPr>
                            <m:t>)</m:t>
                          </m:r>
                        </m:den>
                      </m:f>
                      <m:r>
                        <a:rPr lang="en-US" sz="3200" b="1" i="1" smtClean="0">
                          <a:latin typeface="Cambria Math"/>
                          <a:ea typeface="Cambria Math"/>
                        </a:rPr>
                        <m:t>≤</m:t>
                      </m:r>
                      <m:f>
                        <m:fPr>
                          <m:ctrlPr>
                            <a:rPr lang="en-US" sz="3200" b="1" i="1" smtClean="0">
                              <a:latin typeface="Cambria Math"/>
                              <a:ea typeface="Cambria Math"/>
                            </a:rPr>
                          </m:ctrlPr>
                        </m:fPr>
                        <m:num>
                          <m:sSub>
                            <m:sSubPr>
                              <m:ctrlPr>
                                <a:rPr lang="en-US" sz="3200" b="1" i="1" smtClean="0">
                                  <a:latin typeface="Cambria Math"/>
                                  <a:ea typeface="Cambria Math"/>
                                </a:rPr>
                              </m:ctrlPr>
                            </m:sSubPr>
                            <m:e>
                              <m:r>
                                <a:rPr lang="en-US" sz="3200" b="1" i="1" smtClean="0">
                                  <a:latin typeface="Cambria Math"/>
                                  <a:ea typeface="Cambria Math"/>
                                </a:rPr>
                                <m:t>𝑺</m:t>
                              </m:r>
                            </m:e>
                            <m:sub>
                              <m:r>
                                <a:rPr lang="en-US" sz="3200" b="1" i="1" smtClean="0">
                                  <a:latin typeface="Cambria Math"/>
                                  <a:ea typeface="Cambria Math"/>
                                </a:rPr>
                                <m:t>𝑫</m:t>
                              </m:r>
                              <m:r>
                                <a:rPr lang="en-US" sz="3200" b="1" i="1" smtClean="0">
                                  <a:latin typeface="Cambria Math"/>
                                  <a:ea typeface="Cambria Math"/>
                                </a:rPr>
                                <m:t>𝟏</m:t>
                              </m:r>
                            </m:sub>
                          </m:sSub>
                        </m:num>
                        <m:den>
                          <m:r>
                            <a:rPr lang="en-US" sz="3200" b="1" i="1" smtClean="0">
                              <a:latin typeface="Cambria Math"/>
                              <a:ea typeface="Cambria Math"/>
                            </a:rPr>
                            <m:t>𝑻</m:t>
                          </m:r>
                          <m:r>
                            <a:rPr lang="en-US" sz="3200" b="1" i="1" smtClean="0">
                              <a:latin typeface="Cambria Math"/>
                              <a:ea typeface="Cambria Math"/>
                            </a:rPr>
                            <m:t>(</m:t>
                          </m:r>
                          <m:f>
                            <m:fPr>
                              <m:type m:val="lin"/>
                              <m:ctrlPr>
                                <a:rPr lang="en-US" sz="3200" b="1" i="1" smtClean="0">
                                  <a:latin typeface="Cambria Math"/>
                                  <a:ea typeface="Cambria Math"/>
                                </a:rPr>
                              </m:ctrlPr>
                            </m:fPr>
                            <m:num>
                              <m:r>
                                <a:rPr lang="en-US" sz="3200" b="1" i="1" smtClean="0">
                                  <a:latin typeface="Cambria Math"/>
                                  <a:ea typeface="Cambria Math"/>
                                </a:rPr>
                                <m:t>𝑹</m:t>
                              </m:r>
                            </m:num>
                            <m:den>
                              <m:r>
                                <a:rPr lang="en-US" sz="3200" b="1" i="1" smtClean="0">
                                  <a:latin typeface="Cambria Math"/>
                                  <a:ea typeface="Cambria Math"/>
                                </a:rPr>
                                <m:t>𝑰</m:t>
                              </m:r>
                            </m:den>
                          </m:f>
                          <m:r>
                            <a:rPr lang="en-US" sz="3200" b="1" i="1" smtClean="0">
                              <a:latin typeface="Cambria Math"/>
                              <a:ea typeface="Cambria Math"/>
                            </a:rPr>
                            <m:t>)</m:t>
                          </m:r>
                        </m:den>
                      </m:f>
                    </m:oMath>
                  </m:oMathPara>
                </a14:m>
                <a:endParaRPr lang="en-US" sz="3200" b="1" dirty="0"/>
              </a:p>
            </p:txBody>
          </p:sp>
        </mc:Choice>
        <mc:Fallback xmlns="">
          <p:sp>
            <p:nvSpPr>
              <p:cNvPr id="21" name="TextBox 20"/>
              <p:cNvSpPr txBox="1">
                <a:spLocks noRot="1" noChangeAspect="1" noMove="1" noResize="1" noEditPoints="1" noAdjustHandles="1" noChangeArrowheads="1" noChangeShapeType="1" noTextEdit="1"/>
              </p:cNvSpPr>
              <p:nvPr/>
            </p:nvSpPr>
            <p:spPr>
              <a:xfrm>
                <a:off x="1458735" y="2526977"/>
                <a:ext cx="4114653" cy="1104854"/>
              </a:xfrm>
              <a:prstGeom prst="rect">
                <a:avLst/>
              </a:prstGeom>
              <a:blipFill rotWithShape="1">
                <a:blip r:embed="rId4"/>
                <a:stretch>
                  <a:fillRect/>
                </a:stretch>
              </a:blipFill>
            </p:spPr>
            <p:txBody>
              <a:bodyPr/>
              <a:lstStyle/>
              <a:p>
                <a:r>
                  <a:rPr lang="en-US">
                    <a:noFill/>
                  </a:rPr>
                  <a:t> </a:t>
                </a:r>
              </a:p>
            </p:txBody>
          </p:sp>
        </mc:Fallback>
      </mc:AlternateContent>
      <p:sp>
        <p:nvSpPr>
          <p:cNvPr id="23" name="TextBox 22"/>
          <p:cNvSpPr txBox="1"/>
          <p:nvPr/>
        </p:nvSpPr>
        <p:spPr>
          <a:xfrm>
            <a:off x="5704084" y="2817794"/>
            <a:ext cx="2160240" cy="523220"/>
          </a:xfrm>
          <a:prstGeom prst="rect">
            <a:avLst/>
          </a:prstGeom>
          <a:noFill/>
        </p:spPr>
        <p:txBody>
          <a:bodyPr wrap="square" rtlCol="0">
            <a:spAutoFit/>
          </a:bodyPr>
          <a:lstStyle/>
          <a:p>
            <a:r>
              <a:rPr lang="en-US" sz="2800" i="1" dirty="0">
                <a:latin typeface="Cambria Math" panose="02040503050406030204" pitchFamily="18" charset="0"/>
                <a:ea typeface="Cambria Math" panose="02040503050406030204" pitchFamily="18" charset="0"/>
              </a:rPr>
              <a:t>f</a:t>
            </a:r>
            <a:r>
              <a:rPr lang="en-US" sz="2800" i="1" dirty="0" smtClean="0">
                <a:latin typeface="Cambria Math" panose="02040503050406030204" pitchFamily="18" charset="0"/>
                <a:ea typeface="Cambria Math" panose="02040503050406030204" pitchFamily="18" charset="0"/>
              </a:rPr>
              <a:t>or T ≤ T</a:t>
            </a:r>
            <a:r>
              <a:rPr lang="en-US" sz="2800" i="1" baseline="-25000" dirty="0" smtClean="0">
                <a:latin typeface="Cambria Math" panose="02040503050406030204" pitchFamily="18" charset="0"/>
                <a:ea typeface="Cambria Math" panose="02040503050406030204" pitchFamily="18" charset="0"/>
              </a:rPr>
              <a:t>L</a:t>
            </a:r>
            <a:endParaRPr lang="en-US" sz="2800" i="1" baseline="-250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3139586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075"/>
          <p:cNvSpPr>
            <a:spLocks noChangeArrowheads="1"/>
          </p:cNvSpPr>
          <p:nvPr/>
        </p:nvSpPr>
        <p:spPr bwMode="auto">
          <a:xfrm>
            <a:off x="3113088" y="180498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endParaRPr lang="en-US" altLang="en-US" b="1"/>
          </a:p>
        </p:txBody>
      </p:sp>
      <p:sp>
        <p:nvSpPr>
          <p:cNvPr id="274436" name="Rectangle 3076"/>
          <p:cNvSpPr>
            <a:spLocks noChangeArrowheads="1"/>
          </p:cNvSpPr>
          <p:nvPr/>
        </p:nvSpPr>
        <p:spPr bwMode="auto">
          <a:xfrm>
            <a:off x="668586" y="642938"/>
            <a:ext cx="7863854" cy="603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l">
              <a:spcBef>
                <a:spcPct val="0"/>
              </a:spcBef>
            </a:pPr>
            <a:endParaRPr lang="en-US" altLang="en-US" u="sng" dirty="0"/>
          </a:p>
          <a:p>
            <a:pPr algn="l">
              <a:lnSpc>
                <a:spcPct val="80000"/>
              </a:lnSpc>
              <a:spcBef>
                <a:spcPct val="0"/>
              </a:spcBef>
            </a:pPr>
            <a:r>
              <a:rPr lang="en-US" altLang="en-US" sz="2000" b="1" dirty="0"/>
              <a:t>SMF</a:t>
            </a:r>
            <a:r>
              <a:rPr lang="en-US" altLang="en-US" sz="2000" dirty="0"/>
              <a:t>	(</a:t>
            </a:r>
            <a:r>
              <a:rPr lang="en-US" altLang="en-US" sz="2000" i="1" dirty="0"/>
              <a:t>Special Moment Resisting Frames</a:t>
            </a:r>
            <a:r>
              <a:rPr lang="en-US" altLang="en-US" sz="2000" dirty="0"/>
              <a:t>):		</a:t>
            </a:r>
            <a:r>
              <a:rPr lang="en-US" altLang="en-US" sz="2000" b="1" dirty="0"/>
              <a:t>R = 8</a:t>
            </a:r>
          </a:p>
          <a:p>
            <a:pPr algn="l">
              <a:lnSpc>
                <a:spcPct val="80000"/>
              </a:lnSpc>
              <a:spcBef>
                <a:spcPct val="0"/>
              </a:spcBef>
            </a:pPr>
            <a:endParaRPr lang="en-US" altLang="en-US" sz="2000" dirty="0"/>
          </a:p>
          <a:p>
            <a:pPr algn="l">
              <a:lnSpc>
                <a:spcPct val="80000"/>
              </a:lnSpc>
              <a:spcBef>
                <a:spcPct val="0"/>
              </a:spcBef>
            </a:pPr>
            <a:r>
              <a:rPr lang="en-US" altLang="en-US" sz="2000" b="1" dirty="0"/>
              <a:t>IMF</a:t>
            </a:r>
            <a:r>
              <a:rPr lang="en-US" altLang="en-US" sz="2000" dirty="0"/>
              <a:t>	(</a:t>
            </a:r>
            <a:r>
              <a:rPr lang="en-US" altLang="en-US" sz="2000" i="1" dirty="0"/>
              <a:t>Intermediate Moment Resisting Frames</a:t>
            </a:r>
            <a:r>
              <a:rPr lang="en-US" altLang="en-US" sz="2000" dirty="0"/>
              <a:t>):	</a:t>
            </a:r>
            <a:r>
              <a:rPr lang="en-US" altLang="en-US" sz="2000" b="1" dirty="0"/>
              <a:t>R = 4.5</a:t>
            </a:r>
          </a:p>
          <a:p>
            <a:pPr algn="l">
              <a:lnSpc>
                <a:spcPct val="80000"/>
              </a:lnSpc>
              <a:spcBef>
                <a:spcPct val="0"/>
              </a:spcBef>
            </a:pPr>
            <a:endParaRPr lang="en-US" altLang="en-US" sz="2000" dirty="0"/>
          </a:p>
          <a:p>
            <a:pPr algn="l">
              <a:lnSpc>
                <a:spcPct val="80000"/>
              </a:lnSpc>
              <a:spcBef>
                <a:spcPct val="0"/>
              </a:spcBef>
            </a:pPr>
            <a:r>
              <a:rPr lang="en-US" altLang="en-US" sz="2000" b="1" dirty="0"/>
              <a:t>OMF</a:t>
            </a:r>
            <a:r>
              <a:rPr lang="en-US" altLang="en-US" sz="2000" dirty="0"/>
              <a:t>	(</a:t>
            </a:r>
            <a:r>
              <a:rPr lang="en-US" altLang="en-US" sz="2000" i="1" dirty="0"/>
              <a:t>Ordinary Moment Resisting Frames</a:t>
            </a:r>
            <a:r>
              <a:rPr lang="en-US" altLang="en-US" sz="2000" dirty="0"/>
              <a:t>): 	</a:t>
            </a:r>
            <a:r>
              <a:rPr lang="en-US" altLang="en-US" sz="2000" dirty="0" smtClean="0"/>
              <a:t>	</a:t>
            </a:r>
            <a:r>
              <a:rPr lang="en-US" altLang="en-US" sz="2000" b="1" dirty="0" smtClean="0"/>
              <a:t>R </a:t>
            </a:r>
            <a:r>
              <a:rPr lang="en-US" altLang="en-US" sz="2000" b="1" dirty="0"/>
              <a:t>= 3.5</a:t>
            </a:r>
          </a:p>
          <a:p>
            <a:pPr algn="l">
              <a:lnSpc>
                <a:spcPct val="80000"/>
              </a:lnSpc>
              <a:spcBef>
                <a:spcPct val="0"/>
              </a:spcBef>
            </a:pPr>
            <a:endParaRPr lang="en-US" altLang="en-US" sz="2000" dirty="0"/>
          </a:p>
          <a:p>
            <a:pPr algn="l">
              <a:lnSpc>
                <a:spcPct val="80000"/>
              </a:lnSpc>
              <a:spcBef>
                <a:spcPct val="0"/>
              </a:spcBef>
            </a:pPr>
            <a:r>
              <a:rPr lang="en-US" altLang="en-US" sz="2000" b="1" dirty="0"/>
              <a:t>EBF</a:t>
            </a:r>
            <a:r>
              <a:rPr lang="en-US" altLang="en-US" sz="2000" dirty="0"/>
              <a:t>	(</a:t>
            </a:r>
            <a:r>
              <a:rPr lang="en-US" altLang="en-US" sz="2000" i="1" dirty="0"/>
              <a:t>Eccentrically Braced Frames</a:t>
            </a:r>
            <a:r>
              <a:rPr lang="en-US" altLang="en-US" sz="2000" dirty="0"/>
              <a:t>):		</a:t>
            </a:r>
            <a:r>
              <a:rPr lang="en-US" altLang="en-US" sz="2000" dirty="0" smtClean="0"/>
              <a:t>	</a:t>
            </a:r>
            <a:r>
              <a:rPr lang="en-US" altLang="en-US" sz="2000" b="1" dirty="0" smtClean="0"/>
              <a:t>R </a:t>
            </a:r>
            <a:r>
              <a:rPr lang="en-US" altLang="en-US" sz="2000" b="1" dirty="0"/>
              <a:t>= 8 </a:t>
            </a:r>
          </a:p>
          <a:p>
            <a:pPr algn="l">
              <a:lnSpc>
                <a:spcPct val="80000"/>
              </a:lnSpc>
              <a:spcBef>
                <a:spcPct val="0"/>
              </a:spcBef>
            </a:pPr>
            <a:endParaRPr lang="en-US" altLang="en-US" sz="2000" dirty="0"/>
          </a:p>
          <a:p>
            <a:pPr algn="l">
              <a:lnSpc>
                <a:spcPct val="80000"/>
              </a:lnSpc>
              <a:spcBef>
                <a:spcPct val="0"/>
              </a:spcBef>
            </a:pPr>
            <a:r>
              <a:rPr lang="en-US" altLang="en-US" sz="2000" b="1" dirty="0"/>
              <a:t>SCBF</a:t>
            </a:r>
            <a:r>
              <a:rPr lang="en-US" altLang="en-US" sz="2000" dirty="0"/>
              <a:t>	(</a:t>
            </a:r>
            <a:r>
              <a:rPr lang="en-US" altLang="en-US" sz="2000" i="1" dirty="0"/>
              <a:t>Special Concentrically Braced Frames</a:t>
            </a:r>
            <a:r>
              <a:rPr lang="en-US" altLang="en-US" sz="2000" dirty="0"/>
              <a:t>):	</a:t>
            </a:r>
            <a:r>
              <a:rPr lang="en-US" altLang="en-US" sz="2000" dirty="0" smtClean="0"/>
              <a:t>	</a:t>
            </a:r>
            <a:r>
              <a:rPr lang="en-US" altLang="en-US" sz="2000" b="1" dirty="0" smtClean="0"/>
              <a:t>R </a:t>
            </a:r>
            <a:r>
              <a:rPr lang="en-US" altLang="en-US" sz="2000" b="1" dirty="0"/>
              <a:t>= 6</a:t>
            </a:r>
          </a:p>
          <a:p>
            <a:pPr algn="l">
              <a:lnSpc>
                <a:spcPct val="80000"/>
              </a:lnSpc>
              <a:spcBef>
                <a:spcPct val="0"/>
              </a:spcBef>
            </a:pPr>
            <a:endParaRPr lang="en-US" altLang="en-US" sz="2000" dirty="0"/>
          </a:p>
          <a:p>
            <a:pPr algn="l">
              <a:lnSpc>
                <a:spcPct val="80000"/>
              </a:lnSpc>
              <a:spcBef>
                <a:spcPct val="0"/>
              </a:spcBef>
            </a:pPr>
            <a:r>
              <a:rPr lang="en-US" altLang="en-US" sz="2000" b="1" dirty="0"/>
              <a:t>OCBF</a:t>
            </a:r>
            <a:r>
              <a:rPr lang="en-US" altLang="en-US" sz="2000" dirty="0"/>
              <a:t>	(</a:t>
            </a:r>
            <a:r>
              <a:rPr lang="en-US" altLang="en-US" sz="2000" i="1" dirty="0"/>
              <a:t>Ordinary Concentrically Braced Frames</a:t>
            </a:r>
            <a:r>
              <a:rPr lang="en-US" altLang="en-US" sz="2000" dirty="0"/>
              <a:t>): 	</a:t>
            </a:r>
            <a:r>
              <a:rPr lang="en-US" altLang="en-US" sz="2000" b="1" dirty="0"/>
              <a:t>R = 3.25</a:t>
            </a:r>
          </a:p>
          <a:p>
            <a:pPr algn="l">
              <a:lnSpc>
                <a:spcPct val="80000"/>
              </a:lnSpc>
              <a:spcBef>
                <a:spcPct val="0"/>
              </a:spcBef>
            </a:pPr>
            <a:endParaRPr lang="en-US" altLang="en-US" sz="2000" dirty="0"/>
          </a:p>
          <a:p>
            <a:pPr algn="l">
              <a:lnSpc>
                <a:spcPct val="80000"/>
              </a:lnSpc>
              <a:spcBef>
                <a:spcPct val="0"/>
              </a:spcBef>
            </a:pPr>
            <a:r>
              <a:rPr lang="en-US" altLang="en-US" sz="2000" b="1" dirty="0"/>
              <a:t>BRBF</a:t>
            </a:r>
            <a:r>
              <a:rPr lang="en-US" altLang="en-US" sz="2000" dirty="0"/>
              <a:t>	(</a:t>
            </a:r>
            <a:r>
              <a:rPr lang="en-US" altLang="en-US" sz="2000" i="1" dirty="0"/>
              <a:t>Buckling Restrained Braced Frame</a:t>
            </a:r>
            <a:r>
              <a:rPr lang="en-US" altLang="en-US" sz="2000" dirty="0"/>
              <a:t>):		</a:t>
            </a:r>
            <a:r>
              <a:rPr lang="en-US" altLang="en-US" sz="2000" b="1" dirty="0"/>
              <a:t>R = </a:t>
            </a:r>
            <a:r>
              <a:rPr lang="en-US" altLang="en-US" sz="2000" b="1" dirty="0" smtClean="0"/>
              <a:t>8</a:t>
            </a:r>
            <a:endParaRPr lang="en-US" altLang="en-US" sz="2000" b="1" dirty="0"/>
          </a:p>
          <a:p>
            <a:pPr algn="l">
              <a:lnSpc>
                <a:spcPct val="80000"/>
              </a:lnSpc>
              <a:spcBef>
                <a:spcPct val="0"/>
              </a:spcBef>
            </a:pPr>
            <a:endParaRPr lang="en-US" altLang="en-US" sz="2000" dirty="0"/>
          </a:p>
          <a:p>
            <a:pPr algn="l">
              <a:lnSpc>
                <a:spcPct val="80000"/>
              </a:lnSpc>
              <a:spcBef>
                <a:spcPct val="0"/>
              </a:spcBef>
            </a:pPr>
            <a:r>
              <a:rPr lang="en-US" altLang="en-US" sz="2000" b="1" dirty="0"/>
              <a:t>SPSW</a:t>
            </a:r>
            <a:r>
              <a:rPr lang="en-US" altLang="en-US" sz="2000" dirty="0"/>
              <a:t>	(</a:t>
            </a:r>
            <a:r>
              <a:rPr lang="en-US" altLang="en-US" sz="2000" i="1" dirty="0"/>
              <a:t>Special Plate Shear Walls</a:t>
            </a:r>
            <a:r>
              <a:rPr lang="en-US" altLang="en-US" sz="2000" dirty="0"/>
              <a:t>):			</a:t>
            </a:r>
            <a:r>
              <a:rPr lang="en-US" altLang="en-US" sz="2000" b="1" dirty="0"/>
              <a:t>R = 7</a:t>
            </a:r>
          </a:p>
          <a:p>
            <a:pPr algn="l">
              <a:lnSpc>
                <a:spcPct val="80000"/>
              </a:lnSpc>
              <a:spcBef>
                <a:spcPct val="0"/>
              </a:spcBef>
            </a:pPr>
            <a:endParaRPr lang="en-US" altLang="en-US" sz="2000" dirty="0"/>
          </a:p>
          <a:p>
            <a:pPr algn="l">
              <a:lnSpc>
                <a:spcPct val="80000"/>
              </a:lnSpc>
              <a:spcBef>
                <a:spcPct val="0"/>
              </a:spcBef>
            </a:pPr>
            <a:endParaRPr lang="en-US" altLang="en-US" sz="2000" dirty="0"/>
          </a:p>
          <a:p>
            <a:pPr algn="l">
              <a:lnSpc>
                <a:spcPct val="80000"/>
              </a:lnSpc>
              <a:spcBef>
                <a:spcPct val="0"/>
              </a:spcBef>
            </a:pPr>
            <a:endParaRPr lang="en-US" altLang="en-US" sz="2000" dirty="0"/>
          </a:p>
          <a:p>
            <a:pPr algn="l">
              <a:lnSpc>
                <a:spcPct val="80000"/>
              </a:lnSpc>
              <a:spcBef>
                <a:spcPct val="0"/>
              </a:spcBef>
            </a:pPr>
            <a:r>
              <a:rPr lang="en-US" altLang="en-US" sz="2000" dirty="0"/>
              <a:t>Undetailed Steel Systems in</a:t>
            </a:r>
            <a:br>
              <a:rPr lang="en-US" altLang="en-US" sz="2000" dirty="0"/>
            </a:br>
            <a:r>
              <a:rPr lang="en-US" altLang="en-US" sz="2000" dirty="0"/>
              <a:t>	Seismic Design Categories A, B or C		</a:t>
            </a:r>
            <a:r>
              <a:rPr lang="en-US" altLang="en-US" sz="2000" b="1" dirty="0"/>
              <a:t>R = 3</a:t>
            </a:r>
            <a:br>
              <a:rPr lang="en-US" altLang="en-US" sz="2000" b="1" dirty="0"/>
            </a:br>
            <a:r>
              <a:rPr lang="en-US" altLang="en-US" sz="2000" dirty="0"/>
              <a:t>	(AISC Seismic Provisions not needed)</a:t>
            </a:r>
          </a:p>
          <a:p>
            <a:pPr algn="l">
              <a:lnSpc>
                <a:spcPct val="80000"/>
              </a:lnSpc>
              <a:spcBef>
                <a:spcPct val="0"/>
              </a:spcBef>
            </a:pPr>
            <a:endParaRPr lang="en-US" altLang="en-US" sz="2000" b="1" dirty="0"/>
          </a:p>
          <a:p>
            <a:pPr algn="l">
              <a:lnSpc>
                <a:spcPct val="80000"/>
              </a:lnSpc>
              <a:spcBef>
                <a:spcPct val="0"/>
              </a:spcBef>
            </a:pPr>
            <a:endParaRPr lang="en-US" altLang="en-US" sz="2000" b="1" dirty="0"/>
          </a:p>
        </p:txBody>
      </p:sp>
      <p:graphicFrame>
        <p:nvGraphicFramePr>
          <p:cNvPr id="274438" name="Object 3078"/>
          <p:cNvGraphicFramePr>
            <a:graphicFrameLocks/>
          </p:cNvGraphicFramePr>
          <p:nvPr/>
        </p:nvGraphicFramePr>
        <p:xfrm>
          <a:off x="4514850" y="3319463"/>
          <a:ext cx="87313" cy="187325"/>
        </p:xfrm>
        <a:graphic>
          <a:graphicData uri="http://schemas.openxmlformats.org/presentationml/2006/ole">
            <mc:AlternateContent xmlns:mc="http://schemas.openxmlformats.org/markup-compatibility/2006">
              <mc:Choice xmlns:v="urn:schemas-microsoft-com:vml" Requires="v">
                <p:oleObj spid="_x0000_s4105" name="Equation" r:id="rId4" imgW="114120" imgH="203040" progId="Equation.2">
                  <p:embed/>
                </p:oleObj>
              </mc:Choice>
              <mc:Fallback>
                <p:oleObj name="Equation" r:id="rId4" imgW="114120" imgH="203040"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19463"/>
                        <a:ext cx="87313"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Placeholder 1"/>
          <p:cNvSpPr>
            <a:spLocks noGrp="1"/>
          </p:cNvSpPr>
          <p:nvPr>
            <p:ph type="body" sz="quarter" idx="38"/>
          </p:nvPr>
        </p:nvSpPr>
        <p:spPr/>
        <p:txBody>
          <a:bodyPr/>
          <a:lstStyle/>
          <a:p>
            <a:r>
              <a:rPr lang="en-US" dirty="0"/>
              <a:t>R factors for Selected Steel Systems (ASCE 7):</a:t>
            </a:r>
          </a:p>
          <a:p>
            <a:endParaRPr lang="en-US" dirty="0"/>
          </a:p>
        </p:txBody>
      </p:sp>
      <p:sp>
        <p:nvSpPr>
          <p:cNvPr id="7" name="Rectangle 4">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32</a:t>
            </a:fld>
            <a:endParaRPr lang="en-US" altLang="en-US"/>
          </a:p>
        </p:txBody>
      </p:sp>
    </p:spTree>
    <p:extLst>
      <p:ext uri="{BB962C8B-B14F-4D97-AF65-F5344CB8AC3E}">
        <p14:creationId xmlns:p14="http://schemas.microsoft.com/office/powerpoint/2010/main" val="32907136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 Brief Overview</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smtClean="0">
                <a:latin typeface="Calibri Light" panose="020F0302020204030204" pitchFamily="34" charset="0"/>
                <a:cs typeface="Calibri Light" panose="020F0302020204030204" pitchFamily="34" charset="0"/>
              </a:rPr>
              <a:t>Design </a:t>
            </a:r>
            <a:r>
              <a:rPr lang="en-US" altLang="en-US" dirty="0">
                <a:latin typeface="Calibri Light" panose="020F0302020204030204" pitchFamily="34" charset="0"/>
                <a:cs typeface="Calibri Light" panose="020F0302020204030204" pitchFamily="34" charset="0"/>
              </a:rPr>
              <a:t>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6" name="Rectangle 5"/>
          <p:cNvSpPr>
            <a:spLocks noChangeArrowheads="1"/>
          </p:cNvSpPr>
          <p:nvPr/>
        </p:nvSpPr>
        <p:spPr bwMode="auto">
          <a:xfrm>
            <a:off x="467544" y="4438248"/>
            <a:ext cx="5976664" cy="50292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
        <p:nvSpPr>
          <p:cNvPr id="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33</a:t>
            </a:fld>
            <a:endParaRPr lang="en-US" altLang="en-US" dirty="0"/>
          </a:p>
        </p:txBody>
      </p:sp>
    </p:spTree>
    <p:extLst>
      <p:ext uri="{BB962C8B-B14F-4D97-AF65-F5344CB8AC3E}">
        <p14:creationId xmlns:p14="http://schemas.microsoft.com/office/powerpoint/2010/main" val="27114818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3" name="Rectangle 3"/>
          <p:cNvSpPr>
            <a:spLocks noGrp="1" noChangeArrowheads="1"/>
          </p:cNvSpPr>
          <p:nvPr>
            <p:ph type="body" sz="quarter" idx="12"/>
          </p:nvPr>
        </p:nvSpPr>
        <p:spPr>
          <a:xfrm>
            <a:off x="1115616" y="1844824"/>
            <a:ext cx="7488832" cy="4320480"/>
          </a:xfrm>
        </p:spPr>
        <p:txBody>
          <a:bodyPr/>
          <a:lstStyle/>
          <a:p>
            <a:pPr marL="457200" indent="-457200">
              <a:lnSpc>
                <a:spcPct val="150000"/>
              </a:lnSpc>
              <a:buFont typeface="Wingdings" panose="05000000000000000000" pitchFamily="2" charset="2"/>
              <a:buChar char="Ø"/>
            </a:pPr>
            <a:r>
              <a:rPr lang="en-US" altLang="en-US" sz="2600" dirty="0">
                <a:latin typeface="+mn-lt"/>
                <a:cs typeface="Calibri Light" panose="020F0302020204030204" pitchFamily="34" charset="0"/>
              </a:rPr>
              <a:t>Moment Resisting Frames</a:t>
            </a:r>
          </a:p>
          <a:p>
            <a:pPr marL="457200" indent="-457200">
              <a:lnSpc>
                <a:spcPct val="150000"/>
              </a:lnSpc>
              <a:buFont typeface="Wingdings" panose="05000000000000000000" pitchFamily="2" charset="2"/>
              <a:buChar char="Ø"/>
            </a:pPr>
            <a:r>
              <a:rPr lang="en-US" altLang="en-US" sz="2600" dirty="0">
                <a:latin typeface="+mn-lt"/>
                <a:cs typeface="Calibri Light" panose="020F0302020204030204" pitchFamily="34" charset="0"/>
              </a:rPr>
              <a:t>Concentrically Braced Frames</a:t>
            </a:r>
          </a:p>
          <a:p>
            <a:pPr marL="457200" indent="-457200">
              <a:lnSpc>
                <a:spcPct val="150000"/>
              </a:lnSpc>
              <a:buFont typeface="Wingdings" panose="05000000000000000000" pitchFamily="2" charset="2"/>
              <a:buChar char="Ø"/>
            </a:pPr>
            <a:r>
              <a:rPr lang="en-US" altLang="en-US" sz="2600" dirty="0">
                <a:latin typeface="+mn-lt"/>
                <a:cs typeface="Calibri Light" panose="020F0302020204030204" pitchFamily="34" charset="0"/>
              </a:rPr>
              <a:t>Eccentrically Braced Frames</a:t>
            </a:r>
          </a:p>
          <a:p>
            <a:pPr marL="457200" indent="-457200">
              <a:lnSpc>
                <a:spcPct val="150000"/>
              </a:lnSpc>
              <a:buFont typeface="Wingdings" panose="05000000000000000000" pitchFamily="2" charset="2"/>
              <a:buChar char="Ø"/>
            </a:pPr>
            <a:r>
              <a:rPr lang="en-US" altLang="en-US" sz="2600" dirty="0">
                <a:latin typeface="+mn-lt"/>
                <a:cs typeface="Calibri Light" panose="020F0302020204030204" pitchFamily="34" charset="0"/>
              </a:rPr>
              <a:t>Buckling Restrained Braced Frames</a:t>
            </a:r>
          </a:p>
          <a:p>
            <a:pPr marL="457200" indent="-457200">
              <a:lnSpc>
                <a:spcPct val="150000"/>
              </a:lnSpc>
              <a:buFont typeface="Wingdings" panose="05000000000000000000" pitchFamily="2" charset="2"/>
              <a:buChar char="Ø"/>
            </a:pPr>
            <a:r>
              <a:rPr lang="en-US" altLang="en-US" sz="2600" dirty="0">
                <a:latin typeface="+mn-lt"/>
                <a:cs typeface="Calibri Light" panose="020F0302020204030204" pitchFamily="34" charset="0"/>
              </a:rPr>
              <a:t>Special Plate Shear Walls</a:t>
            </a:r>
          </a:p>
        </p:txBody>
      </p:sp>
      <p:sp>
        <p:nvSpPr>
          <p:cNvPr id="2" name="Text Placeholder 1"/>
          <p:cNvSpPr>
            <a:spLocks noGrp="1"/>
          </p:cNvSpPr>
          <p:nvPr>
            <p:ph type="body" sz="quarter" idx="38"/>
          </p:nvPr>
        </p:nvSpPr>
        <p:spPr/>
        <p:txBody>
          <a:bodyPr/>
          <a:lstStyle/>
          <a:p>
            <a:r>
              <a:rPr lang="en-US" dirty="0"/>
              <a:t>Seismic </a:t>
            </a:r>
            <a:r>
              <a:rPr lang="en-US" dirty="0" smtClean="0"/>
              <a:t>Force Resisting </a:t>
            </a:r>
            <a:r>
              <a:rPr lang="en-US" dirty="0"/>
              <a:t>Systems</a:t>
            </a:r>
            <a:br>
              <a:rPr lang="en-US" dirty="0"/>
            </a:br>
            <a:r>
              <a:rPr lang="en-US" dirty="0"/>
              <a:t>for Steel Buildings</a:t>
            </a:r>
          </a:p>
        </p:txBody>
      </p:sp>
      <p:sp>
        <p:nvSpPr>
          <p:cNvPr id="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34</a:t>
            </a:fld>
            <a:endParaRPr lang="en-US" altLang="en-US" dirty="0"/>
          </a:p>
        </p:txBody>
      </p:sp>
    </p:spTree>
    <p:extLst>
      <p:ext uri="{BB962C8B-B14F-4D97-AF65-F5344CB8AC3E}">
        <p14:creationId xmlns:p14="http://schemas.microsoft.com/office/powerpoint/2010/main" val="40095372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124744"/>
            <a:ext cx="8185388" cy="5256584"/>
          </a:xfrm>
        </p:spPr>
        <p:txBody>
          <a:bodyPr/>
          <a:lstStyle/>
          <a:p>
            <a:r>
              <a:rPr lang="en-US" sz="2200" dirty="0">
                <a:latin typeface="+mn-lt"/>
                <a:cs typeface="Calibri Light" panose="020F0302020204030204" pitchFamily="34" charset="0"/>
              </a:rPr>
              <a:t>Beams and columns with moment resisting connections;  resist lateral forces by flexure and shear in beams and columns - i.e. by frame action</a:t>
            </a:r>
            <a:r>
              <a:rPr lang="en-US" sz="2200" dirty="0" smtClean="0">
                <a:latin typeface="+mn-lt"/>
                <a:cs typeface="Calibri Light" panose="020F0302020204030204" pitchFamily="34" charset="0"/>
              </a:rPr>
              <a:t>.</a:t>
            </a:r>
          </a:p>
          <a:p>
            <a:endParaRPr lang="en-US" sz="2200" dirty="0">
              <a:latin typeface="+mn-lt"/>
              <a:cs typeface="Calibri Light" panose="020F0302020204030204" pitchFamily="34" charset="0"/>
            </a:endParaRPr>
          </a:p>
          <a:p>
            <a:r>
              <a:rPr lang="en-US" altLang="en-US" sz="2200" dirty="0">
                <a:latin typeface="+mn-lt"/>
                <a:cs typeface="Calibri Light" panose="020F0302020204030204" pitchFamily="34" charset="0"/>
              </a:rPr>
              <a:t>Develop ductility primarily by flexural yielding of the beams:</a:t>
            </a:r>
          </a:p>
          <a:p>
            <a:endParaRPr lang="en-US" altLang="en-US" sz="2200" u="sng" dirty="0" smtClean="0">
              <a:latin typeface="+mn-lt"/>
              <a:cs typeface="Calibri Light" panose="020F0302020204030204" pitchFamily="34" charset="0"/>
            </a:endParaRPr>
          </a:p>
          <a:p>
            <a:pPr lvl="1"/>
            <a:r>
              <a:rPr lang="en-US" altLang="en-US" sz="2200" u="sng" dirty="0" smtClean="0">
                <a:solidFill>
                  <a:schemeClr val="tx1"/>
                </a:solidFill>
                <a:latin typeface="+mn-lt"/>
                <a:cs typeface="Calibri Light" panose="020F0302020204030204" pitchFamily="34" charset="0"/>
              </a:rPr>
              <a:t>Advantages</a:t>
            </a:r>
            <a:endParaRPr lang="en-US" altLang="en-US" sz="2200" u="sng" dirty="0">
              <a:solidFill>
                <a:schemeClr val="tx1"/>
              </a:solidFill>
              <a:latin typeface="+mn-lt"/>
              <a:cs typeface="Calibri Light" panose="020F0302020204030204" pitchFamily="34" charset="0"/>
            </a:endParaRPr>
          </a:p>
          <a:p>
            <a:pPr marL="1257193" lvl="2" indent="-342900">
              <a:spcBef>
                <a:spcPct val="50000"/>
              </a:spcBef>
              <a:buFont typeface="Arial" panose="020B0604020202020204" pitchFamily="34" charset="0"/>
              <a:buChar char="•"/>
            </a:pPr>
            <a:r>
              <a:rPr lang="en-US" altLang="en-US" sz="2200" dirty="0">
                <a:solidFill>
                  <a:schemeClr val="tx1"/>
                </a:solidFill>
                <a:latin typeface="+mn-lt"/>
                <a:cs typeface="Calibri Light" panose="020F0302020204030204" pitchFamily="34" charset="0"/>
              </a:rPr>
              <a:t>Architectural Versatility</a:t>
            </a:r>
          </a:p>
          <a:p>
            <a:pPr marL="1257193" lvl="2" indent="-342900">
              <a:spcBef>
                <a:spcPct val="50000"/>
              </a:spcBef>
              <a:buFont typeface="Arial" panose="020B0604020202020204" pitchFamily="34" charset="0"/>
              <a:buChar char="•"/>
            </a:pPr>
            <a:r>
              <a:rPr lang="en-US" altLang="en-US" sz="2200" dirty="0">
                <a:solidFill>
                  <a:schemeClr val="tx1"/>
                </a:solidFill>
                <a:latin typeface="+mn-lt"/>
                <a:cs typeface="Calibri Light" panose="020F0302020204030204" pitchFamily="34" charset="0"/>
              </a:rPr>
              <a:t>High Ductility and </a:t>
            </a:r>
            <a:r>
              <a:rPr lang="en-US" altLang="en-US" sz="2200" dirty="0" smtClean="0">
                <a:solidFill>
                  <a:schemeClr val="tx1"/>
                </a:solidFill>
                <a:latin typeface="+mn-lt"/>
                <a:cs typeface="Calibri Light" panose="020F0302020204030204" pitchFamily="34" charset="0"/>
              </a:rPr>
              <a:t>Safety</a:t>
            </a:r>
            <a:br>
              <a:rPr lang="en-US" altLang="en-US" sz="2200" dirty="0" smtClean="0">
                <a:solidFill>
                  <a:schemeClr val="tx1"/>
                </a:solidFill>
                <a:latin typeface="+mn-lt"/>
                <a:cs typeface="Calibri Light" panose="020F0302020204030204" pitchFamily="34" charset="0"/>
              </a:rPr>
            </a:br>
            <a:endParaRPr lang="en-US" altLang="en-US" sz="2200" dirty="0" smtClean="0">
              <a:solidFill>
                <a:schemeClr val="tx1"/>
              </a:solidFill>
              <a:latin typeface="+mn-lt"/>
              <a:cs typeface="Calibri Light" panose="020F0302020204030204" pitchFamily="34" charset="0"/>
            </a:endParaRPr>
          </a:p>
          <a:p>
            <a:pPr lvl="1"/>
            <a:r>
              <a:rPr lang="en-US" altLang="en-US" sz="2200" u="sng" dirty="0" smtClean="0">
                <a:solidFill>
                  <a:schemeClr val="tx1"/>
                </a:solidFill>
                <a:latin typeface="+mn-lt"/>
                <a:cs typeface="Calibri Light" panose="020F0302020204030204" pitchFamily="34" charset="0"/>
              </a:rPr>
              <a:t>Disadvantages</a:t>
            </a:r>
          </a:p>
          <a:p>
            <a:pPr marL="1257193" lvl="2" indent="-342900">
              <a:spcBef>
                <a:spcPct val="50000"/>
              </a:spcBef>
              <a:buFont typeface="Arial" panose="020B0604020202020204" pitchFamily="34" charset="0"/>
              <a:buChar char="•"/>
            </a:pPr>
            <a:r>
              <a:rPr lang="en-US" altLang="en-US" sz="2200" dirty="0">
                <a:solidFill>
                  <a:schemeClr val="tx1"/>
                </a:solidFill>
                <a:latin typeface="+mn-lt"/>
                <a:cs typeface="Calibri Light" panose="020F0302020204030204" pitchFamily="34" charset="0"/>
              </a:rPr>
              <a:t>Low Elastic Stiffness</a:t>
            </a:r>
          </a:p>
          <a:p>
            <a:endParaRPr lang="en-US" altLang="en-US" b="1" u="sng" dirty="0" smtClean="0">
              <a:latin typeface="+mn-lt"/>
              <a:cs typeface="Calibri Light" panose="020F0302020204030204" pitchFamily="34" charset="0"/>
            </a:endParaRPr>
          </a:p>
          <a:p>
            <a:endParaRPr lang="en-US" dirty="0">
              <a:latin typeface="+mn-lt"/>
              <a:cs typeface="Calibri Light" panose="020F0302020204030204" pitchFamily="34" charset="0"/>
            </a:endParaRPr>
          </a:p>
        </p:txBody>
      </p:sp>
      <p:grpSp>
        <p:nvGrpSpPr>
          <p:cNvPr id="626698" name="Group 10"/>
          <p:cNvGrpSpPr>
            <a:grpSpLocks/>
          </p:cNvGrpSpPr>
          <p:nvPr/>
        </p:nvGrpSpPr>
        <p:grpSpPr bwMode="auto">
          <a:xfrm>
            <a:off x="784052" y="3112468"/>
            <a:ext cx="5680075" cy="838200"/>
            <a:chOff x="450" y="1343"/>
            <a:chExt cx="5606" cy="528"/>
          </a:xfrm>
        </p:grpSpPr>
        <p:sp>
          <p:nvSpPr>
            <p:cNvPr id="626699" name="Rectangle 11"/>
            <p:cNvSpPr>
              <a:spLocks noChangeArrowheads="1"/>
            </p:cNvSpPr>
            <p:nvPr/>
          </p:nvSpPr>
          <p:spPr bwMode="auto">
            <a:xfrm>
              <a:off x="450" y="1343"/>
              <a:ext cx="560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a:spcBef>
                  <a:spcPct val="0"/>
                </a:spcBef>
                <a:buSzPct val="100000"/>
              </a:pPr>
              <a:endParaRPr lang="en-US" altLang="en-US" b="1" dirty="0">
                <a:latin typeface="Arial Narrow" pitchFamily="34" charset="0"/>
              </a:endParaRPr>
            </a:p>
          </p:txBody>
        </p:sp>
        <p:sp>
          <p:nvSpPr>
            <p:cNvPr id="626700" name="Rectangle 12"/>
            <p:cNvSpPr>
              <a:spLocks noChangeArrowheads="1"/>
            </p:cNvSpPr>
            <p:nvPr/>
          </p:nvSpPr>
          <p:spPr bwMode="auto">
            <a:xfrm>
              <a:off x="450" y="1583"/>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a:spcBef>
                  <a:spcPct val="0"/>
                </a:spcBef>
              </a:pPr>
              <a:endParaRPr lang="en-US" altLang="en-US" b="1"/>
            </a:p>
          </p:txBody>
        </p:sp>
      </p:grpSp>
      <p:sp>
        <p:nvSpPr>
          <p:cNvPr id="3" name="Text Placeholder 2"/>
          <p:cNvSpPr>
            <a:spLocks noGrp="1"/>
          </p:cNvSpPr>
          <p:nvPr>
            <p:ph type="body" sz="quarter" idx="38"/>
          </p:nvPr>
        </p:nvSpPr>
        <p:spPr/>
        <p:txBody>
          <a:bodyPr/>
          <a:lstStyle/>
          <a:p>
            <a:r>
              <a:rPr lang="en-US" dirty="0" smtClean="0"/>
              <a:t>Moment Resisting Frame (MRF)</a:t>
            </a:r>
            <a:endParaRPr lang="en-US" dirty="0"/>
          </a:p>
        </p:txBody>
      </p:sp>
      <p:sp>
        <p:nvSpPr>
          <p:cNvPr id="1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35</a:t>
            </a:fld>
            <a:endParaRPr lang="en-US" altLang="en-US" dirty="0"/>
          </a:p>
        </p:txBody>
      </p:sp>
    </p:spTree>
    <p:extLst>
      <p:ext uri="{BB962C8B-B14F-4D97-AF65-F5344CB8AC3E}">
        <p14:creationId xmlns:p14="http://schemas.microsoft.com/office/powerpoint/2010/main" val="169923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Placeholder 73"/>
          <p:cNvSpPr>
            <a:spLocks noGrp="1"/>
          </p:cNvSpPr>
          <p:nvPr>
            <p:ph type="body" sz="quarter" idx="38"/>
          </p:nvPr>
        </p:nvSpPr>
        <p:spPr/>
        <p:txBody>
          <a:bodyPr/>
          <a:lstStyle/>
          <a:p>
            <a:r>
              <a:rPr lang="en-US" dirty="0" smtClean="0"/>
              <a:t>Moment Resisting Frame (MRF)</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36</a:t>
            </a:fld>
            <a:endParaRPr lang="en-US" altLang="en-US"/>
          </a:p>
        </p:txBody>
      </p:sp>
      <p:grpSp>
        <p:nvGrpSpPr>
          <p:cNvPr id="39" name="Group 69"/>
          <p:cNvGrpSpPr>
            <a:grpSpLocks/>
          </p:cNvGrpSpPr>
          <p:nvPr/>
        </p:nvGrpSpPr>
        <p:grpSpPr bwMode="auto">
          <a:xfrm>
            <a:off x="1836738" y="1330945"/>
            <a:ext cx="5102195" cy="5122391"/>
            <a:chOff x="1157" y="158"/>
            <a:chExt cx="3537" cy="3551"/>
          </a:xfrm>
        </p:grpSpPr>
        <p:grpSp>
          <p:nvGrpSpPr>
            <p:cNvPr id="40" name="Group 50"/>
            <p:cNvGrpSpPr>
              <a:grpSpLocks/>
            </p:cNvGrpSpPr>
            <p:nvPr/>
          </p:nvGrpSpPr>
          <p:grpSpPr bwMode="auto">
            <a:xfrm>
              <a:off x="4156" y="158"/>
              <a:ext cx="538" cy="3543"/>
              <a:chOff x="4156" y="158"/>
              <a:chExt cx="538" cy="3543"/>
            </a:xfrm>
          </p:grpSpPr>
          <p:grpSp>
            <p:nvGrpSpPr>
              <p:cNvPr id="66" name="Group 44"/>
              <p:cNvGrpSpPr>
                <a:grpSpLocks/>
              </p:cNvGrpSpPr>
              <p:nvPr/>
            </p:nvGrpSpPr>
            <p:grpSpPr bwMode="auto">
              <a:xfrm>
                <a:off x="4156" y="158"/>
                <a:ext cx="538" cy="3543"/>
                <a:chOff x="4156" y="158"/>
                <a:chExt cx="538" cy="3543"/>
              </a:xfrm>
            </p:grpSpPr>
            <p:sp>
              <p:nvSpPr>
                <p:cNvPr id="68" name="Rectangle 10"/>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9" name="Group 40"/>
                <p:cNvGrpSpPr>
                  <a:grpSpLocks/>
                </p:cNvGrpSpPr>
                <p:nvPr/>
              </p:nvGrpSpPr>
              <p:grpSpPr bwMode="auto">
                <a:xfrm>
                  <a:off x="4156" y="158"/>
                  <a:ext cx="538" cy="3543"/>
                  <a:chOff x="4156" y="158"/>
                  <a:chExt cx="538" cy="3543"/>
                </a:xfrm>
              </p:grpSpPr>
              <p:sp>
                <p:nvSpPr>
                  <p:cNvPr id="70" name="Rectangle 11"/>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1" name="Rectangle 13"/>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67" name="Rectangle 39"/>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41" name="Group 51"/>
            <p:cNvGrpSpPr>
              <a:grpSpLocks/>
            </p:cNvGrpSpPr>
            <p:nvPr/>
          </p:nvGrpSpPr>
          <p:grpSpPr bwMode="auto">
            <a:xfrm>
              <a:off x="1157" y="166"/>
              <a:ext cx="538" cy="3543"/>
              <a:chOff x="4156" y="158"/>
              <a:chExt cx="538" cy="3543"/>
            </a:xfrm>
          </p:grpSpPr>
          <p:grpSp>
            <p:nvGrpSpPr>
              <p:cNvPr id="60" name="Group 52"/>
              <p:cNvGrpSpPr>
                <a:grpSpLocks/>
              </p:cNvGrpSpPr>
              <p:nvPr/>
            </p:nvGrpSpPr>
            <p:grpSpPr bwMode="auto">
              <a:xfrm>
                <a:off x="4156" y="158"/>
                <a:ext cx="538" cy="3543"/>
                <a:chOff x="4156" y="158"/>
                <a:chExt cx="538" cy="3543"/>
              </a:xfrm>
            </p:grpSpPr>
            <p:sp>
              <p:nvSpPr>
                <p:cNvPr id="62" name="Rectangle 53"/>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3" name="Group 54"/>
                <p:cNvGrpSpPr>
                  <a:grpSpLocks/>
                </p:cNvGrpSpPr>
                <p:nvPr/>
              </p:nvGrpSpPr>
              <p:grpSpPr bwMode="auto">
                <a:xfrm>
                  <a:off x="4156" y="158"/>
                  <a:ext cx="538" cy="3543"/>
                  <a:chOff x="4156" y="158"/>
                  <a:chExt cx="538" cy="3543"/>
                </a:xfrm>
              </p:grpSpPr>
              <p:sp>
                <p:nvSpPr>
                  <p:cNvPr id="64" name="Rectangle 55"/>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5" name="Rectangle 56"/>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61" name="Rectangle 57"/>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42" name="Group 59"/>
            <p:cNvGrpSpPr>
              <a:grpSpLocks/>
            </p:cNvGrpSpPr>
            <p:nvPr/>
          </p:nvGrpSpPr>
          <p:grpSpPr bwMode="auto">
            <a:xfrm>
              <a:off x="1360" y="164"/>
              <a:ext cx="3134" cy="295"/>
              <a:chOff x="1360" y="164"/>
              <a:chExt cx="3134" cy="295"/>
            </a:xfrm>
          </p:grpSpPr>
          <p:sp>
            <p:nvSpPr>
              <p:cNvPr id="52" name="Rectangle 25"/>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3" name="Rectangle 27"/>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4" name="Rectangle 28"/>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5" name="Rectangle 29"/>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6" name="Group 58"/>
              <p:cNvGrpSpPr>
                <a:grpSpLocks/>
              </p:cNvGrpSpPr>
              <p:nvPr/>
            </p:nvGrpSpPr>
            <p:grpSpPr bwMode="auto">
              <a:xfrm>
                <a:off x="1560" y="164"/>
                <a:ext cx="2739" cy="292"/>
                <a:chOff x="1560" y="164"/>
                <a:chExt cx="2739" cy="292"/>
              </a:xfrm>
            </p:grpSpPr>
            <p:sp>
              <p:nvSpPr>
                <p:cNvPr id="57" name="Rectangle 21"/>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Line 22"/>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59" name="Line 38"/>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nvGrpSpPr>
            <p:cNvPr id="43" name="Group 60"/>
            <p:cNvGrpSpPr>
              <a:grpSpLocks/>
            </p:cNvGrpSpPr>
            <p:nvPr/>
          </p:nvGrpSpPr>
          <p:grpSpPr bwMode="auto">
            <a:xfrm>
              <a:off x="1354" y="1875"/>
              <a:ext cx="3134" cy="295"/>
              <a:chOff x="1360" y="164"/>
              <a:chExt cx="3134" cy="295"/>
            </a:xfrm>
          </p:grpSpPr>
          <p:sp>
            <p:nvSpPr>
              <p:cNvPr id="44" name="Rectangle 61"/>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5" name="Rectangle 62"/>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6" name="Rectangle 63"/>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7" name="Rectangle 64"/>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48" name="Group 65"/>
              <p:cNvGrpSpPr>
                <a:grpSpLocks/>
              </p:cNvGrpSpPr>
              <p:nvPr/>
            </p:nvGrpSpPr>
            <p:grpSpPr bwMode="auto">
              <a:xfrm>
                <a:off x="1560" y="164"/>
                <a:ext cx="2739" cy="292"/>
                <a:chOff x="1560" y="164"/>
                <a:chExt cx="2739" cy="292"/>
              </a:xfrm>
            </p:grpSpPr>
            <p:sp>
              <p:nvSpPr>
                <p:cNvPr id="49" name="Rectangle 66"/>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0" name="Line 67"/>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51" name="Line 68"/>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spTree>
    <p:extLst>
      <p:ext uri="{BB962C8B-B14F-4D97-AF65-F5344CB8AC3E}">
        <p14:creationId xmlns:p14="http://schemas.microsoft.com/office/powerpoint/2010/main" val="31084160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37</a:t>
            </a:fld>
            <a:endParaRPr lang="en-US" altLang="en-US" dirty="0"/>
          </a:p>
        </p:txBody>
      </p:sp>
      <p:pic>
        <p:nvPicPr>
          <p:cNvPr id="6" name="Picture 2" descr="calfram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0"/>
            <a:ext cx="3903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486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lfram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284163"/>
            <a:ext cx="8726488" cy="636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38</a:t>
            </a:fld>
            <a:endParaRPr lang="en-US" altLang="en-US" dirty="0">
              <a:solidFill>
                <a:schemeClr val="bg1"/>
              </a:solidFill>
            </a:endParaRPr>
          </a:p>
        </p:txBody>
      </p:sp>
    </p:spTree>
    <p:extLst>
      <p:ext uri="{BB962C8B-B14F-4D97-AF65-F5344CB8AC3E}">
        <p14:creationId xmlns:p14="http://schemas.microsoft.com/office/powerpoint/2010/main" val="14187750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SCN12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8" y="1"/>
            <a:ext cx="91429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tx1"/>
                </a:solidFill>
              </a:rPr>
              <a:pPr>
                <a:defRPr/>
              </a:pPr>
              <a:t>39</a:t>
            </a:fld>
            <a:endParaRPr lang="en-US" altLang="en-US" dirty="0">
              <a:solidFill>
                <a:schemeClr val="tx1"/>
              </a:solidFill>
            </a:endParaRPr>
          </a:p>
        </p:txBody>
      </p:sp>
    </p:spTree>
    <p:extLst>
      <p:ext uri="{BB962C8B-B14F-4D97-AF65-F5344CB8AC3E}">
        <p14:creationId xmlns:p14="http://schemas.microsoft.com/office/powerpoint/2010/main" val="3725966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3" name="Picture 3" descr="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04664"/>
            <a:ext cx="8712968" cy="58942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extLst>
          </p:cNvPr>
          <p:cNvSpPr>
            <a:spLocks noGrp="1" noChangeArrowheads="1"/>
          </p:cNvSpPr>
          <p:nvPr>
            <p:ph type="sldNum" sz="quarter" idx="40"/>
          </p:nvPr>
        </p:nvSpPr>
        <p:spPr>
          <a:ln/>
        </p:spPr>
        <p:txBody>
          <a:bodyPr/>
          <a:lstStyle>
            <a:lvl1pPr>
              <a:defRPr/>
            </a:lvl1pPr>
          </a:lstStyle>
          <a:p>
            <a:pPr>
              <a:defRPr/>
            </a:pPr>
            <a:fld id="{46425072-6E52-45A8-8A7E-A5B11BCA4176}" type="slidenum">
              <a:rPr lang="en-US" altLang="en-US"/>
              <a:pPr>
                <a:defRPr/>
              </a:pPr>
              <a:t>4</a:t>
            </a:fld>
            <a:endParaRPr lang="en-US" altLang="en-US"/>
          </a:p>
        </p:txBody>
      </p:sp>
    </p:spTree>
    <p:extLst>
      <p:ext uri="{BB962C8B-B14F-4D97-AF65-F5344CB8AC3E}">
        <p14:creationId xmlns:p14="http://schemas.microsoft.com/office/powerpoint/2010/main" val="16801318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RF2A"/>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blackGray">
          <a:xfrm>
            <a:off x="3756025" y="223838"/>
            <a:ext cx="4832350" cy="6410325"/>
          </a:xfrm>
          <a:prstGeom prst="rect">
            <a:avLst/>
          </a:prstGeom>
          <a:noFill/>
          <a:extLst>
            <a:ext uri="{909E8E84-426E-40DD-AFC4-6F175D3DCCD1}">
              <a14:hiddenFill xmlns:a14="http://schemas.microsoft.com/office/drawing/2010/main">
                <a:solidFill>
                  <a:srgbClr val="FFFFFF"/>
                </a:solidFill>
              </a14:hiddenFill>
            </a:ext>
          </a:extLst>
        </p:spPr>
      </p:pic>
      <p:sp>
        <p:nvSpPr>
          <p:cNvPr id="636931" name="Text Box 3"/>
          <p:cNvSpPr txBox="1">
            <a:spLocks noChangeArrowheads="1"/>
          </p:cNvSpPr>
          <p:nvPr/>
        </p:nvSpPr>
        <p:spPr bwMode="auto">
          <a:xfrm>
            <a:off x="448981" y="577433"/>
            <a:ext cx="32924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400" b="1" dirty="0"/>
              <a:t>Inelastic Response of a Steel Moment Resisting Frame</a:t>
            </a:r>
          </a:p>
        </p:txBody>
      </p:sp>
      <p:sp>
        <p:nvSpPr>
          <p:cNvPr id="4"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40</a:t>
            </a:fld>
            <a:endParaRPr lang="en-US" altLang="en-US" dirty="0"/>
          </a:p>
        </p:txBody>
      </p:sp>
    </p:spTree>
    <p:extLst>
      <p:ext uri="{BB962C8B-B14F-4D97-AF65-F5344CB8AC3E}">
        <p14:creationId xmlns:p14="http://schemas.microsoft.com/office/powerpoint/2010/main" val="33597000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124744"/>
            <a:ext cx="8185388" cy="5256584"/>
          </a:xfrm>
        </p:spPr>
        <p:txBody>
          <a:bodyPr/>
          <a:lstStyle/>
          <a:p>
            <a:r>
              <a:rPr lang="en-US" sz="2200" dirty="0">
                <a:latin typeface="+mn-lt"/>
              </a:rPr>
              <a:t>Beams, columns and braces arranged to form a vertical </a:t>
            </a:r>
            <a:r>
              <a:rPr lang="en-US" sz="2200" b="1" i="1" dirty="0">
                <a:solidFill>
                  <a:schemeClr val="tx2"/>
                </a:solidFill>
                <a:latin typeface="+mn-lt"/>
              </a:rPr>
              <a:t>truss</a:t>
            </a:r>
            <a:r>
              <a:rPr lang="en-US" sz="2200" dirty="0">
                <a:latin typeface="+mn-lt"/>
              </a:rPr>
              <a:t>.  Resist lateral earthquake forces by truss action</a:t>
            </a:r>
            <a:r>
              <a:rPr lang="en-US" sz="2200" dirty="0" smtClean="0">
                <a:latin typeface="+mn-lt"/>
              </a:rPr>
              <a:t>.</a:t>
            </a:r>
          </a:p>
          <a:p>
            <a:endParaRPr lang="en-US" sz="2200" dirty="0">
              <a:latin typeface="+mn-lt"/>
            </a:endParaRPr>
          </a:p>
          <a:p>
            <a:r>
              <a:rPr lang="en-US" sz="2200" dirty="0">
                <a:latin typeface="+mn-lt"/>
              </a:rPr>
              <a:t>Develop ductility through inelastic action in </a:t>
            </a:r>
            <a:r>
              <a:rPr lang="en-US" sz="2200" b="1" i="1" dirty="0">
                <a:solidFill>
                  <a:schemeClr val="tx2"/>
                </a:solidFill>
                <a:latin typeface="+mn-lt"/>
              </a:rPr>
              <a:t>braces</a:t>
            </a:r>
            <a:r>
              <a:rPr lang="en-US" sz="2200" dirty="0">
                <a:latin typeface="+mn-lt"/>
              </a:rPr>
              <a:t>.</a:t>
            </a:r>
          </a:p>
          <a:p>
            <a:pPr marL="800046" lvl="1" indent="-342900">
              <a:buFont typeface="Arial" panose="020B0604020202020204" pitchFamily="34" charset="0"/>
              <a:buChar char="•"/>
            </a:pPr>
            <a:r>
              <a:rPr lang="en-US" sz="2200" dirty="0">
                <a:solidFill>
                  <a:schemeClr val="tx1"/>
                </a:solidFill>
                <a:latin typeface="+mn-lt"/>
                <a:cs typeface="Calibri Light"/>
              </a:rPr>
              <a:t>braces yield in tension</a:t>
            </a:r>
          </a:p>
          <a:p>
            <a:pPr marL="800046" lvl="1" indent="-342900">
              <a:buFont typeface="Arial" panose="020B0604020202020204" pitchFamily="34" charset="0"/>
              <a:buChar char="•"/>
            </a:pPr>
            <a:r>
              <a:rPr lang="en-US" sz="2200" dirty="0">
                <a:solidFill>
                  <a:schemeClr val="tx1"/>
                </a:solidFill>
                <a:latin typeface="+mn-lt"/>
                <a:cs typeface="Calibri Light"/>
              </a:rPr>
              <a:t>braces buckle in compression</a:t>
            </a:r>
          </a:p>
          <a:p>
            <a:pPr marL="342900" indent="-342900">
              <a:buFont typeface="Arial" panose="020B0604020202020204" pitchFamily="34" charset="0"/>
              <a:buChar char="•"/>
            </a:pPr>
            <a:endParaRPr lang="en-US" sz="2200" dirty="0">
              <a:latin typeface="+mn-lt"/>
            </a:endParaRPr>
          </a:p>
          <a:p>
            <a:r>
              <a:rPr lang="en-US" sz="2200" u="sng" dirty="0" smtClean="0">
                <a:latin typeface="+mn-lt"/>
              </a:rPr>
              <a:t>Advantages</a:t>
            </a:r>
          </a:p>
          <a:p>
            <a:pPr marL="342900" indent="-342900">
              <a:buFont typeface="Arial" panose="020B0604020202020204" pitchFamily="34" charset="0"/>
              <a:buChar char="+"/>
            </a:pPr>
            <a:r>
              <a:rPr lang="en-US" sz="2200" dirty="0" smtClean="0">
                <a:latin typeface="+mn-lt"/>
              </a:rPr>
              <a:t>high </a:t>
            </a:r>
            <a:r>
              <a:rPr lang="en-US" sz="2200" dirty="0">
                <a:latin typeface="+mn-lt"/>
              </a:rPr>
              <a:t>elastic stiffness</a:t>
            </a:r>
          </a:p>
          <a:p>
            <a:pPr marL="342900" indent="-342900">
              <a:buFont typeface="Arial" panose="020B0604020202020204" pitchFamily="34" charset="0"/>
              <a:buChar char="•"/>
            </a:pPr>
            <a:endParaRPr lang="en-US" sz="2200" dirty="0">
              <a:latin typeface="+mn-lt"/>
            </a:endParaRPr>
          </a:p>
          <a:p>
            <a:r>
              <a:rPr lang="en-US" sz="2200" u="sng" dirty="0" smtClean="0">
                <a:latin typeface="+mn-lt"/>
              </a:rPr>
              <a:t>Disadvantages</a:t>
            </a:r>
            <a:endParaRPr lang="en-US" sz="2200" u="sng" dirty="0">
              <a:latin typeface="+mn-lt"/>
            </a:endParaRPr>
          </a:p>
          <a:p>
            <a:pPr marL="342900" indent="-342900">
              <a:buFontTx/>
              <a:buChar char="-"/>
            </a:pPr>
            <a:r>
              <a:rPr lang="en-US" sz="2200" dirty="0" smtClean="0">
                <a:latin typeface="+mn-lt"/>
              </a:rPr>
              <a:t>less </a:t>
            </a:r>
            <a:r>
              <a:rPr lang="en-US" sz="2200" dirty="0">
                <a:latin typeface="+mn-lt"/>
              </a:rPr>
              <a:t>ductile than other systems (SMFs, EBFs, BRBFs) </a:t>
            </a:r>
          </a:p>
          <a:p>
            <a:pPr marL="342900" indent="-342900">
              <a:buFontTx/>
              <a:buChar char="-"/>
            </a:pPr>
            <a:r>
              <a:rPr lang="en-US" sz="2200" dirty="0" smtClean="0">
                <a:latin typeface="+mn-lt"/>
              </a:rPr>
              <a:t>reduced </a:t>
            </a:r>
            <a:r>
              <a:rPr lang="en-US" sz="2200" dirty="0">
                <a:latin typeface="+mn-lt"/>
              </a:rPr>
              <a:t>architectural </a:t>
            </a:r>
            <a:r>
              <a:rPr lang="en-US" sz="2200" dirty="0" smtClean="0">
                <a:latin typeface="+mn-lt"/>
              </a:rPr>
              <a:t>versatility</a:t>
            </a:r>
            <a:endParaRPr lang="en-US" dirty="0">
              <a:latin typeface="+mn-lt"/>
            </a:endParaRPr>
          </a:p>
        </p:txBody>
      </p:sp>
      <p:sp>
        <p:nvSpPr>
          <p:cNvPr id="3" name="Text Placeholder 2"/>
          <p:cNvSpPr>
            <a:spLocks noGrp="1"/>
          </p:cNvSpPr>
          <p:nvPr>
            <p:ph type="body" sz="quarter" idx="38"/>
          </p:nvPr>
        </p:nvSpPr>
        <p:spPr/>
        <p:txBody>
          <a:bodyPr/>
          <a:lstStyle/>
          <a:p>
            <a:r>
              <a:rPr lang="en-US" dirty="0"/>
              <a:t>Concentrically Braced Frames (CBFs</a:t>
            </a:r>
            <a:r>
              <a:rPr lang="en-US" dirty="0" smtClean="0"/>
              <a:t>)</a:t>
            </a:r>
            <a:endParaRPr lang="en-US" dirty="0"/>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41</a:t>
            </a:fld>
            <a:endParaRPr lang="en-US" altLang="en-US" dirty="0"/>
          </a:p>
        </p:txBody>
      </p:sp>
    </p:spTree>
    <p:extLst>
      <p:ext uri="{BB962C8B-B14F-4D97-AF65-F5344CB8AC3E}">
        <p14:creationId xmlns:p14="http://schemas.microsoft.com/office/powerpoint/2010/main" val="33260015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Types of CBFs</a:t>
            </a:r>
            <a:endParaRPr lang="en-US" dirty="0"/>
          </a:p>
        </p:txBody>
      </p:sp>
      <p:grpSp>
        <p:nvGrpSpPr>
          <p:cNvPr id="646147" name="Group 3"/>
          <p:cNvGrpSpPr>
            <a:grpSpLocks/>
          </p:cNvGrpSpPr>
          <p:nvPr/>
        </p:nvGrpSpPr>
        <p:grpSpPr bwMode="auto">
          <a:xfrm>
            <a:off x="838200" y="2187352"/>
            <a:ext cx="1066800" cy="990600"/>
            <a:chOff x="528" y="1536"/>
            <a:chExt cx="672" cy="624"/>
          </a:xfrm>
        </p:grpSpPr>
        <p:sp>
          <p:nvSpPr>
            <p:cNvPr id="646148" name="Line 4"/>
            <p:cNvSpPr>
              <a:spLocks noChangeShapeType="1"/>
            </p:cNvSpPr>
            <p:nvPr/>
          </p:nvSpPr>
          <p:spPr bwMode="auto">
            <a:xfrm>
              <a:off x="1152"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49" name="Line 5"/>
            <p:cNvSpPr>
              <a:spLocks noChangeShapeType="1"/>
            </p:cNvSpPr>
            <p:nvPr/>
          </p:nvSpPr>
          <p:spPr bwMode="auto">
            <a:xfrm>
              <a:off x="57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0" name="Line 6"/>
            <p:cNvSpPr>
              <a:spLocks noChangeShapeType="1"/>
            </p:cNvSpPr>
            <p:nvPr/>
          </p:nvSpPr>
          <p:spPr bwMode="auto">
            <a:xfrm>
              <a:off x="576" y="1536"/>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1" name="Line 7"/>
            <p:cNvSpPr>
              <a:spLocks noChangeShapeType="1"/>
            </p:cNvSpPr>
            <p:nvPr/>
          </p:nvSpPr>
          <p:spPr bwMode="auto">
            <a:xfrm flipV="1">
              <a:off x="576" y="1536"/>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2" name="Line 8"/>
            <p:cNvSpPr>
              <a:spLocks noChangeShapeType="1"/>
            </p:cNvSpPr>
            <p:nvPr/>
          </p:nvSpPr>
          <p:spPr bwMode="auto">
            <a:xfrm>
              <a:off x="528"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3" name="Line 9"/>
            <p:cNvSpPr>
              <a:spLocks noChangeShapeType="1"/>
            </p:cNvSpPr>
            <p:nvPr/>
          </p:nvSpPr>
          <p:spPr bwMode="auto">
            <a:xfrm>
              <a:off x="1104"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6154" name="Group 10"/>
          <p:cNvGrpSpPr>
            <a:grpSpLocks/>
          </p:cNvGrpSpPr>
          <p:nvPr/>
        </p:nvGrpSpPr>
        <p:grpSpPr bwMode="auto">
          <a:xfrm>
            <a:off x="914400" y="1196752"/>
            <a:ext cx="914400" cy="990600"/>
            <a:chOff x="576" y="672"/>
            <a:chExt cx="576" cy="624"/>
          </a:xfrm>
        </p:grpSpPr>
        <p:sp>
          <p:nvSpPr>
            <p:cNvPr id="646155" name="Line 11"/>
            <p:cNvSpPr>
              <a:spLocks noChangeShapeType="1"/>
            </p:cNvSpPr>
            <p:nvPr/>
          </p:nvSpPr>
          <p:spPr bwMode="auto">
            <a:xfrm>
              <a:off x="1152"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6" name="Line 12"/>
            <p:cNvSpPr>
              <a:spLocks noChangeShapeType="1"/>
            </p:cNvSpPr>
            <p:nvPr/>
          </p:nvSpPr>
          <p:spPr bwMode="auto">
            <a:xfrm>
              <a:off x="576"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7" name="Line 13"/>
            <p:cNvSpPr>
              <a:spLocks noChangeShapeType="1"/>
            </p:cNvSpPr>
            <p:nvPr/>
          </p:nvSpPr>
          <p:spPr bwMode="auto">
            <a:xfrm>
              <a:off x="576" y="672"/>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8" name="Line 14"/>
            <p:cNvSpPr>
              <a:spLocks noChangeShapeType="1"/>
            </p:cNvSpPr>
            <p:nvPr/>
          </p:nvSpPr>
          <p:spPr bwMode="auto">
            <a:xfrm flipV="1">
              <a:off x="576" y="672"/>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6159" name="Group 15"/>
          <p:cNvGrpSpPr>
            <a:grpSpLocks/>
          </p:cNvGrpSpPr>
          <p:nvPr/>
        </p:nvGrpSpPr>
        <p:grpSpPr bwMode="auto">
          <a:xfrm>
            <a:off x="3657600" y="2187352"/>
            <a:ext cx="1219200" cy="990600"/>
            <a:chOff x="1728" y="1536"/>
            <a:chExt cx="768" cy="624"/>
          </a:xfrm>
        </p:grpSpPr>
        <p:sp>
          <p:nvSpPr>
            <p:cNvPr id="646160" name="Line 16"/>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1" name="Line 17"/>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2" name="Line 18"/>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3" name="Line 19"/>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4" name="Line 20"/>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6165" name="Group 21"/>
          <p:cNvGrpSpPr>
            <a:grpSpLocks/>
          </p:cNvGrpSpPr>
          <p:nvPr/>
        </p:nvGrpSpPr>
        <p:grpSpPr bwMode="auto">
          <a:xfrm>
            <a:off x="3657600" y="1196752"/>
            <a:ext cx="1219200" cy="990600"/>
            <a:chOff x="1728" y="1536"/>
            <a:chExt cx="768" cy="624"/>
          </a:xfrm>
        </p:grpSpPr>
        <p:sp>
          <p:nvSpPr>
            <p:cNvPr id="646166" name="Line 22"/>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7" name="Line 23"/>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8" name="Line 24"/>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9" name="Line 25"/>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0" name="Line 26"/>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46171" name="Line 27"/>
          <p:cNvSpPr>
            <a:spLocks noChangeShapeType="1"/>
          </p:cNvSpPr>
          <p:nvPr/>
        </p:nvSpPr>
        <p:spPr bwMode="auto">
          <a:xfrm>
            <a:off x="3581400" y="3177952"/>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2" name="Line 28"/>
          <p:cNvSpPr>
            <a:spLocks noChangeShapeType="1"/>
          </p:cNvSpPr>
          <p:nvPr/>
        </p:nvSpPr>
        <p:spPr bwMode="auto">
          <a:xfrm>
            <a:off x="4800600" y="3177952"/>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46173" name="Group 29"/>
          <p:cNvGrpSpPr>
            <a:grpSpLocks/>
          </p:cNvGrpSpPr>
          <p:nvPr/>
        </p:nvGrpSpPr>
        <p:grpSpPr bwMode="auto">
          <a:xfrm>
            <a:off x="6477000" y="2187352"/>
            <a:ext cx="1219200" cy="990600"/>
            <a:chOff x="3216" y="1536"/>
            <a:chExt cx="768" cy="624"/>
          </a:xfrm>
        </p:grpSpPr>
        <p:sp>
          <p:nvSpPr>
            <p:cNvPr id="646174" name="Line 30"/>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5" name="Line 31"/>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6" name="Line 32"/>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7" name="Line 33"/>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8" name="Line 34"/>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6179" name="Group 35"/>
          <p:cNvGrpSpPr>
            <a:grpSpLocks/>
          </p:cNvGrpSpPr>
          <p:nvPr/>
        </p:nvGrpSpPr>
        <p:grpSpPr bwMode="auto">
          <a:xfrm>
            <a:off x="6477000" y="1196752"/>
            <a:ext cx="1219200" cy="990600"/>
            <a:chOff x="3216" y="1536"/>
            <a:chExt cx="768" cy="624"/>
          </a:xfrm>
        </p:grpSpPr>
        <p:sp>
          <p:nvSpPr>
            <p:cNvPr id="646180" name="Line 36"/>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1" name="Line 37"/>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2" name="Line 38"/>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3" name="Line 39"/>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4" name="Line 40"/>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46185" name="Line 41"/>
          <p:cNvSpPr>
            <a:spLocks noChangeShapeType="1"/>
          </p:cNvSpPr>
          <p:nvPr/>
        </p:nvSpPr>
        <p:spPr bwMode="auto">
          <a:xfrm>
            <a:off x="6400800" y="3182715"/>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6" name="Line 42"/>
          <p:cNvSpPr>
            <a:spLocks noChangeShapeType="1"/>
          </p:cNvSpPr>
          <p:nvPr/>
        </p:nvSpPr>
        <p:spPr bwMode="auto">
          <a:xfrm>
            <a:off x="7620000" y="3182715"/>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7" name="Line 43"/>
          <p:cNvSpPr>
            <a:spLocks noChangeShapeType="1"/>
          </p:cNvSpPr>
          <p:nvPr/>
        </p:nvSpPr>
        <p:spPr bwMode="auto">
          <a:xfrm>
            <a:off x="2286000" y="5997352"/>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8" name="Line 44"/>
          <p:cNvSpPr>
            <a:spLocks noChangeShapeType="1"/>
          </p:cNvSpPr>
          <p:nvPr/>
        </p:nvSpPr>
        <p:spPr bwMode="auto">
          <a:xfrm>
            <a:off x="3505200" y="5997352"/>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46189" name="Group 45"/>
          <p:cNvGrpSpPr>
            <a:grpSpLocks/>
          </p:cNvGrpSpPr>
          <p:nvPr/>
        </p:nvGrpSpPr>
        <p:grpSpPr bwMode="auto">
          <a:xfrm>
            <a:off x="2362200" y="5006752"/>
            <a:ext cx="1219200" cy="990600"/>
            <a:chOff x="528" y="3168"/>
            <a:chExt cx="768" cy="624"/>
          </a:xfrm>
        </p:grpSpPr>
        <p:sp>
          <p:nvSpPr>
            <p:cNvPr id="646190" name="Line 46"/>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1" name="Line 47"/>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2" name="Line 48"/>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3" name="Line 49"/>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4" name="Line 50"/>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6195" name="Group 51"/>
          <p:cNvGrpSpPr>
            <a:grpSpLocks/>
          </p:cNvGrpSpPr>
          <p:nvPr/>
        </p:nvGrpSpPr>
        <p:grpSpPr bwMode="auto">
          <a:xfrm>
            <a:off x="2362200" y="4016152"/>
            <a:ext cx="1219200" cy="990600"/>
            <a:chOff x="528" y="3168"/>
            <a:chExt cx="768" cy="624"/>
          </a:xfrm>
        </p:grpSpPr>
        <p:sp>
          <p:nvSpPr>
            <p:cNvPr id="646196" name="Line 52"/>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7" name="Line 53"/>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8" name="Line 54"/>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9" name="Line 55"/>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0" name="Line 56"/>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46201" name="Line 57"/>
          <p:cNvSpPr>
            <a:spLocks noChangeShapeType="1"/>
          </p:cNvSpPr>
          <p:nvPr/>
        </p:nvSpPr>
        <p:spPr bwMode="auto">
          <a:xfrm>
            <a:off x="5105400" y="6025927"/>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2" name="Line 58"/>
          <p:cNvSpPr>
            <a:spLocks noChangeShapeType="1"/>
          </p:cNvSpPr>
          <p:nvPr/>
        </p:nvSpPr>
        <p:spPr bwMode="auto">
          <a:xfrm>
            <a:off x="6324600" y="6006877"/>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3" name="Line 59"/>
          <p:cNvSpPr>
            <a:spLocks noChangeShapeType="1"/>
          </p:cNvSpPr>
          <p:nvPr/>
        </p:nvSpPr>
        <p:spPr bwMode="auto">
          <a:xfrm flipV="1">
            <a:off x="5181600" y="5006752"/>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4" name="Line 60"/>
          <p:cNvSpPr>
            <a:spLocks noChangeShapeType="1"/>
          </p:cNvSpPr>
          <p:nvPr/>
        </p:nvSpPr>
        <p:spPr bwMode="auto">
          <a:xfrm>
            <a:off x="6400800" y="5006752"/>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5" name="Line 61"/>
          <p:cNvSpPr>
            <a:spLocks noChangeShapeType="1"/>
          </p:cNvSpPr>
          <p:nvPr/>
        </p:nvSpPr>
        <p:spPr bwMode="auto">
          <a:xfrm>
            <a:off x="5181600" y="5006752"/>
            <a:ext cx="1219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6" name="Line 62"/>
          <p:cNvSpPr>
            <a:spLocks noChangeShapeType="1"/>
          </p:cNvSpPr>
          <p:nvPr/>
        </p:nvSpPr>
        <p:spPr bwMode="auto">
          <a:xfrm flipV="1">
            <a:off x="5181600" y="4016152"/>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7" name="Line 63"/>
          <p:cNvSpPr>
            <a:spLocks noChangeShapeType="1"/>
          </p:cNvSpPr>
          <p:nvPr/>
        </p:nvSpPr>
        <p:spPr bwMode="auto">
          <a:xfrm>
            <a:off x="6400800" y="4016152"/>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8" name="Line 64"/>
          <p:cNvSpPr>
            <a:spLocks noChangeShapeType="1"/>
          </p:cNvSpPr>
          <p:nvPr/>
        </p:nvSpPr>
        <p:spPr bwMode="auto">
          <a:xfrm>
            <a:off x="5181600" y="4016152"/>
            <a:ext cx="1219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9" name="Line 65"/>
          <p:cNvSpPr>
            <a:spLocks noChangeShapeType="1"/>
          </p:cNvSpPr>
          <p:nvPr/>
        </p:nvSpPr>
        <p:spPr bwMode="auto">
          <a:xfrm flipV="1">
            <a:off x="5181600" y="5006752"/>
            <a:ext cx="609600" cy="10001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10" name="Line 66"/>
          <p:cNvSpPr>
            <a:spLocks noChangeShapeType="1"/>
          </p:cNvSpPr>
          <p:nvPr/>
        </p:nvSpPr>
        <p:spPr bwMode="auto">
          <a:xfrm flipH="1" flipV="1">
            <a:off x="5791200" y="5006752"/>
            <a:ext cx="60960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11" name="Line 67"/>
          <p:cNvSpPr>
            <a:spLocks noChangeShapeType="1"/>
          </p:cNvSpPr>
          <p:nvPr/>
        </p:nvSpPr>
        <p:spPr bwMode="auto">
          <a:xfrm flipV="1">
            <a:off x="5791200" y="4016152"/>
            <a:ext cx="60960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12" name="Line 68"/>
          <p:cNvSpPr>
            <a:spLocks noChangeShapeType="1"/>
          </p:cNvSpPr>
          <p:nvPr/>
        </p:nvSpPr>
        <p:spPr bwMode="auto">
          <a:xfrm flipH="1" flipV="1">
            <a:off x="5181600" y="4016152"/>
            <a:ext cx="60960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13" name="Text Box 69"/>
          <p:cNvSpPr txBox="1">
            <a:spLocks noChangeArrowheads="1"/>
          </p:cNvSpPr>
          <p:nvPr/>
        </p:nvSpPr>
        <p:spPr bwMode="auto">
          <a:xfrm>
            <a:off x="254918" y="3254152"/>
            <a:ext cx="223336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b="1" dirty="0">
                <a:solidFill>
                  <a:schemeClr val="tx2"/>
                </a:solidFill>
                <a:latin typeface="Arial Narrow" pitchFamily="34" charset="0"/>
              </a:rPr>
              <a:t>Single Diagonal</a:t>
            </a:r>
          </a:p>
        </p:txBody>
      </p:sp>
      <p:sp>
        <p:nvSpPr>
          <p:cNvPr id="646214" name="Text Box 70"/>
          <p:cNvSpPr txBox="1">
            <a:spLocks noChangeArrowheads="1"/>
          </p:cNvSpPr>
          <p:nvPr/>
        </p:nvSpPr>
        <p:spPr bwMode="auto">
          <a:xfrm>
            <a:off x="3010277" y="3254183"/>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Inverted V- Bracing</a:t>
            </a:r>
          </a:p>
        </p:txBody>
      </p:sp>
      <p:sp>
        <p:nvSpPr>
          <p:cNvPr id="646215" name="Text Box 71"/>
          <p:cNvSpPr txBox="1">
            <a:spLocks noChangeArrowheads="1"/>
          </p:cNvSpPr>
          <p:nvPr/>
        </p:nvSpPr>
        <p:spPr bwMode="auto">
          <a:xfrm>
            <a:off x="5834063" y="3254152"/>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V- Bracing</a:t>
            </a:r>
          </a:p>
        </p:txBody>
      </p:sp>
      <p:sp>
        <p:nvSpPr>
          <p:cNvPr id="646216" name="Text Box 72"/>
          <p:cNvSpPr txBox="1">
            <a:spLocks noChangeArrowheads="1"/>
          </p:cNvSpPr>
          <p:nvPr/>
        </p:nvSpPr>
        <p:spPr bwMode="auto">
          <a:xfrm>
            <a:off x="1752600" y="6025927"/>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X- Bracing</a:t>
            </a:r>
          </a:p>
        </p:txBody>
      </p:sp>
      <p:sp>
        <p:nvSpPr>
          <p:cNvPr id="646217" name="Text Box 73"/>
          <p:cNvSpPr txBox="1">
            <a:spLocks noChangeArrowheads="1"/>
          </p:cNvSpPr>
          <p:nvPr/>
        </p:nvSpPr>
        <p:spPr bwMode="auto">
          <a:xfrm>
            <a:off x="4495800" y="6057677"/>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Two Story X- Bracing</a:t>
            </a:r>
          </a:p>
        </p:txBody>
      </p:sp>
      <p:sp>
        <p:nvSpPr>
          <p:cNvPr id="646218" name="Line 74"/>
          <p:cNvSpPr>
            <a:spLocks noChangeShapeType="1"/>
          </p:cNvSpPr>
          <p:nvPr/>
        </p:nvSpPr>
        <p:spPr bwMode="auto">
          <a:xfrm>
            <a:off x="7015163" y="3177952"/>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42</a:t>
            </a:fld>
            <a:endParaRPr lang="en-US" altLang="en-US"/>
          </a:p>
        </p:txBody>
      </p:sp>
    </p:spTree>
    <p:extLst>
      <p:ext uri="{BB962C8B-B14F-4D97-AF65-F5344CB8AC3E}">
        <p14:creationId xmlns:p14="http://schemas.microsoft.com/office/powerpoint/2010/main" val="2212264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6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43</a:t>
            </a:fld>
            <a:endParaRPr lang="en-US" altLang="en-US" dirty="0"/>
          </a:p>
        </p:txBody>
      </p:sp>
    </p:spTree>
    <p:extLst>
      <p:ext uri="{BB962C8B-B14F-4D97-AF65-F5344CB8AC3E}">
        <p14:creationId xmlns:p14="http://schemas.microsoft.com/office/powerpoint/2010/main" val="9879810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0" name="Picture 2" descr="CBF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2174" y="0"/>
            <a:ext cx="5146129" cy="68636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44</a:t>
            </a:fld>
            <a:endParaRPr lang="en-US" altLang="en-US" dirty="0"/>
          </a:p>
        </p:txBody>
      </p:sp>
    </p:spTree>
    <p:extLst>
      <p:ext uri="{BB962C8B-B14F-4D97-AF65-F5344CB8AC3E}">
        <p14:creationId xmlns:p14="http://schemas.microsoft.com/office/powerpoint/2010/main" val="42658290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2" descr="CBF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5600"/>
            <a:ext cx="9144000" cy="6081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45</a:t>
            </a:fld>
            <a:endParaRPr lang="en-US" altLang="en-US" dirty="0"/>
          </a:p>
        </p:txBody>
      </p:sp>
    </p:spTree>
    <p:extLst>
      <p:ext uri="{BB962C8B-B14F-4D97-AF65-F5344CB8AC3E}">
        <p14:creationId xmlns:p14="http://schemas.microsoft.com/office/powerpoint/2010/main" val="21583403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304800"/>
            <a:ext cx="8367712" cy="627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46</a:t>
            </a:fld>
            <a:endParaRPr lang="en-US" altLang="en-US" dirty="0"/>
          </a:p>
        </p:txBody>
      </p:sp>
    </p:spTree>
    <p:extLst>
      <p:ext uri="{BB962C8B-B14F-4D97-AF65-F5344CB8AC3E}">
        <p14:creationId xmlns:p14="http://schemas.microsoft.com/office/powerpoint/2010/main" val="4594430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2" name="Picture 2" descr="EastEleva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47</a:t>
            </a:fld>
            <a:endParaRPr lang="en-US" altLang="en-US" dirty="0"/>
          </a:p>
        </p:txBody>
      </p:sp>
    </p:spTree>
    <p:extLst>
      <p:ext uri="{BB962C8B-B14F-4D97-AF65-F5344CB8AC3E}">
        <p14:creationId xmlns:p14="http://schemas.microsoft.com/office/powerpoint/2010/main" val="17522715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a:t>Inelastic Response of CBFs under Earthquake Loading</a:t>
            </a:r>
          </a:p>
          <a:p>
            <a:endParaRPr lang="en-US" dirty="0"/>
          </a:p>
        </p:txBody>
      </p:sp>
      <p:sp>
        <p:nvSpPr>
          <p:cNvPr id="662531" name="Line 3"/>
          <p:cNvSpPr>
            <a:spLocks noChangeShapeType="1"/>
          </p:cNvSpPr>
          <p:nvPr/>
        </p:nvSpPr>
        <p:spPr bwMode="auto">
          <a:xfrm flipV="1">
            <a:off x="1828800" y="1600200"/>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2532" name="Line 4"/>
          <p:cNvSpPr>
            <a:spLocks noChangeShapeType="1"/>
          </p:cNvSpPr>
          <p:nvPr/>
        </p:nvSpPr>
        <p:spPr bwMode="auto">
          <a:xfrm flipV="1">
            <a:off x="4572000" y="1600200"/>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2533" name="Line 5"/>
          <p:cNvSpPr>
            <a:spLocks noChangeShapeType="1"/>
          </p:cNvSpPr>
          <p:nvPr/>
        </p:nvSpPr>
        <p:spPr bwMode="auto">
          <a:xfrm flipV="1">
            <a:off x="7315200" y="1600200"/>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2534" name="Line 6"/>
          <p:cNvSpPr>
            <a:spLocks noChangeShapeType="1"/>
          </p:cNvSpPr>
          <p:nvPr/>
        </p:nvSpPr>
        <p:spPr bwMode="auto">
          <a:xfrm>
            <a:off x="1828800" y="1600200"/>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2535" name="Line 7"/>
          <p:cNvSpPr>
            <a:spLocks noChangeShapeType="1"/>
          </p:cNvSpPr>
          <p:nvPr/>
        </p:nvSpPr>
        <p:spPr bwMode="auto">
          <a:xfrm>
            <a:off x="4572000" y="1600200"/>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2536" name="Line 8"/>
          <p:cNvSpPr>
            <a:spLocks noChangeShapeType="1"/>
          </p:cNvSpPr>
          <p:nvPr/>
        </p:nvSpPr>
        <p:spPr bwMode="auto">
          <a:xfrm>
            <a:off x="16764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2537" name="Line 9"/>
          <p:cNvSpPr>
            <a:spLocks noChangeShapeType="1"/>
          </p:cNvSpPr>
          <p:nvPr/>
        </p:nvSpPr>
        <p:spPr bwMode="auto">
          <a:xfrm>
            <a:off x="44196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2538" name="Line 10"/>
          <p:cNvSpPr>
            <a:spLocks noChangeShapeType="1"/>
          </p:cNvSpPr>
          <p:nvPr/>
        </p:nvSpPr>
        <p:spPr bwMode="auto">
          <a:xfrm>
            <a:off x="71628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2539" name="Line 11"/>
          <p:cNvSpPr>
            <a:spLocks noChangeShapeType="1"/>
          </p:cNvSpPr>
          <p:nvPr/>
        </p:nvSpPr>
        <p:spPr bwMode="auto">
          <a:xfrm flipV="1">
            <a:off x="1828800" y="1600200"/>
            <a:ext cx="2743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2540" name="Line 12"/>
          <p:cNvSpPr>
            <a:spLocks noChangeShapeType="1"/>
          </p:cNvSpPr>
          <p:nvPr/>
        </p:nvSpPr>
        <p:spPr bwMode="auto">
          <a:xfrm>
            <a:off x="4572000" y="1600200"/>
            <a:ext cx="2743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2541" name="AutoShape 13"/>
          <p:cNvSpPr>
            <a:spLocks noChangeArrowheads="1"/>
          </p:cNvSpPr>
          <p:nvPr/>
        </p:nvSpPr>
        <p:spPr bwMode="auto">
          <a:xfrm>
            <a:off x="914400" y="1524000"/>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48</a:t>
            </a:fld>
            <a:endParaRPr lang="en-US" altLang="en-US"/>
          </a:p>
        </p:txBody>
      </p:sp>
    </p:spTree>
    <p:extLst>
      <p:ext uri="{BB962C8B-B14F-4D97-AF65-F5344CB8AC3E}">
        <p14:creationId xmlns:p14="http://schemas.microsoft.com/office/powerpoint/2010/main" val="17563822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9" name="Line 3"/>
          <p:cNvSpPr>
            <a:spLocks noChangeShapeType="1"/>
          </p:cNvSpPr>
          <p:nvPr/>
        </p:nvSpPr>
        <p:spPr bwMode="auto">
          <a:xfrm flipV="1">
            <a:off x="18288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80" name="Line 4"/>
          <p:cNvSpPr>
            <a:spLocks noChangeShapeType="1"/>
          </p:cNvSpPr>
          <p:nvPr/>
        </p:nvSpPr>
        <p:spPr bwMode="auto">
          <a:xfrm flipV="1">
            <a:off x="45720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81" name="Line 5"/>
          <p:cNvSpPr>
            <a:spLocks noChangeShapeType="1"/>
          </p:cNvSpPr>
          <p:nvPr/>
        </p:nvSpPr>
        <p:spPr bwMode="auto">
          <a:xfrm flipV="1">
            <a:off x="73152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82" name="Line 6"/>
          <p:cNvSpPr>
            <a:spLocks noChangeShapeType="1"/>
          </p:cNvSpPr>
          <p:nvPr/>
        </p:nvSpPr>
        <p:spPr bwMode="auto">
          <a:xfrm>
            <a:off x="18288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83" name="Line 7"/>
          <p:cNvSpPr>
            <a:spLocks noChangeShapeType="1"/>
          </p:cNvSpPr>
          <p:nvPr/>
        </p:nvSpPr>
        <p:spPr bwMode="auto">
          <a:xfrm>
            <a:off x="45720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84" name="Line 8"/>
          <p:cNvSpPr>
            <a:spLocks noChangeShapeType="1"/>
          </p:cNvSpPr>
          <p:nvPr/>
        </p:nvSpPr>
        <p:spPr bwMode="auto">
          <a:xfrm>
            <a:off x="16764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85" name="Line 9"/>
          <p:cNvSpPr>
            <a:spLocks noChangeShapeType="1"/>
          </p:cNvSpPr>
          <p:nvPr/>
        </p:nvSpPr>
        <p:spPr bwMode="auto">
          <a:xfrm>
            <a:off x="44196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86" name="Line 10"/>
          <p:cNvSpPr>
            <a:spLocks noChangeShapeType="1"/>
          </p:cNvSpPr>
          <p:nvPr/>
        </p:nvSpPr>
        <p:spPr bwMode="auto">
          <a:xfrm>
            <a:off x="71628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87" name="Line 11"/>
          <p:cNvSpPr>
            <a:spLocks noChangeShapeType="1"/>
          </p:cNvSpPr>
          <p:nvPr/>
        </p:nvSpPr>
        <p:spPr bwMode="auto">
          <a:xfrm flipV="1">
            <a:off x="18288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88" name="Line 12"/>
          <p:cNvSpPr>
            <a:spLocks noChangeShapeType="1"/>
          </p:cNvSpPr>
          <p:nvPr/>
        </p:nvSpPr>
        <p:spPr bwMode="auto">
          <a:xfrm>
            <a:off x="45720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89" name="AutoShape 13"/>
          <p:cNvSpPr>
            <a:spLocks noChangeArrowheads="1"/>
          </p:cNvSpPr>
          <p:nvPr/>
        </p:nvSpPr>
        <p:spPr bwMode="auto">
          <a:xfrm>
            <a:off x="914400" y="1524000"/>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4590" name="Line 14"/>
          <p:cNvSpPr>
            <a:spLocks noChangeShapeType="1"/>
          </p:cNvSpPr>
          <p:nvPr/>
        </p:nvSpPr>
        <p:spPr bwMode="auto">
          <a:xfrm>
            <a:off x="2286000" y="1600200"/>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91" name="Line 15"/>
          <p:cNvSpPr>
            <a:spLocks noChangeShapeType="1"/>
          </p:cNvSpPr>
          <p:nvPr/>
        </p:nvSpPr>
        <p:spPr bwMode="auto">
          <a:xfrm flipV="1">
            <a:off x="18288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92" name="Line 16"/>
          <p:cNvSpPr>
            <a:spLocks noChangeShapeType="1"/>
          </p:cNvSpPr>
          <p:nvPr/>
        </p:nvSpPr>
        <p:spPr bwMode="auto">
          <a:xfrm flipV="1">
            <a:off x="45720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93" name="Line 17"/>
          <p:cNvSpPr>
            <a:spLocks noChangeShapeType="1"/>
          </p:cNvSpPr>
          <p:nvPr/>
        </p:nvSpPr>
        <p:spPr bwMode="auto">
          <a:xfrm flipV="1">
            <a:off x="73152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94" name="Line 18"/>
          <p:cNvSpPr>
            <a:spLocks noChangeShapeType="1"/>
          </p:cNvSpPr>
          <p:nvPr/>
        </p:nvSpPr>
        <p:spPr bwMode="auto">
          <a:xfrm flipV="1">
            <a:off x="1828800" y="1600200"/>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95" name="Freeform 19"/>
          <p:cNvSpPr>
            <a:spLocks/>
          </p:cNvSpPr>
          <p:nvPr/>
        </p:nvSpPr>
        <p:spPr bwMode="auto">
          <a:xfrm>
            <a:off x="5029200" y="1600200"/>
            <a:ext cx="2286000" cy="2667000"/>
          </a:xfrm>
          <a:custGeom>
            <a:avLst/>
            <a:gdLst>
              <a:gd name="T0" fmla="*/ 0 w 1440"/>
              <a:gd name="T1" fmla="*/ 0 h 1680"/>
              <a:gd name="T2" fmla="*/ 432 w 1440"/>
              <a:gd name="T3" fmla="*/ 144 h 1680"/>
              <a:gd name="T4" fmla="*/ 912 w 1440"/>
              <a:gd name="T5" fmla="*/ 528 h 1680"/>
              <a:gd name="T6" fmla="*/ 1200 w 1440"/>
              <a:gd name="T7" fmla="*/ 1008 h 1680"/>
              <a:gd name="T8" fmla="*/ 1440 w 1440"/>
              <a:gd name="T9" fmla="*/ 1680 h 1680"/>
            </a:gdLst>
            <a:ahLst/>
            <a:cxnLst>
              <a:cxn ang="0">
                <a:pos x="T0" y="T1"/>
              </a:cxn>
              <a:cxn ang="0">
                <a:pos x="T2" y="T3"/>
              </a:cxn>
              <a:cxn ang="0">
                <a:pos x="T4" y="T5"/>
              </a:cxn>
              <a:cxn ang="0">
                <a:pos x="T6" y="T7"/>
              </a:cxn>
              <a:cxn ang="0">
                <a:pos x="T8" y="T9"/>
              </a:cxn>
            </a:cxnLst>
            <a:rect l="0" t="0" r="r" b="b"/>
            <a:pathLst>
              <a:path w="1440" h="1680">
                <a:moveTo>
                  <a:pt x="0" y="0"/>
                </a:moveTo>
                <a:cubicBezTo>
                  <a:pt x="140" y="28"/>
                  <a:pt x="280" y="56"/>
                  <a:pt x="432" y="144"/>
                </a:cubicBezTo>
                <a:cubicBezTo>
                  <a:pt x="584" y="232"/>
                  <a:pt x="784" y="384"/>
                  <a:pt x="912" y="528"/>
                </a:cubicBezTo>
                <a:cubicBezTo>
                  <a:pt x="1040" y="672"/>
                  <a:pt x="1112" y="816"/>
                  <a:pt x="1200" y="1008"/>
                </a:cubicBezTo>
                <a:cubicBezTo>
                  <a:pt x="1288" y="1200"/>
                  <a:pt x="1364" y="1440"/>
                  <a:pt x="1440" y="1680"/>
                </a:cubicBezTo>
              </a:path>
            </a:pathLst>
          </a:custGeom>
          <a:noFill/>
          <a:ln w="76200" cap="flat"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96" name="Text Box 20"/>
          <p:cNvSpPr txBox="1">
            <a:spLocks noChangeArrowheads="1"/>
          </p:cNvSpPr>
          <p:nvPr/>
        </p:nvSpPr>
        <p:spPr bwMode="auto">
          <a:xfrm>
            <a:off x="2819400" y="4754563"/>
            <a:ext cx="243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dirty="0">
                <a:solidFill>
                  <a:schemeClr val="tx2"/>
                </a:solidFill>
                <a:latin typeface="Arial Narrow" pitchFamily="34" charset="0"/>
              </a:rPr>
              <a:t>Tension Brace: Yields</a:t>
            </a:r>
            <a:br>
              <a:rPr lang="en-US" altLang="en-US" sz="1800" b="1" dirty="0">
                <a:solidFill>
                  <a:schemeClr val="tx2"/>
                </a:solidFill>
                <a:latin typeface="Arial Narrow" pitchFamily="34" charset="0"/>
              </a:rPr>
            </a:br>
            <a:r>
              <a:rPr lang="en-US" altLang="en-US" sz="1800" b="1" dirty="0">
                <a:latin typeface="Arial Narrow" pitchFamily="34" charset="0"/>
              </a:rPr>
              <a:t>(</a:t>
            </a:r>
            <a:r>
              <a:rPr lang="en-US" altLang="en-US" sz="1800" b="1" i="1" dirty="0">
                <a:latin typeface="Arial Narrow" pitchFamily="34" charset="0"/>
              </a:rPr>
              <a:t>ductile</a:t>
            </a:r>
            <a:r>
              <a:rPr lang="en-US" altLang="en-US" sz="1800" b="1" dirty="0">
                <a:latin typeface="Arial Narrow" pitchFamily="34" charset="0"/>
              </a:rPr>
              <a:t>)</a:t>
            </a:r>
          </a:p>
        </p:txBody>
      </p:sp>
      <p:sp>
        <p:nvSpPr>
          <p:cNvPr id="664597" name="Line 21"/>
          <p:cNvSpPr>
            <a:spLocks noChangeShapeType="1"/>
          </p:cNvSpPr>
          <p:nvPr/>
        </p:nvSpPr>
        <p:spPr bwMode="auto">
          <a:xfrm flipH="1">
            <a:off x="2438400" y="3200400"/>
            <a:ext cx="762000" cy="1752600"/>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98" name="Line 22"/>
          <p:cNvSpPr>
            <a:spLocks noChangeShapeType="1"/>
          </p:cNvSpPr>
          <p:nvPr/>
        </p:nvSpPr>
        <p:spPr bwMode="auto">
          <a:xfrm>
            <a:off x="2438400" y="4953000"/>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599" name="Text Box 23"/>
          <p:cNvSpPr txBox="1">
            <a:spLocks noChangeArrowheads="1"/>
          </p:cNvSpPr>
          <p:nvPr/>
        </p:nvSpPr>
        <p:spPr bwMode="auto">
          <a:xfrm>
            <a:off x="6248400" y="476885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dirty="0">
                <a:solidFill>
                  <a:schemeClr val="tx2"/>
                </a:solidFill>
                <a:latin typeface="Arial Narrow" pitchFamily="34" charset="0"/>
              </a:rPr>
              <a:t>Compression Brace: Buckles</a:t>
            </a:r>
            <a:br>
              <a:rPr lang="en-US" altLang="en-US" sz="1800" b="1" dirty="0">
                <a:solidFill>
                  <a:schemeClr val="tx2"/>
                </a:solidFill>
                <a:latin typeface="Arial Narrow" pitchFamily="34" charset="0"/>
              </a:rPr>
            </a:br>
            <a:r>
              <a:rPr lang="en-US" altLang="en-US" sz="1800" b="1" dirty="0">
                <a:latin typeface="Arial Narrow" pitchFamily="34" charset="0"/>
              </a:rPr>
              <a:t>(</a:t>
            </a:r>
            <a:r>
              <a:rPr lang="en-US" altLang="en-US" sz="1800" b="1" i="1" dirty="0" err="1">
                <a:latin typeface="Arial Narrow" pitchFamily="34" charset="0"/>
              </a:rPr>
              <a:t>nonductile</a:t>
            </a:r>
            <a:r>
              <a:rPr lang="en-US" altLang="en-US" sz="1800" b="1" dirty="0">
                <a:latin typeface="Arial Narrow" pitchFamily="34" charset="0"/>
              </a:rPr>
              <a:t>)</a:t>
            </a:r>
          </a:p>
        </p:txBody>
      </p:sp>
      <p:sp>
        <p:nvSpPr>
          <p:cNvPr id="664600" name="Line 24"/>
          <p:cNvSpPr>
            <a:spLocks noChangeShapeType="1"/>
          </p:cNvSpPr>
          <p:nvPr/>
        </p:nvSpPr>
        <p:spPr bwMode="auto">
          <a:xfrm flipH="1">
            <a:off x="5638800" y="2743200"/>
            <a:ext cx="990600" cy="2209800"/>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601" name="Line 25"/>
          <p:cNvSpPr>
            <a:spLocks noChangeShapeType="1"/>
          </p:cNvSpPr>
          <p:nvPr/>
        </p:nvSpPr>
        <p:spPr bwMode="auto">
          <a:xfrm>
            <a:off x="5638800" y="4953000"/>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4602" name="Text Box 26"/>
          <p:cNvSpPr txBox="1">
            <a:spLocks noChangeArrowheads="1"/>
          </p:cNvSpPr>
          <p:nvPr/>
        </p:nvSpPr>
        <p:spPr bwMode="auto">
          <a:xfrm>
            <a:off x="2819400" y="5592763"/>
            <a:ext cx="518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dirty="0">
                <a:solidFill>
                  <a:schemeClr val="tx2"/>
                </a:solidFill>
                <a:latin typeface="Arial Narrow" pitchFamily="34" charset="0"/>
              </a:rPr>
              <a:t>Columns and beams: remain essentially elastic</a:t>
            </a:r>
          </a:p>
        </p:txBody>
      </p:sp>
      <p:sp>
        <p:nvSpPr>
          <p:cNvPr id="4" name="Text Placeholder 3"/>
          <p:cNvSpPr>
            <a:spLocks noGrp="1"/>
          </p:cNvSpPr>
          <p:nvPr>
            <p:ph type="body" sz="quarter" idx="38"/>
          </p:nvPr>
        </p:nvSpPr>
        <p:spPr/>
        <p:txBody>
          <a:bodyPr/>
          <a:lstStyle/>
          <a:p>
            <a:r>
              <a:rPr lang="en-US" dirty="0"/>
              <a:t>Inelastic Response of CBFs under Earthquake Loading</a:t>
            </a:r>
          </a:p>
          <a:p>
            <a:endParaRPr lang="en-US" dirty="0"/>
          </a:p>
        </p:txBody>
      </p:sp>
      <p:sp>
        <p:nvSpPr>
          <p:cNvPr id="31"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49</a:t>
            </a:fld>
            <a:endParaRPr lang="en-US" altLang="en-US"/>
          </a:p>
        </p:txBody>
      </p:sp>
    </p:spTree>
    <p:extLst>
      <p:ext uri="{BB962C8B-B14F-4D97-AF65-F5344CB8AC3E}">
        <p14:creationId xmlns:p14="http://schemas.microsoft.com/office/powerpoint/2010/main" val="30313031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2" descr="ut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8600"/>
            <a:ext cx="9144000" cy="386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5</a:t>
            </a:fld>
            <a:endParaRPr lang="en-US" altLang="en-US"/>
          </a:p>
        </p:txBody>
      </p:sp>
    </p:spTree>
    <p:extLst>
      <p:ext uri="{BB962C8B-B14F-4D97-AF65-F5344CB8AC3E}">
        <p14:creationId xmlns:p14="http://schemas.microsoft.com/office/powerpoint/2010/main" val="32908865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7" name="Line 3"/>
          <p:cNvSpPr>
            <a:spLocks noChangeShapeType="1"/>
          </p:cNvSpPr>
          <p:nvPr/>
        </p:nvSpPr>
        <p:spPr bwMode="auto">
          <a:xfrm flipV="1">
            <a:off x="18288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28" name="Line 4"/>
          <p:cNvSpPr>
            <a:spLocks noChangeShapeType="1"/>
          </p:cNvSpPr>
          <p:nvPr/>
        </p:nvSpPr>
        <p:spPr bwMode="auto">
          <a:xfrm flipV="1">
            <a:off x="45720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29" name="Line 5"/>
          <p:cNvSpPr>
            <a:spLocks noChangeShapeType="1"/>
          </p:cNvSpPr>
          <p:nvPr/>
        </p:nvSpPr>
        <p:spPr bwMode="auto">
          <a:xfrm flipV="1">
            <a:off x="73152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30" name="Line 6"/>
          <p:cNvSpPr>
            <a:spLocks noChangeShapeType="1"/>
          </p:cNvSpPr>
          <p:nvPr/>
        </p:nvSpPr>
        <p:spPr bwMode="auto">
          <a:xfrm>
            <a:off x="18288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31" name="Line 7"/>
          <p:cNvSpPr>
            <a:spLocks noChangeShapeType="1"/>
          </p:cNvSpPr>
          <p:nvPr/>
        </p:nvSpPr>
        <p:spPr bwMode="auto">
          <a:xfrm>
            <a:off x="45720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32" name="Line 8"/>
          <p:cNvSpPr>
            <a:spLocks noChangeShapeType="1"/>
          </p:cNvSpPr>
          <p:nvPr/>
        </p:nvSpPr>
        <p:spPr bwMode="auto">
          <a:xfrm>
            <a:off x="16764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33" name="Line 9"/>
          <p:cNvSpPr>
            <a:spLocks noChangeShapeType="1"/>
          </p:cNvSpPr>
          <p:nvPr/>
        </p:nvSpPr>
        <p:spPr bwMode="auto">
          <a:xfrm>
            <a:off x="44196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34" name="Line 10"/>
          <p:cNvSpPr>
            <a:spLocks noChangeShapeType="1"/>
          </p:cNvSpPr>
          <p:nvPr/>
        </p:nvSpPr>
        <p:spPr bwMode="auto">
          <a:xfrm>
            <a:off x="71628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35" name="Line 11"/>
          <p:cNvSpPr>
            <a:spLocks noChangeShapeType="1"/>
          </p:cNvSpPr>
          <p:nvPr/>
        </p:nvSpPr>
        <p:spPr bwMode="auto">
          <a:xfrm flipV="1">
            <a:off x="18288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36" name="Line 12"/>
          <p:cNvSpPr>
            <a:spLocks noChangeShapeType="1"/>
          </p:cNvSpPr>
          <p:nvPr/>
        </p:nvSpPr>
        <p:spPr bwMode="auto">
          <a:xfrm>
            <a:off x="45720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37" name="AutoShape 13"/>
          <p:cNvSpPr>
            <a:spLocks noChangeArrowheads="1"/>
          </p:cNvSpPr>
          <p:nvPr/>
        </p:nvSpPr>
        <p:spPr bwMode="auto">
          <a:xfrm rot="10800000">
            <a:off x="7924800" y="1485900"/>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6638" name="Line 14"/>
          <p:cNvSpPr>
            <a:spLocks noChangeShapeType="1"/>
          </p:cNvSpPr>
          <p:nvPr/>
        </p:nvSpPr>
        <p:spPr bwMode="auto">
          <a:xfrm>
            <a:off x="1371600" y="1600200"/>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39" name="Text Box 15"/>
          <p:cNvSpPr txBox="1">
            <a:spLocks noChangeArrowheads="1"/>
          </p:cNvSpPr>
          <p:nvPr/>
        </p:nvSpPr>
        <p:spPr bwMode="auto">
          <a:xfrm>
            <a:off x="2819400" y="4754563"/>
            <a:ext cx="2819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dirty="0">
                <a:solidFill>
                  <a:schemeClr val="tx2"/>
                </a:solidFill>
                <a:latin typeface="Arial Narrow" pitchFamily="34" charset="0"/>
              </a:rPr>
              <a:t>Compression Brace (previously in tension): Buckles</a:t>
            </a:r>
            <a:r>
              <a:rPr lang="en-US" altLang="en-US" sz="1800" b="1" dirty="0">
                <a:latin typeface="Arial Narrow" pitchFamily="34" charset="0"/>
              </a:rPr>
              <a:t/>
            </a:r>
            <a:br>
              <a:rPr lang="en-US" altLang="en-US" sz="1800" b="1" dirty="0">
                <a:latin typeface="Arial Narrow" pitchFamily="34" charset="0"/>
              </a:rPr>
            </a:br>
            <a:r>
              <a:rPr lang="en-US" altLang="en-US" sz="1800" b="1" dirty="0">
                <a:latin typeface="Arial Narrow" pitchFamily="34" charset="0"/>
              </a:rPr>
              <a:t>(</a:t>
            </a:r>
            <a:r>
              <a:rPr lang="en-US" altLang="en-US" sz="1800" b="1" i="1" dirty="0" err="1">
                <a:latin typeface="Arial Narrow" pitchFamily="34" charset="0"/>
              </a:rPr>
              <a:t>nonductile</a:t>
            </a:r>
            <a:r>
              <a:rPr lang="en-US" altLang="en-US" sz="1800" b="1" dirty="0">
                <a:latin typeface="Arial Narrow" pitchFamily="34" charset="0"/>
              </a:rPr>
              <a:t>)</a:t>
            </a:r>
          </a:p>
        </p:txBody>
      </p:sp>
      <p:sp>
        <p:nvSpPr>
          <p:cNvPr id="666640" name="Freeform 16"/>
          <p:cNvSpPr>
            <a:spLocks/>
          </p:cNvSpPr>
          <p:nvPr/>
        </p:nvSpPr>
        <p:spPr bwMode="auto">
          <a:xfrm>
            <a:off x="2438400" y="2428875"/>
            <a:ext cx="323850" cy="2524125"/>
          </a:xfrm>
          <a:custGeom>
            <a:avLst/>
            <a:gdLst>
              <a:gd name="T0" fmla="*/ 204 w 204"/>
              <a:gd name="T1" fmla="*/ 0 h 1590"/>
              <a:gd name="T2" fmla="*/ 0 w 204"/>
              <a:gd name="T3" fmla="*/ 1590 h 1590"/>
            </a:gdLst>
            <a:ahLst/>
            <a:cxnLst>
              <a:cxn ang="0">
                <a:pos x="T0" y="T1"/>
              </a:cxn>
              <a:cxn ang="0">
                <a:pos x="T2" y="T3"/>
              </a:cxn>
            </a:cxnLst>
            <a:rect l="0" t="0" r="r" b="b"/>
            <a:pathLst>
              <a:path w="204" h="1590">
                <a:moveTo>
                  <a:pt x="204" y="0"/>
                </a:moveTo>
                <a:lnTo>
                  <a:pt x="0" y="159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41" name="Line 17"/>
          <p:cNvSpPr>
            <a:spLocks noChangeShapeType="1"/>
          </p:cNvSpPr>
          <p:nvPr/>
        </p:nvSpPr>
        <p:spPr bwMode="auto">
          <a:xfrm>
            <a:off x="2438400" y="4953000"/>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42" name="Text Box 18"/>
          <p:cNvSpPr txBox="1">
            <a:spLocks noChangeArrowheads="1"/>
          </p:cNvSpPr>
          <p:nvPr/>
        </p:nvSpPr>
        <p:spPr bwMode="auto">
          <a:xfrm>
            <a:off x="6248400" y="4768850"/>
            <a:ext cx="2819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dirty="0">
                <a:solidFill>
                  <a:schemeClr val="tx2"/>
                </a:solidFill>
                <a:latin typeface="Arial Narrow" pitchFamily="34" charset="0"/>
              </a:rPr>
              <a:t>Tension Brace (previously in compression): Yields</a:t>
            </a:r>
            <a:br>
              <a:rPr lang="en-US" altLang="en-US" sz="1800" b="1" dirty="0">
                <a:solidFill>
                  <a:schemeClr val="tx2"/>
                </a:solidFill>
                <a:latin typeface="Arial Narrow" pitchFamily="34" charset="0"/>
              </a:rPr>
            </a:br>
            <a:r>
              <a:rPr lang="en-US" altLang="en-US" sz="1800" b="1" dirty="0">
                <a:latin typeface="Arial Narrow" pitchFamily="34" charset="0"/>
              </a:rPr>
              <a:t> (</a:t>
            </a:r>
            <a:r>
              <a:rPr lang="en-US" altLang="en-US" sz="1800" b="1" i="1" dirty="0">
                <a:latin typeface="Arial Narrow" pitchFamily="34" charset="0"/>
              </a:rPr>
              <a:t>ductile</a:t>
            </a:r>
            <a:r>
              <a:rPr lang="en-US" altLang="en-US" sz="1800" b="1" dirty="0">
                <a:latin typeface="Arial Narrow" pitchFamily="34" charset="0"/>
              </a:rPr>
              <a:t>)</a:t>
            </a:r>
          </a:p>
        </p:txBody>
      </p:sp>
      <p:sp>
        <p:nvSpPr>
          <p:cNvPr id="666643" name="Freeform 19"/>
          <p:cNvSpPr>
            <a:spLocks/>
          </p:cNvSpPr>
          <p:nvPr/>
        </p:nvSpPr>
        <p:spPr bwMode="auto">
          <a:xfrm>
            <a:off x="5638800" y="3505200"/>
            <a:ext cx="657225" cy="1447800"/>
          </a:xfrm>
          <a:custGeom>
            <a:avLst/>
            <a:gdLst>
              <a:gd name="T0" fmla="*/ 414 w 414"/>
              <a:gd name="T1" fmla="*/ 0 h 912"/>
              <a:gd name="T2" fmla="*/ 0 w 414"/>
              <a:gd name="T3" fmla="*/ 912 h 912"/>
            </a:gdLst>
            <a:ahLst/>
            <a:cxnLst>
              <a:cxn ang="0">
                <a:pos x="T0" y="T1"/>
              </a:cxn>
              <a:cxn ang="0">
                <a:pos x="T2" y="T3"/>
              </a:cxn>
            </a:cxnLst>
            <a:rect l="0" t="0" r="r" b="b"/>
            <a:pathLst>
              <a:path w="414" h="912">
                <a:moveTo>
                  <a:pt x="414" y="0"/>
                </a:moveTo>
                <a:lnTo>
                  <a:pt x="0" y="912"/>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44" name="Line 20"/>
          <p:cNvSpPr>
            <a:spLocks noChangeShapeType="1"/>
          </p:cNvSpPr>
          <p:nvPr/>
        </p:nvSpPr>
        <p:spPr bwMode="auto">
          <a:xfrm>
            <a:off x="5638800" y="4953000"/>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45" name="Text Box 21"/>
          <p:cNvSpPr txBox="1">
            <a:spLocks noChangeArrowheads="1"/>
          </p:cNvSpPr>
          <p:nvPr/>
        </p:nvSpPr>
        <p:spPr bwMode="auto">
          <a:xfrm>
            <a:off x="2819400" y="6093296"/>
            <a:ext cx="518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dirty="0">
                <a:solidFill>
                  <a:schemeClr val="tx2"/>
                </a:solidFill>
                <a:latin typeface="Arial Narrow" pitchFamily="34" charset="0"/>
              </a:rPr>
              <a:t>Columns and beams: remain essentially elastic</a:t>
            </a:r>
          </a:p>
        </p:txBody>
      </p:sp>
      <p:sp>
        <p:nvSpPr>
          <p:cNvPr id="666646" name="Line 22"/>
          <p:cNvSpPr>
            <a:spLocks noChangeShapeType="1"/>
          </p:cNvSpPr>
          <p:nvPr/>
        </p:nvSpPr>
        <p:spPr bwMode="auto">
          <a:xfrm flipH="1" flipV="1">
            <a:off x="68580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47" name="Line 23"/>
          <p:cNvSpPr>
            <a:spLocks noChangeShapeType="1"/>
          </p:cNvSpPr>
          <p:nvPr/>
        </p:nvSpPr>
        <p:spPr bwMode="auto">
          <a:xfrm flipH="1" flipV="1">
            <a:off x="41148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48" name="Line 24"/>
          <p:cNvSpPr>
            <a:spLocks noChangeShapeType="1"/>
          </p:cNvSpPr>
          <p:nvPr/>
        </p:nvSpPr>
        <p:spPr bwMode="auto">
          <a:xfrm flipH="1" flipV="1">
            <a:off x="13716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49" name="Line 25"/>
          <p:cNvSpPr>
            <a:spLocks noChangeShapeType="1"/>
          </p:cNvSpPr>
          <p:nvPr/>
        </p:nvSpPr>
        <p:spPr bwMode="auto">
          <a:xfrm flipH="1" flipV="1">
            <a:off x="4114800" y="1600200"/>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6650" name="Freeform 26"/>
          <p:cNvSpPr>
            <a:spLocks/>
          </p:cNvSpPr>
          <p:nvPr/>
        </p:nvSpPr>
        <p:spPr bwMode="auto">
          <a:xfrm rot="-16716108" flipH="1" flipV="1">
            <a:off x="1819275" y="1619250"/>
            <a:ext cx="2286000" cy="2667000"/>
          </a:xfrm>
          <a:custGeom>
            <a:avLst/>
            <a:gdLst>
              <a:gd name="T0" fmla="*/ 0 w 1440"/>
              <a:gd name="T1" fmla="*/ 0 h 1680"/>
              <a:gd name="T2" fmla="*/ 432 w 1440"/>
              <a:gd name="T3" fmla="*/ 144 h 1680"/>
              <a:gd name="T4" fmla="*/ 912 w 1440"/>
              <a:gd name="T5" fmla="*/ 528 h 1680"/>
              <a:gd name="T6" fmla="*/ 1200 w 1440"/>
              <a:gd name="T7" fmla="*/ 1008 h 1680"/>
              <a:gd name="T8" fmla="*/ 1440 w 1440"/>
              <a:gd name="T9" fmla="*/ 1680 h 1680"/>
            </a:gdLst>
            <a:ahLst/>
            <a:cxnLst>
              <a:cxn ang="0">
                <a:pos x="T0" y="T1"/>
              </a:cxn>
              <a:cxn ang="0">
                <a:pos x="T2" y="T3"/>
              </a:cxn>
              <a:cxn ang="0">
                <a:pos x="T4" y="T5"/>
              </a:cxn>
              <a:cxn ang="0">
                <a:pos x="T6" y="T7"/>
              </a:cxn>
              <a:cxn ang="0">
                <a:pos x="T8" y="T9"/>
              </a:cxn>
            </a:cxnLst>
            <a:rect l="0" t="0" r="r" b="b"/>
            <a:pathLst>
              <a:path w="1440" h="1680">
                <a:moveTo>
                  <a:pt x="0" y="0"/>
                </a:moveTo>
                <a:cubicBezTo>
                  <a:pt x="140" y="28"/>
                  <a:pt x="280" y="56"/>
                  <a:pt x="432" y="144"/>
                </a:cubicBezTo>
                <a:cubicBezTo>
                  <a:pt x="584" y="232"/>
                  <a:pt x="784" y="384"/>
                  <a:pt x="912" y="528"/>
                </a:cubicBezTo>
                <a:cubicBezTo>
                  <a:pt x="1040" y="672"/>
                  <a:pt x="1112" y="816"/>
                  <a:pt x="1200" y="1008"/>
                </a:cubicBezTo>
                <a:cubicBezTo>
                  <a:pt x="1288" y="1200"/>
                  <a:pt x="1364" y="1440"/>
                  <a:pt x="1440" y="1680"/>
                </a:cubicBezTo>
              </a:path>
            </a:pathLst>
          </a:custGeom>
          <a:noFill/>
          <a:ln w="76200" cap="flat"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a:t>Inelastic Response of CBFs under Earthquake Loading</a:t>
            </a:r>
          </a:p>
          <a:p>
            <a:endParaRPr lang="en-US" dirty="0"/>
          </a:p>
        </p:txBody>
      </p:sp>
      <p:sp>
        <p:nvSpPr>
          <p:cNvPr id="2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50</a:t>
            </a:fld>
            <a:endParaRPr lang="en-US" altLang="en-US"/>
          </a:p>
        </p:txBody>
      </p:sp>
    </p:spTree>
    <p:extLst>
      <p:ext uri="{BB962C8B-B14F-4D97-AF65-F5344CB8AC3E}">
        <p14:creationId xmlns:p14="http://schemas.microsoft.com/office/powerpoint/2010/main" val="23218787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268760"/>
            <a:ext cx="8084619" cy="4854478"/>
          </a:xfrm>
        </p:spPr>
        <p:txBody>
          <a:bodyPr/>
          <a:lstStyle/>
          <a:p>
            <a:pPr marL="342900" indent="-342900">
              <a:buFont typeface="Arial" panose="020B0604020202020204" pitchFamily="34" charset="0"/>
              <a:buChar char="•"/>
            </a:pPr>
            <a:r>
              <a:rPr lang="en-US" sz="2200" dirty="0">
                <a:latin typeface="+mn-lt"/>
                <a:cs typeface="Calibri Light" panose="020F0302020204030204" pitchFamily="34" charset="0"/>
              </a:rPr>
              <a:t>Framing system with beam, columns and braces. At least one end of every brace is connected to isolate a segment of the beam called a </a:t>
            </a:r>
            <a:r>
              <a:rPr lang="en-US" sz="2200" b="1" i="1" dirty="0">
                <a:solidFill>
                  <a:schemeClr val="tx2"/>
                </a:solidFill>
                <a:latin typeface="+mn-lt"/>
                <a:cs typeface="Calibri Light" panose="020F0302020204030204" pitchFamily="34" charset="0"/>
              </a:rPr>
              <a:t>link</a:t>
            </a:r>
            <a:r>
              <a:rPr lang="en-US" sz="2200" dirty="0" smtClean="0">
                <a:latin typeface="+mn-lt"/>
                <a:cs typeface="Calibri Light" panose="020F0302020204030204" pitchFamily="34" charset="0"/>
              </a:rPr>
              <a:t>.</a:t>
            </a:r>
          </a:p>
          <a:p>
            <a:endParaRPr lang="en-US" sz="2200" dirty="0">
              <a:latin typeface="+mn-lt"/>
              <a:cs typeface="Calibri Light" panose="020F0302020204030204" pitchFamily="34" charset="0"/>
            </a:endParaRPr>
          </a:p>
          <a:p>
            <a:pPr marL="342900" indent="-342900">
              <a:buFont typeface="Arial" panose="020B0604020202020204" pitchFamily="34" charset="0"/>
              <a:buChar char="•"/>
            </a:pPr>
            <a:r>
              <a:rPr lang="en-US" sz="2200" dirty="0">
                <a:latin typeface="+mn-lt"/>
                <a:cs typeface="Calibri Light" panose="020F0302020204030204" pitchFamily="34" charset="0"/>
              </a:rPr>
              <a:t>Resist lateral load through a combination of frame action and truss action. EBFs can be viewed as a hybrid system between moment frames and concentrically braced frames.</a:t>
            </a:r>
          </a:p>
          <a:p>
            <a:pPr marL="342900" indent="-342900">
              <a:buFont typeface="Arial" panose="020B0604020202020204" pitchFamily="34" charset="0"/>
              <a:buChar char="•"/>
            </a:pPr>
            <a:endParaRPr lang="en-US" sz="2200" dirty="0">
              <a:latin typeface="+mn-lt"/>
              <a:cs typeface="Calibri Light" panose="020F0302020204030204" pitchFamily="34" charset="0"/>
            </a:endParaRPr>
          </a:p>
          <a:p>
            <a:pPr marL="342900" indent="-342900">
              <a:buFont typeface="Arial" panose="020B0604020202020204" pitchFamily="34" charset="0"/>
              <a:buChar char="•"/>
            </a:pPr>
            <a:r>
              <a:rPr lang="en-US" sz="2200" dirty="0">
                <a:latin typeface="+mn-lt"/>
                <a:cs typeface="Calibri Light" panose="020F0302020204030204" pitchFamily="34" charset="0"/>
              </a:rPr>
              <a:t>Develop ductility through inelastic action in the </a:t>
            </a:r>
            <a:r>
              <a:rPr lang="en-US" sz="2200" b="1" i="1" dirty="0">
                <a:solidFill>
                  <a:schemeClr val="tx2"/>
                </a:solidFill>
                <a:latin typeface="+mn-lt"/>
                <a:cs typeface="Calibri Light" panose="020F0302020204030204" pitchFamily="34" charset="0"/>
              </a:rPr>
              <a:t>links</a:t>
            </a:r>
            <a:r>
              <a:rPr lang="en-US" sz="2200" dirty="0">
                <a:latin typeface="+mn-lt"/>
                <a:cs typeface="Calibri Light" panose="020F0302020204030204" pitchFamily="34" charset="0"/>
              </a:rPr>
              <a:t>.</a:t>
            </a:r>
          </a:p>
          <a:p>
            <a:pPr marL="342900" indent="-342900">
              <a:buFont typeface="Arial" panose="020B0604020202020204" pitchFamily="34" charset="0"/>
              <a:buChar char="•"/>
            </a:pPr>
            <a:endParaRPr lang="en-US" sz="2200" dirty="0">
              <a:latin typeface="+mn-lt"/>
              <a:cs typeface="Calibri Light" panose="020F0302020204030204" pitchFamily="34" charset="0"/>
            </a:endParaRPr>
          </a:p>
          <a:p>
            <a:pPr marL="342900" indent="-342900">
              <a:buFont typeface="Arial" panose="020B0604020202020204" pitchFamily="34" charset="0"/>
              <a:buChar char="•"/>
            </a:pPr>
            <a:r>
              <a:rPr lang="en-US" sz="2200" dirty="0">
                <a:latin typeface="+mn-lt"/>
                <a:cs typeface="Calibri Light" panose="020F0302020204030204" pitchFamily="34" charset="0"/>
              </a:rPr>
              <a:t>EBFs can supply high levels of ductility (similar to MRFs), but can also provide high levels of elastic stiffness (similar to CBFs)</a:t>
            </a:r>
          </a:p>
          <a:p>
            <a:endParaRPr lang="en-US" sz="2200" dirty="0">
              <a:latin typeface="+mn-lt"/>
              <a:cs typeface="Calibri Light" panose="020F0302020204030204" pitchFamily="34" charset="0"/>
            </a:endParaRPr>
          </a:p>
        </p:txBody>
      </p:sp>
      <p:sp>
        <p:nvSpPr>
          <p:cNvPr id="3" name="Text Placeholder 2"/>
          <p:cNvSpPr>
            <a:spLocks noGrp="1"/>
          </p:cNvSpPr>
          <p:nvPr>
            <p:ph type="body" sz="quarter" idx="38"/>
          </p:nvPr>
        </p:nvSpPr>
        <p:spPr/>
        <p:txBody>
          <a:bodyPr/>
          <a:lstStyle/>
          <a:p>
            <a:r>
              <a:rPr lang="en-US" dirty="0" smtClean="0"/>
              <a:t>Eccentrically Braced Frames (EBFs)</a:t>
            </a:r>
            <a:endParaRPr lang="en-US" dirty="0"/>
          </a:p>
        </p:txBody>
      </p:sp>
      <p:sp>
        <p:nvSpPr>
          <p:cNvPr id="8"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51</a:t>
            </a:fld>
            <a:endParaRPr lang="en-US" altLang="en-US" dirty="0"/>
          </a:p>
        </p:txBody>
      </p:sp>
    </p:spTree>
    <p:extLst>
      <p:ext uri="{BB962C8B-B14F-4D97-AF65-F5344CB8AC3E}">
        <p14:creationId xmlns:p14="http://schemas.microsoft.com/office/powerpoint/2010/main" val="1199632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 name="Group 2"/>
          <p:cNvGrpSpPr>
            <a:grpSpLocks/>
          </p:cNvGrpSpPr>
          <p:nvPr/>
        </p:nvGrpSpPr>
        <p:grpSpPr bwMode="auto">
          <a:xfrm>
            <a:off x="1614487" y="624976"/>
            <a:ext cx="6067425" cy="6003925"/>
            <a:chOff x="969" y="168"/>
            <a:chExt cx="3822" cy="3782"/>
          </a:xfrm>
        </p:grpSpPr>
        <p:grpSp>
          <p:nvGrpSpPr>
            <p:cNvPr id="265" name="Group 3"/>
            <p:cNvGrpSpPr>
              <a:grpSpLocks/>
            </p:cNvGrpSpPr>
            <p:nvPr/>
          </p:nvGrpSpPr>
          <p:grpSpPr bwMode="auto">
            <a:xfrm>
              <a:off x="1053" y="168"/>
              <a:ext cx="3648" cy="3734"/>
              <a:chOff x="1053" y="168"/>
              <a:chExt cx="3648" cy="3734"/>
            </a:xfrm>
          </p:grpSpPr>
          <p:sp>
            <p:nvSpPr>
              <p:cNvPr id="278" name="Freeform 4"/>
              <p:cNvSpPr>
                <a:spLocks/>
              </p:cNvSpPr>
              <p:nvPr/>
            </p:nvSpPr>
            <p:spPr bwMode="auto">
              <a:xfrm flipH="1">
                <a:off x="4187"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79" name="Group 5"/>
              <p:cNvGrpSpPr>
                <a:grpSpLocks/>
              </p:cNvGrpSpPr>
              <p:nvPr/>
            </p:nvGrpSpPr>
            <p:grpSpPr bwMode="auto">
              <a:xfrm flipH="1">
                <a:off x="3072" y="2318"/>
                <a:ext cx="355" cy="242"/>
                <a:chOff x="2334" y="1156"/>
                <a:chExt cx="355" cy="242"/>
              </a:xfrm>
            </p:grpSpPr>
            <p:sp>
              <p:nvSpPr>
                <p:cNvPr id="385" name="Freeform 6"/>
                <p:cNvSpPr>
                  <a:spLocks/>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86" name="Rectangle 7"/>
                <p:cNvSpPr>
                  <a:spLocks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280" name="Group 8"/>
              <p:cNvGrpSpPr>
                <a:grpSpLocks/>
              </p:cNvGrpSpPr>
              <p:nvPr/>
            </p:nvGrpSpPr>
            <p:grpSpPr bwMode="auto">
              <a:xfrm flipH="1">
                <a:off x="3071" y="2031"/>
                <a:ext cx="1435" cy="287"/>
                <a:chOff x="1255" y="869"/>
                <a:chExt cx="1435" cy="287"/>
              </a:xfrm>
            </p:grpSpPr>
            <p:grpSp>
              <p:nvGrpSpPr>
                <p:cNvPr id="378" name="Group 9"/>
                <p:cNvGrpSpPr>
                  <a:grpSpLocks/>
                </p:cNvGrpSpPr>
                <p:nvPr/>
              </p:nvGrpSpPr>
              <p:grpSpPr bwMode="auto">
                <a:xfrm>
                  <a:off x="1255" y="869"/>
                  <a:ext cx="1434" cy="287"/>
                  <a:chOff x="1255" y="869"/>
                  <a:chExt cx="1434" cy="287"/>
                </a:xfrm>
              </p:grpSpPr>
              <p:grpSp>
                <p:nvGrpSpPr>
                  <p:cNvPr id="380" name="Group 10"/>
                  <p:cNvGrpSpPr>
                    <a:grpSpLocks/>
                  </p:cNvGrpSpPr>
                  <p:nvPr/>
                </p:nvGrpSpPr>
                <p:grpSpPr bwMode="auto">
                  <a:xfrm>
                    <a:off x="1255" y="869"/>
                    <a:ext cx="1434" cy="287"/>
                    <a:chOff x="1255" y="869"/>
                    <a:chExt cx="1434" cy="287"/>
                  </a:xfrm>
                </p:grpSpPr>
                <p:sp>
                  <p:nvSpPr>
                    <p:cNvPr id="382" name="Rectangle 11"/>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83" name="Line 12"/>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84" name="Line 13"/>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81" name="Rectangle 14"/>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79" name="Rectangle 15"/>
                <p:cNvSpPr>
                  <a:spLocks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81" name="Rectangle 16"/>
              <p:cNvSpPr>
                <a:spLocks noChangeArrowheads="1"/>
              </p:cNvSpPr>
              <p:nvPr/>
            </p:nvSpPr>
            <p:spPr bwMode="auto">
              <a:xfrm rot="2897558" flipH="1">
                <a:off x="2989" y="2994"/>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2" name="Rectangle 17"/>
              <p:cNvSpPr>
                <a:spLocks noChangeArrowheads="1"/>
              </p:cNvSpPr>
              <p:nvPr/>
            </p:nvSpPr>
            <p:spPr bwMode="auto">
              <a:xfrm flipH="1">
                <a:off x="3410" y="2064"/>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3" name="Line 18"/>
              <p:cNvSpPr>
                <a:spLocks noChangeShapeType="1"/>
              </p:cNvSpPr>
              <p:nvPr/>
            </p:nvSpPr>
            <p:spPr bwMode="auto">
              <a:xfrm flipH="1">
                <a:off x="3075" y="203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4" name="Line 19"/>
              <p:cNvSpPr>
                <a:spLocks noChangeShapeType="1"/>
              </p:cNvSpPr>
              <p:nvPr/>
            </p:nvSpPr>
            <p:spPr bwMode="auto">
              <a:xfrm flipH="1">
                <a:off x="3075" y="206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5" name="Line 20"/>
              <p:cNvSpPr>
                <a:spLocks noChangeShapeType="1"/>
              </p:cNvSpPr>
              <p:nvPr/>
            </p:nvSpPr>
            <p:spPr bwMode="auto">
              <a:xfrm flipH="1">
                <a:off x="3075" y="2286"/>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6" name="Line 21"/>
              <p:cNvSpPr>
                <a:spLocks noChangeShapeType="1"/>
              </p:cNvSpPr>
              <p:nvPr/>
            </p:nvSpPr>
            <p:spPr bwMode="auto">
              <a:xfrm flipH="1">
                <a:off x="3075" y="2315"/>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7" name="Freeform 22"/>
              <p:cNvSpPr>
                <a:spLocks/>
              </p:cNvSpPr>
              <p:nvPr/>
            </p:nvSpPr>
            <p:spPr bwMode="auto">
              <a:xfrm>
                <a:off x="1260"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88" name="Group 23"/>
              <p:cNvGrpSpPr>
                <a:grpSpLocks/>
              </p:cNvGrpSpPr>
              <p:nvPr/>
            </p:nvGrpSpPr>
            <p:grpSpPr bwMode="auto">
              <a:xfrm>
                <a:off x="2335" y="2318"/>
                <a:ext cx="355" cy="242"/>
                <a:chOff x="2334" y="1156"/>
                <a:chExt cx="355" cy="242"/>
              </a:xfrm>
            </p:grpSpPr>
            <p:sp>
              <p:nvSpPr>
                <p:cNvPr id="376" name="Freeform 24"/>
                <p:cNvSpPr>
                  <a:spLocks/>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7" name="Rectangle 25"/>
                <p:cNvSpPr>
                  <a:spLocks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289" name="Group 26"/>
              <p:cNvGrpSpPr>
                <a:grpSpLocks/>
              </p:cNvGrpSpPr>
              <p:nvPr/>
            </p:nvGrpSpPr>
            <p:grpSpPr bwMode="auto">
              <a:xfrm>
                <a:off x="1256" y="2031"/>
                <a:ext cx="1435" cy="287"/>
                <a:chOff x="1255" y="869"/>
                <a:chExt cx="1435" cy="287"/>
              </a:xfrm>
            </p:grpSpPr>
            <p:grpSp>
              <p:nvGrpSpPr>
                <p:cNvPr id="369" name="Group 27"/>
                <p:cNvGrpSpPr>
                  <a:grpSpLocks/>
                </p:cNvGrpSpPr>
                <p:nvPr/>
              </p:nvGrpSpPr>
              <p:grpSpPr bwMode="auto">
                <a:xfrm>
                  <a:off x="1255" y="869"/>
                  <a:ext cx="1434" cy="287"/>
                  <a:chOff x="1255" y="869"/>
                  <a:chExt cx="1434" cy="287"/>
                </a:xfrm>
              </p:grpSpPr>
              <p:grpSp>
                <p:nvGrpSpPr>
                  <p:cNvPr id="371" name="Group 28"/>
                  <p:cNvGrpSpPr>
                    <a:grpSpLocks/>
                  </p:cNvGrpSpPr>
                  <p:nvPr/>
                </p:nvGrpSpPr>
                <p:grpSpPr bwMode="auto">
                  <a:xfrm>
                    <a:off x="1255" y="869"/>
                    <a:ext cx="1434" cy="287"/>
                    <a:chOff x="1255" y="869"/>
                    <a:chExt cx="1434" cy="287"/>
                  </a:xfrm>
                </p:grpSpPr>
                <p:sp>
                  <p:nvSpPr>
                    <p:cNvPr id="373" name="Rectangle 29"/>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4" name="Line 30"/>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5" name="Line 31"/>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72" name="Rectangle 32"/>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70" name="Rectangle 33"/>
                <p:cNvSpPr>
                  <a:spLocks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90" name="Rectangle 34"/>
              <p:cNvSpPr>
                <a:spLocks noChangeArrowheads="1"/>
              </p:cNvSpPr>
              <p:nvPr/>
            </p:nvSpPr>
            <p:spPr bwMode="auto">
              <a:xfrm rot="-2897558">
                <a:off x="1052" y="2994"/>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1" name="Rectangle 35"/>
              <p:cNvSpPr>
                <a:spLocks noChangeArrowheads="1"/>
              </p:cNvSpPr>
              <p:nvPr/>
            </p:nvSpPr>
            <p:spPr bwMode="auto">
              <a:xfrm>
                <a:off x="2335" y="2064"/>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2" name="Line 36"/>
              <p:cNvSpPr>
                <a:spLocks noChangeShapeType="1"/>
              </p:cNvSpPr>
              <p:nvPr/>
            </p:nvSpPr>
            <p:spPr bwMode="auto">
              <a:xfrm>
                <a:off x="1260" y="203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3" name="Line 37"/>
              <p:cNvSpPr>
                <a:spLocks noChangeShapeType="1"/>
              </p:cNvSpPr>
              <p:nvPr/>
            </p:nvSpPr>
            <p:spPr bwMode="auto">
              <a:xfrm>
                <a:off x="1260" y="206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4" name="Line 38"/>
              <p:cNvSpPr>
                <a:spLocks noChangeShapeType="1"/>
              </p:cNvSpPr>
              <p:nvPr/>
            </p:nvSpPr>
            <p:spPr bwMode="auto">
              <a:xfrm>
                <a:off x="1260" y="2286"/>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5" name="Line 39"/>
              <p:cNvSpPr>
                <a:spLocks noChangeShapeType="1"/>
              </p:cNvSpPr>
              <p:nvPr/>
            </p:nvSpPr>
            <p:spPr bwMode="auto">
              <a:xfrm>
                <a:off x="1260" y="2315"/>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96" name="Group 40"/>
              <p:cNvGrpSpPr>
                <a:grpSpLocks/>
              </p:cNvGrpSpPr>
              <p:nvPr/>
            </p:nvGrpSpPr>
            <p:grpSpPr bwMode="auto">
              <a:xfrm>
                <a:off x="2687" y="2031"/>
                <a:ext cx="392" cy="287"/>
                <a:chOff x="2686" y="869"/>
                <a:chExt cx="392" cy="287"/>
              </a:xfrm>
            </p:grpSpPr>
            <p:sp>
              <p:nvSpPr>
                <p:cNvPr id="364" name="Rectangle 41"/>
                <p:cNvSpPr>
                  <a:spLocks noChangeArrowheads="1"/>
                </p:cNvSpPr>
                <p:nvPr/>
              </p:nvSpPr>
              <p:spPr bwMode="auto">
                <a:xfrm>
                  <a:off x="2690" y="869"/>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5" name="Line 42"/>
                <p:cNvSpPr>
                  <a:spLocks noChangeShapeType="1"/>
                </p:cNvSpPr>
                <p:nvPr/>
              </p:nvSpPr>
              <p:spPr bwMode="auto">
                <a:xfrm>
                  <a:off x="2690" y="902"/>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6" name="Line 43"/>
                <p:cNvSpPr>
                  <a:spLocks noChangeShapeType="1"/>
                </p:cNvSpPr>
                <p:nvPr/>
              </p:nvSpPr>
              <p:spPr bwMode="auto">
                <a:xfrm>
                  <a:off x="2686" y="1124"/>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7" name="Line 44"/>
                <p:cNvSpPr>
                  <a:spLocks noChangeShapeType="1"/>
                </p:cNvSpPr>
                <p:nvPr/>
              </p:nvSpPr>
              <p:spPr bwMode="auto">
                <a:xfrm>
                  <a:off x="2686" y="1153"/>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8" name="Line 45"/>
                <p:cNvSpPr>
                  <a:spLocks noChangeShapeType="1"/>
                </p:cNvSpPr>
                <p:nvPr/>
              </p:nvSpPr>
              <p:spPr bwMode="auto">
                <a:xfrm>
                  <a:off x="2686" y="869"/>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97" name="Rectangle 46"/>
              <p:cNvSpPr>
                <a:spLocks noChangeArrowheads="1"/>
              </p:cNvSpPr>
              <p:nvPr/>
            </p:nvSpPr>
            <p:spPr bwMode="auto">
              <a:xfrm>
                <a:off x="2753"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8" name="Rectangle 47"/>
              <p:cNvSpPr>
                <a:spLocks noChangeArrowheads="1"/>
              </p:cNvSpPr>
              <p:nvPr/>
            </p:nvSpPr>
            <p:spPr bwMode="auto">
              <a:xfrm>
                <a:off x="2832"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9" name="Rectangle 48"/>
              <p:cNvSpPr>
                <a:spLocks noChangeArrowheads="1"/>
              </p:cNvSpPr>
              <p:nvPr/>
            </p:nvSpPr>
            <p:spPr bwMode="auto">
              <a:xfrm>
                <a:off x="2912"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0" name="Rectangle 49"/>
              <p:cNvSpPr>
                <a:spLocks noChangeArrowheads="1"/>
              </p:cNvSpPr>
              <p:nvPr/>
            </p:nvSpPr>
            <p:spPr bwMode="auto">
              <a:xfrm>
                <a:off x="2991"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1" name="Freeform 50"/>
              <p:cNvSpPr>
                <a:spLocks/>
              </p:cNvSpPr>
              <p:nvPr/>
            </p:nvSpPr>
            <p:spPr bwMode="auto">
              <a:xfrm flipH="1">
                <a:off x="4188"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2" name="Freeform 51"/>
              <p:cNvSpPr>
                <a:spLocks/>
              </p:cNvSpPr>
              <p:nvPr/>
            </p:nvSpPr>
            <p:spPr bwMode="auto">
              <a:xfrm flipH="1">
                <a:off x="3090" y="455"/>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3" name="Rectangle 52"/>
              <p:cNvSpPr>
                <a:spLocks noChangeArrowheads="1"/>
              </p:cNvSpPr>
              <p:nvPr/>
            </p:nvSpPr>
            <p:spPr bwMode="auto">
              <a:xfrm flipH="1">
                <a:off x="3073" y="455"/>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04" name="Group 53"/>
              <p:cNvGrpSpPr>
                <a:grpSpLocks/>
              </p:cNvGrpSpPr>
              <p:nvPr/>
            </p:nvGrpSpPr>
            <p:grpSpPr bwMode="auto">
              <a:xfrm flipH="1">
                <a:off x="3073" y="168"/>
                <a:ext cx="1434" cy="287"/>
                <a:chOff x="1255" y="869"/>
                <a:chExt cx="1434" cy="287"/>
              </a:xfrm>
            </p:grpSpPr>
            <p:grpSp>
              <p:nvGrpSpPr>
                <p:cNvPr id="359" name="Group 54"/>
                <p:cNvGrpSpPr>
                  <a:grpSpLocks/>
                </p:cNvGrpSpPr>
                <p:nvPr/>
              </p:nvGrpSpPr>
              <p:grpSpPr bwMode="auto">
                <a:xfrm>
                  <a:off x="1255" y="869"/>
                  <a:ext cx="1434" cy="287"/>
                  <a:chOff x="1255" y="869"/>
                  <a:chExt cx="1434" cy="287"/>
                </a:xfrm>
              </p:grpSpPr>
              <p:sp>
                <p:nvSpPr>
                  <p:cNvPr id="361" name="Rectangle 55"/>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2" name="Line 56"/>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3" name="Line 57"/>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60" name="Rectangle 58"/>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05" name="Rectangle 59"/>
              <p:cNvSpPr>
                <a:spLocks noChangeArrowheads="1"/>
              </p:cNvSpPr>
              <p:nvPr/>
            </p:nvSpPr>
            <p:spPr bwMode="auto">
              <a:xfrm flipH="1">
                <a:off x="3072" y="2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6" name="Rectangle 60"/>
              <p:cNvSpPr>
                <a:spLocks noChangeArrowheads="1"/>
              </p:cNvSpPr>
              <p:nvPr/>
            </p:nvSpPr>
            <p:spPr bwMode="auto">
              <a:xfrm rot="2897558" flipH="1">
                <a:off x="2990" y="1131"/>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7" name="Rectangle 61"/>
              <p:cNvSpPr>
                <a:spLocks noChangeArrowheads="1"/>
              </p:cNvSpPr>
              <p:nvPr/>
            </p:nvSpPr>
            <p:spPr bwMode="auto">
              <a:xfrm flipH="1">
                <a:off x="3411" y="2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8" name="Line 62"/>
              <p:cNvSpPr>
                <a:spLocks noChangeShapeType="1"/>
              </p:cNvSpPr>
              <p:nvPr/>
            </p:nvSpPr>
            <p:spPr bwMode="auto">
              <a:xfrm flipH="1">
                <a:off x="3076" y="168"/>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9" name="Line 63"/>
              <p:cNvSpPr>
                <a:spLocks noChangeShapeType="1"/>
              </p:cNvSpPr>
              <p:nvPr/>
            </p:nvSpPr>
            <p:spPr bwMode="auto">
              <a:xfrm flipH="1">
                <a:off x="3076" y="20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0" name="Line 64"/>
              <p:cNvSpPr>
                <a:spLocks noChangeShapeType="1"/>
              </p:cNvSpPr>
              <p:nvPr/>
            </p:nvSpPr>
            <p:spPr bwMode="auto">
              <a:xfrm flipH="1">
                <a:off x="3076" y="42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1" name="Line 65"/>
              <p:cNvSpPr>
                <a:spLocks noChangeShapeType="1"/>
              </p:cNvSpPr>
              <p:nvPr/>
            </p:nvSpPr>
            <p:spPr bwMode="auto">
              <a:xfrm flipH="1">
                <a:off x="3076" y="45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2" name="Freeform 66"/>
              <p:cNvSpPr>
                <a:spLocks/>
              </p:cNvSpPr>
              <p:nvPr/>
            </p:nvSpPr>
            <p:spPr bwMode="auto">
              <a:xfrm>
                <a:off x="1261"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13" name="Group 67"/>
              <p:cNvGrpSpPr>
                <a:grpSpLocks/>
              </p:cNvGrpSpPr>
              <p:nvPr/>
            </p:nvGrpSpPr>
            <p:grpSpPr bwMode="auto">
              <a:xfrm>
                <a:off x="2336" y="455"/>
                <a:ext cx="355" cy="242"/>
                <a:chOff x="2334" y="1156"/>
                <a:chExt cx="355" cy="242"/>
              </a:xfrm>
            </p:grpSpPr>
            <p:sp>
              <p:nvSpPr>
                <p:cNvPr id="357" name="Freeform 68"/>
                <p:cNvSpPr>
                  <a:spLocks/>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8" name="Rectangle 69"/>
                <p:cNvSpPr>
                  <a:spLocks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314" name="Group 70"/>
              <p:cNvGrpSpPr>
                <a:grpSpLocks/>
              </p:cNvGrpSpPr>
              <p:nvPr/>
            </p:nvGrpSpPr>
            <p:grpSpPr bwMode="auto">
              <a:xfrm>
                <a:off x="1257" y="168"/>
                <a:ext cx="1435" cy="287"/>
                <a:chOff x="1255" y="869"/>
                <a:chExt cx="1435" cy="287"/>
              </a:xfrm>
            </p:grpSpPr>
            <p:grpSp>
              <p:nvGrpSpPr>
                <p:cNvPr id="350" name="Group 71"/>
                <p:cNvGrpSpPr>
                  <a:grpSpLocks/>
                </p:cNvGrpSpPr>
                <p:nvPr/>
              </p:nvGrpSpPr>
              <p:grpSpPr bwMode="auto">
                <a:xfrm>
                  <a:off x="1255" y="869"/>
                  <a:ext cx="1434" cy="287"/>
                  <a:chOff x="1255" y="869"/>
                  <a:chExt cx="1434" cy="287"/>
                </a:xfrm>
              </p:grpSpPr>
              <p:grpSp>
                <p:nvGrpSpPr>
                  <p:cNvPr id="352" name="Group 72"/>
                  <p:cNvGrpSpPr>
                    <a:grpSpLocks/>
                  </p:cNvGrpSpPr>
                  <p:nvPr/>
                </p:nvGrpSpPr>
                <p:grpSpPr bwMode="auto">
                  <a:xfrm>
                    <a:off x="1255" y="869"/>
                    <a:ext cx="1434" cy="287"/>
                    <a:chOff x="1255" y="869"/>
                    <a:chExt cx="1434" cy="287"/>
                  </a:xfrm>
                </p:grpSpPr>
                <p:sp>
                  <p:nvSpPr>
                    <p:cNvPr id="354" name="Rectangle 73"/>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5" name="Line 74"/>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6" name="Line 75"/>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53" name="Rectangle 76"/>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51" name="Rectangle 77"/>
                <p:cNvSpPr>
                  <a:spLocks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15" name="Rectangle 78"/>
              <p:cNvSpPr>
                <a:spLocks noChangeArrowheads="1"/>
              </p:cNvSpPr>
              <p:nvPr/>
            </p:nvSpPr>
            <p:spPr bwMode="auto">
              <a:xfrm rot="-2897558">
                <a:off x="1053" y="1131"/>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6" name="Rectangle 79"/>
              <p:cNvSpPr>
                <a:spLocks noChangeArrowheads="1"/>
              </p:cNvSpPr>
              <p:nvPr/>
            </p:nvSpPr>
            <p:spPr bwMode="auto">
              <a:xfrm>
                <a:off x="2336" y="2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7" name="Line 80"/>
              <p:cNvSpPr>
                <a:spLocks noChangeShapeType="1"/>
              </p:cNvSpPr>
              <p:nvPr/>
            </p:nvSpPr>
            <p:spPr bwMode="auto">
              <a:xfrm>
                <a:off x="1261" y="168"/>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8" name="Line 81"/>
              <p:cNvSpPr>
                <a:spLocks noChangeShapeType="1"/>
              </p:cNvSpPr>
              <p:nvPr/>
            </p:nvSpPr>
            <p:spPr bwMode="auto">
              <a:xfrm>
                <a:off x="1261" y="20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9" name="Line 82"/>
              <p:cNvSpPr>
                <a:spLocks noChangeShapeType="1"/>
              </p:cNvSpPr>
              <p:nvPr/>
            </p:nvSpPr>
            <p:spPr bwMode="auto">
              <a:xfrm>
                <a:off x="1261" y="42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0" name="Line 83"/>
              <p:cNvSpPr>
                <a:spLocks noChangeShapeType="1"/>
              </p:cNvSpPr>
              <p:nvPr/>
            </p:nvSpPr>
            <p:spPr bwMode="auto">
              <a:xfrm>
                <a:off x="1261" y="45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1" name="Rectangle 84"/>
              <p:cNvSpPr>
                <a:spLocks noChangeArrowheads="1"/>
              </p:cNvSpPr>
              <p:nvPr/>
            </p:nvSpPr>
            <p:spPr bwMode="auto">
              <a:xfrm>
                <a:off x="2692" y="168"/>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2" name="Line 85"/>
              <p:cNvSpPr>
                <a:spLocks noChangeShapeType="1"/>
              </p:cNvSpPr>
              <p:nvPr/>
            </p:nvSpPr>
            <p:spPr bwMode="auto">
              <a:xfrm>
                <a:off x="2692" y="201"/>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3" name="Line 86"/>
              <p:cNvSpPr>
                <a:spLocks noChangeShapeType="1"/>
              </p:cNvSpPr>
              <p:nvPr/>
            </p:nvSpPr>
            <p:spPr bwMode="auto">
              <a:xfrm>
                <a:off x="2688" y="423"/>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4" name="Line 87"/>
              <p:cNvSpPr>
                <a:spLocks noChangeShapeType="1"/>
              </p:cNvSpPr>
              <p:nvPr/>
            </p:nvSpPr>
            <p:spPr bwMode="auto">
              <a:xfrm>
                <a:off x="2688" y="452"/>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5" name="Line 88"/>
              <p:cNvSpPr>
                <a:spLocks noChangeShapeType="1"/>
              </p:cNvSpPr>
              <p:nvPr/>
            </p:nvSpPr>
            <p:spPr bwMode="auto">
              <a:xfrm>
                <a:off x="2688" y="168"/>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6" name="Rectangle 89"/>
              <p:cNvSpPr>
                <a:spLocks noChangeArrowheads="1"/>
              </p:cNvSpPr>
              <p:nvPr/>
            </p:nvSpPr>
            <p:spPr bwMode="auto">
              <a:xfrm>
                <a:off x="2754"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7" name="Rectangle 90"/>
              <p:cNvSpPr>
                <a:spLocks noChangeArrowheads="1"/>
              </p:cNvSpPr>
              <p:nvPr/>
            </p:nvSpPr>
            <p:spPr bwMode="auto">
              <a:xfrm>
                <a:off x="2833"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8" name="Rectangle 91"/>
              <p:cNvSpPr>
                <a:spLocks noChangeArrowheads="1"/>
              </p:cNvSpPr>
              <p:nvPr/>
            </p:nvSpPr>
            <p:spPr bwMode="auto">
              <a:xfrm>
                <a:off x="2913"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9" name="Rectangle 92"/>
              <p:cNvSpPr>
                <a:spLocks noChangeArrowheads="1"/>
              </p:cNvSpPr>
              <p:nvPr/>
            </p:nvSpPr>
            <p:spPr bwMode="auto">
              <a:xfrm>
                <a:off x="2992"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30" name="Group 93"/>
              <p:cNvGrpSpPr>
                <a:grpSpLocks/>
              </p:cNvGrpSpPr>
              <p:nvPr/>
            </p:nvGrpSpPr>
            <p:grpSpPr bwMode="auto">
              <a:xfrm>
                <a:off x="1053" y="168"/>
                <a:ext cx="202" cy="3722"/>
                <a:chOff x="1053" y="168"/>
                <a:chExt cx="202" cy="3722"/>
              </a:xfrm>
            </p:grpSpPr>
            <p:grpSp>
              <p:nvGrpSpPr>
                <p:cNvPr id="341" name="Group 94"/>
                <p:cNvGrpSpPr>
                  <a:grpSpLocks/>
                </p:cNvGrpSpPr>
                <p:nvPr/>
              </p:nvGrpSpPr>
              <p:grpSpPr bwMode="auto">
                <a:xfrm>
                  <a:off x="1053" y="168"/>
                  <a:ext cx="202" cy="3722"/>
                  <a:chOff x="1053" y="168"/>
                  <a:chExt cx="202" cy="3722"/>
                </a:xfrm>
              </p:grpSpPr>
              <p:grpSp>
                <p:nvGrpSpPr>
                  <p:cNvPr id="344" name="Group 95"/>
                  <p:cNvGrpSpPr>
                    <a:grpSpLocks/>
                  </p:cNvGrpSpPr>
                  <p:nvPr/>
                </p:nvGrpSpPr>
                <p:grpSpPr bwMode="auto">
                  <a:xfrm>
                    <a:off x="1053" y="168"/>
                    <a:ext cx="202" cy="3722"/>
                    <a:chOff x="1053" y="168"/>
                    <a:chExt cx="202" cy="3722"/>
                  </a:xfrm>
                </p:grpSpPr>
                <p:sp>
                  <p:nvSpPr>
                    <p:cNvPr id="347" name="Rectangle 96"/>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8" name="Line 97"/>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9" name="Line 98"/>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45" name="Rectangle 99"/>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6" name="Rectangle 100"/>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42" name="Rectangle 101"/>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3" name="Rectangle 102"/>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331" name="Group 103"/>
              <p:cNvGrpSpPr>
                <a:grpSpLocks/>
              </p:cNvGrpSpPr>
              <p:nvPr/>
            </p:nvGrpSpPr>
            <p:grpSpPr bwMode="auto">
              <a:xfrm>
                <a:off x="4499" y="168"/>
                <a:ext cx="202" cy="3722"/>
                <a:chOff x="1053" y="168"/>
                <a:chExt cx="202" cy="3722"/>
              </a:xfrm>
            </p:grpSpPr>
            <p:grpSp>
              <p:nvGrpSpPr>
                <p:cNvPr id="332" name="Group 104"/>
                <p:cNvGrpSpPr>
                  <a:grpSpLocks/>
                </p:cNvGrpSpPr>
                <p:nvPr/>
              </p:nvGrpSpPr>
              <p:grpSpPr bwMode="auto">
                <a:xfrm>
                  <a:off x="1053" y="168"/>
                  <a:ext cx="202" cy="3722"/>
                  <a:chOff x="1053" y="168"/>
                  <a:chExt cx="202" cy="3722"/>
                </a:xfrm>
              </p:grpSpPr>
              <p:grpSp>
                <p:nvGrpSpPr>
                  <p:cNvPr id="335" name="Group 105"/>
                  <p:cNvGrpSpPr>
                    <a:grpSpLocks/>
                  </p:cNvGrpSpPr>
                  <p:nvPr/>
                </p:nvGrpSpPr>
                <p:grpSpPr bwMode="auto">
                  <a:xfrm>
                    <a:off x="1053" y="168"/>
                    <a:ext cx="202" cy="3722"/>
                    <a:chOff x="1053" y="168"/>
                    <a:chExt cx="202" cy="3722"/>
                  </a:xfrm>
                </p:grpSpPr>
                <p:sp>
                  <p:nvSpPr>
                    <p:cNvPr id="338" name="Rectangle 106"/>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9" name="Line 107"/>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0" name="Line 108"/>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36" name="Rectangle 109"/>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7" name="Rectangle 110"/>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33" name="Rectangle 111"/>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4" name="Rectangle 112"/>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sp>
          <p:nvSpPr>
            <p:cNvPr id="266" name="Rectangle 113"/>
            <p:cNvSpPr>
              <a:spLocks noChangeArrowheads="1"/>
            </p:cNvSpPr>
            <p:nvPr/>
          </p:nvSpPr>
          <p:spPr bwMode="auto">
            <a:xfrm>
              <a:off x="969" y="3890"/>
              <a:ext cx="677"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67" name="Group 114"/>
            <p:cNvGrpSpPr>
              <a:grpSpLocks/>
            </p:cNvGrpSpPr>
            <p:nvPr/>
          </p:nvGrpSpPr>
          <p:grpSpPr bwMode="auto">
            <a:xfrm>
              <a:off x="1053" y="168"/>
              <a:ext cx="202" cy="3722"/>
              <a:chOff x="1053" y="168"/>
              <a:chExt cx="202" cy="3722"/>
            </a:xfrm>
          </p:grpSpPr>
          <p:grpSp>
            <p:nvGrpSpPr>
              <p:cNvPr id="269" name="Group 115"/>
              <p:cNvGrpSpPr>
                <a:grpSpLocks/>
              </p:cNvGrpSpPr>
              <p:nvPr/>
            </p:nvGrpSpPr>
            <p:grpSpPr bwMode="auto">
              <a:xfrm>
                <a:off x="1053" y="168"/>
                <a:ext cx="202" cy="3722"/>
                <a:chOff x="1053" y="168"/>
                <a:chExt cx="202" cy="3722"/>
              </a:xfrm>
            </p:grpSpPr>
            <p:grpSp>
              <p:nvGrpSpPr>
                <p:cNvPr id="272" name="Group 116"/>
                <p:cNvGrpSpPr>
                  <a:grpSpLocks/>
                </p:cNvGrpSpPr>
                <p:nvPr/>
              </p:nvGrpSpPr>
              <p:grpSpPr bwMode="auto">
                <a:xfrm>
                  <a:off x="1053" y="168"/>
                  <a:ext cx="202" cy="3722"/>
                  <a:chOff x="1053" y="168"/>
                  <a:chExt cx="202" cy="3722"/>
                </a:xfrm>
              </p:grpSpPr>
              <p:sp>
                <p:nvSpPr>
                  <p:cNvPr id="275" name="Rectangle 117"/>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76" name="Line 118"/>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77" name="Line 119"/>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73" name="Rectangle 120"/>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74" name="Rectangle 121"/>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70" name="Rectangle 122"/>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71" name="Rectangle 123"/>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68" name="Rectangle 124"/>
            <p:cNvSpPr>
              <a:spLocks noChangeArrowheads="1"/>
            </p:cNvSpPr>
            <p:nvPr/>
          </p:nvSpPr>
          <p:spPr bwMode="auto">
            <a:xfrm>
              <a:off x="4114" y="3890"/>
              <a:ext cx="677"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670845" name="Group 125"/>
          <p:cNvGrpSpPr>
            <a:grpSpLocks/>
          </p:cNvGrpSpPr>
          <p:nvPr/>
        </p:nvGrpSpPr>
        <p:grpSpPr bwMode="auto">
          <a:xfrm>
            <a:off x="4344988" y="-27384"/>
            <a:ext cx="636587" cy="519112"/>
            <a:chOff x="2737" y="55"/>
            <a:chExt cx="401" cy="327"/>
          </a:xfrm>
        </p:grpSpPr>
        <p:sp>
          <p:nvSpPr>
            <p:cNvPr id="670846" name="Line 126"/>
            <p:cNvSpPr>
              <a:spLocks noChangeShapeType="1"/>
            </p:cNvSpPr>
            <p:nvPr/>
          </p:nvSpPr>
          <p:spPr bwMode="auto">
            <a:xfrm>
              <a:off x="2737"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0847" name="Line 127"/>
            <p:cNvSpPr>
              <a:spLocks noChangeShapeType="1"/>
            </p:cNvSpPr>
            <p:nvPr/>
          </p:nvSpPr>
          <p:spPr bwMode="auto">
            <a:xfrm>
              <a:off x="2740" y="265"/>
              <a:ext cx="389"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0848" name="Text Box 128"/>
            <p:cNvSpPr txBox="1">
              <a:spLocks noChangeArrowheads="1"/>
            </p:cNvSpPr>
            <p:nvPr/>
          </p:nvSpPr>
          <p:spPr bwMode="auto">
            <a:xfrm>
              <a:off x="2835" y="55"/>
              <a:ext cx="190" cy="231"/>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a:solidFill>
                    <a:schemeClr val="tx2"/>
                  </a:solidFill>
                </a:rPr>
                <a:t>e</a:t>
              </a:r>
            </a:p>
          </p:txBody>
        </p:sp>
        <p:sp>
          <p:nvSpPr>
            <p:cNvPr id="670849" name="Line 129"/>
            <p:cNvSpPr>
              <a:spLocks noChangeShapeType="1"/>
            </p:cNvSpPr>
            <p:nvPr/>
          </p:nvSpPr>
          <p:spPr bwMode="auto">
            <a:xfrm flipV="1">
              <a:off x="3138"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70850" name="Group 130"/>
          <p:cNvGrpSpPr>
            <a:grpSpLocks/>
          </p:cNvGrpSpPr>
          <p:nvPr/>
        </p:nvGrpSpPr>
        <p:grpSpPr bwMode="auto">
          <a:xfrm>
            <a:off x="4344988" y="2987278"/>
            <a:ext cx="636587" cy="519113"/>
            <a:chOff x="2737" y="55"/>
            <a:chExt cx="401" cy="327"/>
          </a:xfrm>
        </p:grpSpPr>
        <p:sp>
          <p:nvSpPr>
            <p:cNvPr id="670851" name="Line 131"/>
            <p:cNvSpPr>
              <a:spLocks noChangeShapeType="1"/>
            </p:cNvSpPr>
            <p:nvPr/>
          </p:nvSpPr>
          <p:spPr bwMode="auto">
            <a:xfrm>
              <a:off x="2737"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0852" name="Line 132"/>
            <p:cNvSpPr>
              <a:spLocks noChangeShapeType="1"/>
            </p:cNvSpPr>
            <p:nvPr/>
          </p:nvSpPr>
          <p:spPr bwMode="auto">
            <a:xfrm>
              <a:off x="2740" y="265"/>
              <a:ext cx="389"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0853" name="Text Box 133"/>
            <p:cNvSpPr txBox="1">
              <a:spLocks noChangeArrowheads="1"/>
            </p:cNvSpPr>
            <p:nvPr/>
          </p:nvSpPr>
          <p:spPr bwMode="auto">
            <a:xfrm>
              <a:off x="2835" y="55"/>
              <a:ext cx="190" cy="231"/>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dirty="0">
                  <a:solidFill>
                    <a:schemeClr val="tx2"/>
                  </a:solidFill>
                </a:rPr>
                <a:t>e</a:t>
              </a:r>
            </a:p>
          </p:txBody>
        </p:sp>
        <p:sp>
          <p:nvSpPr>
            <p:cNvPr id="670854" name="Line 134"/>
            <p:cNvSpPr>
              <a:spLocks noChangeShapeType="1"/>
            </p:cNvSpPr>
            <p:nvPr/>
          </p:nvSpPr>
          <p:spPr bwMode="auto">
            <a:xfrm flipV="1">
              <a:off x="3138"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70855" name="Oval 135"/>
          <p:cNvSpPr>
            <a:spLocks noChangeArrowheads="1"/>
          </p:cNvSpPr>
          <p:nvPr/>
        </p:nvSpPr>
        <p:spPr bwMode="auto">
          <a:xfrm>
            <a:off x="4116388" y="491728"/>
            <a:ext cx="987425" cy="696913"/>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0856" name="Oval 136"/>
          <p:cNvSpPr>
            <a:spLocks noChangeArrowheads="1"/>
          </p:cNvSpPr>
          <p:nvPr/>
        </p:nvSpPr>
        <p:spPr bwMode="auto">
          <a:xfrm>
            <a:off x="4154488" y="3469878"/>
            <a:ext cx="987425" cy="696913"/>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0857" name="Text Box 137"/>
          <p:cNvSpPr txBox="1">
            <a:spLocks noChangeArrowheads="1"/>
          </p:cNvSpPr>
          <p:nvPr/>
        </p:nvSpPr>
        <p:spPr bwMode="auto">
          <a:xfrm>
            <a:off x="5634038" y="0"/>
            <a:ext cx="1204913"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670858" name="Line 138"/>
          <p:cNvSpPr>
            <a:spLocks noChangeShapeType="1"/>
          </p:cNvSpPr>
          <p:nvPr/>
        </p:nvSpPr>
        <p:spPr bwMode="auto">
          <a:xfrm flipH="1">
            <a:off x="4967288" y="204391"/>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0859" name="Text Box 139"/>
          <p:cNvSpPr txBox="1">
            <a:spLocks noChangeArrowheads="1"/>
          </p:cNvSpPr>
          <p:nvPr/>
        </p:nvSpPr>
        <p:spPr bwMode="auto">
          <a:xfrm>
            <a:off x="5694363" y="2907923"/>
            <a:ext cx="1204913"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670860" name="Line 140"/>
          <p:cNvSpPr>
            <a:spLocks noChangeShapeType="1"/>
          </p:cNvSpPr>
          <p:nvPr/>
        </p:nvSpPr>
        <p:spPr bwMode="auto">
          <a:xfrm flipH="1">
            <a:off x="5027613" y="3131741"/>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52</a:t>
            </a:fld>
            <a:endParaRPr lang="en-US" altLang="en-US" dirty="0"/>
          </a:p>
        </p:txBody>
      </p:sp>
    </p:spTree>
    <p:extLst>
      <p:ext uri="{BB962C8B-B14F-4D97-AF65-F5344CB8AC3E}">
        <p14:creationId xmlns:p14="http://schemas.microsoft.com/office/powerpoint/2010/main" val="1691264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 name="Group 2"/>
          <p:cNvGrpSpPr>
            <a:grpSpLocks/>
          </p:cNvGrpSpPr>
          <p:nvPr/>
        </p:nvGrpSpPr>
        <p:grpSpPr bwMode="auto">
          <a:xfrm>
            <a:off x="2797175" y="613966"/>
            <a:ext cx="3771900" cy="6003925"/>
            <a:chOff x="1018" y="459"/>
            <a:chExt cx="2376" cy="3782"/>
          </a:xfrm>
        </p:grpSpPr>
        <p:grpSp>
          <p:nvGrpSpPr>
            <p:cNvPr id="288" name="Group 3"/>
            <p:cNvGrpSpPr>
              <a:grpSpLocks/>
            </p:cNvGrpSpPr>
            <p:nvPr/>
          </p:nvGrpSpPr>
          <p:grpSpPr bwMode="auto">
            <a:xfrm>
              <a:off x="1102" y="459"/>
              <a:ext cx="2226" cy="3734"/>
              <a:chOff x="1102" y="459"/>
              <a:chExt cx="2226" cy="3734"/>
            </a:xfrm>
          </p:grpSpPr>
          <p:sp>
            <p:nvSpPr>
              <p:cNvPr id="301" name="Freeform 4"/>
              <p:cNvSpPr>
                <a:spLocks/>
              </p:cNvSpPr>
              <p:nvPr/>
            </p:nvSpPr>
            <p:spPr bwMode="auto">
              <a:xfrm>
                <a:off x="1309" y="3746"/>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02" name="Group 5"/>
              <p:cNvGrpSpPr>
                <a:grpSpLocks/>
              </p:cNvGrpSpPr>
              <p:nvPr/>
            </p:nvGrpSpPr>
            <p:grpSpPr bwMode="auto">
              <a:xfrm>
                <a:off x="2384" y="2609"/>
                <a:ext cx="355" cy="242"/>
                <a:chOff x="2384" y="2609"/>
                <a:chExt cx="355" cy="242"/>
              </a:xfrm>
            </p:grpSpPr>
            <p:sp>
              <p:nvSpPr>
                <p:cNvPr id="375" name="Freeform 6"/>
                <p:cNvSpPr>
                  <a:spLocks/>
                </p:cNvSpPr>
                <p:nvPr/>
              </p:nvSpPr>
              <p:spPr bwMode="auto">
                <a:xfrm>
                  <a:off x="2384" y="2609"/>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6" name="Rectangle 7"/>
                <p:cNvSpPr>
                  <a:spLocks noChangeArrowheads="1"/>
                </p:cNvSpPr>
                <p:nvPr/>
              </p:nvSpPr>
              <p:spPr bwMode="auto">
                <a:xfrm>
                  <a:off x="2722" y="2609"/>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303" name="Group 8"/>
              <p:cNvGrpSpPr>
                <a:grpSpLocks/>
              </p:cNvGrpSpPr>
              <p:nvPr/>
            </p:nvGrpSpPr>
            <p:grpSpPr bwMode="auto">
              <a:xfrm>
                <a:off x="1305" y="2322"/>
                <a:ext cx="1435" cy="287"/>
                <a:chOff x="1305" y="2322"/>
                <a:chExt cx="1435" cy="287"/>
              </a:xfrm>
            </p:grpSpPr>
            <p:grpSp>
              <p:nvGrpSpPr>
                <p:cNvPr id="368" name="Group 9"/>
                <p:cNvGrpSpPr>
                  <a:grpSpLocks/>
                </p:cNvGrpSpPr>
                <p:nvPr/>
              </p:nvGrpSpPr>
              <p:grpSpPr bwMode="auto">
                <a:xfrm>
                  <a:off x="1305" y="2322"/>
                  <a:ext cx="1434" cy="287"/>
                  <a:chOff x="1305" y="2322"/>
                  <a:chExt cx="1434" cy="287"/>
                </a:xfrm>
              </p:grpSpPr>
              <p:grpSp>
                <p:nvGrpSpPr>
                  <p:cNvPr id="370" name="Group 10"/>
                  <p:cNvGrpSpPr>
                    <a:grpSpLocks/>
                  </p:cNvGrpSpPr>
                  <p:nvPr/>
                </p:nvGrpSpPr>
                <p:grpSpPr bwMode="auto">
                  <a:xfrm>
                    <a:off x="1305" y="2322"/>
                    <a:ext cx="1434" cy="287"/>
                    <a:chOff x="1255" y="869"/>
                    <a:chExt cx="1434" cy="287"/>
                  </a:xfrm>
                </p:grpSpPr>
                <p:sp>
                  <p:nvSpPr>
                    <p:cNvPr id="372" name="Rectangle 11"/>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3" name="Line 12"/>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4" name="Line 13"/>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71" name="Rectangle 14"/>
                  <p:cNvSpPr>
                    <a:spLocks noChangeArrowheads="1"/>
                  </p:cNvSpPr>
                  <p:nvPr/>
                </p:nvSpPr>
                <p:spPr bwMode="auto">
                  <a:xfrm>
                    <a:off x="1305" y="2379"/>
                    <a:ext cx="35" cy="173"/>
                  </a:xfrm>
                  <a:prstGeom prst="rect">
                    <a:avLst/>
                  </a:prstGeom>
                  <a:gradFill rotWithShape="1">
                    <a:gsLst>
                      <a:gs pos="0">
                        <a:srgbClr val="C0C0C0"/>
                      </a:gs>
                      <a:gs pos="100000">
                        <a:srgbClr val="C0C0C0">
                          <a:gamma/>
                          <a:shade val="46275"/>
                          <a:invGamma/>
                        </a:srgbClr>
                      </a:gs>
                    </a:gsLst>
                    <a:path path="rect">
                      <a:fillToRect t="100000" r="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69" name="Rectangle 15"/>
                <p:cNvSpPr>
                  <a:spLocks noChangeArrowheads="1"/>
                </p:cNvSpPr>
                <p:nvPr/>
              </p:nvSpPr>
              <p:spPr bwMode="auto">
                <a:xfrm>
                  <a:off x="2723" y="2354"/>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04" name="Rectangle 16"/>
              <p:cNvSpPr>
                <a:spLocks noChangeArrowheads="1"/>
              </p:cNvSpPr>
              <p:nvPr/>
            </p:nvSpPr>
            <p:spPr bwMode="auto">
              <a:xfrm rot="-2897558">
                <a:off x="1101" y="3285"/>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5" name="Rectangle 17"/>
              <p:cNvSpPr>
                <a:spLocks noChangeArrowheads="1"/>
              </p:cNvSpPr>
              <p:nvPr/>
            </p:nvSpPr>
            <p:spPr bwMode="auto">
              <a:xfrm>
                <a:off x="2384" y="2355"/>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6" name="Line 18"/>
              <p:cNvSpPr>
                <a:spLocks noChangeShapeType="1"/>
              </p:cNvSpPr>
              <p:nvPr/>
            </p:nvSpPr>
            <p:spPr bwMode="auto">
              <a:xfrm>
                <a:off x="1309" y="232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7" name="Line 19"/>
              <p:cNvSpPr>
                <a:spLocks noChangeShapeType="1"/>
              </p:cNvSpPr>
              <p:nvPr/>
            </p:nvSpPr>
            <p:spPr bwMode="auto">
              <a:xfrm>
                <a:off x="1309" y="2355"/>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8" name="Line 20"/>
              <p:cNvSpPr>
                <a:spLocks noChangeShapeType="1"/>
              </p:cNvSpPr>
              <p:nvPr/>
            </p:nvSpPr>
            <p:spPr bwMode="auto">
              <a:xfrm>
                <a:off x="1309" y="2577"/>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9" name="Line 21"/>
              <p:cNvSpPr>
                <a:spLocks noChangeShapeType="1"/>
              </p:cNvSpPr>
              <p:nvPr/>
            </p:nvSpPr>
            <p:spPr bwMode="auto">
              <a:xfrm>
                <a:off x="1309" y="2606"/>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10" name="Group 22"/>
              <p:cNvGrpSpPr>
                <a:grpSpLocks/>
              </p:cNvGrpSpPr>
              <p:nvPr/>
            </p:nvGrpSpPr>
            <p:grpSpPr bwMode="auto">
              <a:xfrm>
                <a:off x="2736" y="2322"/>
                <a:ext cx="392" cy="287"/>
                <a:chOff x="2736" y="2322"/>
                <a:chExt cx="392" cy="287"/>
              </a:xfrm>
            </p:grpSpPr>
            <p:sp>
              <p:nvSpPr>
                <p:cNvPr id="363" name="Rectangle 23"/>
                <p:cNvSpPr>
                  <a:spLocks noChangeArrowheads="1"/>
                </p:cNvSpPr>
                <p:nvPr/>
              </p:nvSpPr>
              <p:spPr bwMode="auto">
                <a:xfrm>
                  <a:off x="2740" y="2322"/>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4" name="Line 24"/>
                <p:cNvSpPr>
                  <a:spLocks noChangeShapeType="1"/>
                </p:cNvSpPr>
                <p:nvPr/>
              </p:nvSpPr>
              <p:spPr bwMode="auto">
                <a:xfrm>
                  <a:off x="2740" y="2355"/>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5" name="Line 25"/>
                <p:cNvSpPr>
                  <a:spLocks noChangeShapeType="1"/>
                </p:cNvSpPr>
                <p:nvPr/>
              </p:nvSpPr>
              <p:spPr bwMode="auto">
                <a:xfrm>
                  <a:off x="2736" y="2577"/>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6" name="Line 26"/>
                <p:cNvSpPr>
                  <a:spLocks noChangeShapeType="1"/>
                </p:cNvSpPr>
                <p:nvPr/>
              </p:nvSpPr>
              <p:spPr bwMode="auto">
                <a:xfrm>
                  <a:off x="2736" y="2606"/>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7" name="Line 27"/>
                <p:cNvSpPr>
                  <a:spLocks noChangeShapeType="1"/>
                </p:cNvSpPr>
                <p:nvPr/>
              </p:nvSpPr>
              <p:spPr bwMode="auto">
                <a:xfrm>
                  <a:off x="2736" y="2322"/>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11" name="Rectangle 28"/>
              <p:cNvSpPr>
                <a:spLocks noChangeArrowheads="1"/>
              </p:cNvSpPr>
              <p:nvPr/>
            </p:nvSpPr>
            <p:spPr bwMode="auto">
              <a:xfrm>
                <a:off x="2802"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2" name="Rectangle 29"/>
              <p:cNvSpPr>
                <a:spLocks noChangeArrowheads="1"/>
              </p:cNvSpPr>
              <p:nvPr/>
            </p:nvSpPr>
            <p:spPr bwMode="auto">
              <a:xfrm>
                <a:off x="2881"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3" name="Rectangle 30"/>
              <p:cNvSpPr>
                <a:spLocks noChangeArrowheads="1"/>
              </p:cNvSpPr>
              <p:nvPr/>
            </p:nvSpPr>
            <p:spPr bwMode="auto">
              <a:xfrm>
                <a:off x="2961"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4" name="Rectangle 31"/>
              <p:cNvSpPr>
                <a:spLocks noChangeArrowheads="1"/>
              </p:cNvSpPr>
              <p:nvPr/>
            </p:nvSpPr>
            <p:spPr bwMode="auto">
              <a:xfrm>
                <a:off x="3040"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5" name="Rectangle 32"/>
              <p:cNvSpPr>
                <a:spLocks noChangeArrowheads="1"/>
              </p:cNvSpPr>
              <p:nvPr/>
            </p:nvSpPr>
            <p:spPr bwMode="auto">
              <a:xfrm flipH="1">
                <a:off x="3121" y="49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6" name="Freeform 33"/>
              <p:cNvSpPr>
                <a:spLocks/>
              </p:cNvSpPr>
              <p:nvPr/>
            </p:nvSpPr>
            <p:spPr bwMode="auto">
              <a:xfrm>
                <a:off x="1310" y="188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17" name="Group 34"/>
              <p:cNvGrpSpPr>
                <a:grpSpLocks/>
              </p:cNvGrpSpPr>
              <p:nvPr/>
            </p:nvGrpSpPr>
            <p:grpSpPr bwMode="auto">
              <a:xfrm>
                <a:off x="2385" y="746"/>
                <a:ext cx="355" cy="242"/>
                <a:chOff x="2385" y="746"/>
                <a:chExt cx="355" cy="242"/>
              </a:xfrm>
            </p:grpSpPr>
            <p:sp>
              <p:nvSpPr>
                <p:cNvPr id="361" name="Freeform 35"/>
                <p:cNvSpPr>
                  <a:spLocks/>
                </p:cNvSpPr>
                <p:nvPr/>
              </p:nvSpPr>
              <p:spPr bwMode="auto">
                <a:xfrm>
                  <a:off x="2385" y="74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2" name="Rectangle 36"/>
                <p:cNvSpPr>
                  <a:spLocks noChangeArrowheads="1"/>
                </p:cNvSpPr>
                <p:nvPr/>
              </p:nvSpPr>
              <p:spPr bwMode="auto">
                <a:xfrm>
                  <a:off x="2723" y="74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318" name="Group 37"/>
              <p:cNvGrpSpPr>
                <a:grpSpLocks/>
              </p:cNvGrpSpPr>
              <p:nvPr/>
            </p:nvGrpSpPr>
            <p:grpSpPr bwMode="auto">
              <a:xfrm>
                <a:off x="1306" y="459"/>
                <a:ext cx="1435" cy="287"/>
                <a:chOff x="1306" y="459"/>
                <a:chExt cx="1435" cy="287"/>
              </a:xfrm>
            </p:grpSpPr>
            <p:grpSp>
              <p:nvGrpSpPr>
                <p:cNvPr id="354" name="Group 38"/>
                <p:cNvGrpSpPr>
                  <a:grpSpLocks/>
                </p:cNvGrpSpPr>
                <p:nvPr/>
              </p:nvGrpSpPr>
              <p:grpSpPr bwMode="auto">
                <a:xfrm>
                  <a:off x="1306" y="459"/>
                  <a:ext cx="1434" cy="287"/>
                  <a:chOff x="1306" y="459"/>
                  <a:chExt cx="1434" cy="287"/>
                </a:xfrm>
              </p:grpSpPr>
              <p:grpSp>
                <p:nvGrpSpPr>
                  <p:cNvPr id="356" name="Group 39"/>
                  <p:cNvGrpSpPr>
                    <a:grpSpLocks/>
                  </p:cNvGrpSpPr>
                  <p:nvPr/>
                </p:nvGrpSpPr>
                <p:grpSpPr bwMode="auto">
                  <a:xfrm>
                    <a:off x="1306" y="459"/>
                    <a:ext cx="1434" cy="287"/>
                    <a:chOff x="1255" y="869"/>
                    <a:chExt cx="1434" cy="287"/>
                  </a:xfrm>
                </p:grpSpPr>
                <p:sp>
                  <p:nvSpPr>
                    <p:cNvPr id="358" name="Rectangle 40"/>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9" name="Line 41"/>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0" name="Line 42"/>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57" name="Rectangle 43"/>
                  <p:cNvSpPr>
                    <a:spLocks noChangeArrowheads="1"/>
                  </p:cNvSpPr>
                  <p:nvPr/>
                </p:nvSpPr>
                <p:spPr bwMode="auto">
                  <a:xfrm>
                    <a:off x="1306" y="516"/>
                    <a:ext cx="35" cy="173"/>
                  </a:xfrm>
                  <a:prstGeom prst="rect">
                    <a:avLst/>
                  </a:prstGeom>
                  <a:gradFill rotWithShape="1">
                    <a:gsLst>
                      <a:gs pos="0">
                        <a:srgbClr val="C0C0C0"/>
                      </a:gs>
                      <a:gs pos="100000">
                        <a:srgbClr val="C0C0C0">
                          <a:gamma/>
                          <a:shade val="46275"/>
                          <a:invGamma/>
                        </a:srgbClr>
                      </a:gs>
                    </a:gsLst>
                    <a:path path="rect">
                      <a:fillToRect t="100000" r="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55" name="Rectangle 44"/>
                <p:cNvSpPr>
                  <a:spLocks noChangeArrowheads="1"/>
                </p:cNvSpPr>
                <p:nvPr/>
              </p:nvSpPr>
              <p:spPr bwMode="auto">
                <a:xfrm>
                  <a:off x="2724" y="49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19" name="Rectangle 45"/>
              <p:cNvSpPr>
                <a:spLocks noChangeArrowheads="1"/>
              </p:cNvSpPr>
              <p:nvPr/>
            </p:nvSpPr>
            <p:spPr bwMode="auto">
              <a:xfrm rot="-2897558">
                <a:off x="1102" y="142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0" name="Rectangle 46"/>
              <p:cNvSpPr>
                <a:spLocks noChangeArrowheads="1"/>
              </p:cNvSpPr>
              <p:nvPr/>
            </p:nvSpPr>
            <p:spPr bwMode="auto">
              <a:xfrm>
                <a:off x="2385" y="49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1" name="Line 47"/>
              <p:cNvSpPr>
                <a:spLocks noChangeShapeType="1"/>
              </p:cNvSpPr>
              <p:nvPr/>
            </p:nvSpPr>
            <p:spPr bwMode="auto">
              <a:xfrm>
                <a:off x="1310" y="45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2" name="Line 48"/>
              <p:cNvSpPr>
                <a:spLocks noChangeShapeType="1"/>
              </p:cNvSpPr>
              <p:nvPr/>
            </p:nvSpPr>
            <p:spPr bwMode="auto">
              <a:xfrm>
                <a:off x="1310" y="49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3" name="Line 49"/>
              <p:cNvSpPr>
                <a:spLocks noChangeShapeType="1"/>
              </p:cNvSpPr>
              <p:nvPr/>
            </p:nvSpPr>
            <p:spPr bwMode="auto">
              <a:xfrm>
                <a:off x="1310" y="71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4" name="Line 50"/>
              <p:cNvSpPr>
                <a:spLocks noChangeShapeType="1"/>
              </p:cNvSpPr>
              <p:nvPr/>
            </p:nvSpPr>
            <p:spPr bwMode="auto">
              <a:xfrm>
                <a:off x="1310" y="74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5" name="Rectangle 51"/>
              <p:cNvSpPr>
                <a:spLocks noChangeArrowheads="1"/>
              </p:cNvSpPr>
              <p:nvPr/>
            </p:nvSpPr>
            <p:spPr bwMode="auto">
              <a:xfrm>
                <a:off x="2741" y="459"/>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6" name="Line 52"/>
              <p:cNvSpPr>
                <a:spLocks noChangeShapeType="1"/>
              </p:cNvSpPr>
              <p:nvPr/>
            </p:nvSpPr>
            <p:spPr bwMode="auto">
              <a:xfrm>
                <a:off x="2741" y="492"/>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7" name="Line 53"/>
              <p:cNvSpPr>
                <a:spLocks noChangeShapeType="1"/>
              </p:cNvSpPr>
              <p:nvPr/>
            </p:nvSpPr>
            <p:spPr bwMode="auto">
              <a:xfrm>
                <a:off x="2737" y="714"/>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8" name="Line 54"/>
              <p:cNvSpPr>
                <a:spLocks noChangeShapeType="1"/>
              </p:cNvSpPr>
              <p:nvPr/>
            </p:nvSpPr>
            <p:spPr bwMode="auto">
              <a:xfrm>
                <a:off x="2737" y="743"/>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9" name="Line 55"/>
              <p:cNvSpPr>
                <a:spLocks noChangeShapeType="1"/>
              </p:cNvSpPr>
              <p:nvPr/>
            </p:nvSpPr>
            <p:spPr bwMode="auto">
              <a:xfrm>
                <a:off x="2737" y="459"/>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0" name="Rectangle 56"/>
              <p:cNvSpPr>
                <a:spLocks noChangeArrowheads="1"/>
              </p:cNvSpPr>
              <p:nvPr/>
            </p:nvSpPr>
            <p:spPr bwMode="auto">
              <a:xfrm>
                <a:off x="2803"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1" name="Rectangle 57"/>
              <p:cNvSpPr>
                <a:spLocks noChangeArrowheads="1"/>
              </p:cNvSpPr>
              <p:nvPr/>
            </p:nvSpPr>
            <p:spPr bwMode="auto">
              <a:xfrm>
                <a:off x="2882"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2" name="Rectangle 58"/>
              <p:cNvSpPr>
                <a:spLocks noChangeArrowheads="1"/>
              </p:cNvSpPr>
              <p:nvPr/>
            </p:nvSpPr>
            <p:spPr bwMode="auto">
              <a:xfrm>
                <a:off x="2962"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3" name="Rectangle 59"/>
              <p:cNvSpPr>
                <a:spLocks noChangeArrowheads="1"/>
              </p:cNvSpPr>
              <p:nvPr/>
            </p:nvSpPr>
            <p:spPr bwMode="auto">
              <a:xfrm>
                <a:off x="3041"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34" name="Group 60"/>
              <p:cNvGrpSpPr>
                <a:grpSpLocks/>
              </p:cNvGrpSpPr>
              <p:nvPr/>
            </p:nvGrpSpPr>
            <p:grpSpPr bwMode="auto">
              <a:xfrm>
                <a:off x="1102" y="459"/>
                <a:ext cx="202" cy="3722"/>
                <a:chOff x="1102" y="459"/>
                <a:chExt cx="202" cy="3722"/>
              </a:xfrm>
            </p:grpSpPr>
            <p:grpSp>
              <p:nvGrpSpPr>
                <p:cNvPr id="345" name="Group 61"/>
                <p:cNvGrpSpPr>
                  <a:grpSpLocks/>
                </p:cNvGrpSpPr>
                <p:nvPr/>
              </p:nvGrpSpPr>
              <p:grpSpPr bwMode="auto">
                <a:xfrm>
                  <a:off x="1102" y="459"/>
                  <a:ext cx="202" cy="3722"/>
                  <a:chOff x="1053" y="168"/>
                  <a:chExt cx="202" cy="3722"/>
                </a:xfrm>
              </p:grpSpPr>
              <p:grpSp>
                <p:nvGrpSpPr>
                  <p:cNvPr id="348" name="Group 62"/>
                  <p:cNvGrpSpPr>
                    <a:grpSpLocks/>
                  </p:cNvGrpSpPr>
                  <p:nvPr/>
                </p:nvGrpSpPr>
                <p:grpSpPr bwMode="auto">
                  <a:xfrm>
                    <a:off x="1053" y="168"/>
                    <a:ext cx="202" cy="3722"/>
                    <a:chOff x="1053" y="168"/>
                    <a:chExt cx="202" cy="3722"/>
                  </a:xfrm>
                </p:grpSpPr>
                <p:sp>
                  <p:nvSpPr>
                    <p:cNvPr id="351" name="Rectangle 63"/>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2" name="Line 64"/>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3" name="Line 65"/>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49" name="Rectangle 66"/>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0" name="Rectangle 67"/>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46" name="Rectangle 68"/>
                <p:cNvSpPr>
                  <a:spLocks noChangeArrowheads="1"/>
                </p:cNvSpPr>
                <p:nvPr/>
              </p:nvSpPr>
              <p:spPr bwMode="auto">
                <a:xfrm>
                  <a:off x="1131" y="2576"/>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7" name="Rectangle 69"/>
                <p:cNvSpPr>
                  <a:spLocks noChangeArrowheads="1"/>
                </p:cNvSpPr>
                <p:nvPr/>
              </p:nvSpPr>
              <p:spPr bwMode="auto">
                <a:xfrm>
                  <a:off x="1131" y="2322"/>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335" name="Group 70"/>
              <p:cNvGrpSpPr>
                <a:grpSpLocks/>
              </p:cNvGrpSpPr>
              <p:nvPr/>
            </p:nvGrpSpPr>
            <p:grpSpPr bwMode="auto">
              <a:xfrm>
                <a:off x="3126" y="459"/>
                <a:ext cx="202" cy="3722"/>
                <a:chOff x="3126" y="459"/>
                <a:chExt cx="202" cy="3722"/>
              </a:xfrm>
            </p:grpSpPr>
            <p:grpSp>
              <p:nvGrpSpPr>
                <p:cNvPr id="336" name="Group 71"/>
                <p:cNvGrpSpPr>
                  <a:grpSpLocks/>
                </p:cNvGrpSpPr>
                <p:nvPr/>
              </p:nvGrpSpPr>
              <p:grpSpPr bwMode="auto">
                <a:xfrm>
                  <a:off x="3126" y="459"/>
                  <a:ext cx="202" cy="3722"/>
                  <a:chOff x="1053" y="168"/>
                  <a:chExt cx="202" cy="3722"/>
                </a:xfrm>
              </p:grpSpPr>
              <p:grpSp>
                <p:nvGrpSpPr>
                  <p:cNvPr id="339" name="Group 72"/>
                  <p:cNvGrpSpPr>
                    <a:grpSpLocks/>
                  </p:cNvGrpSpPr>
                  <p:nvPr/>
                </p:nvGrpSpPr>
                <p:grpSpPr bwMode="auto">
                  <a:xfrm>
                    <a:off x="1053" y="168"/>
                    <a:ext cx="202" cy="3722"/>
                    <a:chOff x="1053" y="168"/>
                    <a:chExt cx="202" cy="3722"/>
                  </a:xfrm>
                </p:grpSpPr>
                <p:sp>
                  <p:nvSpPr>
                    <p:cNvPr id="342" name="Rectangle 73"/>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3" name="Line 74"/>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4" name="Line 75"/>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40" name="Rectangle 76"/>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1" name="Rectangle 77"/>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37" name="Rectangle 78"/>
                <p:cNvSpPr>
                  <a:spLocks noChangeArrowheads="1"/>
                </p:cNvSpPr>
                <p:nvPr/>
              </p:nvSpPr>
              <p:spPr bwMode="auto">
                <a:xfrm>
                  <a:off x="3155" y="2576"/>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8" name="Rectangle 79"/>
                <p:cNvSpPr>
                  <a:spLocks noChangeArrowheads="1"/>
                </p:cNvSpPr>
                <p:nvPr/>
              </p:nvSpPr>
              <p:spPr bwMode="auto">
                <a:xfrm>
                  <a:off x="3155" y="2322"/>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sp>
          <p:nvSpPr>
            <p:cNvPr id="289" name="Rectangle 80"/>
            <p:cNvSpPr>
              <a:spLocks noChangeArrowheads="1"/>
            </p:cNvSpPr>
            <p:nvPr/>
          </p:nvSpPr>
          <p:spPr bwMode="auto">
            <a:xfrm>
              <a:off x="1018" y="4181"/>
              <a:ext cx="677"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90" name="Group 81"/>
            <p:cNvGrpSpPr>
              <a:grpSpLocks/>
            </p:cNvGrpSpPr>
            <p:nvPr/>
          </p:nvGrpSpPr>
          <p:grpSpPr bwMode="auto">
            <a:xfrm>
              <a:off x="1102" y="459"/>
              <a:ext cx="202" cy="3722"/>
              <a:chOff x="1053" y="168"/>
              <a:chExt cx="202" cy="3722"/>
            </a:xfrm>
          </p:grpSpPr>
          <p:grpSp>
            <p:nvGrpSpPr>
              <p:cNvPr id="292" name="Group 82"/>
              <p:cNvGrpSpPr>
                <a:grpSpLocks/>
              </p:cNvGrpSpPr>
              <p:nvPr/>
            </p:nvGrpSpPr>
            <p:grpSpPr bwMode="auto">
              <a:xfrm>
                <a:off x="1053" y="168"/>
                <a:ext cx="202" cy="3722"/>
                <a:chOff x="1053" y="168"/>
                <a:chExt cx="202" cy="3722"/>
              </a:xfrm>
            </p:grpSpPr>
            <p:grpSp>
              <p:nvGrpSpPr>
                <p:cNvPr id="295" name="Group 83"/>
                <p:cNvGrpSpPr>
                  <a:grpSpLocks/>
                </p:cNvGrpSpPr>
                <p:nvPr/>
              </p:nvGrpSpPr>
              <p:grpSpPr bwMode="auto">
                <a:xfrm>
                  <a:off x="1053" y="168"/>
                  <a:ext cx="202" cy="3722"/>
                  <a:chOff x="1053" y="168"/>
                  <a:chExt cx="202" cy="3722"/>
                </a:xfrm>
              </p:grpSpPr>
              <p:sp>
                <p:nvSpPr>
                  <p:cNvPr id="298" name="Rectangle 84"/>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9" name="Line 85"/>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0" name="Line 86"/>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96" name="Rectangle 87"/>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7" name="Rectangle 88"/>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93" name="Rectangle 89"/>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4" name="Rectangle 90"/>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91" name="Rectangle 91"/>
            <p:cNvSpPr>
              <a:spLocks noChangeArrowheads="1"/>
            </p:cNvSpPr>
            <p:nvPr/>
          </p:nvSpPr>
          <p:spPr bwMode="auto">
            <a:xfrm>
              <a:off x="3049" y="4181"/>
              <a:ext cx="345"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672869" name="Oval 101"/>
          <p:cNvSpPr>
            <a:spLocks noChangeArrowheads="1"/>
          </p:cNvSpPr>
          <p:nvPr/>
        </p:nvSpPr>
        <p:spPr bwMode="auto">
          <a:xfrm>
            <a:off x="5419725" y="548878"/>
            <a:ext cx="850900" cy="577850"/>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2870" name="Text Box 102"/>
          <p:cNvSpPr txBox="1">
            <a:spLocks noChangeArrowheads="1"/>
          </p:cNvSpPr>
          <p:nvPr/>
        </p:nvSpPr>
        <p:spPr bwMode="auto">
          <a:xfrm>
            <a:off x="6842125" y="7448"/>
            <a:ext cx="1204912"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672871" name="Line 103"/>
          <p:cNvSpPr>
            <a:spLocks noChangeShapeType="1"/>
          </p:cNvSpPr>
          <p:nvPr/>
        </p:nvSpPr>
        <p:spPr bwMode="auto">
          <a:xfrm flipH="1">
            <a:off x="6165850" y="204391"/>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2872" name="Oval 104"/>
          <p:cNvSpPr>
            <a:spLocks noChangeArrowheads="1"/>
          </p:cNvSpPr>
          <p:nvPr/>
        </p:nvSpPr>
        <p:spPr bwMode="auto">
          <a:xfrm>
            <a:off x="5429250" y="3501628"/>
            <a:ext cx="850900" cy="577850"/>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2873" name="Text Box 105"/>
          <p:cNvSpPr txBox="1">
            <a:spLocks noChangeArrowheads="1"/>
          </p:cNvSpPr>
          <p:nvPr/>
        </p:nvSpPr>
        <p:spPr bwMode="auto">
          <a:xfrm>
            <a:off x="6832600" y="2928541"/>
            <a:ext cx="1204912"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672874" name="Line 106"/>
          <p:cNvSpPr>
            <a:spLocks noChangeShapeType="1"/>
          </p:cNvSpPr>
          <p:nvPr/>
        </p:nvSpPr>
        <p:spPr bwMode="auto">
          <a:xfrm flipH="1">
            <a:off x="6175375" y="3157141"/>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7" name="Line 93"/>
          <p:cNvSpPr>
            <a:spLocks noChangeShapeType="1"/>
          </p:cNvSpPr>
          <p:nvPr/>
        </p:nvSpPr>
        <p:spPr bwMode="auto">
          <a:xfrm>
            <a:off x="5526088" y="204391"/>
            <a:ext cx="0" cy="2873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8" name="Line 94"/>
          <p:cNvSpPr>
            <a:spLocks noChangeShapeType="1"/>
          </p:cNvSpPr>
          <p:nvPr/>
        </p:nvSpPr>
        <p:spPr bwMode="auto">
          <a:xfrm>
            <a:off x="5530851" y="305991"/>
            <a:ext cx="617538"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 name="Text Box 95"/>
          <p:cNvSpPr txBox="1">
            <a:spLocks noChangeArrowheads="1"/>
          </p:cNvSpPr>
          <p:nvPr/>
        </p:nvSpPr>
        <p:spPr bwMode="auto">
          <a:xfrm>
            <a:off x="5681663" y="-27384"/>
            <a:ext cx="301625" cy="366713"/>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dirty="0">
                <a:solidFill>
                  <a:schemeClr val="tx2"/>
                </a:solidFill>
              </a:rPr>
              <a:t>e</a:t>
            </a:r>
          </a:p>
        </p:txBody>
      </p:sp>
      <p:sp>
        <p:nvSpPr>
          <p:cNvPr id="380" name="Line 96"/>
          <p:cNvSpPr>
            <a:spLocks noChangeShapeType="1"/>
          </p:cNvSpPr>
          <p:nvPr/>
        </p:nvSpPr>
        <p:spPr bwMode="auto">
          <a:xfrm flipV="1">
            <a:off x="6162676" y="204391"/>
            <a:ext cx="0" cy="2873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1" name="Line 98"/>
          <p:cNvSpPr>
            <a:spLocks noChangeShapeType="1"/>
          </p:cNvSpPr>
          <p:nvPr/>
        </p:nvSpPr>
        <p:spPr bwMode="auto">
          <a:xfrm>
            <a:off x="5526088" y="3219054"/>
            <a:ext cx="0" cy="2873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2" name="Line 99"/>
          <p:cNvSpPr>
            <a:spLocks noChangeShapeType="1"/>
          </p:cNvSpPr>
          <p:nvPr/>
        </p:nvSpPr>
        <p:spPr bwMode="auto">
          <a:xfrm>
            <a:off x="5530851" y="3320654"/>
            <a:ext cx="617538"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3" name="Text Box 100"/>
          <p:cNvSpPr txBox="1">
            <a:spLocks noChangeArrowheads="1"/>
          </p:cNvSpPr>
          <p:nvPr/>
        </p:nvSpPr>
        <p:spPr bwMode="auto">
          <a:xfrm>
            <a:off x="5681663" y="2987279"/>
            <a:ext cx="301625" cy="366713"/>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a:solidFill>
                  <a:schemeClr val="tx2"/>
                </a:solidFill>
              </a:rPr>
              <a:t>e</a:t>
            </a:r>
          </a:p>
        </p:txBody>
      </p:sp>
      <p:sp>
        <p:nvSpPr>
          <p:cNvPr id="384"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53</a:t>
            </a:fld>
            <a:endParaRPr lang="en-US" altLang="en-US" dirty="0"/>
          </a:p>
        </p:txBody>
      </p:sp>
    </p:spTree>
    <p:extLst>
      <p:ext uri="{BB962C8B-B14F-4D97-AF65-F5344CB8AC3E}">
        <p14:creationId xmlns:p14="http://schemas.microsoft.com/office/powerpoint/2010/main" val="8958359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4820" name="Group 4"/>
          <p:cNvGrpSpPr>
            <a:grpSpLocks/>
          </p:cNvGrpSpPr>
          <p:nvPr/>
        </p:nvGrpSpPr>
        <p:grpSpPr bwMode="auto">
          <a:xfrm>
            <a:off x="6530975" y="1581150"/>
            <a:ext cx="2073275" cy="1849438"/>
            <a:chOff x="4114" y="996"/>
            <a:chExt cx="1306" cy="1165"/>
          </a:xfrm>
        </p:grpSpPr>
        <p:sp>
          <p:nvSpPr>
            <p:cNvPr id="674821" name="Line 5"/>
            <p:cNvSpPr>
              <a:spLocks noChangeShapeType="1"/>
            </p:cNvSpPr>
            <p:nvPr/>
          </p:nvSpPr>
          <p:spPr bwMode="auto">
            <a:xfrm flipV="1">
              <a:off x="4186"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2" name="Line 6"/>
            <p:cNvSpPr>
              <a:spLocks noChangeShapeType="1"/>
            </p:cNvSpPr>
            <p:nvPr/>
          </p:nvSpPr>
          <p:spPr bwMode="auto">
            <a:xfrm flipV="1">
              <a:off x="5348"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3" name="Line 7"/>
            <p:cNvSpPr>
              <a:spLocks noChangeShapeType="1"/>
            </p:cNvSpPr>
            <p:nvPr/>
          </p:nvSpPr>
          <p:spPr bwMode="auto">
            <a:xfrm>
              <a:off x="4186" y="1580"/>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4" name="Line 8"/>
            <p:cNvSpPr>
              <a:spLocks noChangeShapeType="1"/>
            </p:cNvSpPr>
            <p:nvPr/>
          </p:nvSpPr>
          <p:spPr bwMode="auto">
            <a:xfrm>
              <a:off x="4186" y="999"/>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5" name="Freeform 9"/>
            <p:cNvSpPr>
              <a:spLocks/>
            </p:cNvSpPr>
            <p:nvPr/>
          </p:nvSpPr>
          <p:spPr bwMode="auto">
            <a:xfrm>
              <a:off x="4371" y="996"/>
              <a:ext cx="397" cy="583"/>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4826" name="Line 10"/>
            <p:cNvSpPr>
              <a:spLocks noChangeShapeType="1"/>
            </p:cNvSpPr>
            <p:nvPr/>
          </p:nvSpPr>
          <p:spPr bwMode="auto">
            <a:xfrm flipV="1">
              <a:off x="4114" y="215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7" name="Line 11"/>
            <p:cNvSpPr>
              <a:spLocks noChangeShapeType="1"/>
            </p:cNvSpPr>
            <p:nvPr/>
          </p:nvSpPr>
          <p:spPr bwMode="auto">
            <a:xfrm flipV="1">
              <a:off x="5275" y="216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8" name="Line 12"/>
            <p:cNvSpPr>
              <a:spLocks noChangeShapeType="1"/>
            </p:cNvSpPr>
            <p:nvPr/>
          </p:nvSpPr>
          <p:spPr bwMode="auto">
            <a:xfrm flipV="1">
              <a:off x="4695" y="215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74829" name="Group 13"/>
          <p:cNvGrpSpPr>
            <a:grpSpLocks/>
          </p:cNvGrpSpPr>
          <p:nvPr/>
        </p:nvGrpSpPr>
        <p:grpSpPr bwMode="auto">
          <a:xfrm>
            <a:off x="3362325" y="1585913"/>
            <a:ext cx="2073275" cy="1844675"/>
            <a:chOff x="2118" y="999"/>
            <a:chExt cx="1306" cy="1162"/>
          </a:xfrm>
        </p:grpSpPr>
        <p:grpSp>
          <p:nvGrpSpPr>
            <p:cNvPr id="674830" name="Group 14"/>
            <p:cNvGrpSpPr>
              <a:grpSpLocks/>
            </p:cNvGrpSpPr>
            <p:nvPr/>
          </p:nvGrpSpPr>
          <p:grpSpPr bwMode="auto">
            <a:xfrm>
              <a:off x="2191" y="999"/>
              <a:ext cx="1162" cy="1161"/>
              <a:chOff x="2299" y="999"/>
              <a:chExt cx="1162" cy="1161"/>
            </a:xfrm>
          </p:grpSpPr>
          <p:sp>
            <p:nvSpPr>
              <p:cNvPr id="674831" name="Line 15"/>
              <p:cNvSpPr>
                <a:spLocks noChangeShapeType="1"/>
              </p:cNvSpPr>
              <p:nvPr/>
            </p:nvSpPr>
            <p:spPr bwMode="auto">
              <a:xfrm flipV="1">
                <a:off x="2299"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2" name="Line 16"/>
              <p:cNvSpPr>
                <a:spLocks noChangeShapeType="1"/>
              </p:cNvSpPr>
              <p:nvPr/>
            </p:nvSpPr>
            <p:spPr bwMode="auto">
              <a:xfrm flipV="1">
                <a:off x="3461"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3" name="Line 17"/>
              <p:cNvSpPr>
                <a:spLocks noChangeShapeType="1"/>
              </p:cNvSpPr>
              <p:nvPr/>
            </p:nvSpPr>
            <p:spPr bwMode="auto">
              <a:xfrm>
                <a:off x="2299" y="1580"/>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4" name="Line 18"/>
              <p:cNvSpPr>
                <a:spLocks noChangeShapeType="1"/>
              </p:cNvSpPr>
              <p:nvPr/>
            </p:nvSpPr>
            <p:spPr bwMode="auto">
              <a:xfrm>
                <a:off x="2299" y="999"/>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5" name="Line 19"/>
              <p:cNvSpPr>
                <a:spLocks noChangeShapeType="1"/>
              </p:cNvSpPr>
              <p:nvPr/>
            </p:nvSpPr>
            <p:spPr bwMode="auto">
              <a:xfrm flipV="1">
                <a:off x="2299" y="99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6" name="Line 20"/>
              <p:cNvSpPr>
                <a:spLocks noChangeShapeType="1"/>
              </p:cNvSpPr>
              <p:nvPr/>
            </p:nvSpPr>
            <p:spPr bwMode="auto">
              <a:xfrm flipH="1" flipV="1">
                <a:off x="2953" y="99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7" name="Line 21"/>
              <p:cNvSpPr>
                <a:spLocks noChangeShapeType="1"/>
              </p:cNvSpPr>
              <p:nvPr/>
            </p:nvSpPr>
            <p:spPr bwMode="auto">
              <a:xfrm flipV="1">
                <a:off x="2299" y="157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8" name="Line 22"/>
              <p:cNvSpPr>
                <a:spLocks noChangeShapeType="1"/>
              </p:cNvSpPr>
              <p:nvPr/>
            </p:nvSpPr>
            <p:spPr bwMode="auto">
              <a:xfrm flipH="1" flipV="1">
                <a:off x="2953" y="157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74839" name="Line 23"/>
            <p:cNvSpPr>
              <a:spLocks noChangeShapeType="1"/>
            </p:cNvSpPr>
            <p:nvPr/>
          </p:nvSpPr>
          <p:spPr bwMode="auto">
            <a:xfrm>
              <a:off x="2118" y="215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0" name="Line 24"/>
            <p:cNvSpPr>
              <a:spLocks noChangeShapeType="1"/>
            </p:cNvSpPr>
            <p:nvPr/>
          </p:nvSpPr>
          <p:spPr bwMode="auto">
            <a:xfrm>
              <a:off x="3279" y="216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74841" name="Line 25"/>
          <p:cNvSpPr>
            <a:spLocks noChangeShapeType="1"/>
          </p:cNvSpPr>
          <p:nvPr/>
        </p:nvSpPr>
        <p:spPr bwMode="auto">
          <a:xfrm>
            <a:off x="3362325" y="3427413"/>
            <a:ext cx="230188" cy="15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74842" name="Group 26"/>
          <p:cNvGrpSpPr>
            <a:grpSpLocks/>
          </p:cNvGrpSpPr>
          <p:nvPr/>
        </p:nvGrpSpPr>
        <p:grpSpPr bwMode="auto">
          <a:xfrm>
            <a:off x="769938" y="1585913"/>
            <a:ext cx="1325562" cy="1844675"/>
            <a:chOff x="485" y="999"/>
            <a:chExt cx="835" cy="1162"/>
          </a:xfrm>
        </p:grpSpPr>
        <p:grpSp>
          <p:nvGrpSpPr>
            <p:cNvPr id="674843" name="Group 27"/>
            <p:cNvGrpSpPr>
              <a:grpSpLocks/>
            </p:cNvGrpSpPr>
            <p:nvPr/>
          </p:nvGrpSpPr>
          <p:grpSpPr bwMode="auto">
            <a:xfrm>
              <a:off x="558" y="999"/>
              <a:ext cx="689" cy="1161"/>
              <a:chOff x="558" y="999"/>
              <a:chExt cx="689" cy="1161"/>
            </a:xfrm>
          </p:grpSpPr>
          <p:sp>
            <p:nvSpPr>
              <p:cNvPr id="674844" name="Line 28"/>
              <p:cNvSpPr>
                <a:spLocks noChangeShapeType="1"/>
              </p:cNvSpPr>
              <p:nvPr/>
            </p:nvSpPr>
            <p:spPr bwMode="auto">
              <a:xfrm>
                <a:off x="558"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5" name="Line 29"/>
              <p:cNvSpPr>
                <a:spLocks noChangeShapeType="1"/>
              </p:cNvSpPr>
              <p:nvPr/>
            </p:nvSpPr>
            <p:spPr bwMode="auto">
              <a:xfrm>
                <a:off x="1247"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6" name="Line 30"/>
              <p:cNvSpPr>
                <a:spLocks noChangeShapeType="1"/>
              </p:cNvSpPr>
              <p:nvPr/>
            </p:nvSpPr>
            <p:spPr bwMode="auto">
              <a:xfrm>
                <a:off x="558" y="999"/>
                <a:ext cx="68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7" name="Line 31"/>
              <p:cNvSpPr>
                <a:spLocks noChangeShapeType="1"/>
              </p:cNvSpPr>
              <p:nvPr/>
            </p:nvSpPr>
            <p:spPr bwMode="auto">
              <a:xfrm>
                <a:off x="558" y="1579"/>
                <a:ext cx="68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8" name="Line 32"/>
              <p:cNvSpPr>
                <a:spLocks noChangeShapeType="1"/>
              </p:cNvSpPr>
              <p:nvPr/>
            </p:nvSpPr>
            <p:spPr bwMode="auto">
              <a:xfrm flipV="1">
                <a:off x="558" y="157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9" name="Line 33"/>
              <p:cNvSpPr>
                <a:spLocks noChangeShapeType="1"/>
              </p:cNvSpPr>
              <p:nvPr/>
            </p:nvSpPr>
            <p:spPr bwMode="auto">
              <a:xfrm flipV="1">
                <a:off x="558" y="99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74850" name="Line 34"/>
            <p:cNvSpPr>
              <a:spLocks noChangeShapeType="1"/>
            </p:cNvSpPr>
            <p:nvPr/>
          </p:nvSpPr>
          <p:spPr bwMode="auto">
            <a:xfrm>
              <a:off x="485" y="2160"/>
              <a:ext cx="14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1" name="Line 35"/>
            <p:cNvSpPr>
              <a:spLocks noChangeShapeType="1"/>
            </p:cNvSpPr>
            <p:nvPr/>
          </p:nvSpPr>
          <p:spPr bwMode="auto">
            <a:xfrm>
              <a:off x="1175" y="216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74852" name="Group 36"/>
          <p:cNvGrpSpPr>
            <a:grpSpLocks/>
          </p:cNvGrpSpPr>
          <p:nvPr/>
        </p:nvGrpSpPr>
        <p:grpSpPr bwMode="auto">
          <a:xfrm>
            <a:off x="2325688" y="4351338"/>
            <a:ext cx="2073275" cy="1844675"/>
            <a:chOff x="1465" y="2741"/>
            <a:chExt cx="1306" cy="1162"/>
          </a:xfrm>
        </p:grpSpPr>
        <p:sp>
          <p:nvSpPr>
            <p:cNvPr id="674853" name="Line 37"/>
            <p:cNvSpPr>
              <a:spLocks noChangeShapeType="1"/>
            </p:cNvSpPr>
            <p:nvPr/>
          </p:nvSpPr>
          <p:spPr bwMode="auto">
            <a:xfrm flipV="1">
              <a:off x="1538" y="2741"/>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4" name="Line 38"/>
            <p:cNvSpPr>
              <a:spLocks noChangeShapeType="1"/>
            </p:cNvSpPr>
            <p:nvPr/>
          </p:nvSpPr>
          <p:spPr bwMode="auto">
            <a:xfrm flipV="1">
              <a:off x="2700" y="2741"/>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5" name="Line 39"/>
            <p:cNvSpPr>
              <a:spLocks noChangeShapeType="1"/>
            </p:cNvSpPr>
            <p:nvPr/>
          </p:nvSpPr>
          <p:spPr bwMode="auto">
            <a:xfrm>
              <a:off x="1538" y="3322"/>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6" name="Line 40"/>
            <p:cNvSpPr>
              <a:spLocks noChangeShapeType="1"/>
            </p:cNvSpPr>
            <p:nvPr/>
          </p:nvSpPr>
          <p:spPr bwMode="auto">
            <a:xfrm>
              <a:off x="1538" y="2741"/>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7" name="Line 41"/>
            <p:cNvSpPr>
              <a:spLocks noChangeShapeType="1"/>
            </p:cNvSpPr>
            <p:nvPr/>
          </p:nvSpPr>
          <p:spPr bwMode="auto">
            <a:xfrm>
              <a:off x="1538" y="274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8" name="Line 42"/>
            <p:cNvSpPr>
              <a:spLocks noChangeShapeType="1"/>
            </p:cNvSpPr>
            <p:nvPr/>
          </p:nvSpPr>
          <p:spPr bwMode="auto">
            <a:xfrm flipH="1">
              <a:off x="2192" y="274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9" name="Line 43"/>
            <p:cNvSpPr>
              <a:spLocks noChangeShapeType="1"/>
            </p:cNvSpPr>
            <p:nvPr/>
          </p:nvSpPr>
          <p:spPr bwMode="auto">
            <a:xfrm flipV="1">
              <a:off x="1538" y="332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0" name="Line 44"/>
            <p:cNvSpPr>
              <a:spLocks noChangeShapeType="1"/>
            </p:cNvSpPr>
            <p:nvPr/>
          </p:nvSpPr>
          <p:spPr bwMode="auto">
            <a:xfrm flipH="1" flipV="1">
              <a:off x="2192" y="332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1" name="Line 45"/>
            <p:cNvSpPr>
              <a:spLocks noChangeShapeType="1"/>
            </p:cNvSpPr>
            <p:nvPr/>
          </p:nvSpPr>
          <p:spPr bwMode="auto">
            <a:xfrm>
              <a:off x="1465" y="3901"/>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2" name="Line 46"/>
            <p:cNvSpPr>
              <a:spLocks noChangeShapeType="1"/>
            </p:cNvSpPr>
            <p:nvPr/>
          </p:nvSpPr>
          <p:spPr bwMode="auto">
            <a:xfrm>
              <a:off x="2626" y="3902"/>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74863" name="Group 47"/>
          <p:cNvGrpSpPr>
            <a:grpSpLocks/>
          </p:cNvGrpSpPr>
          <p:nvPr/>
        </p:nvGrpSpPr>
        <p:grpSpPr bwMode="auto">
          <a:xfrm>
            <a:off x="5610225" y="4348163"/>
            <a:ext cx="2073275" cy="1846262"/>
            <a:chOff x="3388" y="2739"/>
            <a:chExt cx="1306" cy="1163"/>
          </a:xfrm>
        </p:grpSpPr>
        <p:sp>
          <p:nvSpPr>
            <p:cNvPr id="674864" name="Line 48"/>
            <p:cNvSpPr>
              <a:spLocks noChangeShapeType="1"/>
            </p:cNvSpPr>
            <p:nvPr/>
          </p:nvSpPr>
          <p:spPr bwMode="auto">
            <a:xfrm flipV="1">
              <a:off x="3461" y="273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5" name="Line 49"/>
            <p:cNvSpPr>
              <a:spLocks noChangeShapeType="1"/>
            </p:cNvSpPr>
            <p:nvPr/>
          </p:nvSpPr>
          <p:spPr bwMode="auto">
            <a:xfrm flipV="1">
              <a:off x="4623" y="273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6" name="Line 50"/>
            <p:cNvSpPr>
              <a:spLocks noChangeShapeType="1"/>
            </p:cNvSpPr>
            <p:nvPr/>
          </p:nvSpPr>
          <p:spPr bwMode="auto">
            <a:xfrm>
              <a:off x="3461" y="3320"/>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7" name="Line 51"/>
            <p:cNvSpPr>
              <a:spLocks noChangeShapeType="1"/>
            </p:cNvSpPr>
            <p:nvPr/>
          </p:nvSpPr>
          <p:spPr bwMode="auto">
            <a:xfrm>
              <a:off x="3461" y="2739"/>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8" name="Line 52"/>
            <p:cNvSpPr>
              <a:spLocks noChangeShapeType="1"/>
            </p:cNvSpPr>
            <p:nvPr/>
          </p:nvSpPr>
          <p:spPr bwMode="auto">
            <a:xfrm>
              <a:off x="3388" y="389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9" name="Line 53"/>
            <p:cNvSpPr>
              <a:spLocks noChangeShapeType="1"/>
            </p:cNvSpPr>
            <p:nvPr/>
          </p:nvSpPr>
          <p:spPr bwMode="auto">
            <a:xfrm>
              <a:off x="4549" y="390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74870" name="Group 54"/>
            <p:cNvGrpSpPr>
              <a:grpSpLocks/>
            </p:cNvGrpSpPr>
            <p:nvPr/>
          </p:nvGrpSpPr>
          <p:grpSpPr bwMode="auto">
            <a:xfrm>
              <a:off x="3461" y="2741"/>
              <a:ext cx="1162" cy="579"/>
              <a:chOff x="3461" y="2741"/>
              <a:chExt cx="1162" cy="579"/>
            </a:xfrm>
          </p:grpSpPr>
          <p:sp>
            <p:nvSpPr>
              <p:cNvPr id="674871" name="Line 55"/>
              <p:cNvSpPr>
                <a:spLocks noChangeShapeType="1"/>
              </p:cNvSpPr>
              <p:nvPr/>
            </p:nvSpPr>
            <p:spPr bwMode="auto">
              <a:xfrm>
                <a:off x="4041" y="2741"/>
                <a:ext cx="0" cy="18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72" name="Line 56"/>
              <p:cNvSpPr>
                <a:spLocks noChangeShapeType="1"/>
              </p:cNvSpPr>
              <p:nvPr/>
            </p:nvSpPr>
            <p:spPr bwMode="auto">
              <a:xfrm flipV="1">
                <a:off x="3461" y="2922"/>
                <a:ext cx="580"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73" name="Line 57"/>
              <p:cNvSpPr>
                <a:spLocks noChangeShapeType="1"/>
              </p:cNvSpPr>
              <p:nvPr/>
            </p:nvSpPr>
            <p:spPr bwMode="auto">
              <a:xfrm flipH="1" flipV="1">
                <a:off x="4041" y="2922"/>
                <a:ext cx="582"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74874" name="Group 58"/>
            <p:cNvGrpSpPr>
              <a:grpSpLocks/>
            </p:cNvGrpSpPr>
            <p:nvPr/>
          </p:nvGrpSpPr>
          <p:grpSpPr bwMode="auto">
            <a:xfrm>
              <a:off x="3461" y="3323"/>
              <a:ext cx="1162" cy="579"/>
              <a:chOff x="3461" y="2741"/>
              <a:chExt cx="1162" cy="579"/>
            </a:xfrm>
          </p:grpSpPr>
          <p:sp>
            <p:nvSpPr>
              <p:cNvPr id="674875" name="Line 59"/>
              <p:cNvSpPr>
                <a:spLocks noChangeShapeType="1"/>
              </p:cNvSpPr>
              <p:nvPr/>
            </p:nvSpPr>
            <p:spPr bwMode="auto">
              <a:xfrm>
                <a:off x="4041" y="2741"/>
                <a:ext cx="0" cy="18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76" name="Line 60"/>
              <p:cNvSpPr>
                <a:spLocks noChangeShapeType="1"/>
              </p:cNvSpPr>
              <p:nvPr/>
            </p:nvSpPr>
            <p:spPr bwMode="auto">
              <a:xfrm flipV="1">
                <a:off x="3461" y="2922"/>
                <a:ext cx="580"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77" name="Line 61"/>
              <p:cNvSpPr>
                <a:spLocks noChangeShapeType="1"/>
              </p:cNvSpPr>
              <p:nvPr/>
            </p:nvSpPr>
            <p:spPr bwMode="auto">
              <a:xfrm flipH="1" flipV="1">
                <a:off x="4041" y="2922"/>
                <a:ext cx="582"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674878" name="Group 62"/>
          <p:cNvGrpSpPr>
            <a:grpSpLocks/>
          </p:cNvGrpSpPr>
          <p:nvPr/>
        </p:nvGrpSpPr>
        <p:grpSpPr bwMode="auto">
          <a:xfrm>
            <a:off x="1628775" y="990600"/>
            <a:ext cx="403225" cy="536575"/>
            <a:chOff x="1026" y="624"/>
            <a:chExt cx="254" cy="338"/>
          </a:xfrm>
        </p:grpSpPr>
        <p:sp>
          <p:nvSpPr>
            <p:cNvPr id="674879" name="Line 63"/>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0" name="Line 64"/>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1" name="Line 65"/>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2" name="Text Box 66"/>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grpSp>
        <p:nvGrpSpPr>
          <p:cNvPr id="674883" name="Group 67"/>
          <p:cNvGrpSpPr>
            <a:grpSpLocks/>
          </p:cNvGrpSpPr>
          <p:nvPr/>
        </p:nvGrpSpPr>
        <p:grpSpPr bwMode="auto">
          <a:xfrm>
            <a:off x="4213225" y="990600"/>
            <a:ext cx="403225" cy="536575"/>
            <a:chOff x="1026" y="624"/>
            <a:chExt cx="254" cy="338"/>
          </a:xfrm>
        </p:grpSpPr>
        <p:sp>
          <p:nvSpPr>
            <p:cNvPr id="674884" name="Line 68"/>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5" name="Line 69"/>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6" name="Line 70"/>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7" name="Text Box 71"/>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grpSp>
        <p:nvGrpSpPr>
          <p:cNvPr id="674888" name="Group 72"/>
          <p:cNvGrpSpPr>
            <a:grpSpLocks/>
          </p:cNvGrpSpPr>
          <p:nvPr/>
        </p:nvGrpSpPr>
        <p:grpSpPr bwMode="auto">
          <a:xfrm>
            <a:off x="6575425" y="960438"/>
            <a:ext cx="403225" cy="536575"/>
            <a:chOff x="1026" y="624"/>
            <a:chExt cx="254" cy="338"/>
          </a:xfrm>
        </p:grpSpPr>
        <p:sp>
          <p:nvSpPr>
            <p:cNvPr id="674889" name="Line 73"/>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0" name="Line 74"/>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1" name="Line 75"/>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2" name="Text Box 76"/>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sp>
        <p:nvSpPr>
          <p:cNvPr id="674893" name="Freeform 77"/>
          <p:cNvSpPr>
            <a:spLocks/>
          </p:cNvSpPr>
          <p:nvPr/>
        </p:nvSpPr>
        <p:spPr bwMode="auto">
          <a:xfrm flipH="1">
            <a:off x="7570788" y="1585913"/>
            <a:ext cx="630237" cy="925512"/>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74894" name="Group 78"/>
          <p:cNvGrpSpPr>
            <a:grpSpLocks/>
          </p:cNvGrpSpPr>
          <p:nvPr/>
        </p:nvGrpSpPr>
        <p:grpSpPr bwMode="auto">
          <a:xfrm>
            <a:off x="8143875" y="952500"/>
            <a:ext cx="403225" cy="536575"/>
            <a:chOff x="1026" y="624"/>
            <a:chExt cx="254" cy="338"/>
          </a:xfrm>
        </p:grpSpPr>
        <p:sp>
          <p:nvSpPr>
            <p:cNvPr id="674895" name="Line 79"/>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6" name="Line 80"/>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7" name="Line 81"/>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8" name="Text Box 82"/>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sp>
        <p:nvSpPr>
          <p:cNvPr id="674899" name="Freeform 83"/>
          <p:cNvSpPr>
            <a:spLocks/>
          </p:cNvSpPr>
          <p:nvPr/>
        </p:nvSpPr>
        <p:spPr bwMode="auto">
          <a:xfrm>
            <a:off x="6934200" y="2498725"/>
            <a:ext cx="630238" cy="925513"/>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4900" name="Freeform 84"/>
          <p:cNvSpPr>
            <a:spLocks/>
          </p:cNvSpPr>
          <p:nvPr/>
        </p:nvSpPr>
        <p:spPr bwMode="auto">
          <a:xfrm flipH="1">
            <a:off x="7566025" y="2503488"/>
            <a:ext cx="630238" cy="925512"/>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74901" name="Group 85"/>
          <p:cNvGrpSpPr>
            <a:grpSpLocks/>
          </p:cNvGrpSpPr>
          <p:nvPr/>
        </p:nvGrpSpPr>
        <p:grpSpPr bwMode="auto">
          <a:xfrm>
            <a:off x="3151188" y="4632325"/>
            <a:ext cx="403225" cy="536575"/>
            <a:chOff x="1026" y="624"/>
            <a:chExt cx="254" cy="338"/>
          </a:xfrm>
        </p:grpSpPr>
        <p:sp>
          <p:nvSpPr>
            <p:cNvPr id="674902" name="Line 86"/>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3" name="Line 87"/>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4" name="Line 88"/>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5" name="Text Box 89"/>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grpSp>
        <p:nvGrpSpPr>
          <p:cNvPr id="674906" name="Group 90"/>
          <p:cNvGrpSpPr>
            <a:grpSpLocks/>
          </p:cNvGrpSpPr>
          <p:nvPr/>
        </p:nvGrpSpPr>
        <p:grpSpPr bwMode="auto">
          <a:xfrm rot="5400000">
            <a:off x="6703219" y="4409282"/>
            <a:ext cx="287337" cy="171450"/>
            <a:chOff x="4284" y="2499"/>
            <a:chExt cx="181" cy="108"/>
          </a:xfrm>
        </p:grpSpPr>
        <p:sp>
          <p:nvSpPr>
            <p:cNvPr id="674907" name="Line 91"/>
            <p:cNvSpPr>
              <a:spLocks noChangeShapeType="1"/>
            </p:cNvSpPr>
            <p:nvPr/>
          </p:nvSpPr>
          <p:spPr bwMode="auto">
            <a:xfrm>
              <a:off x="4465" y="2499"/>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8" name="Line 92"/>
            <p:cNvSpPr>
              <a:spLocks noChangeShapeType="1"/>
            </p:cNvSpPr>
            <p:nvPr/>
          </p:nvSpPr>
          <p:spPr bwMode="auto">
            <a:xfrm>
              <a:off x="4284" y="2499"/>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9" name="Line 93"/>
            <p:cNvSpPr>
              <a:spLocks noChangeShapeType="1"/>
            </p:cNvSpPr>
            <p:nvPr/>
          </p:nvSpPr>
          <p:spPr bwMode="auto">
            <a:xfrm>
              <a:off x="4284" y="2535"/>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74910" name="Text Box 94"/>
          <p:cNvSpPr txBox="1">
            <a:spLocks noChangeArrowheads="1"/>
          </p:cNvSpPr>
          <p:nvPr/>
        </p:nvSpPr>
        <p:spPr bwMode="auto">
          <a:xfrm>
            <a:off x="6818313" y="4238625"/>
            <a:ext cx="4032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sp>
        <p:nvSpPr>
          <p:cNvPr id="2" name="Text Placeholder 1"/>
          <p:cNvSpPr>
            <a:spLocks noGrp="1"/>
          </p:cNvSpPr>
          <p:nvPr>
            <p:ph type="body" sz="quarter" idx="38"/>
          </p:nvPr>
        </p:nvSpPr>
        <p:spPr/>
        <p:txBody>
          <a:bodyPr/>
          <a:lstStyle/>
          <a:p>
            <a:r>
              <a:rPr lang="en-US" dirty="0"/>
              <a:t>Some possible bracing arrangement for EBFS</a:t>
            </a:r>
          </a:p>
          <a:p>
            <a:endParaRPr lang="en-US" dirty="0"/>
          </a:p>
        </p:txBody>
      </p:sp>
      <p:sp>
        <p:nvSpPr>
          <p:cNvPr id="9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54</a:t>
            </a:fld>
            <a:endParaRPr lang="en-US" altLang="en-US"/>
          </a:p>
        </p:txBody>
      </p:sp>
    </p:spTree>
    <p:extLst>
      <p:ext uri="{BB962C8B-B14F-4D97-AF65-F5344CB8AC3E}">
        <p14:creationId xmlns:p14="http://schemas.microsoft.com/office/powerpoint/2010/main" val="8990939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6" name="Picture 2" descr="EBF1"/>
          <p:cNvPicPr>
            <a:picLocks noChangeAspect="1" noChangeArrowheads="1"/>
          </p:cNvPicPr>
          <p:nvPr/>
        </p:nvPicPr>
        <p:blipFill>
          <a:blip r:embed="rId3" cstate="print">
            <a:extLst>
              <a:ext uri="{28A0092B-C50C-407E-A947-70E740481C1C}">
                <a14:useLocalDpi xmlns:a14="http://schemas.microsoft.com/office/drawing/2010/main" val="0"/>
              </a:ext>
            </a:extLst>
          </a:blip>
          <a:srcRect l="5811" t="487" r="2159" b="7542"/>
          <a:stretch>
            <a:fillRect/>
          </a:stretch>
        </p:blipFill>
        <p:spPr bwMode="auto">
          <a:xfrm>
            <a:off x="0" y="271463"/>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55</a:t>
            </a:fld>
            <a:endParaRPr lang="en-US" altLang="en-US" dirty="0"/>
          </a:p>
        </p:txBody>
      </p:sp>
    </p:spTree>
    <p:extLst>
      <p:ext uri="{BB962C8B-B14F-4D97-AF65-F5344CB8AC3E}">
        <p14:creationId xmlns:p14="http://schemas.microsoft.com/office/powerpoint/2010/main" val="8252283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EB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0"/>
            <a:ext cx="4608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56</a:t>
            </a:fld>
            <a:endParaRPr lang="en-US" altLang="en-US" dirty="0"/>
          </a:p>
        </p:txBody>
      </p:sp>
    </p:spTree>
    <p:extLst>
      <p:ext uri="{BB962C8B-B14F-4D97-AF65-F5344CB8AC3E}">
        <p14:creationId xmlns:p14="http://schemas.microsoft.com/office/powerpoint/2010/main" val="30935452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2" descr="EBF3"/>
          <p:cNvPicPr>
            <a:picLocks noChangeAspect="1" noChangeArrowheads="1"/>
          </p:cNvPicPr>
          <p:nvPr/>
        </p:nvPicPr>
        <p:blipFill>
          <a:blip r:embed="rId3">
            <a:extLst>
              <a:ext uri="{28A0092B-C50C-407E-A947-70E740481C1C}">
                <a14:useLocalDpi xmlns:a14="http://schemas.microsoft.com/office/drawing/2010/main" val="0"/>
              </a:ext>
            </a:extLst>
          </a:blip>
          <a:srcRect t="943" b="943"/>
          <a:stretch>
            <a:fillRect/>
          </a:stretch>
        </p:blipFill>
        <p:spPr bwMode="auto">
          <a:xfrm>
            <a:off x="0" y="323850"/>
            <a:ext cx="91440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57</a:t>
            </a:fld>
            <a:endParaRPr lang="en-US" altLang="en-US" dirty="0"/>
          </a:p>
        </p:txBody>
      </p:sp>
    </p:spTree>
    <p:extLst>
      <p:ext uri="{BB962C8B-B14F-4D97-AF65-F5344CB8AC3E}">
        <p14:creationId xmlns:p14="http://schemas.microsoft.com/office/powerpoint/2010/main" val="25328832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3010" name="Picture 2" descr="EB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
            <a:ext cx="9144000" cy="59356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58</a:t>
            </a:fld>
            <a:endParaRPr lang="en-US" altLang="en-US" dirty="0"/>
          </a:p>
        </p:txBody>
      </p:sp>
    </p:spTree>
    <p:extLst>
      <p:ext uri="{BB962C8B-B14F-4D97-AF65-F5344CB8AC3E}">
        <p14:creationId xmlns:p14="http://schemas.microsoft.com/office/powerpoint/2010/main" val="1798776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058" name="Picture 2" descr="EBF9"/>
          <p:cNvPicPr>
            <a:picLocks noChangeAspect="1" noChangeArrowheads="1"/>
          </p:cNvPicPr>
          <p:nvPr/>
        </p:nvPicPr>
        <p:blipFill>
          <a:blip r:embed="rId3">
            <a:extLst>
              <a:ext uri="{28A0092B-C50C-407E-A947-70E740481C1C}">
                <a14:useLocalDpi xmlns:a14="http://schemas.microsoft.com/office/drawing/2010/main" val="0"/>
              </a:ext>
            </a:extLst>
          </a:blip>
          <a:srcRect r="629"/>
          <a:stretch>
            <a:fillRect/>
          </a:stretch>
        </p:blipFill>
        <p:spPr bwMode="auto">
          <a:xfrm>
            <a:off x="0" y="498475"/>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59</a:t>
            </a:fld>
            <a:endParaRPr lang="en-US" altLang="en-US" dirty="0"/>
          </a:p>
        </p:txBody>
      </p:sp>
    </p:spTree>
    <p:extLst>
      <p:ext uri="{BB962C8B-B14F-4D97-AF65-F5344CB8AC3E}">
        <p14:creationId xmlns:p14="http://schemas.microsoft.com/office/powerpoint/2010/main" val="39357967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5" name="Picture 3" descr="san_and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5585"/>
            <a:ext cx="46867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ln/>
        </p:spPr>
        <p:txBody>
          <a:bodyPr/>
          <a:lstStyle>
            <a:lvl1pPr>
              <a:defRPr/>
            </a:lvl1pPr>
          </a:lstStyle>
          <a:p>
            <a:pPr>
              <a:defRPr/>
            </a:pPr>
            <a:fld id="{46425072-6E52-45A8-8A7E-A5B11BCA4176}" type="slidenum">
              <a:rPr lang="en-US" altLang="en-US"/>
              <a:pPr>
                <a:defRPr/>
              </a:pPr>
              <a:t>6</a:t>
            </a:fld>
            <a:endParaRPr lang="en-US" altLang="en-US"/>
          </a:p>
        </p:txBody>
      </p:sp>
    </p:spTree>
    <p:extLst>
      <p:ext uri="{BB962C8B-B14F-4D97-AF65-F5344CB8AC3E}">
        <p14:creationId xmlns:p14="http://schemas.microsoft.com/office/powerpoint/2010/main" val="36226543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6" name="Picture 2" descr="EBF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0"/>
            <a:ext cx="4343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60</a:t>
            </a:fld>
            <a:endParaRPr lang="en-US" altLang="en-US" dirty="0"/>
          </a:p>
        </p:txBody>
      </p:sp>
    </p:spTree>
    <p:extLst>
      <p:ext uri="{BB962C8B-B14F-4D97-AF65-F5344CB8AC3E}">
        <p14:creationId xmlns:p14="http://schemas.microsoft.com/office/powerpoint/2010/main" val="35362564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213" name="AutoShape 61"/>
          <p:cNvSpPr>
            <a:spLocks noChangeArrowheads="1"/>
          </p:cNvSpPr>
          <p:nvPr/>
        </p:nvSpPr>
        <p:spPr bwMode="auto">
          <a:xfrm>
            <a:off x="276225" y="1692275"/>
            <a:ext cx="828675" cy="276225"/>
          </a:xfrm>
          <a:prstGeom prst="rightArrow">
            <a:avLst>
              <a:gd name="adj1" fmla="val 50000"/>
              <a:gd name="adj2" fmla="val 75000"/>
            </a:avLst>
          </a:prstGeom>
          <a:gradFill rotWithShape="1">
            <a:gsLst>
              <a:gs pos="0">
                <a:srgbClr val="FC0128"/>
              </a:gs>
              <a:gs pos="50000">
                <a:srgbClr val="FC0128">
                  <a:gamma/>
                  <a:shade val="68235"/>
                  <a:invGamma/>
                </a:srgbClr>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3" name="Group 2"/>
          <p:cNvGrpSpPr>
            <a:grpSpLocks noChangeAspect="1"/>
          </p:cNvGrpSpPr>
          <p:nvPr/>
        </p:nvGrpSpPr>
        <p:grpSpPr bwMode="auto">
          <a:xfrm>
            <a:off x="1296988" y="1608138"/>
            <a:ext cx="7102475" cy="3656012"/>
            <a:chOff x="1063" y="869"/>
            <a:chExt cx="3634" cy="1871"/>
          </a:xfrm>
        </p:grpSpPr>
        <p:grpSp>
          <p:nvGrpSpPr>
            <p:cNvPr id="64" name="Group 3"/>
            <p:cNvGrpSpPr>
              <a:grpSpLocks noChangeAspect="1"/>
            </p:cNvGrpSpPr>
            <p:nvPr/>
          </p:nvGrpSpPr>
          <p:grpSpPr bwMode="auto">
            <a:xfrm flipH="1">
              <a:off x="3070" y="869"/>
              <a:ext cx="1627" cy="1871"/>
              <a:chOff x="1063" y="869"/>
              <a:chExt cx="1627" cy="1871"/>
            </a:xfrm>
          </p:grpSpPr>
          <p:grpSp>
            <p:nvGrpSpPr>
              <p:cNvPr id="99" name="Group 4"/>
              <p:cNvGrpSpPr>
                <a:grpSpLocks noChangeAspect="1"/>
              </p:cNvGrpSpPr>
              <p:nvPr/>
            </p:nvGrpSpPr>
            <p:grpSpPr bwMode="auto">
              <a:xfrm>
                <a:off x="1063" y="869"/>
                <a:ext cx="1627" cy="1871"/>
                <a:chOff x="1063" y="869"/>
                <a:chExt cx="1627" cy="1871"/>
              </a:xfrm>
            </p:grpSpPr>
            <p:sp>
              <p:nvSpPr>
                <p:cNvPr id="104" name="Freeform 5"/>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105" name="Group 6"/>
                <p:cNvGrpSpPr>
                  <a:grpSpLocks noChangeAspect="1"/>
                </p:cNvGrpSpPr>
                <p:nvPr/>
              </p:nvGrpSpPr>
              <p:grpSpPr bwMode="auto">
                <a:xfrm>
                  <a:off x="2334" y="1156"/>
                  <a:ext cx="355" cy="242"/>
                  <a:chOff x="2334" y="1156"/>
                  <a:chExt cx="355" cy="242"/>
                </a:xfrm>
              </p:grpSpPr>
              <p:sp>
                <p:nvSpPr>
                  <p:cNvPr id="120" name="Freeform 7"/>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1" name="Rectangle 8"/>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06" name="Group 9"/>
                <p:cNvGrpSpPr>
                  <a:grpSpLocks noChangeAspect="1"/>
                </p:cNvGrpSpPr>
                <p:nvPr/>
              </p:nvGrpSpPr>
              <p:grpSpPr bwMode="auto">
                <a:xfrm>
                  <a:off x="1063" y="869"/>
                  <a:ext cx="192" cy="1865"/>
                  <a:chOff x="1063" y="1013"/>
                  <a:chExt cx="192" cy="1721"/>
                </a:xfrm>
              </p:grpSpPr>
              <p:sp>
                <p:nvSpPr>
                  <p:cNvPr id="117" name="Rectangle 10"/>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8" name="Line 11"/>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9" name="Line 12"/>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07" name="Group 13"/>
                <p:cNvGrpSpPr>
                  <a:grpSpLocks noChangeAspect="1"/>
                </p:cNvGrpSpPr>
                <p:nvPr/>
              </p:nvGrpSpPr>
              <p:grpSpPr bwMode="auto">
                <a:xfrm>
                  <a:off x="1255" y="869"/>
                  <a:ext cx="1435" cy="287"/>
                  <a:chOff x="1255" y="869"/>
                  <a:chExt cx="1435" cy="287"/>
                </a:xfrm>
              </p:grpSpPr>
              <p:grpSp>
                <p:nvGrpSpPr>
                  <p:cNvPr id="110" name="Group 14"/>
                  <p:cNvGrpSpPr>
                    <a:grpSpLocks noChangeAspect="1"/>
                  </p:cNvGrpSpPr>
                  <p:nvPr/>
                </p:nvGrpSpPr>
                <p:grpSpPr bwMode="auto">
                  <a:xfrm>
                    <a:off x="1255" y="869"/>
                    <a:ext cx="1434" cy="287"/>
                    <a:chOff x="1255" y="869"/>
                    <a:chExt cx="1434" cy="287"/>
                  </a:xfrm>
                </p:grpSpPr>
                <p:grpSp>
                  <p:nvGrpSpPr>
                    <p:cNvPr id="112" name="Group 15"/>
                    <p:cNvGrpSpPr>
                      <a:grpSpLocks noChangeAspect="1"/>
                    </p:cNvGrpSpPr>
                    <p:nvPr/>
                  </p:nvGrpSpPr>
                  <p:grpSpPr bwMode="auto">
                    <a:xfrm>
                      <a:off x="1255" y="869"/>
                      <a:ext cx="1434" cy="287"/>
                      <a:chOff x="1255" y="869"/>
                      <a:chExt cx="1434" cy="287"/>
                    </a:xfrm>
                  </p:grpSpPr>
                  <p:sp>
                    <p:nvSpPr>
                      <p:cNvPr id="114" name="Rectangle 16"/>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5" name="Line 17"/>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6" name="Line 18"/>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13" name="Rectangle 19"/>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11" name="Rectangle 20"/>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8" name="Rectangle 21"/>
                <p:cNvSpPr>
                  <a:spLocks noChangeAspect="1" noChangeArrowheads="1"/>
                </p:cNvSpPr>
                <p:nvPr/>
              </p:nvSpPr>
              <p:spPr bwMode="auto">
                <a:xfrm rot="18702442">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9" name="Rectangle 22"/>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0" name="Line 23"/>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1" name="Line 24"/>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2" name="Line 25"/>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3" name="Line 26"/>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65" name="Group 27"/>
            <p:cNvGrpSpPr>
              <a:grpSpLocks noChangeAspect="1"/>
            </p:cNvGrpSpPr>
            <p:nvPr/>
          </p:nvGrpSpPr>
          <p:grpSpPr bwMode="auto">
            <a:xfrm>
              <a:off x="1063" y="869"/>
              <a:ext cx="1627" cy="1871"/>
              <a:chOff x="1063" y="869"/>
              <a:chExt cx="1627" cy="1871"/>
            </a:xfrm>
          </p:grpSpPr>
          <p:grpSp>
            <p:nvGrpSpPr>
              <p:cNvPr id="76" name="Group 28"/>
              <p:cNvGrpSpPr>
                <a:grpSpLocks noChangeAspect="1"/>
              </p:cNvGrpSpPr>
              <p:nvPr/>
            </p:nvGrpSpPr>
            <p:grpSpPr bwMode="auto">
              <a:xfrm>
                <a:off x="1063" y="869"/>
                <a:ext cx="1627" cy="1871"/>
                <a:chOff x="1063" y="869"/>
                <a:chExt cx="1627" cy="1871"/>
              </a:xfrm>
            </p:grpSpPr>
            <p:sp>
              <p:nvSpPr>
                <p:cNvPr id="81" name="Freeform 29"/>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82" name="Group 30"/>
                <p:cNvGrpSpPr>
                  <a:grpSpLocks noChangeAspect="1"/>
                </p:cNvGrpSpPr>
                <p:nvPr/>
              </p:nvGrpSpPr>
              <p:grpSpPr bwMode="auto">
                <a:xfrm>
                  <a:off x="2334" y="1156"/>
                  <a:ext cx="355" cy="242"/>
                  <a:chOff x="2334" y="1156"/>
                  <a:chExt cx="355" cy="242"/>
                </a:xfrm>
              </p:grpSpPr>
              <p:sp>
                <p:nvSpPr>
                  <p:cNvPr id="97" name="Freeform 31"/>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8" name="Rectangle 32"/>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83" name="Group 33"/>
                <p:cNvGrpSpPr>
                  <a:grpSpLocks noChangeAspect="1"/>
                </p:cNvGrpSpPr>
                <p:nvPr/>
              </p:nvGrpSpPr>
              <p:grpSpPr bwMode="auto">
                <a:xfrm>
                  <a:off x="1063" y="869"/>
                  <a:ext cx="192" cy="1865"/>
                  <a:chOff x="1063" y="1013"/>
                  <a:chExt cx="192" cy="1721"/>
                </a:xfrm>
              </p:grpSpPr>
              <p:sp>
                <p:nvSpPr>
                  <p:cNvPr id="94" name="Rectangle 34"/>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5" name="Line 35"/>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6" name="Line 36"/>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84" name="Group 37"/>
                <p:cNvGrpSpPr>
                  <a:grpSpLocks noChangeAspect="1"/>
                </p:cNvGrpSpPr>
                <p:nvPr/>
              </p:nvGrpSpPr>
              <p:grpSpPr bwMode="auto">
                <a:xfrm>
                  <a:off x="1255" y="869"/>
                  <a:ext cx="1435" cy="287"/>
                  <a:chOff x="1255" y="869"/>
                  <a:chExt cx="1435" cy="287"/>
                </a:xfrm>
              </p:grpSpPr>
              <p:grpSp>
                <p:nvGrpSpPr>
                  <p:cNvPr id="87" name="Group 38"/>
                  <p:cNvGrpSpPr>
                    <a:grpSpLocks noChangeAspect="1"/>
                  </p:cNvGrpSpPr>
                  <p:nvPr/>
                </p:nvGrpSpPr>
                <p:grpSpPr bwMode="auto">
                  <a:xfrm>
                    <a:off x="1255" y="869"/>
                    <a:ext cx="1434" cy="287"/>
                    <a:chOff x="1255" y="869"/>
                    <a:chExt cx="1434" cy="287"/>
                  </a:xfrm>
                </p:grpSpPr>
                <p:grpSp>
                  <p:nvGrpSpPr>
                    <p:cNvPr id="89" name="Group 39"/>
                    <p:cNvGrpSpPr>
                      <a:grpSpLocks noChangeAspect="1"/>
                    </p:cNvGrpSpPr>
                    <p:nvPr/>
                  </p:nvGrpSpPr>
                  <p:grpSpPr bwMode="auto">
                    <a:xfrm>
                      <a:off x="1255" y="869"/>
                      <a:ext cx="1434" cy="287"/>
                      <a:chOff x="1255" y="869"/>
                      <a:chExt cx="1434" cy="287"/>
                    </a:xfrm>
                  </p:grpSpPr>
                  <p:sp>
                    <p:nvSpPr>
                      <p:cNvPr id="91" name="Rectangle 40"/>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2" name="Line 41"/>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3" name="Line 42"/>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90" name="Rectangle 43"/>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8" name="Rectangle 44"/>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5" name="Rectangle 45"/>
                <p:cNvSpPr>
                  <a:spLocks noChangeAspect="1" noChangeArrowheads="1"/>
                </p:cNvSpPr>
                <p:nvPr/>
              </p:nvSpPr>
              <p:spPr bwMode="auto">
                <a:xfrm rot="18702442">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6" name="Rectangle 46"/>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77" name="Line 47"/>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8" name="Line 48"/>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9" name="Line 49"/>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0" name="Line 50"/>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66" name="Group 51"/>
            <p:cNvGrpSpPr>
              <a:grpSpLocks noChangeAspect="1"/>
            </p:cNvGrpSpPr>
            <p:nvPr/>
          </p:nvGrpSpPr>
          <p:grpSpPr bwMode="auto">
            <a:xfrm>
              <a:off x="2686" y="869"/>
              <a:ext cx="392" cy="287"/>
              <a:chOff x="2686" y="869"/>
              <a:chExt cx="392" cy="287"/>
            </a:xfrm>
          </p:grpSpPr>
          <p:sp>
            <p:nvSpPr>
              <p:cNvPr id="71" name="Rectangle 52"/>
              <p:cNvSpPr>
                <a:spLocks noChangeAspect="1" noChangeArrowheads="1"/>
              </p:cNvSpPr>
              <p:nvPr/>
            </p:nvSpPr>
            <p:spPr bwMode="auto">
              <a:xfrm>
                <a:off x="2690" y="869"/>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2" name="Line 53"/>
              <p:cNvSpPr>
                <a:spLocks noChangeAspect="1" noChangeShapeType="1"/>
              </p:cNvSpPr>
              <p:nvPr/>
            </p:nvSpPr>
            <p:spPr bwMode="auto">
              <a:xfrm>
                <a:off x="2690" y="902"/>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3" name="Line 54"/>
              <p:cNvSpPr>
                <a:spLocks noChangeAspect="1" noChangeShapeType="1"/>
              </p:cNvSpPr>
              <p:nvPr/>
            </p:nvSpPr>
            <p:spPr bwMode="auto">
              <a:xfrm>
                <a:off x="2686" y="1124"/>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4" name="Line 55"/>
              <p:cNvSpPr>
                <a:spLocks noChangeAspect="1" noChangeShapeType="1"/>
              </p:cNvSpPr>
              <p:nvPr/>
            </p:nvSpPr>
            <p:spPr bwMode="auto">
              <a:xfrm>
                <a:off x="2686" y="1153"/>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5" name="Line 56"/>
              <p:cNvSpPr>
                <a:spLocks noChangeAspect="1" noChangeShapeType="1"/>
              </p:cNvSpPr>
              <p:nvPr/>
            </p:nvSpPr>
            <p:spPr bwMode="auto">
              <a:xfrm>
                <a:off x="2686" y="869"/>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67" name="Rectangle 57"/>
            <p:cNvSpPr>
              <a:spLocks noChangeAspect="1" noChangeArrowheads="1"/>
            </p:cNvSpPr>
            <p:nvPr/>
          </p:nvSpPr>
          <p:spPr bwMode="auto">
            <a:xfrm>
              <a:off x="2752"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8" name="Rectangle 58"/>
            <p:cNvSpPr>
              <a:spLocks noChangeAspect="1" noChangeArrowheads="1"/>
            </p:cNvSpPr>
            <p:nvPr/>
          </p:nvSpPr>
          <p:spPr bwMode="auto">
            <a:xfrm>
              <a:off x="2831"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9" name="Rectangle 59"/>
            <p:cNvSpPr>
              <a:spLocks noChangeAspect="1" noChangeArrowheads="1"/>
            </p:cNvSpPr>
            <p:nvPr/>
          </p:nvSpPr>
          <p:spPr bwMode="auto">
            <a:xfrm>
              <a:off x="2911"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0" name="Rectangle 60"/>
            <p:cNvSpPr>
              <a:spLocks noChangeAspect="1" noChangeArrowheads="1"/>
            </p:cNvSpPr>
            <p:nvPr/>
          </p:nvSpPr>
          <p:spPr bwMode="auto">
            <a:xfrm>
              <a:off x="2990"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 name="Text Placeholder 1"/>
          <p:cNvSpPr>
            <a:spLocks noGrp="1"/>
          </p:cNvSpPr>
          <p:nvPr>
            <p:ph type="body" sz="quarter" idx="38"/>
          </p:nvPr>
        </p:nvSpPr>
        <p:spPr/>
        <p:txBody>
          <a:bodyPr/>
          <a:lstStyle/>
          <a:p>
            <a:r>
              <a:rPr lang="en-US" dirty="0"/>
              <a:t>Inelastic Response of EBFs</a:t>
            </a:r>
          </a:p>
          <a:p>
            <a:endParaRPr lang="en-US" dirty="0"/>
          </a:p>
        </p:txBody>
      </p:sp>
      <p:sp>
        <p:nvSpPr>
          <p:cNvPr id="124"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61</a:t>
            </a:fld>
            <a:endParaRPr lang="en-US" altLang="en-US"/>
          </a:p>
        </p:txBody>
      </p:sp>
    </p:spTree>
    <p:extLst>
      <p:ext uri="{BB962C8B-B14F-4D97-AF65-F5344CB8AC3E}">
        <p14:creationId xmlns:p14="http://schemas.microsoft.com/office/powerpoint/2010/main" val="1544126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58" name="AutoShape 58"/>
          <p:cNvSpPr>
            <a:spLocks noChangeArrowheads="1"/>
          </p:cNvSpPr>
          <p:nvPr/>
        </p:nvSpPr>
        <p:spPr bwMode="auto">
          <a:xfrm>
            <a:off x="276225" y="1692275"/>
            <a:ext cx="828675" cy="276225"/>
          </a:xfrm>
          <a:prstGeom prst="rightArrow">
            <a:avLst>
              <a:gd name="adj1" fmla="val 50000"/>
              <a:gd name="adj2" fmla="val 75000"/>
            </a:avLst>
          </a:prstGeom>
          <a:gradFill rotWithShape="1">
            <a:gsLst>
              <a:gs pos="0">
                <a:srgbClr val="FC0128"/>
              </a:gs>
              <a:gs pos="50000">
                <a:srgbClr val="FC0128">
                  <a:gamma/>
                  <a:shade val="68235"/>
                  <a:invGamma/>
                </a:srgbClr>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9" name="Group 2"/>
          <p:cNvGrpSpPr>
            <a:grpSpLocks noChangeAspect="1"/>
          </p:cNvGrpSpPr>
          <p:nvPr/>
        </p:nvGrpSpPr>
        <p:grpSpPr bwMode="auto">
          <a:xfrm>
            <a:off x="1406525" y="1365250"/>
            <a:ext cx="7148513" cy="4024313"/>
            <a:chOff x="1114" y="740"/>
            <a:chExt cx="3683" cy="2073"/>
          </a:xfrm>
        </p:grpSpPr>
        <p:sp>
          <p:nvSpPr>
            <p:cNvPr id="60" name="Freeform 3"/>
            <p:cNvSpPr>
              <a:spLocks noChangeAspect="1"/>
            </p:cNvSpPr>
            <p:nvPr/>
          </p:nvSpPr>
          <p:spPr bwMode="auto">
            <a:xfrm>
              <a:off x="2788" y="740"/>
              <a:ext cx="476" cy="558"/>
            </a:xfrm>
            <a:custGeom>
              <a:avLst/>
              <a:gdLst>
                <a:gd name="T0" fmla="*/ 24 w 476"/>
                <a:gd name="T1" fmla="*/ 270 h 558"/>
                <a:gd name="T2" fmla="*/ 476 w 476"/>
                <a:gd name="T3" fmla="*/ 0 h 558"/>
                <a:gd name="T4" fmla="*/ 444 w 476"/>
                <a:gd name="T5" fmla="*/ 290 h 558"/>
                <a:gd name="T6" fmla="*/ 0 w 476"/>
                <a:gd name="T7" fmla="*/ 558 h 558"/>
                <a:gd name="T8" fmla="*/ 24 w 476"/>
                <a:gd name="T9" fmla="*/ 270 h 558"/>
              </a:gdLst>
              <a:ahLst/>
              <a:cxnLst>
                <a:cxn ang="0">
                  <a:pos x="T0" y="T1"/>
                </a:cxn>
                <a:cxn ang="0">
                  <a:pos x="T2" y="T3"/>
                </a:cxn>
                <a:cxn ang="0">
                  <a:pos x="T4" y="T5"/>
                </a:cxn>
                <a:cxn ang="0">
                  <a:pos x="T6" y="T7"/>
                </a:cxn>
                <a:cxn ang="0">
                  <a:pos x="T8" y="T9"/>
                </a:cxn>
              </a:cxnLst>
              <a:rect l="0" t="0" r="r" b="b"/>
              <a:pathLst>
                <a:path w="476" h="558">
                  <a:moveTo>
                    <a:pt x="24" y="270"/>
                  </a:moveTo>
                  <a:lnTo>
                    <a:pt x="476" y="0"/>
                  </a:lnTo>
                  <a:lnTo>
                    <a:pt x="444" y="290"/>
                  </a:lnTo>
                  <a:lnTo>
                    <a:pt x="0" y="558"/>
                  </a:lnTo>
                  <a:lnTo>
                    <a:pt x="24" y="270"/>
                  </a:lnTo>
                  <a:close/>
                </a:path>
              </a:pathLst>
            </a:custGeom>
            <a:gradFill rotWithShape="1">
              <a:gsLst>
                <a:gs pos="0">
                  <a:srgbClr val="FC0128">
                    <a:alpha val="80000"/>
                  </a:srgbClr>
                </a:gs>
                <a:gs pos="50000">
                  <a:srgbClr val="FC0128">
                    <a:gamma/>
                    <a:shade val="56078"/>
                    <a:invGamma/>
                    <a:alpha val="80000"/>
                  </a:srgbClr>
                </a:gs>
                <a:gs pos="100000">
                  <a:srgbClr val="FC0128">
                    <a:alpha val="80000"/>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61" name="Group 4"/>
            <p:cNvGrpSpPr>
              <a:grpSpLocks noChangeAspect="1"/>
            </p:cNvGrpSpPr>
            <p:nvPr/>
          </p:nvGrpSpPr>
          <p:grpSpPr bwMode="auto">
            <a:xfrm rot="320937" flipH="1">
              <a:off x="3170" y="817"/>
              <a:ext cx="1627" cy="1871"/>
              <a:chOff x="1063" y="869"/>
              <a:chExt cx="1627" cy="1871"/>
            </a:xfrm>
          </p:grpSpPr>
          <p:grpSp>
            <p:nvGrpSpPr>
              <p:cNvPr id="92" name="Group 5"/>
              <p:cNvGrpSpPr>
                <a:grpSpLocks noChangeAspect="1"/>
              </p:cNvGrpSpPr>
              <p:nvPr/>
            </p:nvGrpSpPr>
            <p:grpSpPr bwMode="auto">
              <a:xfrm>
                <a:off x="1063" y="869"/>
                <a:ext cx="1627" cy="1871"/>
                <a:chOff x="1063" y="869"/>
                <a:chExt cx="1627" cy="1871"/>
              </a:xfrm>
            </p:grpSpPr>
            <p:sp>
              <p:nvSpPr>
                <p:cNvPr id="97" name="Freeform 6"/>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98" name="Group 7"/>
                <p:cNvGrpSpPr>
                  <a:grpSpLocks noChangeAspect="1"/>
                </p:cNvGrpSpPr>
                <p:nvPr/>
              </p:nvGrpSpPr>
              <p:grpSpPr bwMode="auto">
                <a:xfrm>
                  <a:off x="2334" y="1156"/>
                  <a:ext cx="355" cy="242"/>
                  <a:chOff x="2334" y="1156"/>
                  <a:chExt cx="355" cy="242"/>
                </a:xfrm>
              </p:grpSpPr>
              <p:sp>
                <p:nvSpPr>
                  <p:cNvPr id="113" name="Freeform 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4" name="Rectangle 9"/>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99" name="Group 10"/>
                <p:cNvGrpSpPr>
                  <a:grpSpLocks noChangeAspect="1"/>
                </p:cNvGrpSpPr>
                <p:nvPr/>
              </p:nvGrpSpPr>
              <p:grpSpPr bwMode="auto">
                <a:xfrm>
                  <a:off x="1063" y="869"/>
                  <a:ext cx="192" cy="1865"/>
                  <a:chOff x="1063" y="1013"/>
                  <a:chExt cx="192" cy="1721"/>
                </a:xfrm>
              </p:grpSpPr>
              <p:sp>
                <p:nvSpPr>
                  <p:cNvPr id="110" name="Rectangle 11"/>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1" name="Line 12"/>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2" name="Line 13"/>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00" name="Group 14"/>
                <p:cNvGrpSpPr>
                  <a:grpSpLocks noChangeAspect="1"/>
                </p:cNvGrpSpPr>
                <p:nvPr/>
              </p:nvGrpSpPr>
              <p:grpSpPr bwMode="auto">
                <a:xfrm>
                  <a:off x="1255" y="869"/>
                  <a:ext cx="1435" cy="287"/>
                  <a:chOff x="1255" y="869"/>
                  <a:chExt cx="1435" cy="287"/>
                </a:xfrm>
              </p:grpSpPr>
              <p:grpSp>
                <p:nvGrpSpPr>
                  <p:cNvPr id="103" name="Group 15"/>
                  <p:cNvGrpSpPr>
                    <a:grpSpLocks noChangeAspect="1"/>
                  </p:cNvGrpSpPr>
                  <p:nvPr/>
                </p:nvGrpSpPr>
                <p:grpSpPr bwMode="auto">
                  <a:xfrm>
                    <a:off x="1255" y="869"/>
                    <a:ext cx="1434" cy="287"/>
                    <a:chOff x="1255" y="869"/>
                    <a:chExt cx="1434" cy="287"/>
                  </a:xfrm>
                </p:grpSpPr>
                <p:grpSp>
                  <p:nvGrpSpPr>
                    <p:cNvPr id="105" name="Group 16"/>
                    <p:cNvGrpSpPr>
                      <a:grpSpLocks noChangeAspect="1"/>
                    </p:cNvGrpSpPr>
                    <p:nvPr/>
                  </p:nvGrpSpPr>
                  <p:grpSpPr bwMode="auto">
                    <a:xfrm>
                      <a:off x="1255" y="869"/>
                      <a:ext cx="1434" cy="287"/>
                      <a:chOff x="1255" y="869"/>
                      <a:chExt cx="1434" cy="287"/>
                    </a:xfrm>
                  </p:grpSpPr>
                  <p:sp>
                    <p:nvSpPr>
                      <p:cNvPr id="107" name="Rectangle 17"/>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8" name="Line 18"/>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9" name="Line 19"/>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6" name="Rectangle 20"/>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4" name="Rectangle 21"/>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1" name="Rectangle 22"/>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2" name="Rectangle 23"/>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93" name="Line 24"/>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4" name="Line 25"/>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5" name="Line 26"/>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6" name="Line 27"/>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62" name="Group 28"/>
            <p:cNvGrpSpPr>
              <a:grpSpLocks noChangeAspect="1"/>
            </p:cNvGrpSpPr>
            <p:nvPr/>
          </p:nvGrpSpPr>
          <p:grpSpPr bwMode="auto">
            <a:xfrm rot="290398">
              <a:off x="1114" y="942"/>
              <a:ext cx="1627" cy="1871"/>
              <a:chOff x="1063" y="869"/>
              <a:chExt cx="1627" cy="1871"/>
            </a:xfrm>
          </p:grpSpPr>
          <p:grpSp>
            <p:nvGrpSpPr>
              <p:cNvPr id="69" name="Group 29"/>
              <p:cNvGrpSpPr>
                <a:grpSpLocks noChangeAspect="1"/>
              </p:cNvGrpSpPr>
              <p:nvPr/>
            </p:nvGrpSpPr>
            <p:grpSpPr bwMode="auto">
              <a:xfrm>
                <a:off x="1063" y="869"/>
                <a:ext cx="1627" cy="1871"/>
                <a:chOff x="1063" y="869"/>
                <a:chExt cx="1627" cy="1871"/>
              </a:xfrm>
            </p:grpSpPr>
            <p:sp>
              <p:nvSpPr>
                <p:cNvPr id="74" name="Freeform 30"/>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75" name="Group 31"/>
                <p:cNvGrpSpPr>
                  <a:grpSpLocks noChangeAspect="1"/>
                </p:cNvGrpSpPr>
                <p:nvPr/>
              </p:nvGrpSpPr>
              <p:grpSpPr bwMode="auto">
                <a:xfrm>
                  <a:off x="2334" y="1156"/>
                  <a:ext cx="355" cy="242"/>
                  <a:chOff x="2334" y="1156"/>
                  <a:chExt cx="355" cy="242"/>
                </a:xfrm>
              </p:grpSpPr>
              <p:sp>
                <p:nvSpPr>
                  <p:cNvPr id="90" name="Freeform 32"/>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1" name="Rectangle 33"/>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76" name="Group 34"/>
                <p:cNvGrpSpPr>
                  <a:grpSpLocks noChangeAspect="1"/>
                </p:cNvGrpSpPr>
                <p:nvPr/>
              </p:nvGrpSpPr>
              <p:grpSpPr bwMode="auto">
                <a:xfrm>
                  <a:off x="1063" y="869"/>
                  <a:ext cx="192" cy="1865"/>
                  <a:chOff x="1063" y="1013"/>
                  <a:chExt cx="192" cy="1721"/>
                </a:xfrm>
              </p:grpSpPr>
              <p:sp>
                <p:nvSpPr>
                  <p:cNvPr id="87" name="Rectangle 35"/>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8" name="Line 36"/>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9" name="Line 37"/>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77" name="Group 38"/>
                <p:cNvGrpSpPr>
                  <a:grpSpLocks noChangeAspect="1"/>
                </p:cNvGrpSpPr>
                <p:nvPr/>
              </p:nvGrpSpPr>
              <p:grpSpPr bwMode="auto">
                <a:xfrm>
                  <a:off x="1255" y="869"/>
                  <a:ext cx="1435" cy="287"/>
                  <a:chOff x="1255" y="869"/>
                  <a:chExt cx="1435" cy="287"/>
                </a:xfrm>
              </p:grpSpPr>
              <p:grpSp>
                <p:nvGrpSpPr>
                  <p:cNvPr id="80" name="Group 39"/>
                  <p:cNvGrpSpPr>
                    <a:grpSpLocks noChangeAspect="1"/>
                  </p:cNvGrpSpPr>
                  <p:nvPr/>
                </p:nvGrpSpPr>
                <p:grpSpPr bwMode="auto">
                  <a:xfrm>
                    <a:off x="1255" y="869"/>
                    <a:ext cx="1434" cy="287"/>
                    <a:chOff x="1255" y="869"/>
                    <a:chExt cx="1434" cy="287"/>
                  </a:xfrm>
                </p:grpSpPr>
                <p:grpSp>
                  <p:nvGrpSpPr>
                    <p:cNvPr id="82" name="Group 40"/>
                    <p:cNvGrpSpPr>
                      <a:grpSpLocks noChangeAspect="1"/>
                    </p:cNvGrpSpPr>
                    <p:nvPr/>
                  </p:nvGrpSpPr>
                  <p:grpSpPr bwMode="auto">
                    <a:xfrm>
                      <a:off x="1255" y="869"/>
                      <a:ext cx="1434" cy="287"/>
                      <a:chOff x="1255" y="869"/>
                      <a:chExt cx="1434" cy="287"/>
                    </a:xfrm>
                  </p:grpSpPr>
                  <p:sp>
                    <p:nvSpPr>
                      <p:cNvPr id="84" name="Rectangle 41"/>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5" name="Line 42"/>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6" name="Line 43"/>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3" name="Rectangle 44"/>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1" name="Rectangle 45"/>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78" name="Rectangle 46"/>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9" name="Rectangle 47"/>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70" name="Line 48"/>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1" name="Line 49"/>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2" name="Line 50"/>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3" name="Line 51"/>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63" name="Line 52"/>
            <p:cNvSpPr>
              <a:spLocks noChangeAspect="1" noChangeShapeType="1"/>
            </p:cNvSpPr>
            <p:nvPr/>
          </p:nvSpPr>
          <p:spPr bwMode="auto">
            <a:xfrm flipV="1">
              <a:off x="2815" y="776"/>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4" name="Line 53"/>
            <p:cNvSpPr>
              <a:spLocks noChangeAspect="1" noChangeShapeType="1"/>
            </p:cNvSpPr>
            <p:nvPr/>
          </p:nvSpPr>
          <p:spPr bwMode="auto">
            <a:xfrm flipV="1">
              <a:off x="2793" y="994"/>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5" name="Freeform 54"/>
            <p:cNvSpPr>
              <a:spLocks noChangeAspect="1"/>
            </p:cNvSpPr>
            <p:nvPr/>
          </p:nvSpPr>
          <p:spPr bwMode="auto">
            <a:xfrm>
              <a:off x="2867" y="999"/>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6" name="Freeform 55"/>
            <p:cNvSpPr>
              <a:spLocks noChangeAspect="1"/>
            </p:cNvSpPr>
            <p:nvPr/>
          </p:nvSpPr>
          <p:spPr bwMode="auto">
            <a:xfrm>
              <a:off x="2959" y="941"/>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7" name="Freeform 56"/>
            <p:cNvSpPr>
              <a:spLocks noChangeAspect="1"/>
            </p:cNvSpPr>
            <p:nvPr/>
          </p:nvSpPr>
          <p:spPr bwMode="auto">
            <a:xfrm>
              <a:off x="3055" y="885"/>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8" name="Freeform 57"/>
            <p:cNvSpPr>
              <a:spLocks noChangeAspect="1"/>
            </p:cNvSpPr>
            <p:nvPr/>
          </p:nvSpPr>
          <p:spPr bwMode="auto">
            <a:xfrm>
              <a:off x="3153" y="824"/>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 name="Text Placeholder 1"/>
          <p:cNvSpPr>
            <a:spLocks noGrp="1"/>
          </p:cNvSpPr>
          <p:nvPr>
            <p:ph type="body" sz="quarter" idx="38"/>
          </p:nvPr>
        </p:nvSpPr>
        <p:spPr/>
        <p:txBody>
          <a:bodyPr/>
          <a:lstStyle/>
          <a:p>
            <a:r>
              <a:rPr lang="en-US" dirty="0"/>
              <a:t>Inelastic Response of </a:t>
            </a:r>
            <a:r>
              <a:rPr lang="en-US" dirty="0" smtClean="0"/>
              <a:t>EBFs</a:t>
            </a:r>
            <a:endParaRPr lang="en-US" dirty="0"/>
          </a:p>
        </p:txBody>
      </p:sp>
      <p:sp>
        <p:nvSpPr>
          <p:cNvPr id="11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62</a:t>
            </a:fld>
            <a:endParaRPr lang="en-US" altLang="en-US"/>
          </a:p>
        </p:txBody>
      </p:sp>
    </p:spTree>
    <p:extLst>
      <p:ext uri="{BB962C8B-B14F-4D97-AF65-F5344CB8AC3E}">
        <p14:creationId xmlns:p14="http://schemas.microsoft.com/office/powerpoint/2010/main" val="34214983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306" name="AutoShape 58"/>
          <p:cNvSpPr>
            <a:spLocks noChangeArrowheads="1"/>
          </p:cNvSpPr>
          <p:nvPr/>
        </p:nvSpPr>
        <p:spPr bwMode="auto">
          <a:xfrm flipH="1">
            <a:off x="276225" y="1692275"/>
            <a:ext cx="828675" cy="276225"/>
          </a:xfrm>
          <a:prstGeom prst="rightArrow">
            <a:avLst>
              <a:gd name="adj1" fmla="val 50000"/>
              <a:gd name="adj2" fmla="val 75000"/>
            </a:avLst>
          </a:prstGeom>
          <a:gradFill rotWithShape="1">
            <a:gsLst>
              <a:gs pos="0">
                <a:srgbClr val="FC0128"/>
              </a:gs>
              <a:gs pos="50000">
                <a:srgbClr val="FC0128">
                  <a:gamma/>
                  <a:shade val="68235"/>
                  <a:invGamma/>
                </a:srgbClr>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9" name="Group 2"/>
          <p:cNvGrpSpPr>
            <a:grpSpLocks noChangeAspect="1"/>
          </p:cNvGrpSpPr>
          <p:nvPr/>
        </p:nvGrpSpPr>
        <p:grpSpPr bwMode="auto">
          <a:xfrm flipH="1">
            <a:off x="1406525" y="1365250"/>
            <a:ext cx="7148513" cy="4024313"/>
            <a:chOff x="1114" y="740"/>
            <a:chExt cx="3683" cy="2073"/>
          </a:xfrm>
        </p:grpSpPr>
        <p:sp>
          <p:nvSpPr>
            <p:cNvPr id="60" name="Freeform 3"/>
            <p:cNvSpPr>
              <a:spLocks noChangeAspect="1"/>
            </p:cNvSpPr>
            <p:nvPr/>
          </p:nvSpPr>
          <p:spPr bwMode="auto">
            <a:xfrm>
              <a:off x="2788" y="740"/>
              <a:ext cx="476" cy="558"/>
            </a:xfrm>
            <a:custGeom>
              <a:avLst/>
              <a:gdLst>
                <a:gd name="T0" fmla="*/ 24 w 476"/>
                <a:gd name="T1" fmla="*/ 270 h 558"/>
                <a:gd name="T2" fmla="*/ 476 w 476"/>
                <a:gd name="T3" fmla="*/ 0 h 558"/>
                <a:gd name="T4" fmla="*/ 444 w 476"/>
                <a:gd name="T5" fmla="*/ 290 h 558"/>
                <a:gd name="T6" fmla="*/ 0 w 476"/>
                <a:gd name="T7" fmla="*/ 558 h 558"/>
                <a:gd name="T8" fmla="*/ 24 w 476"/>
                <a:gd name="T9" fmla="*/ 270 h 558"/>
              </a:gdLst>
              <a:ahLst/>
              <a:cxnLst>
                <a:cxn ang="0">
                  <a:pos x="T0" y="T1"/>
                </a:cxn>
                <a:cxn ang="0">
                  <a:pos x="T2" y="T3"/>
                </a:cxn>
                <a:cxn ang="0">
                  <a:pos x="T4" y="T5"/>
                </a:cxn>
                <a:cxn ang="0">
                  <a:pos x="T6" y="T7"/>
                </a:cxn>
                <a:cxn ang="0">
                  <a:pos x="T8" y="T9"/>
                </a:cxn>
              </a:cxnLst>
              <a:rect l="0" t="0" r="r" b="b"/>
              <a:pathLst>
                <a:path w="476" h="558">
                  <a:moveTo>
                    <a:pt x="24" y="270"/>
                  </a:moveTo>
                  <a:lnTo>
                    <a:pt x="476" y="0"/>
                  </a:lnTo>
                  <a:lnTo>
                    <a:pt x="444" y="290"/>
                  </a:lnTo>
                  <a:lnTo>
                    <a:pt x="0" y="558"/>
                  </a:lnTo>
                  <a:lnTo>
                    <a:pt x="24" y="270"/>
                  </a:lnTo>
                  <a:close/>
                </a:path>
              </a:pathLst>
            </a:custGeom>
            <a:gradFill rotWithShape="1">
              <a:gsLst>
                <a:gs pos="0">
                  <a:srgbClr val="FC0128">
                    <a:alpha val="80000"/>
                  </a:srgbClr>
                </a:gs>
                <a:gs pos="50000">
                  <a:srgbClr val="FC0128">
                    <a:gamma/>
                    <a:shade val="56078"/>
                    <a:invGamma/>
                    <a:alpha val="80000"/>
                  </a:srgbClr>
                </a:gs>
                <a:gs pos="100000">
                  <a:srgbClr val="FC0128">
                    <a:alpha val="80000"/>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61" name="Group 4"/>
            <p:cNvGrpSpPr>
              <a:grpSpLocks noChangeAspect="1"/>
            </p:cNvGrpSpPr>
            <p:nvPr/>
          </p:nvGrpSpPr>
          <p:grpSpPr bwMode="auto">
            <a:xfrm rot="320937" flipH="1">
              <a:off x="3170" y="817"/>
              <a:ext cx="1627" cy="1871"/>
              <a:chOff x="1063" y="869"/>
              <a:chExt cx="1627" cy="1871"/>
            </a:xfrm>
          </p:grpSpPr>
          <p:grpSp>
            <p:nvGrpSpPr>
              <p:cNvPr id="92" name="Group 5"/>
              <p:cNvGrpSpPr>
                <a:grpSpLocks noChangeAspect="1"/>
              </p:cNvGrpSpPr>
              <p:nvPr/>
            </p:nvGrpSpPr>
            <p:grpSpPr bwMode="auto">
              <a:xfrm>
                <a:off x="1063" y="869"/>
                <a:ext cx="1627" cy="1871"/>
                <a:chOff x="1063" y="869"/>
                <a:chExt cx="1627" cy="1871"/>
              </a:xfrm>
            </p:grpSpPr>
            <p:sp>
              <p:nvSpPr>
                <p:cNvPr id="97" name="Freeform 6"/>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98" name="Group 7"/>
                <p:cNvGrpSpPr>
                  <a:grpSpLocks noChangeAspect="1"/>
                </p:cNvGrpSpPr>
                <p:nvPr/>
              </p:nvGrpSpPr>
              <p:grpSpPr bwMode="auto">
                <a:xfrm>
                  <a:off x="2334" y="1156"/>
                  <a:ext cx="355" cy="242"/>
                  <a:chOff x="2334" y="1156"/>
                  <a:chExt cx="355" cy="242"/>
                </a:xfrm>
              </p:grpSpPr>
              <p:sp>
                <p:nvSpPr>
                  <p:cNvPr id="113" name="Freeform 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4" name="Rectangle 9"/>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99" name="Group 10"/>
                <p:cNvGrpSpPr>
                  <a:grpSpLocks noChangeAspect="1"/>
                </p:cNvGrpSpPr>
                <p:nvPr/>
              </p:nvGrpSpPr>
              <p:grpSpPr bwMode="auto">
                <a:xfrm>
                  <a:off x="1063" y="869"/>
                  <a:ext cx="192" cy="1865"/>
                  <a:chOff x="1063" y="1013"/>
                  <a:chExt cx="192" cy="1721"/>
                </a:xfrm>
              </p:grpSpPr>
              <p:sp>
                <p:nvSpPr>
                  <p:cNvPr id="110" name="Rectangle 11"/>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1" name="Line 12"/>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2" name="Line 13"/>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00" name="Group 14"/>
                <p:cNvGrpSpPr>
                  <a:grpSpLocks noChangeAspect="1"/>
                </p:cNvGrpSpPr>
                <p:nvPr/>
              </p:nvGrpSpPr>
              <p:grpSpPr bwMode="auto">
                <a:xfrm>
                  <a:off x="1255" y="869"/>
                  <a:ext cx="1435" cy="287"/>
                  <a:chOff x="1255" y="869"/>
                  <a:chExt cx="1435" cy="287"/>
                </a:xfrm>
              </p:grpSpPr>
              <p:grpSp>
                <p:nvGrpSpPr>
                  <p:cNvPr id="103" name="Group 15"/>
                  <p:cNvGrpSpPr>
                    <a:grpSpLocks noChangeAspect="1"/>
                  </p:cNvGrpSpPr>
                  <p:nvPr/>
                </p:nvGrpSpPr>
                <p:grpSpPr bwMode="auto">
                  <a:xfrm>
                    <a:off x="1255" y="869"/>
                    <a:ext cx="1434" cy="287"/>
                    <a:chOff x="1255" y="869"/>
                    <a:chExt cx="1434" cy="287"/>
                  </a:xfrm>
                </p:grpSpPr>
                <p:grpSp>
                  <p:nvGrpSpPr>
                    <p:cNvPr id="105" name="Group 16"/>
                    <p:cNvGrpSpPr>
                      <a:grpSpLocks noChangeAspect="1"/>
                    </p:cNvGrpSpPr>
                    <p:nvPr/>
                  </p:nvGrpSpPr>
                  <p:grpSpPr bwMode="auto">
                    <a:xfrm>
                      <a:off x="1255" y="869"/>
                      <a:ext cx="1434" cy="287"/>
                      <a:chOff x="1255" y="869"/>
                      <a:chExt cx="1434" cy="287"/>
                    </a:xfrm>
                  </p:grpSpPr>
                  <p:sp>
                    <p:nvSpPr>
                      <p:cNvPr id="107" name="Rectangle 17"/>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8" name="Line 18"/>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9" name="Line 19"/>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6" name="Rectangle 20"/>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4" name="Rectangle 21"/>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1" name="Rectangle 22"/>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2" name="Rectangle 23"/>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93" name="Line 24"/>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4" name="Line 25"/>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5" name="Line 26"/>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6" name="Line 27"/>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62" name="Group 28"/>
            <p:cNvGrpSpPr>
              <a:grpSpLocks noChangeAspect="1"/>
            </p:cNvGrpSpPr>
            <p:nvPr/>
          </p:nvGrpSpPr>
          <p:grpSpPr bwMode="auto">
            <a:xfrm rot="290398">
              <a:off x="1114" y="942"/>
              <a:ext cx="1627" cy="1871"/>
              <a:chOff x="1063" y="869"/>
              <a:chExt cx="1627" cy="1871"/>
            </a:xfrm>
          </p:grpSpPr>
          <p:grpSp>
            <p:nvGrpSpPr>
              <p:cNvPr id="69" name="Group 29"/>
              <p:cNvGrpSpPr>
                <a:grpSpLocks noChangeAspect="1"/>
              </p:cNvGrpSpPr>
              <p:nvPr/>
            </p:nvGrpSpPr>
            <p:grpSpPr bwMode="auto">
              <a:xfrm>
                <a:off x="1063" y="869"/>
                <a:ext cx="1627" cy="1871"/>
                <a:chOff x="1063" y="869"/>
                <a:chExt cx="1627" cy="1871"/>
              </a:xfrm>
            </p:grpSpPr>
            <p:sp>
              <p:nvSpPr>
                <p:cNvPr id="74" name="Freeform 30"/>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75" name="Group 31"/>
                <p:cNvGrpSpPr>
                  <a:grpSpLocks noChangeAspect="1"/>
                </p:cNvGrpSpPr>
                <p:nvPr/>
              </p:nvGrpSpPr>
              <p:grpSpPr bwMode="auto">
                <a:xfrm>
                  <a:off x="2334" y="1156"/>
                  <a:ext cx="355" cy="242"/>
                  <a:chOff x="2334" y="1156"/>
                  <a:chExt cx="355" cy="242"/>
                </a:xfrm>
              </p:grpSpPr>
              <p:sp>
                <p:nvSpPr>
                  <p:cNvPr id="90" name="Freeform 32"/>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1" name="Rectangle 33"/>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76" name="Group 34"/>
                <p:cNvGrpSpPr>
                  <a:grpSpLocks noChangeAspect="1"/>
                </p:cNvGrpSpPr>
                <p:nvPr/>
              </p:nvGrpSpPr>
              <p:grpSpPr bwMode="auto">
                <a:xfrm>
                  <a:off x="1063" y="869"/>
                  <a:ext cx="192" cy="1865"/>
                  <a:chOff x="1063" y="1013"/>
                  <a:chExt cx="192" cy="1721"/>
                </a:xfrm>
              </p:grpSpPr>
              <p:sp>
                <p:nvSpPr>
                  <p:cNvPr id="87" name="Rectangle 35"/>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8" name="Line 36"/>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9" name="Line 37"/>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77" name="Group 38"/>
                <p:cNvGrpSpPr>
                  <a:grpSpLocks noChangeAspect="1"/>
                </p:cNvGrpSpPr>
                <p:nvPr/>
              </p:nvGrpSpPr>
              <p:grpSpPr bwMode="auto">
                <a:xfrm>
                  <a:off x="1255" y="869"/>
                  <a:ext cx="1435" cy="287"/>
                  <a:chOff x="1255" y="869"/>
                  <a:chExt cx="1435" cy="287"/>
                </a:xfrm>
              </p:grpSpPr>
              <p:grpSp>
                <p:nvGrpSpPr>
                  <p:cNvPr id="80" name="Group 39"/>
                  <p:cNvGrpSpPr>
                    <a:grpSpLocks noChangeAspect="1"/>
                  </p:cNvGrpSpPr>
                  <p:nvPr/>
                </p:nvGrpSpPr>
                <p:grpSpPr bwMode="auto">
                  <a:xfrm>
                    <a:off x="1255" y="869"/>
                    <a:ext cx="1434" cy="287"/>
                    <a:chOff x="1255" y="869"/>
                    <a:chExt cx="1434" cy="287"/>
                  </a:xfrm>
                </p:grpSpPr>
                <p:grpSp>
                  <p:nvGrpSpPr>
                    <p:cNvPr id="82" name="Group 40"/>
                    <p:cNvGrpSpPr>
                      <a:grpSpLocks noChangeAspect="1"/>
                    </p:cNvGrpSpPr>
                    <p:nvPr/>
                  </p:nvGrpSpPr>
                  <p:grpSpPr bwMode="auto">
                    <a:xfrm>
                      <a:off x="1255" y="869"/>
                      <a:ext cx="1434" cy="287"/>
                      <a:chOff x="1255" y="869"/>
                      <a:chExt cx="1434" cy="287"/>
                    </a:xfrm>
                  </p:grpSpPr>
                  <p:sp>
                    <p:nvSpPr>
                      <p:cNvPr id="84" name="Rectangle 41"/>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5" name="Line 42"/>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6" name="Line 43"/>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3" name="Rectangle 44"/>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1" name="Rectangle 45"/>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78" name="Rectangle 46"/>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9" name="Rectangle 47"/>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70" name="Line 48"/>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1" name="Line 49"/>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2" name="Line 50"/>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3" name="Line 51"/>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63" name="Line 52"/>
            <p:cNvSpPr>
              <a:spLocks noChangeAspect="1" noChangeShapeType="1"/>
            </p:cNvSpPr>
            <p:nvPr/>
          </p:nvSpPr>
          <p:spPr bwMode="auto">
            <a:xfrm flipV="1">
              <a:off x="2815" y="776"/>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4" name="Line 53"/>
            <p:cNvSpPr>
              <a:spLocks noChangeAspect="1" noChangeShapeType="1"/>
            </p:cNvSpPr>
            <p:nvPr/>
          </p:nvSpPr>
          <p:spPr bwMode="auto">
            <a:xfrm flipV="1">
              <a:off x="2793" y="994"/>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5" name="Freeform 54"/>
            <p:cNvSpPr>
              <a:spLocks noChangeAspect="1"/>
            </p:cNvSpPr>
            <p:nvPr/>
          </p:nvSpPr>
          <p:spPr bwMode="auto">
            <a:xfrm>
              <a:off x="2867" y="999"/>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6" name="Freeform 55"/>
            <p:cNvSpPr>
              <a:spLocks noChangeAspect="1"/>
            </p:cNvSpPr>
            <p:nvPr/>
          </p:nvSpPr>
          <p:spPr bwMode="auto">
            <a:xfrm>
              <a:off x="2959" y="941"/>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7" name="Freeform 56"/>
            <p:cNvSpPr>
              <a:spLocks noChangeAspect="1"/>
            </p:cNvSpPr>
            <p:nvPr/>
          </p:nvSpPr>
          <p:spPr bwMode="auto">
            <a:xfrm>
              <a:off x="3055" y="885"/>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8" name="Freeform 57"/>
            <p:cNvSpPr>
              <a:spLocks noChangeAspect="1"/>
            </p:cNvSpPr>
            <p:nvPr/>
          </p:nvSpPr>
          <p:spPr bwMode="auto">
            <a:xfrm>
              <a:off x="3153" y="824"/>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5" name="Text Placeholder 4"/>
          <p:cNvSpPr>
            <a:spLocks noGrp="1"/>
          </p:cNvSpPr>
          <p:nvPr>
            <p:ph type="body" sz="quarter" idx="38"/>
          </p:nvPr>
        </p:nvSpPr>
        <p:spPr/>
        <p:txBody>
          <a:bodyPr/>
          <a:lstStyle/>
          <a:p>
            <a:r>
              <a:rPr lang="en-US" dirty="0"/>
              <a:t>Inelastic Response of </a:t>
            </a:r>
            <a:r>
              <a:rPr lang="en-US" dirty="0" smtClean="0"/>
              <a:t>EBFs</a:t>
            </a:r>
            <a:endParaRPr lang="en-US" dirty="0"/>
          </a:p>
        </p:txBody>
      </p:sp>
      <p:sp>
        <p:nvSpPr>
          <p:cNvPr id="12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63</a:t>
            </a:fld>
            <a:endParaRPr lang="en-US" altLang="en-US"/>
          </a:p>
        </p:txBody>
      </p:sp>
    </p:spTree>
    <p:extLst>
      <p:ext uri="{BB962C8B-B14F-4D97-AF65-F5344CB8AC3E}">
        <p14:creationId xmlns:p14="http://schemas.microsoft.com/office/powerpoint/2010/main" val="11052247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pPr marL="342900" indent="-342900">
              <a:spcBef>
                <a:spcPct val="50000"/>
              </a:spcBef>
              <a:buClrTx/>
              <a:buSzPct val="120000"/>
              <a:buFont typeface="Arial" panose="020B0604020202020204" pitchFamily="34" charset="0"/>
              <a:buChar char="•"/>
            </a:pPr>
            <a:r>
              <a:rPr lang="en-US" altLang="en-US" sz="2400" dirty="0">
                <a:latin typeface="+mn-lt"/>
              </a:rPr>
              <a:t>Type of concentrically braced frame.</a:t>
            </a:r>
          </a:p>
          <a:p>
            <a:pPr marL="342900" indent="-342900">
              <a:spcBef>
                <a:spcPct val="50000"/>
              </a:spcBef>
              <a:buClrTx/>
              <a:buSzPct val="120000"/>
              <a:buFont typeface="Arial" panose="020B0604020202020204" pitchFamily="34" charset="0"/>
              <a:buChar char="•"/>
            </a:pPr>
            <a:r>
              <a:rPr lang="en-US" altLang="en-US" sz="2400" dirty="0">
                <a:latin typeface="+mn-lt"/>
              </a:rPr>
              <a:t>Beams, columns and braces arranged to form a vertical </a:t>
            </a:r>
            <a:r>
              <a:rPr lang="en-US" altLang="en-US" sz="2400" b="1" i="1" dirty="0">
                <a:solidFill>
                  <a:schemeClr val="tx2"/>
                </a:solidFill>
                <a:latin typeface="+mn-lt"/>
              </a:rPr>
              <a:t>truss</a:t>
            </a:r>
            <a:r>
              <a:rPr lang="en-US" altLang="en-US" sz="2400" dirty="0">
                <a:latin typeface="+mn-lt"/>
              </a:rPr>
              <a:t>.  Resist lateral earthquake forces by truss action.</a:t>
            </a:r>
          </a:p>
          <a:p>
            <a:pPr marL="342900" indent="-342900">
              <a:spcBef>
                <a:spcPct val="50000"/>
              </a:spcBef>
              <a:buClrTx/>
              <a:buSzPct val="120000"/>
              <a:buFont typeface="Arial" panose="020B0604020202020204" pitchFamily="34" charset="0"/>
              <a:buChar char="•"/>
            </a:pPr>
            <a:r>
              <a:rPr lang="en-US" altLang="en-US" sz="2400" dirty="0">
                <a:latin typeface="+mn-lt"/>
              </a:rPr>
              <a:t>Special type of brace members used: </a:t>
            </a:r>
            <a:r>
              <a:rPr lang="en-US" altLang="en-US" sz="2400" b="1" i="1" dirty="0">
                <a:solidFill>
                  <a:schemeClr val="tx2"/>
                </a:solidFill>
                <a:latin typeface="+mn-lt"/>
              </a:rPr>
              <a:t>Buckling-Restrained Braces</a:t>
            </a:r>
            <a:r>
              <a:rPr lang="en-US" altLang="en-US" sz="2400" b="1" i="1" dirty="0">
                <a:latin typeface="+mn-lt"/>
              </a:rPr>
              <a:t> </a:t>
            </a:r>
            <a:r>
              <a:rPr lang="en-US" altLang="en-US" sz="2400" b="1" i="1" dirty="0">
                <a:solidFill>
                  <a:schemeClr val="tx2"/>
                </a:solidFill>
                <a:latin typeface="+mn-lt"/>
              </a:rPr>
              <a:t>(BRBs</a:t>
            </a:r>
            <a:r>
              <a:rPr lang="en-US" altLang="en-US" sz="2400" i="1" dirty="0">
                <a:solidFill>
                  <a:schemeClr val="tx2"/>
                </a:solidFill>
                <a:latin typeface="+mn-lt"/>
              </a:rPr>
              <a:t>)</a:t>
            </a:r>
            <a:r>
              <a:rPr lang="en-US" altLang="en-US" sz="2400" dirty="0">
                <a:latin typeface="+mn-lt"/>
              </a:rPr>
              <a:t>. BRBS yield both in tension and compression - </a:t>
            </a:r>
            <a:r>
              <a:rPr lang="en-US" altLang="en-US" sz="2400" i="1" dirty="0">
                <a:latin typeface="+mn-lt"/>
              </a:rPr>
              <a:t>no buckling </a:t>
            </a:r>
            <a:r>
              <a:rPr lang="en-US" altLang="en-US" sz="2400" i="1" dirty="0" smtClean="0">
                <a:latin typeface="+mn-lt"/>
              </a:rPr>
              <a:t>!!</a:t>
            </a:r>
          </a:p>
          <a:p>
            <a:pPr marL="342900" indent="-342900">
              <a:spcBef>
                <a:spcPct val="50000"/>
              </a:spcBef>
              <a:buSzPct val="120000"/>
              <a:buFont typeface="Arial" panose="020B0604020202020204" pitchFamily="34" charset="0"/>
              <a:buChar char="•"/>
            </a:pPr>
            <a:r>
              <a:rPr lang="en-US" altLang="en-US" sz="2400" dirty="0">
                <a:latin typeface="+mn-lt"/>
              </a:rPr>
              <a:t>Develop ductility through inelastic action (cyclic tension and compression yielding) in BRBs. </a:t>
            </a:r>
            <a:endParaRPr lang="en-US" altLang="en-US" sz="2400" dirty="0" smtClean="0">
              <a:latin typeface="+mn-lt"/>
            </a:endParaRPr>
          </a:p>
          <a:p>
            <a:pPr marL="342900" indent="-342900">
              <a:spcBef>
                <a:spcPct val="50000"/>
              </a:spcBef>
              <a:buSzPct val="120000"/>
              <a:buFont typeface="Arial" panose="020B0604020202020204" pitchFamily="34" charset="0"/>
              <a:buChar char="•"/>
            </a:pPr>
            <a:r>
              <a:rPr lang="en-US" altLang="en-US" sz="2400" dirty="0" smtClean="0">
                <a:latin typeface="+mn-lt"/>
              </a:rPr>
              <a:t>System </a:t>
            </a:r>
            <a:r>
              <a:rPr lang="en-US" altLang="en-US" sz="2400" dirty="0">
                <a:latin typeface="+mn-lt"/>
              </a:rPr>
              <a:t>combines high stiffness with high ductility.</a:t>
            </a:r>
          </a:p>
          <a:p>
            <a:pPr>
              <a:spcBef>
                <a:spcPct val="50000"/>
              </a:spcBef>
              <a:buSzPct val="120000"/>
            </a:pPr>
            <a:endParaRPr lang="en-US" altLang="en-US" sz="2400" dirty="0">
              <a:latin typeface="+mn-lt"/>
            </a:endParaRPr>
          </a:p>
          <a:p>
            <a:pPr marL="342900" indent="-342900">
              <a:spcBef>
                <a:spcPct val="50000"/>
              </a:spcBef>
              <a:buClrTx/>
              <a:buSzPct val="120000"/>
              <a:buFont typeface="Arial" panose="020B0604020202020204" pitchFamily="34" charset="0"/>
              <a:buChar char="•"/>
            </a:pPr>
            <a:endParaRPr lang="en-US" altLang="en-US" sz="2400" i="1" dirty="0">
              <a:solidFill>
                <a:schemeClr val="tx2"/>
              </a:solidFill>
              <a:latin typeface="+mn-lt"/>
            </a:endParaRPr>
          </a:p>
          <a:p>
            <a:endParaRPr lang="en-US" sz="2400" dirty="0">
              <a:latin typeface="+mn-lt"/>
            </a:endParaRPr>
          </a:p>
        </p:txBody>
      </p:sp>
      <p:sp>
        <p:nvSpPr>
          <p:cNvPr id="6" name="Text Placeholder 5"/>
          <p:cNvSpPr>
            <a:spLocks noGrp="1"/>
          </p:cNvSpPr>
          <p:nvPr>
            <p:ph type="body" sz="quarter" idx="38"/>
          </p:nvPr>
        </p:nvSpPr>
        <p:spPr>
          <a:xfrm>
            <a:off x="519828" y="431870"/>
            <a:ext cx="8444660" cy="620866"/>
          </a:xfrm>
        </p:spPr>
        <p:txBody>
          <a:bodyPr/>
          <a:lstStyle/>
          <a:p>
            <a:r>
              <a:rPr lang="en-US" dirty="0"/>
              <a:t>Buckling-Restrained Braced Frames (BRBFs</a:t>
            </a:r>
            <a:r>
              <a:rPr lang="en-US" dirty="0" smtClean="0"/>
              <a:t>)</a:t>
            </a:r>
            <a:endParaRPr lang="en-US" dirty="0"/>
          </a:p>
        </p:txBody>
      </p:sp>
      <p:sp>
        <p:nvSpPr>
          <p:cNvPr id="8" name="Slide Number Placeholder 3"/>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64</a:t>
            </a:fld>
            <a:endParaRPr lang="en-US" altLang="en-US"/>
          </a:p>
        </p:txBody>
      </p:sp>
    </p:spTree>
    <p:extLst>
      <p:ext uri="{BB962C8B-B14F-4D97-AF65-F5344CB8AC3E}">
        <p14:creationId xmlns:p14="http://schemas.microsoft.com/office/powerpoint/2010/main" val="836314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7347" name="Group 3"/>
          <p:cNvGrpSpPr>
            <a:grpSpLocks/>
          </p:cNvGrpSpPr>
          <p:nvPr/>
        </p:nvGrpSpPr>
        <p:grpSpPr bwMode="auto">
          <a:xfrm>
            <a:off x="539552" y="5113338"/>
            <a:ext cx="6070600" cy="288925"/>
            <a:chOff x="968" y="2067"/>
            <a:chExt cx="3824" cy="182"/>
          </a:xfrm>
        </p:grpSpPr>
        <p:grpSp>
          <p:nvGrpSpPr>
            <p:cNvPr id="697348" name="Group 4"/>
            <p:cNvGrpSpPr>
              <a:grpSpLocks/>
            </p:cNvGrpSpPr>
            <p:nvPr/>
          </p:nvGrpSpPr>
          <p:grpSpPr bwMode="auto">
            <a:xfrm>
              <a:off x="968" y="2067"/>
              <a:ext cx="1912" cy="182"/>
              <a:chOff x="968" y="2070"/>
              <a:chExt cx="1912" cy="182"/>
            </a:xfrm>
          </p:grpSpPr>
          <p:grpSp>
            <p:nvGrpSpPr>
              <p:cNvPr id="697349" name="Group 5"/>
              <p:cNvGrpSpPr>
                <a:grpSpLocks/>
              </p:cNvGrpSpPr>
              <p:nvPr/>
            </p:nvGrpSpPr>
            <p:grpSpPr bwMode="auto">
              <a:xfrm>
                <a:off x="968" y="2070"/>
                <a:ext cx="1912" cy="182"/>
                <a:chOff x="968" y="2070"/>
                <a:chExt cx="1912" cy="182"/>
              </a:xfrm>
            </p:grpSpPr>
            <p:sp>
              <p:nvSpPr>
                <p:cNvPr id="697350" name="Rectangle 6"/>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51" name="AutoShape 7"/>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7352" name="Rectangle 8"/>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7353" name="Rectangle 9"/>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7354" name="Group 10"/>
              <p:cNvGrpSpPr>
                <a:grpSpLocks/>
              </p:cNvGrpSpPr>
              <p:nvPr/>
            </p:nvGrpSpPr>
            <p:grpSpPr bwMode="auto">
              <a:xfrm>
                <a:off x="1016" y="2088"/>
                <a:ext cx="320" cy="144"/>
                <a:chOff x="1016" y="2088"/>
                <a:chExt cx="320" cy="144"/>
              </a:xfrm>
            </p:grpSpPr>
            <p:grpSp>
              <p:nvGrpSpPr>
                <p:cNvPr id="697355" name="Group 11"/>
                <p:cNvGrpSpPr>
                  <a:grpSpLocks/>
                </p:cNvGrpSpPr>
                <p:nvPr/>
              </p:nvGrpSpPr>
              <p:grpSpPr bwMode="auto">
                <a:xfrm>
                  <a:off x="1016" y="2088"/>
                  <a:ext cx="320" cy="36"/>
                  <a:chOff x="1016" y="2088"/>
                  <a:chExt cx="320" cy="36"/>
                </a:xfrm>
              </p:grpSpPr>
              <p:sp>
                <p:nvSpPr>
                  <p:cNvPr id="697356" name="Oval 12"/>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57" name="Oval 13"/>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58" name="Oval 14"/>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59" name="Oval 15"/>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60" name="Oval 16"/>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7361" name="Group 17"/>
                <p:cNvGrpSpPr>
                  <a:grpSpLocks/>
                </p:cNvGrpSpPr>
                <p:nvPr/>
              </p:nvGrpSpPr>
              <p:grpSpPr bwMode="auto">
                <a:xfrm>
                  <a:off x="1016" y="2196"/>
                  <a:ext cx="320" cy="36"/>
                  <a:chOff x="1016" y="2088"/>
                  <a:chExt cx="320" cy="36"/>
                </a:xfrm>
              </p:grpSpPr>
              <p:sp>
                <p:nvSpPr>
                  <p:cNvPr id="697362" name="Oval 18"/>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63" name="Oval 19"/>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64" name="Oval 20"/>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65" name="Oval 21"/>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66" name="Oval 22"/>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697367" name="Group 23"/>
            <p:cNvGrpSpPr>
              <a:grpSpLocks/>
            </p:cNvGrpSpPr>
            <p:nvPr/>
          </p:nvGrpSpPr>
          <p:grpSpPr bwMode="auto">
            <a:xfrm flipH="1">
              <a:off x="2880" y="2067"/>
              <a:ext cx="1912" cy="182"/>
              <a:chOff x="968" y="2070"/>
              <a:chExt cx="1912" cy="182"/>
            </a:xfrm>
          </p:grpSpPr>
          <p:grpSp>
            <p:nvGrpSpPr>
              <p:cNvPr id="697368" name="Group 24"/>
              <p:cNvGrpSpPr>
                <a:grpSpLocks/>
              </p:cNvGrpSpPr>
              <p:nvPr/>
            </p:nvGrpSpPr>
            <p:grpSpPr bwMode="auto">
              <a:xfrm>
                <a:off x="968" y="2070"/>
                <a:ext cx="1912" cy="182"/>
                <a:chOff x="968" y="2070"/>
                <a:chExt cx="1912" cy="182"/>
              </a:xfrm>
            </p:grpSpPr>
            <p:sp>
              <p:nvSpPr>
                <p:cNvPr id="697369" name="Rectangle 25"/>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70" name="AutoShape 26"/>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7371" name="Rectangle 27"/>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7372" name="Rectangle 28"/>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7373" name="Group 29"/>
              <p:cNvGrpSpPr>
                <a:grpSpLocks/>
              </p:cNvGrpSpPr>
              <p:nvPr/>
            </p:nvGrpSpPr>
            <p:grpSpPr bwMode="auto">
              <a:xfrm>
                <a:off x="1016" y="2088"/>
                <a:ext cx="320" cy="144"/>
                <a:chOff x="1016" y="2088"/>
                <a:chExt cx="320" cy="144"/>
              </a:xfrm>
            </p:grpSpPr>
            <p:grpSp>
              <p:nvGrpSpPr>
                <p:cNvPr id="697374" name="Group 30"/>
                <p:cNvGrpSpPr>
                  <a:grpSpLocks/>
                </p:cNvGrpSpPr>
                <p:nvPr/>
              </p:nvGrpSpPr>
              <p:grpSpPr bwMode="auto">
                <a:xfrm>
                  <a:off x="1016" y="2088"/>
                  <a:ext cx="320" cy="36"/>
                  <a:chOff x="1016" y="2088"/>
                  <a:chExt cx="320" cy="36"/>
                </a:xfrm>
              </p:grpSpPr>
              <p:sp>
                <p:nvSpPr>
                  <p:cNvPr id="697375" name="Oval 31"/>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76" name="Oval 32"/>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77" name="Oval 33"/>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78" name="Oval 34"/>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79" name="Oval 35"/>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7380" name="Group 36"/>
                <p:cNvGrpSpPr>
                  <a:grpSpLocks/>
                </p:cNvGrpSpPr>
                <p:nvPr/>
              </p:nvGrpSpPr>
              <p:grpSpPr bwMode="auto">
                <a:xfrm>
                  <a:off x="1016" y="2196"/>
                  <a:ext cx="320" cy="36"/>
                  <a:chOff x="1016" y="2088"/>
                  <a:chExt cx="320" cy="36"/>
                </a:xfrm>
              </p:grpSpPr>
              <p:sp>
                <p:nvSpPr>
                  <p:cNvPr id="697381" name="Oval 37"/>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82" name="Oval 38"/>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83" name="Oval 39"/>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84" name="Oval 40"/>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85" name="Oval 41"/>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grpSp>
        <p:nvGrpSpPr>
          <p:cNvPr id="697386" name="Group 42"/>
          <p:cNvGrpSpPr>
            <a:grpSpLocks/>
          </p:cNvGrpSpPr>
          <p:nvPr/>
        </p:nvGrpSpPr>
        <p:grpSpPr bwMode="auto">
          <a:xfrm>
            <a:off x="539552" y="1546225"/>
            <a:ext cx="6070600" cy="365125"/>
            <a:chOff x="624" y="1138"/>
            <a:chExt cx="3824" cy="230"/>
          </a:xfrm>
        </p:grpSpPr>
        <p:grpSp>
          <p:nvGrpSpPr>
            <p:cNvPr id="697387" name="Group 43"/>
            <p:cNvGrpSpPr>
              <a:grpSpLocks/>
            </p:cNvGrpSpPr>
            <p:nvPr/>
          </p:nvGrpSpPr>
          <p:grpSpPr bwMode="auto">
            <a:xfrm>
              <a:off x="624" y="1162"/>
              <a:ext cx="3824" cy="182"/>
              <a:chOff x="968" y="2067"/>
              <a:chExt cx="3824" cy="182"/>
            </a:xfrm>
          </p:grpSpPr>
          <p:grpSp>
            <p:nvGrpSpPr>
              <p:cNvPr id="697388" name="Group 44"/>
              <p:cNvGrpSpPr>
                <a:grpSpLocks/>
              </p:cNvGrpSpPr>
              <p:nvPr/>
            </p:nvGrpSpPr>
            <p:grpSpPr bwMode="auto">
              <a:xfrm>
                <a:off x="968" y="2067"/>
                <a:ext cx="1912" cy="182"/>
                <a:chOff x="968" y="2070"/>
                <a:chExt cx="1912" cy="182"/>
              </a:xfrm>
            </p:grpSpPr>
            <p:grpSp>
              <p:nvGrpSpPr>
                <p:cNvPr id="697389" name="Group 45"/>
                <p:cNvGrpSpPr>
                  <a:grpSpLocks/>
                </p:cNvGrpSpPr>
                <p:nvPr/>
              </p:nvGrpSpPr>
              <p:grpSpPr bwMode="auto">
                <a:xfrm>
                  <a:off x="968" y="2070"/>
                  <a:ext cx="1912" cy="182"/>
                  <a:chOff x="968" y="2070"/>
                  <a:chExt cx="1912" cy="182"/>
                </a:xfrm>
              </p:grpSpPr>
              <p:sp>
                <p:nvSpPr>
                  <p:cNvPr id="697390" name="Rectangle 46"/>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91" name="AutoShape 47"/>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7392" name="Rectangle 48"/>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7393" name="Rectangle 49"/>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7394" name="Group 50"/>
                <p:cNvGrpSpPr>
                  <a:grpSpLocks/>
                </p:cNvGrpSpPr>
                <p:nvPr/>
              </p:nvGrpSpPr>
              <p:grpSpPr bwMode="auto">
                <a:xfrm>
                  <a:off x="1016" y="2088"/>
                  <a:ext cx="320" cy="144"/>
                  <a:chOff x="1016" y="2088"/>
                  <a:chExt cx="320" cy="144"/>
                </a:xfrm>
              </p:grpSpPr>
              <p:grpSp>
                <p:nvGrpSpPr>
                  <p:cNvPr id="697395" name="Group 51"/>
                  <p:cNvGrpSpPr>
                    <a:grpSpLocks/>
                  </p:cNvGrpSpPr>
                  <p:nvPr/>
                </p:nvGrpSpPr>
                <p:grpSpPr bwMode="auto">
                  <a:xfrm>
                    <a:off x="1016" y="2088"/>
                    <a:ext cx="320" cy="36"/>
                    <a:chOff x="1016" y="2088"/>
                    <a:chExt cx="320" cy="36"/>
                  </a:xfrm>
                </p:grpSpPr>
                <p:sp>
                  <p:nvSpPr>
                    <p:cNvPr id="697396" name="Oval 52"/>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97" name="Oval 53"/>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98" name="Oval 54"/>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99" name="Oval 55"/>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00" name="Oval 56"/>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7401" name="Group 57"/>
                  <p:cNvGrpSpPr>
                    <a:grpSpLocks/>
                  </p:cNvGrpSpPr>
                  <p:nvPr/>
                </p:nvGrpSpPr>
                <p:grpSpPr bwMode="auto">
                  <a:xfrm>
                    <a:off x="1016" y="2196"/>
                    <a:ext cx="320" cy="36"/>
                    <a:chOff x="1016" y="2088"/>
                    <a:chExt cx="320" cy="36"/>
                  </a:xfrm>
                </p:grpSpPr>
                <p:sp>
                  <p:nvSpPr>
                    <p:cNvPr id="697402" name="Oval 58"/>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03" name="Oval 59"/>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04" name="Oval 60"/>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05" name="Oval 61"/>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06" name="Oval 62"/>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697407" name="Group 63"/>
              <p:cNvGrpSpPr>
                <a:grpSpLocks/>
              </p:cNvGrpSpPr>
              <p:nvPr/>
            </p:nvGrpSpPr>
            <p:grpSpPr bwMode="auto">
              <a:xfrm flipH="1">
                <a:off x="2880" y="2067"/>
                <a:ext cx="1912" cy="182"/>
                <a:chOff x="968" y="2070"/>
                <a:chExt cx="1912" cy="182"/>
              </a:xfrm>
            </p:grpSpPr>
            <p:grpSp>
              <p:nvGrpSpPr>
                <p:cNvPr id="697408" name="Group 64"/>
                <p:cNvGrpSpPr>
                  <a:grpSpLocks/>
                </p:cNvGrpSpPr>
                <p:nvPr/>
              </p:nvGrpSpPr>
              <p:grpSpPr bwMode="auto">
                <a:xfrm>
                  <a:off x="968" y="2070"/>
                  <a:ext cx="1912" cy="182"/>
                  <a:chOff x="968" y="2070"/>
                  <a:chExt cx="1912" cy="182"/>
                </a:xfrm>
              </p:grpSpPr>
              <p:sp>
                <p:nvSpPr>
                  <p:cNvPr id="697409" name="Rectangle 65"/>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10" name="AutoShape 66"/>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7411" name="Rectangle 67"/>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7412" name="Rectangle 68"/>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7413" name="Group 69"/>
                <p:cNvGrpSpPr>
                  <a:grpSpLocks/>
                </p:cNvGrpSpPr>
                <p:nvPr/>
              </p:nvGrpSpPr>
              <p:grpSpPr bwMode="auto">
                <a:xfrm>
                  <a:off x="1016" y="2088"/>
                  <a:ext cx="320" cy="144"/>
                  <a:chOff x="1016" y="2088"/>
                  <a:chExt cx="320" cy="144"/>
                </a:xfrm>
              </p:grpSpPr>
              <p:grpSp>
                <p:nvGrpSpPr>
                  <p:cNvPr id="697414" name="Group 70"/>
                  <p:cNvGrpSpPr>
                    <a:grpSpLocks/>
                  </p:cNvGrpSpPr>
                  <p:nvPr/>
                </p:nvGrpSpPr>
                <p:grpSpPr bwMode="auto">
                  <a:xfrm>
                    <a:off x="1016" y="2088"/>
                    <a:ext cx="320" cy="36"/>
                    <a:chOff x="1016" y="2088"/>
                    <a:chExt cx="320" cy="36"/>
                  </a:xfrm>
                </p:grpSpPr>
                <p:sp>
                  <p:nvSpPr>
                    <p:cNvPr id="697415" name="Oval 71"/>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16" name="Oval 72"/>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17" name="Oval 73"/>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18" name="Oval 74"/>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19" name="Oval 75"/>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7420" name="Group 76"/>
                  <p:cNvGrpSpPr>
                    <a:grpSpLocks/>
                  </p:cNvGrpSpPr>
                  <p:nvPr/>
                </p:nvGrpSpPr>
                <p:grpSpPr bwMode="auto">
                  <a:xfrm>
                    <a:off x="1016" y="2196"/>
                    <a:ext cx="320" cy="36"/>
                    <a:chOff x="1016" y="2088"/>
                    <a:chExt cx="320" cy="36"/>
                  </a:xfrm>
                </p:grpSpPr>
                <p:sp>
                  <p:nvSpPr>
                    <p:cNvPr id="697421" name="Oval 77"/>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22" name="Oval 78"/>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23" name="Oval 79"/>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24" name="Oval 80"/>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25" name="Oval 81"/>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sp>
          <p:nvSpPr>
            <p:cNvPr id="697426" name="Rectangle 82"/>
            <p:cNvSpPr>
              <a:spLocks noChangeArrowheads="1"/>
            </p:cNvSpPr>
            <p:nvPr/>
          </p:nvSpPr>
          <p:spPr bwMode="auto">
            <a:xfrm>
              <a:off x="1102" y="1138"/>
              <a:ext cx="2869" cy="230"/>
            </a:xfrm>
            <a:prstGeom prst="rect">
              <a:avLst/>
            </a:prstGeom>
            <a:gradFill rotWithShape="1">
              <a:gsLst>
                <a:gs pos="0">
                  <a:srgbClr val="FF6600"/>
                </a:gs>
                <a:gs pos="50000">
                  <a:srgbClr val="FF6600">
                    <a:gamma/>
                    <a:shade val="46275"/>
                    <a:invGamma/>
                  </a:srgbClr>
                </a:gs>
                <a:gs pos="100000">
                  <a:srgbClr val="FF6600"/>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7427" name="Rectangle 83"/>
          <p:cNvSpPr>
            <a:spLocks noChangeArrowheads="1"/>
          </p:cNvSpPr>
          <p:nvPr/>
        </p:nvSpPr>
        <p:spPr bwMode="auto">
          <a:xfrm>
            <a:off x="1296790" y="3975100"/>
            <a:ext cx="4554537" cy="365125"/>
          </a:xfrm>
          <a:prstGeom prst="rect">
            <a:avLst/>
          </a:prstGeom>
          <a:gradFill rotWithShape="1">
            <a:gsLst>
              <a:gs pos="0">
                <a:srgbClr val="FF6600"/>
              </a:gs>
              <a:gs pos="50000">
                <a:srgbClr val="FF6600">
                  <a:gamma/>
                  <a:shade val="46275"/>
                  <a:invGamma/>
                </a:srgbClr>
              </a:gs>
              <a:gs pos="100000">
                <a:srgbClr val="FF6600"/>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28" name="Text Box 84"/>
          <p:cNvSpPr txBox="1">
            <a:spLocks noChangeArrowheads="1"/>
          </p:cNvSpPr>
          <p:nvPr/>
        </p:nvSpPr>
        <p:spPr bwMode="auto">
          <a:xfrm>
            <a:off x="6762552" y="850999"/>
            <a:ext cx="2147888" cy="16256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Buckling- Restrained Brace:</a:t>
            </a:r>
            <a:br>
              <a:rPr lang="en-US" altLang="en-US" sz="2000" b="1" dirty="0">
                <a:latin typeface="Arial Narrow" pitchFamily="34" charset="0"/>
              </a:rPr>
            </a:br>
            <a:r>
              <a:rPr lang="en-US" altLang="en-US" sz="2000" b="1" dirty="0">
                <a:latin typeface="Arial Narrow" pitchFamily="34" charset="0"/>
              </a:rPr>
              <a:t>Steel Core</a:t>
            </a:r>
            <a:br>
              <a:rPr lang="en-US" altLang="en-US" sz="2000" b="1" dirty="0">
                <a:latin typeface="Arial Narrow" pitchFamily="34" charset="0"/>
              </a:rPr>
            </a:br>
            <a:r>
              <a:rPr lang="en-US" altLang="en-US" sz="2000" b="1" dirty="0">
                <a:latin typeface="Arial Narrow" pitchFamily="34" charset="0"/>
              </a:rPr>
              <a:t>+</a:t>
            </a:r>
            <a:br>
              <a:rPr lang="en-US" altLang="en-US" sz="2000" b="1" dirty="0">
                <a:latin typeface="Arial Narrow" pitchFamily="34" charset="0"/>
              </a:rPr>
            </a:br>
            <a:r>
              <a:rPr lang="en-US" altLang="en-US" sz="2000" b="1" dirty="0">
                <a:latin typeface="Arial Narrow" pitchFamily="34" charset="0"/>
              </a:rPr>
              <a:t>Casing</a:t>
            </a:r>
          </a:p>
        </p:txBody>
      </p:sp>
      <p:sp>
        <p:nvSpPr>
          <p:cNvPr id="697429" name="AutoShape 85"/>
          <p:cNvSpPr>
            <a:spLocks noChangeArrowheads="1"/>
          </p:cNvSpPr>
          <p:nvPr/>
        </p:nvSpPr>
        <p:spPr bwMode="auto">
          <a:xfrm>
            <a:off x="3727252" y="2746375"/>
            <a:ext cx="227013" cy="606425"/>
          </a:xfrm>
          <a:prstGeom prst="downArrow">
            <a:avLst>
              <a:gd name="adj1" fmla="val 50000"/>
              <a:gd name="adj2" fmla="val 66783"/>
            </a:avLst>
          </a:prstGeom>
          <a:solidFill>
            <a:schemeClr val="tx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b="1">
              <a:latin typeface="Arial Narrow" pitchFamily="34" charset="0"/>
            </a:endParaRPr>
          </a:p>
        </p:txBody>
      </p:sp>
      <p:sp>
        <p:nvSpPr>
          <p:cNvPr id="697430" name="Text Box 86"/>
          <p:cNvSpPr txBox="1">
            <a:spLocks noChangeArrowheads="1"/>
          </p:cNvSpPr>
          <p:nvPr/>
        </p:nvSpPr>
        <p:spPr bwMode="auto">
          <a:xfrm>
            <a:off x="6686352" y="3976786"/>
            <a:ext cx="2147888" cy="4064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Casing</a:t>
            </a:r>
          </a:p>
        </p:txBody>
      </p:sp>
      <p:sp>
        <p:nvSpPr>
          <p:cNvPr id="697431" name="Text Box 87"/>
          <p:cNvSpPr txBox="1">
            <a:spLocks noChangeArrowheads="1"/>
          </p:cNvSpPr>
          <p:nvPr/>
        </p:nvSpPr>
        <p:spPr bwMode="auto">
          <a:xfrm>
            <a:off x="6691115" y="5038824"/>
            <a:ext cx="2147887" cy="4064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Steel Core</a:t>
            </a:r>
          </a:p>
        </p:txBody>
      </p:sp>
      <p:sp>
        <p:nvSpPr>
          <p:cNvPr id="2" name="Text Placeholder 1"/>
          <p:cNvSpPr>
            <a:spLocks noGrp="1"/>
          </p:cNvSpPr>
          <p:nvPr>
            <p:ph type="body" sz="quarter" idx="38"/>
          </p:nvPr>
        </p:nvSpPr>
        <p:spPr/>
        <p:txBody>
          <a:bodyPr/>
          <a:lstStyle/>
          <a:p>
            <a:r>
              <a:rPr lang="en-US" dirty="0"/>
              <a:t>Buckling-Restrained Brace </a:t>
            </a:r>
          </a:p>
        </p:txBody>
      </p:sp>
      <p:sp>
        <p:nvSpPr>
          <p:cNvPr id="88" name="Rectangle 4">
            <a:extLst>
              <a:ext uri="{FF2B5EF4-FFF2-40B4-BE49-F238E27FC236}"/>
            </a:extLst>
          </p:cNvPr>
          <p:cNvSpPr>
            <a:spLocks noGrp="1" noChangeArrowheads="1"/>
          </p:cNvSpPr>
          <p:nvPr>
            <p:ph type="sldNum" sz="quarter" idx="12"/>
          </p:nvPr>
        </p:nvSpPr>
        <p:spPr>
          <a:prstGeom prst="rect">
            <a:avLst/>
          </a:prstGeom>
          <a:ln/>
        </p:spPr>
        <p:txBody>
          <a:bodyPr/>
          <a:lstStyle>
            <a:lvl1pPr>
              <a:defRPr/>
            </a:lvl1pPr>
          </a:lstStyle>
          <a:p>
            <a:pPr>
              <a:defRPr/>
            </a:pPr>
            <a:fld id="{46425072-6E52-45A8-8A7E-A5B11BCA4176}" type="slidenum">
              <a:rPr lang="en-US" altLang="en-US"/>
              <a:pPr>
                <a:defRPr/>
              </a:pPr>
              <a:t>65</a:t>
            </a:fld>
            <a:endParaRPr lang="en-US" altLang="en-US"/>
          </a:p>
        </p:txBody>
      </p:sp>
    </p:spTree>
    <p:extLst>
      <p:ext uri="{BB962C8B-B14F-4D97-AF65-F5344CB8AC3E}">
        <p14:creationId xmlns:p14="http://schemas.microsoft.com/office/powerpoint/2010/main" val="276629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9395" name="Group 3"/>
          <p:cNvGrpSpPr>
            <a:grpSpLocks/>
          </p:cNvGrpSpPr>
          <p:nvPr/>
        </p:nvGrpSpPr>
        <p:grpSpPr bwMode="auto">
          <a:xfrm>
            <a:off x="539552" y="1546225"/>
            <a:ext cx="6070600" cy="365125"/>
            <a:chOff x="624" y="1138"/>
            <a:chExt cx="3824" cy="230"/>
          </a:xfrm>
        </p:grpSpPr>
        <p:grpSp>
          <p:nvGrpSpPr>
            <p:cNvPr id="699396" name="Group 4"/>
            <p:cNvGrpSpPr>
              <a:grpSpLocks/>
            </p:cNvGrpSpPr>
            <p:nvPr/>
          </p:nvGrpSpPr>
          <p:grpSpPr bwMode="auto">
            <a:xfrm>
              <a:off x="624" y="1162"/>
              <a:ext cx="3824" cy="182"/>
              <a:chOff x="968" y="2067"/>
              <a:chExt cx="3824" cy="182"/>
            </a:xfrm>
          </p:grpSpPr>
          <p:grpSp>
            <p:nvGrpSpPr>
              <p:cNvPr id="699397" name="Group 5"/>
              <p:cNvGrpSpPr>
                <a:grpSpLocks/>
              </p:cNvGrpSpPr>
              <p:nvPr/>
            </p:nvGrpSpPr>
            <p:grpSpPr bwMode="auto">
              <a:xfrm>
                <a:off x="968" y="2067"/>
                <a:ext cx="1912" cy="182"/>
                <a:chOff x="968" y="2070"/>
                <a:chExt cx="1912" cy="182"/>
              </a:xfrm>
            </p:grpSpPr>
            <p:grpSp>
              <p:nvGrpSpPr>
                <p:cNvPr id="699398" name="Group 6"/>
                <p:cNvGrpSpPr>
                  <a:grpSpLocks/>
                </p:cNvGrpSpPr>
                <p:nvPr/>
              </p:nvGrpSpPr>
              <p:grpSpPr bwMode="auto">
                <a:xfrm>
                  <a:off x="968" y="2070"/>
                  <a:ext cx="1912" cy="182"/>
                  <a:chOff x="968" y="2070"/>
                  <a:chExt cx="1912" cy="182"/>
                </a:xfrm>
              </p:grpSpPr>
              <p:sp>
                <p:nvSpPr>
                  <p:cNvPr id="699399" name="Rectangle 7"/>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00" name="AutoShape 8"/>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9401" name="Rectangle 9"/>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9402" name="Rectangle 10"/>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9403" name="Group 11"/>
                <p:cNvGrpSpPr>
                  <a:grpSpLocks/>
                </p:cNvGrpSpPr>
                <p:nvPr/>
              </p:nvGrpSpPr>
              <p:grpSpPr bwMode="auto">
                <a:xfrm>
                  <a:off x="1016" y="2088"/>
                  <a:ext cx="320" cy="144"/>
                  <a:chOff x="1016" y="2088"/>
                  <a:chExt cx="320" cy="144"/>
                </a:xfrm>
              </p:grpSpPr>
              <p:grpSp>
                <p:nvGrpSpPr>
                  <p:cNvPr id="699404" name="Group 12"/>
                  <p:cNvGrpSpPr>
                    <a:grpSpLocks/>
                  </p:cNvGrpSpPr>
                  <p:nvPr/>
                </p:nvGrpSpPr>
                <p:grpSpPr bwMode="auto">
                  <a:xfrm>
                    <a:off x="1016" y="2088"/>
                    <a:ext cx="320" cy="36"/>
                    <a:chOff x="1016" y="2088"/>
                    <a:chExt cx="320" cy="36"/>
                  </a:xfrm>
                </p:grpSpPr>
                <p:sp>
                  <p:nvSpPr>
                    <p:cNvPr id="699405" name="Oval 13"/>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06" name="Oval 14"/>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07" name="Oval 15"/>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08" name="Oval 16"/>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09" name="Oval 17"/>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9410" name="Group 18"/>
                  <p:cNvGrpSpPr>
                    <a:grpSpLocks/>
                  </p:cNvGrpSpPr>
                  <p:nvPr/>
                </p:nvGrpSpPr>
                <p:grpSpPr bwMode="auto">
                  <a:xfrm>
                    <a:off x="1016" y="2196"/>
                    <a:ext cx="320" cy="36"/>
                    <a:chOff x="1016" y="2088"/>
                    <a:chExt cx="320" cy="36"/>
                  </a:xfrm>
                </p:grpSpPr>
                <p:sp>
                  <p:nvSpPr>
                    <p:cNvPr id="699411" name="Oval 19"/>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12" name="Oval 20"/>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13" name="Oval 21"/>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14" name="Oval 22"/>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15" name="Oval 23"/>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699416" name="Group 24"/>
              <p:cNvGrpSpPr>
                <a:grpSpLocks/>
              </p:cNvGrpSpPr>
              <p:nvPr/>
            </p:nvGrpSpPr>
            <p:grpSpPr bwMode="auto">
              <a:xfrm flipH="1">
                <a:off x="2880" y="2067"/>
                <a:ext cx="1912" cy="182"/>
                <a:chOff x="968" y="2070"/>
                <a:chExt cx="1912" cy="182"/>
              </a:xfrm>
            </p:grpSpPr>
            <p:grpSp>
              <p:nvGrpSpPr>
                <p:cNvPr id="699417" name="Group 25"/>
                <p:cNvGrpSpPr>
                  <a:grpSpLocks/>
                </p:cNvGrpSpPr>
                <p:nvPr/>
              </p:nvGrpSpPr>
              <p:grpSpPr bwMode="auto">
                <a:xfrm>
                  <a:off x="968" y="2070"/>
                  <a:ext cx="1912" cy="182"/>
                  <a:chOff x="968" y="2070"/>
                  <a:chExt cx="1912" cy="182"/>
                </a:xfrm>
              </p:grpSpPr>
              <p:sp>
                <p:nvSpPr>
                  <p:cNvPr id="699418" name="Rectangle 26"/>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19" name="AutoShape 27"/>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9420" name="Rectangle 28"/>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9421" name="Rectangle 29"/>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9422" name="Group 30"/>
                <p:cNvGrpSpPr>
                  <a:grpSpLocks/>
                </p:cNvGrpSpPr>
                <p:nvPr/>
              </p:nvGrpSpPr>
              <p:grpSpPr bwMode="auto">
                <a:xfrm>
                  <a:off x="1016" y="2088"/>
                  <a:ext cx="320" cy="144"/>
                  <a:chOff x="1016" y="2088"/>
                  <a:chExt cx="320" cy="144"/>
                </a:xfrm>
              </p:grpSpPr>
              <p:grpSp>
                <p:nvGrpSpPr>
                  <p:cNvPr id="699423" name="Group 31"/>
                  <p:cNvGrpSpPr>
                    <a:grpSpLocks/>
                  </p:cNvGrpSpPr>
                  <p:nvPr/>
                </p:nvGrpSpPr>
                <p:grpSpPr bwMode="auto">
                  <a:xfrm>
                    <a:off x="1016" y="2088"/>
                    <a:ext cx="320" cy="36"/>
                    <a:chOff x="1016" y="2088"/>
                    <a:chExt cx="320" cy="36"/>
                  </a:xfrm>
                </p:grpSpPr>
                <p:sp>
                  <p:nvSpPr>
                    <p:cNvPr id="699424" name="Oval 32"/>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25" name="Oval 33"/>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26" name="Oval 34"/>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27" name="Oval 35"/>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28" name="Oval 36"/>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9429" name="Group 37"/>
                  <p:cNvGrpSpPr>
                    <a:grpSpLocks/>
                  </p:cNvGrpSpPr>
                  <p:nvPr/>
                </p:nvGrpSpPr>
                <p:grpSpPr bwMode="auto">
                  <a:xfrm>
                    <a:off x="1016" y="2196"/>
                    <a:ext cx="320" cy="36"/>
                    <a:chOff x="1016" y="2088"/>
                    <a:chExt cx="320" cy="36"/>
                  </a:xfrm>
                </p:grpSpPr>
                <p:sp>
                  <p:nvSpPr>
                    <p:cNvPr id="699430" name="Oval 38"/>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31" name="Oval 39"/>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32" name="Oval 40"/>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33" name="Oval 41"/>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9434" name="Oval 42"/>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sp>
          <p:nvSpPr>
            <p:cNvPr id="699435" name="Rectangle 43"/>
            <p:cNvSpPr>
              <a:spLocks noChangeArrowheads="1"/>
            </p:cNvSpPr>
            <p:nvPr/>
          </p:nvSpPr>
          <p:spPr bwMode="auto">
            <a:xfrm>
              <a:off x="1102" y="1138"/>
              <a:ext cx="2869" cy="230"/>
            </a:xfrm>
            <a:prstGeom prst="rect">
              <a:avLst/>
            </a:prstGeom>
            <a:gradFill rotWithShape="1">
              <a:gsLst>
                <a:gs pos="0">
                  <a:srgbClr val="FF6600"/>
                </a:gs>
                <a:gs pos="50000">
                  <a:srgbClr val="FF6600">
                    <a:gamma/>
                    <a:shade val="46275"/>
                    <a:invGamma/>
                  </a:srgbClr>
                </a:gs>
                <a:gs pos="100000">
                  <a:srgbClr val="FF6600"/>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9436" name="Text Box 44"/>
          <p:cNvSpPr txBox="1">
            <a:spLocks noChangeArrowheads="1"/>
          </p:cNvSpPr>
          <p:nvPr/>
        </p:nvSpPr>
        <p:spPr bwMode="auto">
          <a:xfrm>
            <a:off x="6762552" y="808038"/>
            <a:ext cx="2147888" cy="16256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Buckling- Restrained Brace:</a:t>
            </a:r>
            <a:br>
              <a:rPr lang="en-US" altLang="en-US" sz="2000" b="1" dirty="0">
                <a:latin typeface="Arial Narrow" pitchFamily="34" charset="0"/>
              </a:rPr>
            </a:br>
            <a:r>
              <a:rPr lang="en-US" altLang="en-US" sz="2000" b="1" dirty="0">
                <a:latin typeface="Arial Narrow" pitchFamily="34" charset="0"/>
              </a:rPr>
              <a:t>Steel Core</a:t>
            </a:r>
            <a:br>
              <a:rPr lang="en-US" altLang="en-US" sz="2000" b="1" dirty="0">
                <a:latin typeface="Arial Narrow" pitchFamily="34" charset="0"/>
              </a:rPr>
            </a:br>
            <a:r>
              <a:rPr lang="en-US" altLang="en-US" sz="2000" b="1" dirty="0">
                <a:latin typeface="Arial Narrow" pitchFamily="34" charset="0"/>
              </a:rPr>
              <a:t>+</a:t>
            </a:r>
            <a:br>
              <a:rPr lang="en-US" altLang="en-US" sz="2000" b="1" dirty="0">
                <a:latin typeface="Arial Narrow" pitchFamily="34" charset="0"/>
              </a:rPr>
            </a:br>
            <a:r>
              <a:rPr lang="en-US" altLang="en-US" sz="2000" b="1" dirty="0">
                <a:latin typeface="Arial Narrow" pitchFamily="34" charset="0"/>
              </a:rPr>
              <a:t>Casing</a:t>
            </a:r>
          </a:p>
        </p:txBody>
      </p:sp>
      <p:sp>
        <p:nvSpPr>
          <p:cNvPr id="699437" name="Line 45"/>
          <p:cNvSpPr>
            <a:spLocks noChangeShapeType="1"/>
          </p:cNvSpPr>
          <p:nvPr/>
        </p:nvSpPr>
        <p:spPr bwMode="auto">
          <a:xfrm flipH="1">
            <a:off x="3574852" y="1303338"/>
            <a:ext cx="455613" cy="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9438" name="Line 46"/>
          <p:cNvSpPr>
            <a:spLocks noChangeShapeType="1"/>
          </p:cNvSpPr>
          <p:nvPr/>
        </p:nvSpPr>
        <p:spPr bwMode="auto">
          <a:xfrm flipH="1">
            <a:off x="3574852" y="2138363"/>
            <a:ext cx="455613" cy="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9439" name="Line 47"/>
          <p:cNvSpPr>
            <a:spLocks noChangeShapeType="1"/>
          </p:cNvSpPr>
          <p:nvPr/>
        </p:nvSpPr>
        <p:spPr bwMode="auto">
          <a:xfrm>
            <a:off x="4030465" y="1303338"/>
            <a:ext cx="0" cy="8350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99440" name="Group 48"/>
          <p:cNvGrpSpPr>
            <a:grpSpLocks/>
          </p:cNvGrpSpPr>
          <p:nvPr/>
        </p:nvGrpSpPr>
        <p:grpSpPr bwMode="auto">
          <a:xfrm>
            <a:off x="3281363" y="3732213"/>
            <a:ext cx="1973262" cy="1593850"/>
            <a:chOff x="2067" y="2351"/>
            <a:chExt cx="1243" cy="1004"/>
          </a:xfrm>
        </p:grpSpPr>
        <p:sp>
          <p:nvSpPr>
            <p:cNvPr id="699441" name="AutoShape 49"/>
            <p:cNvSpPr>
              <a:spLocks noChangeArrowheads="1"/>
            </p:cNvSpPr>
            <p:nvPr/>
          </p:nvSpPr>
          <p:spPr bwMode="auto">
            <a:xfrm>
              <a:off x="2067" y="2351"/>
              <a:ext cx="1243" cy="1004"/>
            </a:xfrm>
            <a:prstGeom prst="roundRect">
              <a:avLst>
                <a:gd name="adj" fmla="val 16667"/>
              </a:avLst>
            </a:prstGeom>
            <a:blipFill dpi="0" rotWithShape="1">
              <a:blip r:embed="rId3">
                <a:alphaModFix amt="70000"/>
              </a:blip>
              <a:srcRect/>
              <a:tile tx="0" ty="0" sx="100000" sy="100000" flip="none" algn="tl"/>
            </a:blipFill>
            <a:ln w="38100"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9442" name="Rectangle 50"/>
            <p:cNvSpPr>
              <a:spLocks noChangeArrowheads="1"/>
            </p:cNvSpPr>
            <p:nvPr/>
          </p:nvSpPr>
          <p:spPr bwMode="auto">
            <a:xfrm>
              <a:off x="2282" y="2781"/>
              <a:ext cx="812" cy="144"/>
            </a:xfrm>
            <a:prstGeom prst="rect">
              <a:avLst/>
            </a:prstGeom>
            <a:gradFill rotWithShape="1">
              <a:gsLst>
                <a:gs pos="0">
                  <a:srgbClr val="C0C0C0">
                    <a:alpha val="80000"/>
                  </a:srgbClr>
                </a:gs>
                <a:gs pos="50000">
                  <a:srgbClr val="C0C0C0">
                    <a:gamma/>
                    <a:shade val="46275"/>
                    <a:invGamma/>
                  </a:srgbClr>
                </a:gs>
                <a:gs pos="100000">
                  <a:srgbClr val="C0C0C0">
                    <a:alpha val="80000"/>
                  </a:srgbClr>
                </a:gs>
              </a:gsLst>
              <a:lin ang="2700000" scaled="1"/>
            </a:gradFill>
            <a:ln w="412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9443" name="Text Box 51"/>
          <p:cNvSpPr txBox="1">
            <a:spLocks noChangeArrowheads="1"/>
          </p:cNvSpPr>
          <p:nvPr/>
        </p:nvSpPr>
        <p:spPr bwMode="auto">
          <a:xfrm rot="-5400000">
            <a:off x="3090664" y="1953697"/>
            <a:ext cx="682625" cy="369332"/>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dirty="0">
                <a:latin typeface="Arial Narrow" pitchFamily="34" charset="0"/>
              </a:rPr>
              <a:t>A</a:t>
            </a:r>
          </a:p>
        </p:txBody>
      </p:sp>
      <p:sp>
        <p:nvSpPr>
          <p:cNvPr id="699444" name="Text Box 52"/>
          <p:cNvSpPr txBox="1">
            <a:spLocks noChangeArrowheads="1"/>
          </p:cNvSpPr>
          <p:nvPr/>
        </p:nvSpPr>
        <p:spPr bwMode="auto">
          <a:xfrm rot="-5400000">
            <a:off x="3082727" y="1156772"/>
            <a:ext cx="682625" cy="369332"/>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latin typeface="Arial Narrow" pitchFamily="34" charset="0"/>
              </a:rPr>
              <a:t>A</a:t>
            </a:r>
          </a:p>
        </p:txBody>
      </p:sp>
      <p:sp>
        <p:nvSpPr>
          <p:cNvPr id="699445" name="Text Box 53"/>
          <p:cNvSpPr txBox="1">
            <a:spLocks noChangeArrowheads="1"/>
          </p:cNvSpPr>
          <p:nvPr/>
        </p:nvSpPr>
        <p:spPr bwMode="auto">
          <a:xfrm>
            <a:off x="2068513" y="5735638"/>
            <a:ext cx="4402137" cy="3968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u="sng" dirty="0">
                <a:latin typeface="Arial Narrow" pitchFamily="34" charset="0"/>
              </a:rPr>
              <a:t>Section A-A</a:t>
            </a:r>
          </a:p>
        </p:txBody>
      </p:sp>
      <p:sp>
        <p:nvSpPr>
          <p:cNvPr id="699446" name="Line 54"/>
          <p:cNvSpPr>
            <a:spLocks noChangeShapeType="1"/>
          </p:cNvSpPr>
          <p:nvPr/>
        </p:nvSpPr>
        <p:spPr bwMode="auto">
          <a:xfrm flipV="1">
            <a:off x="4648200" y="4002088"/>
            <a:ext cx="1366838" cy="565150"/>
          </a:xfrm>
          <a:prstGeom prst="line">
            <a:avLst/>
          </a:prstGeom>
          <a:noFill/>
          <a:ln w="3810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9447" name="Text Box 55"/>
          <p:cNvSpPr txBox="1">
            <a:spLocks noChangeArrowheads="1"/>
          </p:cNvSpPr>
          <p:nvPr/>
        </p:nvSpPr>
        <p:spPr bwMode="auto">
          <a:xfrm>
            <a:off x="6015038" y="3803650"/>
            <a:ext cx="2046287" cy="3968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u="sng">
                <a:latin typeface="Arial Narrow" pitchFamily="34" charset="0"/>
              </a:rPr>
              <a:t>Steel Core</a:t>
            </a:r>
          </a:p>
        </p:txBody>
      </p:sp>
      <p:sp>
        <p:nvSpPr>
          <p:cNvPr id="699448" name="Freeform 56"/>
          <p:cNvSpPr>
            <a:spLocks/>
          </p:cNvSpPr>
          <p:nvPr/>
        </p:nvSpPr>
        <p:spPr bwMode="auto">
          <a:xfrm>
            <a:off x="4800600" y="4657725"/>
            <a:ext cx="1190625" cy="419100"/>
          </a:xfrm>
          <a:custGeom>
            <a:avLst/>
            <a:gdLst>
              <a:gd name="T0" fmla="*/ 0 w 750"/>
              <a:gd name="T1" fmla="*/ 0 h 264"/>
              <a:gd name="T2" fmla="*/ 750 w 750"/>
              <a:gd name="T3" fmla="*/ 264 h 264"/>
            </a:gdLst>
            <a:ahLst/>
            <a:cxnLst>
              <a:cxn ang="0">
                <a:pos x="T0" y="T1"/>
              </a:cxn>
              <a:cxn ang="0">
                <a:pos x="T2" y="T3"/>
              </a:cxn>
            </a:cxnLst>
            <a:rect l="0" t="0" r="r" b="b"/>
            <a:pathLst>
              <a:path w="750" h="264">
                <a:moveTo>
                  <a:pt x="0" y="0"/>
                </a:moveTo>
                <a:lnTo>
                  <a:pt x="750" y="264"/>
                </a:lnTo>
              </a:path>
            </a:pathLst>
          </a:custGeom>
          <a:noFill/>
          <a:ln w="38100" cap="flat" cmpd="sng">
            <a:solidFill>
              <a:schemeClr val="tx1"/>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9449" name="Text Box 57"/>
          <p:cNvSpPr txBox="1">
            <a:spLocks noChangeArrowheads="1"/>
          </p:cNvSpPr>
          <p:nvPr/>
        </p:nvSpPr>
        <p:spPr bwMode="auto">
          <a:xfrm>
            <a:off x="6015038" y="4946650"/>
            <a:ext cx="2503487" cy="3968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u="sng">
                <a:latin typeface="Arial Narrow" pitchFamily="34" charset="0"/>
              </a:rPr>
              <a:t>Debonding material</a:t>
            </a:r>
          </a:p>
        </p:txBody>
      </p:sp>
      <p:sp>
        <p:nvSpPr>
          <p:cNvPr id="699450" name="Text Box 58"/>
          <p:cNvSpPr txBox="1">
            <a:spLocks noChangeArrowheads="1"/>
          </p:cNvSpPr>
          <p:nvPr/>
        </p:nvSpPr>
        <p:spPr bwMode="auto">
          <a:xfrm>
            <a:off x="701675" y="3732213"/>
            <a:ext cx="1897063" cy="3968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b="1" u="sng">
                <a:latin typeface="Arial Narrow" pitchFamily="34" charset="0"/>
              </a:rPr>
              <a:t>Casing</a:t>
            </a:r>
          </a:p>
        </p:txBody>
      </p:sp>
      <p:sp>
        <p:nvSpPr>
          <p:cNvPr id="699451" name="Text Box 59"/>
          <p:cNvSpPr txBox="1">
            <a:spLocks noChangeArrowheads="1"/>
          </p:cNvSpPr>
          <p:nvPr/>
        </p:nvSpPr>
        <p:spPr bwMode="auto">
          <a:xfrm>
            <a:off x="777875" y="4200525"/>
            <a:ext cx="1820863" cy="8540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b="1" dirty="0">
                <a:latin typeface="Arial Narrow" pitchFamily="34" charset="0"/>
              </a:rPr>
              <a:t>Steel jacket</a:t>
            </a:r>
          </a:p>
          <a:p>
            <a:pPr algn="r"/>
            <a:r>
              <a:rPr lang="en-US" altLang="en-US" sz="2000" b="1" dirty="0">
                <a:latin typeface="Arial Narrow" pitchFamily="34" charset="0"/>
              </a:rPr>
              <a:t>Mortar</a:t>
            </a:r>
          </a:p>
        </p:txBody>
      </p:sp>
      <p:sp>
        <p:nvSpPr>
          <p:cNvPr id="699452" name="Line 60"/>
          <p:cNvSpPr>
            <a:spLocks noChangeShapeType="1"/>
          </p:cNvSpPr>
          <p:nvPr/>
        </p:nvSpPr>
        <p:spPr bwMode="auto">
          <a:xfrm flipV="1">
            <a:off x="2598738" y="4129088"/>
            <a:ext cx="682625" cy="28575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9453" name="Freeform 61"/>
          <p:cNvSpPr>
            <a:spLocks/>
          </p:cNvSpPr>
          <p:nvPr/>
        </p:nvSpPr>
        <p:spPr bwMode="auto">
          <a:xfrm>
            <a:off x="2598738" y="4529137"/>
            <a:ext cx="965149" cy="159543"/>
          </a:xfrm>
          <a:custGeom>
            <a:avLst/>
            <a:gdLst>
              <a:gd name="T0" fmla="*/ 0 w 561"/>
              <a:gd name="T1" fmla="*/ 219 h 219"/>
              <a:gd name="T2" fmla="*/ 561 w 561"/>
              <a:gd name="T3" fmla="*/ 0 h 219"/>
            </a:gdLst>
            <a:ahLst/>
            <a:cxnLst>
              <a:cxn ang="0">
                <a:pos x="T0" y="T1"/>
              </a:cxn>
              <a:cxn ang="0">
                <a:pos x="T2" y="T3"/>
              </a:cxn>
            </a:cxnLst>
            <a:rect l="0" t="0" r="r" b="b"/>
            <a:pathLst>
              <a:path w="561" h="219">
                <a:moveTo>
                  <a:pt x="0" y="219"/>
                </a:moveTo>
                <a:lnTo>
                  <a:pt x="561" y="0"/>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 name="Text Placeholder 1"/>
          <p:cNvSpPr>
            <a:spLocks noGrp="1"/>
          </p:cNvSpPr>
          <p:nvPr>
            <p:ph type="body" sz="quarter" idx="38"/>
          </p:nvPr>
        </p:nvSpPr>
        <p:spPr/>
        <p:txBody>
          <a:bodyPr/>
          <a:lstStyle/>
          <a:p>
            <a:r>
              <a:rPr lang="en-US" dirty="0"/>
              <a:t>Buckling-Restrained Brace </a:t>
            </a:r>
          </a:p>
          <a:p>
            <a:endParaRPr lang="en-US" dirty="0"/>
          </a:p>
        </p:txBody>
      </p:sp>
      <p:sp>
        <p:nvSpPr>
          <p:cNvPr id="64"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66</a:t>
            </a:fld>
            <a:endParaRPr lang="en-US" altLang="en-US"/>
          </a:p>
        </p:txBody>
      </p:sp>
    </p:spTree>
    <p:extLst>
      <p:ext uri="{BB962C8B-B14F-4D97-AF65-F5344CB8AC3E}">
        <p14:creationId xmlns:p14="http://schemas.microsoft.com/office/powerpoint/2010/main" val="1363092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1443" name="Group 3"/>
          <p:cNvGrpSpPr>
            <a:grpSpLocks/>
          </p:cNvGrpSpPr>
          <p:nvPr/>
        </p:nvGrpSpPr>
        <p:grpSpPr bwMode="auto">
          <a:xfrm>
            <a:off x="1445444" y="2302024"/>
            <a:ext cx="6070600" cy="288925"/>
            <a:chOff x="968" y="2067"/>
            <a:chExt cx="3824" cy="182"/>
          </a:xfrm>
        </p:grpSpPr>
        <p:grpSp>
          <p:nvGrpSpPr>
            <p:cNvPr id="701444" name="Group 4"/>
            <p:cNvGrpSpPr>
              <a:grpSpLocks/>
            </p:cNvGrpSpPr>
            <p:nvPr/>
          </p:nvGrpSpPr>
          <p:grpSpPr bwMode="auto">
            <a:xfrm>
              <a:off x="968" y="2067"/>
              <a:ext cx="1912" cy="182"/>
              <a:chOff x="968" y="2070"/>
              <a:chExt cx="1912" cy="182"/>
            </a:xfrm>
          </p:grpSpPr>
          <p:grpSp>
            <p:nvGrpSpPr>
              <p:cNvPr id="701445" name="Group 5"/>
              <p:cNvGrpSpPr>
                <a:grpSpLocks/>
              </p:cNvGrpSpPr>
              <p:nvPr/>
            </p:nvGrpSpPr>
            <p:grpSpPr bwMode="auto">
              <a:xfrm>
                <a:off x="968" y="2070"/>
                <a:ext cx="1912" cy="182"/>
                <a:chOff x="968" y="2070"/>
                <a:chExt cx="1912" cy="182"/>
              </a:xfrm>
            </p:grpSpPr>
            <p:sp>
              <p:nvSpPr>
                <p:cNvPr id="701446" name="Rectangle 6"/>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47" name="AutoShape 7"/>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1448" name="Rectangle 8"/>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1449" name="Rectangle 9"/>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1450" name="Group 10"/>
              <p:cNvGrpSpPr>
                <a:grpSpLocks/>
              </p:cNvGrpSpPr>
              <p:nvPr/>
            </p:nvGrpSpPr>
            <p:grpSpPr bwMode="auto">
              <a:xfrm>
                <a:off x="1016" y="2088"/>
                <a:ext cx="320" cy="144"/>
                <a:chOff x="1016" y="2088"/>
                <a:chExt cx="320" cy="144"/>
              </a:xfrm>
            </p:grpSpPr>
            <p:grpSp>
              <p:nvGrpSpPr>
                <p:cNvPr id="701451" name="Group 11"/>
                <p:cNvGrpSpPr>
                  <a:grpSpLocks/>
                </p:cNvGrpSpPr>
                <p:nvPr/>
              </p:nvGrpSpPr>
              <p:grpSpPr bwMode="auto">
                <a:xfrm>
                  <a:off x="1016" y="2088"/>
                  <a:ext cx="320" cy="36"/>
                  <a:chOff x="1016" y="2088"/>
                  <a:chExt cx="320" cy="36"/>
                </a:xfrm>
              </p:grpSpPr>
              <p:sp>
                <p:nvSpPr>
                  <p:cNvPr id="701452" name="Oval 12"/>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53" name="Oval 13"/>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54" name="Oval 14"/>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55" name="Oval 15"/>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56" name="Oval 16"/>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1457" name="Group 17"/>
                <p:cNvGrpSpPr>
                  <a:grpSpLocks/>
                </p:cNvGrpSpPr>
                <p:nvPr/>
              </p:nvGrpSpPr>
              <p:grpSpPr bwMode="auto">
                <a:xfrm>
                  <a:off x="1016" y="2196"/>
                  <a:ext cx="320" cy="36"/>
                  <a:chOff x="1016" y="2088"/>
                  <a:chExt cx="320" cy="36"/>
                </a:xfrm>
              </p:grpSpPr>
              <p:sp>
                <p:nvSpPr>
                  <p:cNvPr id="701458" name="Oval 18"/>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59" name="Oval 19"/>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60" name="Oval 20"/>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61" name="Oval 21"/>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62" name="Oval 22"/>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701463" name="Group 23"/>
            <p:cNvGrpSpPr>
              <a:grpSpLocks/>
            </p:cNvGrpSpPr>
            <p:nvPr/>
          </p:nvGrpSpPr>
          <p:grpSpPr bwMode="auto">
            <a:xfrm flipH="1">
              <a:off x="2880" y="2067"/>
              <a:ext cx="1912" cy="182"/>
              <a:chOff x="968" y="2070"/>
              <a:chExt cx="1912" cy="182"/>
            </a:xfrm>
          </p:grpSpPr>
          <p:grpSp>
            <p:nvGrpSpPr>
              <p:cNvPr id="701464" name="Group 24"/>
              <p:cNvGrpSpPr>
                <a:grpSpLocks/>
              </p:cNvGrpSpPr>
              <p:nvPr/>
            </p:nvGrpSpPr>
            <p:grpSpPr bwMode="auto">
              <a:xfrm>
                <a:off x="968" y="2070"/>
                <a:ext cx="1912" cy="182"/>
                <a:chOff x="968" y="2070"/>
                <a:chExt cx="1912" cy="182"/>
              </a:xfrm>
            </p:grpSpPr>
            <p:sp>
              <p:nvSpPr>
                <p:cNvPr id="701465" name="Rectangle 25"/>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66" name="AutoShape 26"/>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1467" name="Rectangle 27"/>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1468" name="Rectangle 28"/>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1469" name="Group 29"/>
              <p:cNvGrpSpPr>
                <a:grpSpLocks/>
              </p:cNvGrpSpPr>
              <p:nvPr/>
            </p:nvGrpSpPr>
            <p:grpSpPr bwMode="auto">
              <a:xfrm>
                <a:off x="1016" y="2088"/>
                <a:ext cx="320" cy="144"/>
                <a:chOff x="1016" y="2088"/>
                <a:chExt cx="320" cy="144"/>
              </a:xfrm>
            </p:grpSpPr>
            <p:grpSp>
              <p:nvGrpSpPr>
                <p:cNvPr id="701470" name="Group 30"/>
                <p:cNvGrpSpPr>
                  <a:grpSpLocks/>
                </p:cNvGrpSpPr>
                <p:nvPr/>
              </p:nvGrpSpPr>
              <p:grpSpPr bwMode="auto">
                <a:xfrm>
                  <a:off x="1016" y="2088"/>
                  <a:ext cx="320" cy="36"/>
                  <a:chOff x="1016" y="2088"/>
                  <a:chExt cx="320" cy="36"/>
                </a:xfrm>
              </p:grpSpPr>
              <p:sp>
                <p:nvSpPr>
                  <p:cNvPr id="701471" name="Oval 31"/>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72" name="Oval 32"/>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73" name="Oval 33"/>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74" name="Oval 34"/>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75" name="Oval 35"/>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1476" name="Group 36"/>
                <p:cNvGrpSpPr>
                  <a:grpSpLocks/>
                </p:cNvGrpSpPr>
                <p:nvPr/>
              </p:nvGrpSpPr>
              <p:grpSpPr bwMode="auto">
                <a:xfrm>
                  <a:off x="1016" y="2196"/>
                  <a:ext cx="320" cy="36"/>
                  <a:chOff x="1016" y="2088"/>
                  <a:chExt cx="320" cy="36"/>
                </a:xfrm>
              </p:grpSpPr>
              <p:sp>
                <p:nvSpPr>
                  <p:cNvPr id="701477" name="Oval 37"/>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78" name="Oval 38"/>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79" name="Oval 39"/>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80" name="Oval 40"/>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81" name="Oval 41"/>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sp>
        <p:nvSpPr>
          <p:cNvPr id="701482" name="AutoShape 42"/>
          <p:cNvSpPr>
            <a:spLocks noChangeArrowheads="1"/>
          </p:cNvSpPr>
          <p:nvPr/>
        </p:nvSpPr>
        <p:spPr bwMode="auto">
          <a:xfrm>
            <a:off x="7690669" y="2295674"/>
            <a:ext cx="835025" cy="227012"/>
          </a:xfrm>
          <a:prstGeom prst="leftArrow">
            <a:avLst>
              <a:gd name="adj1" fmla="val 50000"/>
              <a:gd name="adj2" fmla="val 91958"/>
            </a:avLst>
          </a:prstGeom>
          <a:solidFill>
            <a:schemeClr val="accent2"/>
          </a:solidFill>
          <a:ln w="15875" algn="ctr">
            <a:solidFill>
              <a:schemeClr val="tx2"/>
            </a:solidFill>
            <a:miter lim="800000"/>
            <a:headEnd/>
            <a:tailEnd/>
          </a:ln>
          <a:effectLst/>
        </p:spPr>
        <p:txBody>
          <a:bodyPr wrap="none" anchor="ctr">
            <a:spAutoFit/>
          </a:bodyPr>
          <a:lstStyle/>
          <a:p>
            <a:endParaRPr lang="en-US"/>
          </a:p>
        </p:txBody>
      </p:sp>
      <p:sp>
        <p:nvSpPr>
          <p:cNvPr id="701483" name="AutoShape 43"/>
          <p:cNvSpPr>
            <a:spLocks noChangeArrowheads="1"/>
          </p:cNvSpPr>
          <p:nvPr/>
        </p:nvSpPr>
        <p:spPr bwMode="auto">
          <a:xfrm flipH="1">
            <a:off x="481832" y="2313136"/>
            <a:ext cx="835025" cy="227013"/>
          </a:xfrm>
          <a:prstGeom prst="leftArrow">
            <a:avLst>
              <a:gd name="adj1" fmla="val 50000"/>
              <a:gd name="adj2" fmla="val 91958"/>
            </a:avLst>
          </a:prstGeom>
          <a:solidFill>
            <a:schemeClr val="accent2"/>
          </a:solidFill>
          <a:ln w="15875" algn="ctr">
            <a:solidFill>
              <a:schemeClr val="tx2"/>
            </a:solidFill>
            <a:miter lim="800000"/>
            <a:headEnd/>
            <a:tailEnd/>
          </a:ln>
          <a:effectLst/>
        </p:spPr>
        <p:txBody>
          <a:bodyPr wrap="none" anchor="ctr">
            <a:spAutoFit/>
          </a:bodyPr>
          <a:lstStyle/>
          <a:p>
            <a:endParaRPr lang="en-US"/>
          </a:p>
        </p:txBody>
      </p:sp>
      <p:sp>
        <p:nvSpPr>
          <p:cNvPr id="701484" name="Text Box 44"/>
          <p:cNvSpPr txBox="1">
            <a:spLocks noChangeArrowheads="1"/>
          </p:cNvSpPr>
          <p:nvPr/>
        </p:nvSpPr>
        <p:spPr bwMode="auto">
          <a:xfrm>
            <a:off x="467544" y="1844824"/>
            <a:ext cx="849313" cy="369332"/>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dirty="0"/>
              <a:t>P</a:t>
            </a:r>
          </a:p>
        </p:txBody>
      </p:sp>
      <p:sp>
        <p:nvSpPr>
          <p:cNvPr id="701485" name="Text Box 45"/>
          <p:cNvSpPr txBox="1">
            <a:spLocks noChangeArrowheads="1"/>
          </p:cNvSpPr>
          <p:nvPr/>
        </p:nvSpPr>
        <p:spPr bwMode="auto">
          <a:xfrm>
            <a:off x="7752582" y="1844824"/>
            <a:ext cx="849312" cy="369332"/>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dirty="0"/>
              <a:t>P</a:t>
            </a:r>
          </a:p>
        </p:txBody>
      </p:sp>
      <p:sp>
        <p:nvSpPr>
          <p:cNvPr id="701486" name="Rectangle 46"/>
          <p:cNvSpPr>
            <a:spLocks noChangeArrowheads="1"/>
          </p:cNvSpPr>
          <p:nvPr/>
        </p:nvSpPr>
        <p:spPr bwMode="auto">
          <a:xfrm>
            <a:off x="2204269" y="2263924"/>
            <a:ext cx="4554538" cy="365125"/>
          </a:xfrm>
          <a:prstGeom prst="rect">
            <a:avLst/>
          </a:prstGeom>
          <a:gradFill rotWithShape="1">
            <a:gsLst>
              <a:gs pos="0">
                <a:srgbClr val="FF6600"/>
              </a:gs>
              <a:gs pos="50000">
                <a:srgbClr val="FF6600">
                  <a:gamma/>
                  <a:shade val="46275"/>
                  <a:invGamma/>
                </a:srgbClr>
              </a:gs>
              <a:gs pos="100000">
                <a:srgbClr val="FF6600"/>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1487" name="Text Box 47"/>
          <p:cNvSpPr txBox="1">
            <a:spLocks noChangeArrowheads="1"/>
          </p:cNvSpPr>
          <p:nvPr/>
        </p:nvSpPr>
        <p:spPr bwMode="auto">
          <a:xfrm>
            <a:off x="1464706" y="3429000"/>
            <a:ext cx="5919576" cy="2400657"/>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200" b="1" i="1" dirty="0">
                <a:solidFill>
                  <a:schemeClr val="tx2"/>
                </a:solidFill>
              </a:rPr>
              <a:t>Steel core</a:t>
            </a:r>
            <a:r>
              <a:rPr lang="en-US" altLang="en-US" sz="2200" b="1" i="1" dirty="0"/>
              <a:t> </a:t>
            </a:r>
            <a:r>
              <a:rPr lang="en-US" altLang="en-US" sz="2200" dirty="0"/>
              <a:t>resists entire axial force </a:t>
            </a:r>
            <a:r>
              <a:rPr lang="en-US" altLang="en-US" sz="2200" dirty="0" smtClean="0"/>
              <a:t>P</a:t>
            </a:r>
          </a:p>
          <a:p>
            <a:pPr algn="l"/>
            <a:endParaRPr lang="en-US" altLang="en-US" sz="2200" dirty="0"/>
          </a:p>
          <a:p>
            <a:r>
              <a:rPr lang="en-US" altLang="en-US" sz="2200" b="1" i="1" dirty="0">
                <a:solidFill>
                  <a:schemeClr val="tx2"/>
                </a:solidFill>
              </a:rPr>
              <a:t>Casing</a:t>
            </a:r>
            <a:r>
              <a:rPr lang="en-US" altLang="en-US" sz="2200" dirty="0"/>
              <a:t> is </a:t>
            </a:r>
            <a:r>
              <a:rPr lang="en-US" altLang="en-US" sz="2200" dirty="0" err="1"/>
              <a:t>debonded</a:t>
            </a:r>
            <a:r>
              <a:rPr lang="en-US" altLang="en-US" sz="2200" dirty="0"/>
              <a:t> from steel </a:t>
            </a:r>
            <a:r>
              <a:rPr lang="en-US" altLang="en-US" sz="2200" dirty="0" smtClean="0"/>
              <a:t>core</a:t>
            </a:r>
          </a:p>
          <a:p>
            <a:pPr marL="800100" lvl="1" indent="-342900">
              <a:buFont typeface="Arial" panose="020B0604020202020204" pitchFamily="34" charset="0"/>
              <a:buChar char="•"/>
            </a:pPr>
            <a:r>
              <a:rPr lang="en-US" altLang="en-US" sz="2200" dirty="0" smtClean="0"/>
              <a:t>casing </a:t>
            </a:r>
            <a:r>
              <a:rPr lang="en-US" altLang="en-US" sz="2200" dirty="0"/>
              <a:t>does not resist axial force </a:t>
            </a:r>
            <a:r>
              <a:rPr lang="en-US" altLang="en-US" sz="2200" dirty="0" smtClean="0"/>
              <a:t>P</a:t>
            </a:r>
          </a:p>
          <a:p>
            <a:pPr marL="800100" lvl="1" indent="-342900">
              <a:buFont typeface="Arial" panose="020B0604020202020204" pitchFamily="34" charset="0"/>
              <a:buChar char="•"/>
            </a:pPr>
            <a:r>
              <a:rPr lang="en-US" altLang="en-US" sz="2200" dirty="0" smtClean="0"/>
              <a:t>flexural </a:t>
            </a:r>
            <a:r>
              <a:rPr lang="en-US" altLang="en-US" sz="2200" dirty="0"/>
              <a:t>stiffness of casing restrains buckling of core</a:t>
            </a:r>
          </a:p>
          <a:p>
            <a:pPr algn="l"/>
            <a:endParaRPr lang="en-US" altLang="en-US" dirty="0"/>
          </a:p>
        </p:txBody>
      </p:sp>
      <p:sp>
        <p:nvSpPr>
          <p:cNvPr id="2" name="Text Placeholder 1"/>
          <p:cNvSpPr>
            <a:spLocks noGrp="1"/>
          </p:cNvSpPr>
          <p:nvPr>
            <p:ph type="body" sz="quarter" idx="38"/>
          </p:nvPr>
        </p:nvSpPr>
        <p:spPr/>
        <p:txBody>
          <a:bodyPr/>
          <a:lstStyle/>
          <a:p>
            <a:r>
              <a:rPr lang="en-US" dirty="0"/>
              <a:t>Buckling-Restrained Brace </a:t>
            </a:r>
          </a:p>
          <a:p>
            <a:endParaRPr lang="en-US" dirty="0"/>
          </a:p>
        </p:txBody>
      </p:sp>
      <p:sp>
        <p:nvSpPr>
          <p:cNvPr id="51"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67</a:t>
            </a:fld>
            <a:endParaRPr lang="en-US" altLang="en-US"/>
          </a:p>
        </p:txBody>
      </p:sp>
    </p:spTree>
    <p:extLst>
      <p:ext uri="{BB962C8B-B14F-4D97-AF65-F5344CB8AC3E}">
        <p14:creationId xmlns:p14="http://schemas.microsoft.com/office/powerpoint/2010/main" val="42644952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3491" name="Group 3"/>
          <p:cNvGrpSpPr>
            <a:grpSpLocks/>
          </p:cNvGrpSpPr>
          <p:nvPr/>
        </p:nvGrpSpPr>
        <p:grpSpPr bwMode="auto">
          <a:xfrm>
            <a:off x="701675" y="3319463"/>
            <a:ext cx="6070600" cy="288925"/>
            <a:chOff x="968" y="2067"/>
            <a:chExt cx="3824" cy="182"/>
          </a:xfrm>
        </p:grpSpPr>
        <p:grpSp>
          <p:nvGrpSpPr>
            <p:cNvPr id="703492" name="Group 4"/>
            <p:cNvGrpSpPr>
              <a:grpSpLocks/>
            </p:cNvGrpSpPr>
            <p:nvPr/>
          </p:nvGrpSpPr>
          <p:grpSpPr bwMode="auto">
            <a:xfrm>
              <a:off x="968" y="2067"/>
              <a:ext cx="1912" cy="182"/>
              <a:chOff x="968" y="2070"/>
              <a:chExt cx="1912" cy="182"/>
            </a:xfrm>
          </p:grpSpPr>
          <p:grpSp>
            <p:nvGrpSpPr>
              <p:cNvPr id="703493" name="Group 5"/>
              <p:cNvGrpSpPr>
                <a:grpSpLocks/>
              </p:cNvGrpSpPr>
              <p:nvPr/>
            </p:nvGrpSpPr>
            <p:grpSpPr bwMode="auto">
              <a:xfrm>
                <a:off x="968" y="2070"/>
                <a:ext cx="1912" cy="182"/>
                <a:chOff x="968" y="2070"/>
                <a:chExt cx="1912" cy="182"/>
              </a:xfrm>
            </p:grpSpPr>
            <p:sp>
              <p:nvSpPr>
                <p:cNvPr id="703494" name="Rectangle 6"/>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495" name="AutoShape 7"/>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496" name="Rectangle 8"/>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497" name="Rectangle 9"/>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3498" name="Group 10"/>
              <p:cNvGrpSpPr>
                <a:grpSpLocks/>
              </p:cNvGrpSpPr>
              <p:nvPr/>
            </p:nvGrpSpPr>
            <p:grpSpPr bwMode="auto">
              <a:xfrm>
                <a:off x="1016" y="2088"/>
                <a:ext cx="320" cy="144"/>
                <a:chOff x="1016" y="2088"/>
                <a:chExt cx="320" cy="144"/>
              </a:xfrm>
            </p:grpSpPr>
            <p:grpSp>
              <p:nvGrpSpPr>
                <p:cNvPr id="703499" name="Group 11"/>
                <p:cNvGrpSpPr>
                  <a:grpSpLocks/>
                </p:cNvGrpSpPr>
                <p:nvPr/>
              </p:nvGrpSpPr>
              <p:grpSpPr bwMode="auto">
                <a:xfrm>
                  <a:off x="1016" y="2088"/>
                  <a:ext cx="320" cy="36"/>
                  <a:chOff x="1016" y="2088"/>
                  <a:chExt cx="320" cy="36"/>
                </a:xfrm>
              </p:grpSpPr>
              <p:sp>
                <p:nvSpPr>
                  <p:cNvPr id="703500" name="Oval 12"/>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01" name="Oval 13"/>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02" name="Oval 14"/>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03" name="Oval 15"/>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04" name="Oval 16"/>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3505" name="Group 17"/>
                <p:cNvGrpSpPr>
                  <a:grpSpLocks/>
                </p:cNvGrpSpPr>
                <p:nvPr/>
              </p:nvGrpSpPr>
              <p:grpSpPr bwMode="auto">
                <a:xfrm>
                  <a:off x="1016" y="2196"/>
                  <a:ext cx="320" cy="36"/>
                  <a:chOff x="1016" y="2088"/>
                  <a:chExt cx="320" cy="36"/>
                </a:xfrm>
              </p:grpSpPr>
              <p:sp>
                <p:nvSpPr>
                  <p:cNvPr id="703506" name="Oval 18"/>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07" name="Oval 19"/>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08" name="Oval 20"/>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09" name="Oval 21"/>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10" name="Oval 22"/>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703511" name="Group 23"/>
            <p:cNvGrpSpPr>
              <a:grpSpLocks/>
            </p:cNvGrpSpPr>
            <p:nvPr/>
          </p:nvGrpSpPr>
          <p:grpSpPr bwMode="auto">
            <a:xfrm flipH="1">
              <a:off x="2880" y="2067"/>
              <a:ext cx="1912" cy="182"/>
              <a:chOff x="968" y="2070"/>
              <a:chExt cx="1912" cy="182"/>
            </a:xfrm>
          </p:grpSpPr>
          <p:grpSp>
            <p:nvGrpSpPr>
              <p:cNvPr id="703512" name="Group 24"/>
              <p:cNvGrpSpPr>
                <a:grpSpLocks/>
              </p:cNvGrpSpPr>
              <p:nvPr/>
            </p:nvGrpSpPr>
            <p:grpSpPr bwMode="auto">
              <a:xfrm>
                <a:off x="968" y="2070"/>
                <a:ext cx="1912" cy="182"/>
                <a:chOff x="968" y="2070"/>
                <a:chExt cx="1912" cy="182"/>
              </a:xfrm>
            </p:grpSpPr>
            <p:sp>
              <p:nvSpPr>
                <p:cNvPr id="703513" name="Rectangle 25"/>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14" name="AutoShape 26"/>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515" name="Rectangle 27"/>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516" name="Rectangle 28"/>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3517" name="Group 29"/>
              <p:cNvGrpSpPr>
                <a:grpSpLocks/>
              </p:cNvGrpSpPr>
              <p:nvPr/>
            </p:nvGrpSpPr>
            <p:grpSpPr bwMode="auto">
              <a:xfrm>
                <a:off x="1016" y="2088"/>
                <a:ext cx="320" cy="144"/>
                <a:chOff x="1016" y="2088"/>
                <a:chExt cx="320" cy="144"/>
              </a:xfrm>
            </p:grpSpPr>
            <p:grpSp>
              <p:nvGrpSpPr>
                <p:cNvPr id="703518" name="Group 30"/>
                <p:cNvGrpSpPr>
                  <a:grpSpLocks/>
                </p:cNvGrpSpPr>
                <p:nvPr/>
              </p:nvGrpSpPr>
              <p:grpSpPr bwMode="auto">
                <a:xfrm>
                  <a:off x="1016" y="2088"/>
                  <a:ext cx="320" cy="36"/>
                  <a:chOff x="1016" y="2088"/>
                  <a:chExt cx="320" cy="36"/>
                </a:xfrm>
              </p:grpSpPr>
              <p:sp>
                <p:nvSpPr>
                  <p:cNvPr id="703519" name="Oval 31"/>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20" name="Oval 32"/>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21" name="Oval 33"/>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22" name="Oval 34"/>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23" name="Oval 35"/>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3524" name="Group 36"/>
                <p:cNvGrpSpPr>
                  <a:grpSpLocks/>
                </p:cNvGrpSpPr>
                <p:nvPr/>
              </p:nvGrpSpPr>
              <p:grpSpPr bwMode="auto">
                <a:xfrm>
                  <a:off x="1016" y="2196"/>
                  <a:ext cx="320" cy="36"/>
                  <a:chOff x="1016" y="2088"/>
                  <a:chExt cx="320" cy="36"/>
                </a:xfrm>
              </p:grpSpPr>
              <p:sp>
                <p:nvSpPr>
                  <p:cNvPr id="703525" name="Oval 37"/>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26" name="Oval 38"/>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27" name="Oval 39"/>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28" name="Oval 40"/>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29" name="Oval 41"/>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grpSp>
        <p:nvGrpSpPr>
          <p:cNvPr id="703530" name="Group 42"/>
          <p:cNvGrpSpPr>
            <a:grpSpLocks/>
          </p:cNvGrpSpPr>
          <p:nvPr/>
        </p:nvGrpSpPr>
        <p:grpSpPr bwMode="auto">
          <a:xfrm>
            <a:off x="701675" y="1546225"/>
            <a:ext cx="6070600" cy="365125"/>
            <a:chOff x="624" y="1138"/>
            <a:chExt cx="3824" cy="230"/>
          </a:xfrm>
        </p:grpSpPr>
        <p:grpSp>
          <p:nvGrpSpPr>
            <p:cNvPr id="703531" name="Group 43"/>
            <p:cNvGrpSpPr>
              <a:grpSpLocks/>
            </p:cNvGrpSpPr>
            <p:nvPr/>
          </p:nvGrpSpPr>
          <p:grpSpPr bwMode="auto">
            <a:xfrm>
              <a:off x="624" y="1162"/>
              <a:ext cx="3824" cy="182"/>
              <a:chOff x="968" y="2067"/>
              <a:chExt cx="3824" cy="182"/>
            </a:xfrm>
          </p:grpSpPr>
          <p:grpSp>
            <p:nvGrpSpPr>
              <p:cNvPr id="703532" name="Group 44"/>
              <p:cNvGrpSpPr>
                <a:grpSpLocks/>
              </p:cNvGrpSpPr>
              <p:nvPr/>
            </p:nvGrpSpPr>
            <p:grpSpPr bwMode="auto">
              <a:xfrm>
                <a:off x="968" y="2067"/>
                <a:ext cx="1912" cy="182"/>
                <a:chOff x="968" y="2070"/>
                <a:chExt cx="1912" cy="182"/>
              </a:xfrm>
            </p:grpSpPr>
            <p:grpSp>
              <p:nvGrpSpPr>
                <p:cNvPr id="703533" name="Group 45"/>
                <p:cNvGrpSpPr>
                  <a:grpSpLocks/>
                </p:cNvGrpSpPr>
                <p:nvPr/>
              </p:nvGrpSpPr>
              <p:grpSpPr bwMode="auto">
                <a:xfrm>
                  <a:off x="968" y="2070"/>
                  <a:ext cx="1912" cy="182"/>
                  <a:chOff x="968" y="2070"/>
                  <a:chExt cx="1912" cy="182"/>
                </a:xfrm>
              </p:grpSpPr>
              <p:sp>
                <p:nvSpPr>
                  <p:cNvPr id="703534" name="Rectangle 46"/>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35" name="AutoShape 47"/>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536" name="Rectangle 48"/>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537" name="Rectangle 49"/>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3538" name="Group 50"/>
                <p:cNvGrpSpPr>
                  <a:grpSpLocks/>
                </p:cNvGrpSpPr>
                <p:nvPr/>
              </p:nvGrpSpPr>
              <p:grpSpPr bwMode="auto">
                <a:xfrm>
                  <a:off x="1016" y="2088"/>
                  <a:ext cx="320" cy="144"/>
                  <a:chOff x="1016" y="2088"/>
                  <a:chExt cx="320" cy="144"/>
                </a:xfrm>
              </p:grpSpPr>
              <p:grpSp>
                <p:nvGrpSpPr>
                  <p:cNvPr id="703539" name="Group 51"/>
                  <p:cNvGrpSpPr>
                    <a:grpSpLocks/>
                  </p:cNvGrpSpPr>
                  <p:nvPr/>
                </p:nvGrpSpPr>
                <p:grpSpPr bwMode="auto">
                  <a:xfrm>
                    <a:off x="1016" y="2088"/>
                    <a:ext cx="320" cy="36"/>
                    <a:chOff x="1016" y="2088"/>
                    <a:chExt cx="320" cy="36"/>
                  </a:xfrm>
                </p:grpSpPr>
                <p:sp>
                  <p:nvSpPr>
                    <p:cNvPr id="703540" name="Oval 52"/>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41" name="Oval 53"/>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42" name="Oval 54"/>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43" name="Oval 55"/>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44" name="Oval 56"/>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3545" name="Group 57"/>
                  <p:cNvGrpSpPr>
                    <a:grpSpLocks/>
                  </p:cNvGrpSpPr>
                  <p:nvPr/>
                </p:nvGrpSpPr>
                <p:grpSpPr bwMode="auto">
                  <a:xfrm>
                    <a:off x="1016" y="2196"/>
                    <a:ext cx="320" cy="36"/>
                    <a:chOff x="1016" y="2088"/>
                    <a:chExt cx="320" cy="36"/>
                  </a:xfrm>
                </p:grpSpPr>
                <p:sp>
                  <p:nvSpPr>
                    <p:cNvPr id="703546" name="Oval 58"/>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47" name="Oval 59"/>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48" name="Oval 60"/>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49" name="Oval 61"/>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50" name="Oval 62"/>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nvGrpSpPr>
              <p:cNvPr id="703551" name="Group 63"/>
              <p:cNvGrpSpPr>
                <a:grpSpLocks/>
              </p:cNvGrpSpPr>
              <p:nvPr/>
            </p:nvGrpSpPr>
            <p:grpSpPr bwMode="auto">
              <a:xfrm flipH="1">
                <a:off x="2880" y="2067"/>
                <a:ext cx="1912" cy="182"/>
                <a:chOff x="968" y="2070"/>
                <a:chExt cx="1912" cy="182"/>
              </a:xfrm>
            </p:grpSpPr>
            <p:grpSp>
              <p:nvGrpSpPr>
                <p:cNvPr id="703552" name="Group 64"/>
                <p:cNvGrpSpPr>
                  <a:grpSpLocks/>
                </p:cNvGrpSpPr>
                <p:nvPr/>
              </p:nvGrpSpPr>
              <p:grpSpPr bwMode="auto">
                <a:xfrm>
                  <a:off x="968" y="2070"/>
                  <a:ext cx="1912" cy="182"/>
                  <a:chOff x="968" y="2070"/>
                  <a:chExt cx="1912" cy="182"/>
                </a:xfrm>
              </p:grpSpPr>
              <p:sp>
                <p:nvSpPr>
                  <p:cNvPr id="703553" name="Rectangle 65"/>
                  <p:cNvSpPr>
                    <a:spLocks noChangeArrowheads="1"/>
                  </p:cNvSpPr>
                  <p:nvPr/>
                </p:nvSpPr>
                <p:spPr bwMode="auto">
                  <a:xfrm>
                    <a:off x="1637" y="2113"/>
                    <a:ext cx="1243" cy="96"/>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54" name="AutoShape 66"/>
                  <p:cNvSpPr>
                    <a:spLocks noChangeArrowheads="1"/>
                  </p:cNvSpPr>
                  <p:nvPr/>
                </p:nvSpPr>
                <p:spPr bwMode="auto">
                  <a:xfrm rot="16200000">
                    <a:off x="1504" y="2113"/>
                    <a:ext cx="18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555" name="Rectangle 67"/>
                  <p:cNvSpPr>
                    <a:spLocks noChangeArrowheads="1"/>
                  </p:cNvSpPr>
                  <p:nvPr/>
                </p:nvSpPr>
                <p:spPr bwMode="auto">
                  <a:xfrm>
                    <a:off x="968" y="2070"/>
                    <a:ext cx="579" cy="182"/>
                  </a:xfrm>
                  <a:prstGeom prst="rect">
                    <a:avLst/>
                  </a:prstGeom>
                  <a:solidFill>
                    <a:srgbClr val="B2B2B2"/>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556" name="Rectangle 68"/>
                  <p:cNvSpPr>
                    <a:spLocks noChangeArrowheads="1"/>
                  </p:cNvSpPr>
                  <p:nvPr/>
                </p:nvSpPr>
                <p:spPr bwMode="auto">
                  <a:xfrm>
                    <a:off x="968" y="2149"/>
                    <a:ext cx="621" cy="2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3557" name="Group 69"/>
                <p:cNvGrpSpPr>
                  <a:grpSpLocks/>
                </p:cNvGrpSpPr>
                <p:nvPr/>
              </p:nvGrpSpPr>
              <p:grpSpPr bwMode="auto">
                <a:xfrm>
                  <a:off x="1016" y="2088"/>
                  <a:ext cx="320" cy="144"/>
                  <a:chOff x="1016" y="2088"/>
                  <a:chExt cx="320" cy="144"/>
                </a:xfrm>
              </p:grpSpPr>
              <p:grpSp>
                <p:nvGrpSpPr>
                  <p:cNvPr id="703558" name="Group 70"/>
                  <p:cNvGrpSpPr>
                    <a:grpSpLocks/>
                  </p:cNvGrpSpPr>
                  <p:nvPr/>
                </p:nvGrpSpPr>
                <p:grpSpPr bwMode="auto">
                  <a:xfrm>
                    <a:off x="1016" y="2088"/>
                    <a:ext cx="320" cy="36"/>
                    <a:chOff x="1016" y="2088"/>
                    <a:chExt cx="320" cy="36"/>
                  </a:xfrm>
                </p:grpSpPr>
                <p:sp>
                  <p:nvSpPr>
                    <p:cNvPr id="703559" name="Oval 71"/>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60" name="Oval 72"/>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61" name="Oval 73"/>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62" name="Oval 74"/>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63" name="Oval 75"/>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03564" name="Group 76"/>
                  <p:cNvGrpSpPr>
                    <a:grpSpLocks/>
                  </p:cNvGrpSpPr>
                  <p:nvPr/>
                </p:nvGrpSpPr>
                <p:grpSpPr bwMode="auto">
                  <a:xfrm>
                    <a:off x="1016" y="2196"/>
                    <a:ext cx="320" cy="36"/>
                    <a:chOff x="1016" y="2088"/>
                    <a:chExt cx="320" cy="36"/>
                  </a:xfrm>
                </p:grpSpPr>
                <p:sp>
                  <p:nvSpPr>
                    <p:cNvPr id="703565" name="Oval 77"/>
                    <p:cNvSpPr>
                      <a:spLocks noChangeAspect="1" noChangeArrowheads="1"/>
                    </p:cNvSpPr>
                    <p:nvPr/>
                  </p:nvSpPr>
                  <p:spPr bwMode="auto">
                    <a:xfrm>
                      <a:off x="1016"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66" name="Oval 78"/>
                    <p:cNvSpPr>
                      <a:spLocks noChangeAspect="1" noChangeArrowheads="1"/>
                    </p:cNvSpPr>
                    <p:nvPr/>
                  </p:nvSpPr>
                  <p:spPr bwMode="auto">
                    <a:xfrm>
                      <a:off x="1087" y="2089"/>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67" name="Oval 79"/>
                    <p:cNvSpPr>
                      <a:spLocks noChangeAspect="1" noChangeArrowheads="1"/>
                    </p:cNvSpPr>
                    <p:nvPr/>
                  </p:nvSpPr>
                  <p:spPr bwMode="auto">
                    <a:xfrm>
                      <a:off x="1158"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68" name="Oval 80"/>
                    <p:cNvSpPr>
                      <a:spLocks noChangeAspect="1" noChangeArrowheads="1"/>
                    </p:cNvSpPr>
                    <p:nvPr/>
                  </p:nvSpPr>
                  <p:spPr bwMode="auto">
                    <a:xfrm>
                      <a:off x="1229"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3569" name="Oval 81"/>
                    <p:cNvSpPr>
                      <a:spLocks noChangeAspect="1" noChangeArrowheads="1"/>
                    </p:cNvSpPr>
                    <p:nvPr/>
                  </p:nvSpPr>
                  <p:spPr bwMode="auto">
                    <a:xfrm>
                      <a:off x="1301" y="2088"/>
                      <a:ext cx="35" cy="35"/>
                    </a:xfrm>
                    <a:prstGeom prst="ellipse">
                      <a:avLst/>
                    </a:prstGeom>
                    <a:solidFill>
                      <a:schemeClr val="bg2"/>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grpSp>
        <p:sp>
          <p:nvSpPr>
            <p:cNvPr id="703570" name="Rectangle 82"/>
            <p:cNvSpPr>
              <a:spLocks noChangeArrowheads="1"/>
            </p:cNvSpPr>
            <p:nvPr/>
          </p:nvSpPr>
          <p:spPr bwMode="auto">
            <a:xfrm>
              <a:off x="1102" y="1138"/>
              <a:ext cx="2869" cy="230"/>
            </a:xfrm>
            <a:prstGeom prst="rect">
              <a:avLst/>
            </a:prstGeom>
            <a:gradFill rotWithShape="1">
              <a:gsLst>
                <a:gs pos="0">
                  <a:srgbClr val="FF6600"/>
                </a:gs>
                <a:gs pos="50000">
                  <a:srgbClr val="FF6600">
                    <a:gamma/>
                    <a:shade val="46275"/>
                    <a:invGamma/>
                  </a:srgbClr>
                </a:gs>
                <a:gs pos="100000">
                  <a:srgbClr val="FF6600"/>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03571" name="Text Box 83"/>
          <p:cNvSpPr txBox="1">
            <a:spLocks noChangeArrowheads="1"/>
          </p:cNvSpPr>
          <p:nvPr/>
        </p:nvSpPr>
        <p:spPr bwMode="auto">
          <a:xfrm>
            <a:off x="6924675" y="808038"/>
            <a:ext cx="2147888" cy="16256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Buckling- Restrained Brace:</a:t>
            </a:r>
            <a:br>
              <a:rPr lang="en-US" altLang="en-US" sz="2000" b="1" dirty="0">
                <a:latin typeface="Arial Narrow" pitchFamily="34" charset="0"/>
              </a:rPr>
            </a:br>
            <a:r>
              <a:rPr lang="en-US" altLang="en-US" sz="2000" b="1" dirty="0">
                <a:latin typeface="Arial Narrow" pitchFamily="34" charset="0"/>
              </a:rPr>
              <a:t>Steel Core</a:t>
            </a:r>
            <a:br>
              <a:rPr lang="en-US" altLang="en-US" sz="2000" b="1" dirty="0">
                <a:latin typeface="Arial Narrow" pitchFamily="34" charset="0"/>
              </a:rPr>
            </a:br>
            <a:r>
              <a:rPr lang="en-US" altLang="en-US" sz="2000" b="1" dirty="0">
                <a:latin typeface="Arial Narrow" pitchFamily="34" charset="0"/>
              </a:rPr>
              <a:t>+</a:t>
            </a:r>
            <a:br>
              <a:rPr lang="en-US" altLang="en-US" sz="2000" b="1" dirty="0">
                <a:latin typeface="Arial Narrow" pitchFamily="34" charset="0"/>
              </a:rPr>
            </a:br>
            <a:r>
              <a:rPr lang="en-US" altLang="en-US" sz="2000" b="1" dirty="0">
                <a:latin typeface="Arial Narrow" pitchFamily="34" charset="0"/>
              </a:rPr>
              <a:t>Casing</a:t>
            </a:r>
          </a:p>
        </p:txBody>
      </p:sp>
      <p:sp>
        <p:nvSpPr>
          <p:cNvPr id="703572" name="Text Box 84"/>
          <p:cNvSpPr txBox="1">
            <a:spLocks noChangeArrowheads="1"/>
          </p:cNvSpPr>
          <p:nvPr/>
        </p:nvSpPr>
        <p:spPr bwMode="auto">
          <a:xfrm>
            <a:off x="6848475" y="3201988"/>
            <a:ext cx="2147888" cy="40640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latin typeface="Arial Narrow" pitchFamily="34" charset="0"/>
              </a:rPr>
              <a:t>Steel Core</a:t>
            </a:r>
          </a:p>
        </p:txBody>
      </p:sp>
      <p:sp>
        <p:nvSpPr>
          <p:cNvPr id="703573" name="Line 85"/>
          <p:cNvSpPr>
            <a:spLocks noChangeShapeType="1"/>
          </p:cNvSpPr>
          <p:nvPr/>
        </p:nvSpPr>
        <p:spPr bwMode="auto">
          <a:xfrm>
            <a:off x="1773238" y="3733800"/>
            <a:ext cx="0" cy="6064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574" name="Line 86"/>
          <p:cNvSpPr>
            <a:spLocks noChangeShapeType="1"/>
          </p:cNvSpPr>
          <p:nvPr/>
        </p:nvSpPr>
        <p:spPr bwMode="auto">
          <a:xfrm>
            <a:off x="5710238" y="3732213"/>
            <a:ext cx="0" cy="6064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575" name="Line 87"/>
          <p:cNvSpPr>
            <a:spLocks noChangeShapeType="1"/>
          </p:cNvSpPr>
          <p:nvPr/>
        </p:nvSpPr>
        <p:spPr bwMode="auto">
          <a:xfrm>
            <a:off x="1773238" y="4187825"/>
            <a:ext cx="392747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576" name="Text Box 88"/>
          <p:cNvSpPr txBox="1">
            <a:spLocks noChangeArrowheads="1"/>
          </p:cNvSpPr>
          <p:nvPr/>
        </p:nvSpPr>
        <p:spPr bwMode="auto">
          <a:xfrm>
            <a:off x="2143125" y="3790950"/>
            <a:ext cx="3111500" cy="3968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latin typeface="Arial Narrow" pitchFamily="34" charset="0"/>
              </a:rPr>
              <a:t>Yielding Segment</a:t>
            </a:r>
          </a:p>
        </p:txBody>
      </p:sp>
      <p:sp>
        <p:nvSpPr>
          <p:cNvPr id="703577" name="Line 89"/>
          <p:cNvSpPr>
            <a:spLocks noChangeShapeType="1"/>
          </p:cNvSpPr>
          <p:nvPr/>
        </p:nvSpPr>
        <p:spPr bwMode="auto">
          <a:xfrm>
            <a:off x="6188075" y="3790950"/>
            <a:ext cx="282575" cy="549275"/>
          </a:xfrm>
          <a:prstGeom prst="line">
            <a:avLst/>
          </a:prstGeom>
          <a:noFill/>
          <a:ln w="3175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3578" name="Text Box 90"/>
          <p:cNvSpPr txBox="1">
            <a:spLocks noChangeArrowheads="1"/>
          </p:cNvSpPr>
          <p:nvPr/>
        </p:nvSpPr>
        <p:spPr bwMode="auto">
          <a:xfrm>
            <a:off x="6475413" y="4340225"/>
            <a:ext cx="2574925" cy="1006475"/>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a:latin typeface="Arial Narrow" pitchFamily="34" charset="0"/>
              </a:rPr>
              <a:t>Core projection and brace connection segment</a:t>
            </a:r>
          </a:p>
        </p:txBody>
      </p:sp>
      <p:sp>
        <p:nvSpPr>
          <p:cNvPr id="2" name="Text Placeholder 1"/>
          <p:cNvSpPr>
            <a:spLocks noGrp="1"/>
          </p:cNvSpPr>
          <p:nvPr>
            <p:ph type="body" sz="quarter" idx="38"/>
          </p:nvPr>
        </p:nvSpPr>
        <p:spPr/>
        <p:txBody>
          <a:bodyPr/>
          <a:lstStyle/>
          <a:p>
            <a:r>
              <a:rPr lang="en-US" dirty="0"/>
              <a:t>Buckling-Restrained Brace </a:t>
            </a:r>
          </a:p>
          <a:p>
            <a:endParaRPr lang="en-US" dirty="0"/>
          </a:p>
        </p:txBody>
      </p:sp>
      <p:sp>
        <p:nvSpPr>
          <p:cNvPr id="94"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68</a:t>
            </a:fld>
            <a:endParaRPr lang="en-US" altLang="en-US"/>
          </a:p>
        </p:txBody>
      </p:sp>
    </p:spTree>
    <p:extLst>
      <p:ext uri="{BB962C8B-B14F-4D97-AF65-F5344CB8AC3E}">
        <p14:creationId xmlns:p14="http://schemas.microsoft.com/office/powerpoint/2010/main" val="12379465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Bracing Configurations for </a:t>
            </a:r>
            <a:r>
              <a:rPr lang="en-US" dirty="0" smtClean="0"/>
              <a:t>BRBFs</a:t>
            </a:r>
            <a:endParaRPr lang="en-US" dirty="0"/>
          </a:p>
        </p:txBody>
      </p:sp>
      <p:sp>
        <p:nvSpPr>
          <p:cNvPr id="705539" name="Line 3"/>
          <p:cNvSpPr>
            <a:spLocks noChangeShapeType="1"/>
          </p:cNvSpPr>
          <p:nvPr/>
        </p:nvSpPr>
        <p:spPr bwMode="auto">
          <a:xfrm>
            <a:off x="2286000" y="6248400"/>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40" name="Line 4"/>
          <p:cNvSpPr>
            <a:spLocks noChangeShapeType="1"/>
          </p:cNvSpPr>
          <p:nvPr/>
        </p:nvSpPr>
        <p:spPr bwMode="auto">
          <a:xfrm>
            <a:off x="3505200" y="6248400"/>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705541" name="Group 5"/>
          <p:cNvGrpSpPr>
            <a:grpSpLocks/>
          </p:cNvGrpSpPr>
          <p:nvPr/>
        </p:nvGrpSpPr>
        <p:grpSpPr bwMode="auto">
          <a:xfrm>
            <a:off x="2362200" y="5257800"/>
            <a:ext cx="1219200" cy="990600"/>
            <a:chOff x="528" y="3168"/>
            <a:chExt cx="768" cy="624"/>
          </a:xfrm>
        </p:grpSpPr>
        <p:sp>
          <p:nvSpPr>
            <p:cNvPr id="705542" name="Line 6"/>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43" name="Line 7"/>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44" name="Line 8"/>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45" name="Line 9"/>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46" name="Line 10"/>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05547" name="Group 11"/>
          <p:cNvGrpSpPr>
            <a:grpSpLocks/>
          </p:cNvGrpSpPr>
          <p:nvPr/>
        </p:nvGrpSpPr>
        <p:grpSpPr bwMode="auto">
          <a:xfrm>
            <a:off x="2362200" y="4267200"/>
            <a:ext cx="1219200" cy="990600"/>
            <a:chOff x="528" y="3168"/>
            <a:chExt cx="768" cy="624"/>
          </a:xfrm>
        </p:grpSpPr>
        <p:sp>
          <p:nvSpPr>
            <p:cNvPr id="705548" name="Line 12"/>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49" name="Line 13"/>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50" name="Line 14"/>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51" name="Line 15"/>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52" name="Line 16"/>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05553" name="Text Box 17"/>
          <p:cNvSpPr txBox="1">
            <a:spLocks noChangeArrowheads="1"/>
          </p:cNvSpPr>
          <p:nvPr/>
        </p:nvSpPr>
        <p:spPr bwMode="auto">
          <a:xfrm>
            <a:off x="76200" y="3505200"/>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Single Diagonal</a:t>
            </a:r>
          </a:p>
        </p:txBody>
      </p:sp>
      <p:sp>
        <p:nvSpPr>
          <p:cNvPr id="705554" name="Text Box 18"/>
          <p:cNvSpPr txBox="1">
            <a:spLocks noChangeArrowheads="1"/>
          </p:cNvSpPr>
          <p:nvPr/>
        </p:nvSpPr>
        <p:spPr bwMode="auto">
          <a:xfrm>
            <a:off x="3048000" y="3505200"/>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Inverted V- Bracing</a:t>
            </a:r>
          </a:p>
        </p:txBody>
      </p:sp>
      <p:sp>
        <p:nvSpPr>
          <p:cNvPr id="705555" name="Text Box 19"/>
          <p:cNvSpPr txBox="1">
            <a:spLocks noChangeArrowheads="1"/>
          </p:cNvSpPr>
          <p:nvPr/>
        </p:nvSpPr>
        <p:spPr bwMode="auto">
          <a:xfrm>
            <a:off x="5867400" y="3505200"/>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V- Bracing</a:t>
            </a:r>
          </a:p>
        </p:txBody>
      </p:sp>
      <p:sp>
        <p:nvSpPr>
          <p:cNvPr id="705556" name="Text Box 20"/>
          <p:cNvSpPr txBox="1">
            <a:spLocks noChangeArrowheads="1"/>
          </p:cNvSpPr>
          <p:nvPr/>
        </p:nvSpPr>
        <p:spPr bwMode="auto">
          <a:xfrm>
            <a:off x="1752600" y="6276975"/>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X- Bracing</a:t>
            </a:r>
          </a:p>
        </p:txBody>
      </p:sp>
      <p:sp>
        <p:nvSpPr>
          <p:cNvPr id="705557" name="Text Box 21"/>
          <p:cNvSpPr txBox="1">
            <a:spLocks noChangeArrowheads="1"/>
          </p:cNvSpPr>
          <p:nvPr/>
        </p:nvSpPr>
        <p:spPr bwMode="auto">
          <a:xfrm>
            <a:off x="4495800" y="6308725"/>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Two Story X- Bracing</a:t>
            </a:r>
          </a:p>
        </p:txBody>
      </p:sp>
      <p:grpSp>
        <p:nvGrpSpPr>
          <p:cNvPr id="705558" name="Group 22"/>
          <p:cNvGrpSpPr>
            <a:grpSpLocks/>
          </p:cNvGrpSpPr>
          <p:nvPr/>
        </p:nvGrpSpPr>
        <p:grpSpPr bwMode="auto">
          <a:xfrm>
            <a:off x="838200" y="1447800"/>
            <a:ext cx="1066800" cy="1981200"/>
            <a:chOff x="528" y="912"/>
            <a:chExt cx="672" cy="1248"/>
          </a:xfrm>
        </p:grpSpPr>
        <p:grpSp>
          <p:nvGrpSpPr>
            <p:cNvPr id="705559" name="Group 23"/>
            <p:cNvGrpSpPr>
              <a:grpSpLocks/>
            </p:cNvGrpSpPr>
            <p:nvPr/>
          </p:nvGrpSpPr>
          <p:grpSpPr bwMode="auto">
            <a:xfrm>
              <a:off x="528" y="1536"/>
              <a:ext cx="672" cy="624"/>
              <a:chOff x="528" y="1536"/>
              <a:chExt cx="672" cy="624"/>
            </a:xfrm>
          </p:grpSpPr>
          <p:sp>
            <p:nvSpPr>
              <p:cNvPr id="705560" name="Line 24"/>
              <p:cNvSpPr>
                <a:spLocks noChangeShapeType="1"/>
              </p:cNvSpPr>
              <p:nvPr/>
            </p:nvSpPr>
            <p:spPr bwMode="auto">
              <a:xfrm>
                <a:off x="1152"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61" name="Line 25"/>
              <p:cNvSpPr>
                <a:spLocks noChangeShapeType="1"/>
              </p:cNvSpPr>
              <p:nvPr/>
            </p:nvSpPr>
            <p:spPr bwMode="auto">
              <a:xfrm>
                <a:off x="57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62" name="Line 26"/>
              <p:cNvSpPr>
                <a:spLocks noChangeShapeType="1"/>
              </p:cNvSpPr>
              <p:nvPr/>
            </p:nvSpPr>
            <p:spPr bwMode="auto">
              <a:xfrm>
                <a:off x="576" y="1536"/>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63" name="Line 27"/>
              <p:cNvSpPr>
                <a:spLocks noChangeShapeType="1"/>
              </p:cNvSpPr>
              <p:nvPr/>
            </p:nvSpPr>
            <p:spPr bwMode="auto">
              <a:xfrm flipV="1">
                <a:off x="576" y="1536"/>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64" name="Line 28"/>
              <p:cNvSpPr>
                <a:spLocks noChangeShapeType="1"/>
              </p:cNvSpPr>
              <p:nvPr/>
            </p:nvSpPr>
            <p:spPr bwMode="auto">
              <a:xfrm>
                <a:off x="528"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65" name="Line 29"/>
              <p:cNvSpPr>
                <a:spLocks noChangeShapeType="1"/>
              </p:cNvSpPr>
              <p:nvPr/>
            </p:nvSpPr>
            <p:spPr bwMode="auto">
              <a:xfrm>
                <a:off x="1104"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05566" name="Group 30"/>
            <p:cNvGrpSpPr>
              <a:grpSpLocks/>
            </p:cNvGrpSpPr>
            <p:nvPr/>
          </p:nvGrpSpPr>
          <p:grpSpPr bwMode="auto">
            <a:xfrm>
              <a:off x="576" y="912"/>
              <a:ext cx="576" cy="624"/>
              <a:chOff x="576" y="672"/>
              <a:chExt cx="576" cy="624"/>
            </a:xfrm>
          </p:grpSpPr>
          <p:sp>
            <p:nvSpPr>
              <p:cNvPr id="705567" name="Line 31"/>
              <p:cNvSpPr>
                <a:spLocks noChangeShapeType="1"/>
              </p:cNvSpPr>
              <p:nvPr/>
            </p:nvSpPr>
            <p:spPr bwMode="auto">
              <a:xfrm>
                <a:off x="1152"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68" name="Line 32"/>
              <p:cNvSpPr>
                <a:spLocks noChangeShapeType="1"/>
              </p:cNvSpPr>
              <p:nvPr/>
            </p:nvSpPr>
            <p:spPr bwMode="auto">
              <a:xfrm>
                <a:off x="576"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69" name="Line 33"/>
              <p:cNvSpPr>
                <a:spLocks noChangeShapeType="1"/>
              </p:cNvSpPr>
              <p:nvPr/>
            </p:nvSpPr>
            <p:spPr bwMode="auto">
              <a:xfrm>
                <a:off x="576" y="672"/>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70" name="Line 34"/>
              <p:cNvSpPr>
                <a:spLocks noChangeShapeType="1"/>
              </p:cNvSpPr>
              <p:nvPr/>
            </p:nvSpPr>
            <p:spPr bwMode="auto">
              <a:xfrm flipV="1">
                <a:off x="576" y="672"/>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05571" name="Rectangle 35"/>
            <p:cNvSpPr>
              <a:spLocks noChangeArrowheads="1"/>
            </p:cNvSpPr>
            <p:nvPr/>
          </p:nvSpPr>
          <p:spPr bwMode="auto">
            <a:xfrm rot="18780000">
              <a:off x="555" y="1191"/>
              <a:ext cx="612"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72" name="Rectangle 36"/>
            <p:cNvSpPr>
              <a:spLocks noChangeArrowheads="1"/>
            </p:cNvSpPr>
            <p:nvPr/>
          </p:nvSpPr>
          <p:spPr bwMode="auto">
            <a:xfrm rot="18780000">
              <a:off x="554" y="1814"/>
              <a:ext cx="612"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05573" name="Group 37"/>
          <p:cNvGrpSpPr>
            <a:grpSpLocks/>
          </p:cNvGrpSpPr>
          <p:nvPr/>
        </p:nvGrpSpPr>
        <p:grpSpPr bwMode="auto">
          <a:xfrm>
            <a:off x="3581400" y="1447800"/>
            <a:ext cx="1371600" cy="1981200"/>
            <a:chOff x="2256" y="912"/>
            <a:chExt cx="864" cy="1248"/>
          </a:xfrm>
        </p:grpSpPr>
        <p:grpSp>
          <p:nvGrpSpPr>
            <p:cNvPr id="705574" name="Group 38"/>
            <p:cNvGrpSpPr>
              <a:grpSpLocks/>
            </p:cNvGrpSpPr>
            <p:nvPr/>
          </p:nvGrpSpPr>
          <p:grpSpPr bwMode="auto">
            <a:xfrm>
              <a:off x="2304" y="1536"/>
              <a:ext cx="768" cy="624"/>
              <a:chOff x="1728" y="1536"/>
              <a:chExt cx="768" cy="624"/>
            </a:xfrm>
          </p:grpSpPr>
          <p:sp>
            <p:nvSpPr>
              <p:cNvPr id="705575" name="Line 39"/>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76" name="Line 40"/>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77" name="Line 41"/>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78" name="Line 42"/>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79" name="Line 43"/>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05580" name="Group 44"/>
            <p:cNvGrpSpPr>
              <a:grpSpLocks/>
            </p:cNvGrpSpPr>
            <p:nvPr/>
          </p:nvGrpSpPr>
          <p:grpSpPr bwMode="auto">
            <a:xfrm>
              <a:off x="2304" y="912"/>
              <a:ext cx="768" cy="624"/>
              <a:chOff x="1728" y="1536"/>
              <a:chExt cx="768" cy="624"/>
            </a:xfrm>
          </p:grpSpPr>
          <p:sp>
            <p:nvSpPr>
              <p:cNvPr id="705581" name="Line 45"/>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82" name="Line 46"/>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83" name="Line 47"/>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84" name="Line 48"/>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85" name="Line 49"/>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05586" name="Line 50"/>
            <p:cNvSpPr>
              <a:spLocks noChangeShapeType="1"/>
            </p:cNvSpPr>
            <p:nvPr/>
          </p:nvSpPr>
          <p:spPr bwMode="auto">
            <a:xfrm>
              <a:off x="2256"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87" name="Line 51"/>
            <p:cNvSpPr>
              <a:spLocks noChangeShapeType="1"/>
            </p:cNvSpPr>
            <p:nvPr/>
          </p:nvSpPr>
          <p:spPr bwMode="auto">
            <a:xfrm>
              <a:off x="3024"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88" name="Rectangle 52"/>
            <p:cNvSpPr>
              <a:spLocks noChangeArrowheads="1"/>
            </p:cNvSpPr>
            <p:nvPr/>
          </p:nvSpPr>
          <p:spPr bwMode="auto">
            <a:xfrm rot="18120000">
              <a:off x="2247" y="1175"/>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89" name="Rectangle 53"/>
            <p:cNvSpPr>
              <a:spLocks noChangeArrowheads="1"/>
            </p:cNvSpPr>
            <p:nvPr/>
          </p:nvSpPr>
          <p:spPr bwMode="auto">
            <a:xfrm rot="3480000" flipH="1">
              <a:off x="2614" y="1175"/>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90" name="Rectangle 54"/>
            <p:cNvSpPr>
              <a:spLocks noChangeArrowheads="1"/>
            </p:cNvSpPr>
            <p:nvPr/>
          </p:nvSpPr>
          <p:spPr bwMode="auto">
            <a:xfrm rot="18120000">
              <a:off x="2247" y="1802"/>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91" name="Rectangle 55"/>
            <p:cNvSpPr>
              <a:spLocks noChangeArrowheads="1"/>
            </p:cNvSpPr>
            <p:nvPr/>
          </p:nvSpPr>
          <p:spPr bwMode="auto">
            <a:xfrm rot="3480000" flipH="1">
              <a:off x="2616" y="1804"/>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05592" name="Group 56"/>
          <p:cNvGrpSpPr>
            <a:grpSpLocks/>
          </p:cNvGrpSpPr>
          <p:nvPr/>
        </p:nvGrpSpPr>
        <p:grpSpPr bwMode="auto">
          <a:xfrm>
            <a:off x="6400800" y="1447800"/>
            <a:ext cx="1371600" cy="1985963"/>
            <a:chOff x="4032" y="912"/>
            <a:chExt cx="864" cy="1251"/>
          </a:xfrm>
        </p:grpSpPr>
        <p:grpSp>
          <p:nvGrpSpPr>
            <p:cNvPr id="705593" name="Group 57"/>
            <p:cNvGrpSpPr>
              <a:grpSpLocks/>
            </p:cNvGrpSpPr>
            <p:nvPr/>
          </p:nvGrpSpPr>
          <p:grpSpPr bwMode="auto">
            <a:xfrm>
              <a:off x="4080" y="1536"/>
              <a:ext cx="768" cy="624"/>
              <a:chOff x="3216" y="1536"/>
              <a:chExt cx="768" cy="624"/>
            </a:xfrm>
          </p:grpSpPr>
          <p:sp>
            <p:nvSpPr>
              <p:cNvPr id="705594" name="Line 58"/>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95" name="Line 59"/>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96" name="Line 60"/>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97" name="Line 61"/>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598" name="Line 62"/>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05599" name="Group 63"/>
            <p:cNvGrpSpPr>
              <a:grpSpLocks/>
            </p:cNvGrpSpPr>
            <p:nvPr/>
          </p:nvGrpSpPr>
          <p:grpSpPr bwMode="auto">
            <a:xfrm>
              <a:off x="4080" y="912"/>
              <a:ext cx="768" cy="624"/>
              <a:chOff x="3216" y="1536"/>
              <a:chExt cx="768" cy="624"/>
            </a:xfrm>
          </p:grpSpPr>
          <p:sp>
            <p:nvSpPr>
              <p:cNvPr id="705600" name="Line 64"/>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01" name="Line 65"/>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02" name="Line 66"/>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03" name="Line 67"/>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04" name="Line 68"/>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05605" name="Line 69"/>
            <p:cNvSpPr>
              <a:spLocks noChangeShapeType="1"/>
            </p:cNvSpPr>
            <p:nvPr/>
          </p:nvSpPr>
          <p:spPr bwMode="auto">
            <a:xfrm>
              <a:off x="4032" y="2163"/>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06" name="Line 70"/>
            <p:cNvSpPr>
              <a:spLocks noChangeShapeType="1"/>
            </p:cNvSpPr>
            <p:nvPr/>
          </p:nvSpPr>
          <p:spPr bwMode="auto">
            <a:xfrm>
              <a:off x="4800" y="2163"/>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07" name="Line 71"/>
            <p:cNvSpPr>
              <a:spLocks noChangeShapeType="1"/>
            </p:cNvSpPr>
            <p:nvPr/>
          </p:nvSpPr>
          <p:spPr bwMode="auto">
            <a:xfrm>
              <a:off x="4419"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08" name="Rectangle 72"/>
            <p:cNvSpPr>
              <a:spLocks noChangeArrowheads="1"/>
            </p:cNvSpPr>
            <p:nvPr/>
          </p:nvSpPr>
          <p:spPr bwMode="auto">
            <a:xfrm rot="3480000" flipH="1">
              <a:off x="4017" y="1824"/>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09" name="Rectangle 73"/>
            <p:cNvSpPr>
              <a:spLocks noChangeArrowheads="1"/>
            </p:cNvSpPr>
            <p:nvPr/>
          </p:nvSpPr>
          <p:spPr bwMode="auto">
            <a:xfrm rot="-3480000">
              <a:off x="4391" y="1824"/>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10" name="Rectangle 74"/>
            <p:cNvSpPr>
              <a:spLocks noChangeArrowheads="1"/>
            </p:cNvSpPr>
            <p:nvPr/>
          </p:nvSpPr>
          <p:spPr bwMode="auto">
            <a:xfrm rot="3480000" flipH="1">
              <a:off x="4017" y="1197"/>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11" name="Rectangle 75"/>
            <p:cNvSpPr>
              <a:spLocks noChangeArrowheads="1"/>
            </p:cNvSpPr>
            <p:nvPr/>
          </p:nvSpPr>
          <p:spPr bwMode="auto">
            <a:xfrm rot="-3480000">
              <a:off x="4391" y="1197"/>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05612" name="Group 76"/>
          <p:cNvGrpSpPr>
            <a:grpSpLocks/>
          </p:cNvGrpSpPr>
          <p:nvPr/>
        </p:nvGrpSpPr>
        <p:grpSpPr bwMode="auto">
          <a:xfrm>
            <a:off x="5105400" y="4267200"/>
            <a:ext cx="1371600" cy="2009775"/>
            <a:chOff x="3216" y="2688"/>
            <a:chExt cx="864" cy="1266"/>
          </a:xfrm>
        </p:grpSpPr>
        <p:sp>
          <p:nvSpPr>
            <p:cNvPr id="705613" name="Line 77"/>
            <p:cNvSpPr>
              <a:spLocks noChangeShapeType="1"/>
            </p:cNvSpPr>
            <p:nvPr/>
          </p:nvSpPr>
          <p:spPr bwMode="auto">
            <a:xfrm>
              <a:off x="3216" y="3954"/>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14" name="Line 78"/>
            <p:cNvSpPr>
              <a:spLocks noChangeShapeType="1"/>
            </p:cNvSpPr>
            <p:nvPr/>
          </p:nvSpPr>
          <p:spPr bwMode="auto">
            <a:xfrm>
              <a:off x="3984" y="3942"/>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15" name="Line 79"/>
            <p:cNvSpPr>
              <a:spLocks noChangeShapeType="1"/>
            </p:cNvSpPr>
            <p:nvPr/>
          </p:nvSpPr>
          <p:spPr bwMode="auto">
            <a:xfrm flipV="1">
              <a:off x="3264" y="331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16" name="Line 80"/>
            <p:cNvSpPr>
              <a:spLocks noChangeShapeType="1"/>
            </p:cNvSpPr>
            <p:nvPr/>
          </p:nvSpPr>
          <p:spPr bwMode="auto">
            <a:xfrm>
              <a:off x="4032" y="331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17" name="Line 81"/>
            <p:cNvSpPr>
              <a:spLocks noChangeShapeType="1"/>
            </p:cNvSpPr>
            <p:nvPr/>
          </p:nvSpPr>
          <p:spPr bwMode="auto">
            <a:xfrm>
              <a:off x="3264" y="3312"/>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18" name="Line 82"/>
            <p:cNvSpPr>
              <a:spLocks noChangeShapeType="1"/>
            </p:cNvSpPr>
            <p:nvPr/>
          </p:nvSpPr>
          <p:spPr bwMode="auto">
            <a:xfrm flipV="1">
              <a:off x="3264" y="268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19" name="Line 83"/>
            <p:cNvSpPr>
              <a:spLocks noChangeShapeType="1"/>
            </p:cNvSpPr>
            <p:nvPr/>
          </p:nvSpPr>
          <p:spPr bwMode="auto">
            <a:xfrm>
              <a:off x="4032" y="268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20" name="Line 84"/>
            <p:cNvSpPr>
              <a:spLocks noChangeShapeType="1"/>
            </p:cNvSpPr>
            <p:nvPr/>
          </p:nvSpPr>
          <p:spPr bwMode="auto">
            <a:xfrm>
              <a:off x="3264" y="268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21" name="Line 85"/>
            <p:cNvSpPr>
              <a:spLocks noChangeShapeType="1"/>
            </p:cNvSpPr>
            <p:nvPr/>
          </p:nvSpPr>
          <p:spPr bwMode="auto">
            <a:xfrm flipV="1">
              <a:off x="3264" y="3312"/>
              <a:ext cx="384" cy="6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22" name="Line 86"/>
            <p:cNvSpPr>
              <a:spLocks noChangeShapeType="1"/>
            </p:cNvSpPr>
            <p:nvPr/>
          </p:nvSpPr>
          <p:spPr bwMode="auto">
            <a:xfrm flipH="1" flipV="1">
              <a:off x="3648" y="3312"/>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23" name="Line 87"/>
            <p:cNvSpPr>
              <a:spLocks noChangeShapeType="1"/>
            </p:cNvSpPr>
            <p:nvPr/>
          </p:nvSpPr>
          <p:spPr bwMode="auto">
            <a:xfrm flipV="1">
              <a:off x="3648" y="2688"/>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24" name="Line 88"/>
            <p:cNvSpPr>
              <a:spLocks noChangeShapeType="1"/>
            </p:cNvSpPr>
            <p:nvPr/>
          </p:nvSpPr>
          <p:spPr bwMode="auto">
            <a:xfrm flipH="1" flipV="1">
              <a:off x="3264" y="2688"/>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705625" name="Group 89"/>
            <p:cNvGrpSpPr>
              <a:grpSpLocks/>
            </p:cNvGrpSpPr>
            <p:nvPr/>
          </p:nvGrpSpPr>
          <p:grpSpPr bwMode="auto">
            <a:xfrm>
              <a:off x="3435" y="2760"/>
              <a:ext cx="433" cy="1111"/>
              <a:chOff x="3435" y="2760"/>
              <a:chExt cx="433" cy="1111"/>
            </a:xfrm>
          </p:grpSpPr>
          <p:sp>
            <p:nvSpPr>
              <p:cNvPr id="705626" name="Rectangle 90"/>
              <p:cNvSpPr>
                <a:spLocks noChangeArrowheads="1"/>
              </p:cNvSpPr>
              <p:nvPr/>
            </p:nvSpPr>
            <p:spPr bwMode="auto">
              <a:xfrm rot="3480000" flipH="1">
                <a:off x="3576" y="3579"/>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27" name="Rectangle 91"/>
              <p:cNvSpPr>
                <a:spLocks noChangeArrowheads="1"/>
              </p:cNvSpPr>
              <p:nvPr/>
            </p:nvSpPr>
            <p:spPr bwMode="auto">
              <a:xfrm rot="3480000" flipH="1">
                <a:off x="3211" y="2984"/>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05628" name="Group 92"/>
            <p:cNvGrpSpPr>
              <a:grpSpLocks/>
            </p:cNvGrpSpPr>
            <p:nvPr/>
          </p:nvGrpSpPr>
          <p:grpSpPr bwMode="auto">
            <a:xfrm flipH="1">
              <a:off x="3434" y="2760"/>
              <a:ext cx="433" cy="1111"/>
              <a:chOff x="3435" y="2760"/>
              <a:chExt cx="433" cy="1111"/>
            </a:xfrm>
          </p:grpSpPr>
          <p:sp>
            <p:nvSpPr>
              <p:cNvPr id="705629" name="Rectangle 93"/>
              <p:cNvSpPr>
                <a:spLocks noChangeArrowheads="1"/>
              </p:cNvSpPr>
              <p:nvPr/>
            </p:nvSpPr>
            <p:spPr bwMode="auto">
              <a:xfrm rot="3480000" flipH="1">
                <a:off x="3576" y="3579"/>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5630" name="Rectangle 94"/>
              <p:cNvSpPr>
                <a:spLocks noChangeArrowheads="1"/>
              </p:cNvSpPr>
              <p:nvPr/>
            </p:nvSpPr>
            <p:spPr bwMode="auto">
              <a:xfrm rot="3480000" flipH="1">
                <a:off x="3211" y="2984"/>
                <a:ext cx="516" cy="68"/>
              </a:xfrm>
              <a:prstGeom prst="rect">
                <a:avLst/>
              </a:prstGeom>
              <a:gradFill rotWithShape="1">
                <a:gsLst>
                  <a:gs pos="0">
                    <a:srgbClr val="C0C0C0"/>
                  </a:gs>
                  <a:gs pos="50000">
                    <a:srgbClr val="C0C0C0">
                      <a:gamma/>
                      <a:shade val="46275"/>
                      <a:invGamma/>
                    </a:srgbClr>
                  </a:gs>
                  <a:gs pos="100000">
                    <a:srgbClr val="C0C0C0"/>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705631" name="Group 95"/>
          <p:cNvGrpSpPr>
            <a:grpSpLocks/>
          </p:cNvGrpSpPr>
          <p:nvPr/>
        </p:nvGrpSpPr>
        <p:grpSpPr bwMode="auto">
          <a:xfrm>
            <a:off x="1763713" y="3894138"/>
            <a:ext cx="2428875" cy="2428875"/>
            <a:chOff x="1111" y="2495"/>
            <a:chExt cx="1530" cy="1530"/>
          </a:xfrm>
        </p:grpSpPr>
        <p:sp>
          <p:nvSpPr>
            <p:cNvPr id="705632" name="Oval 96"/>
            <p:cNvSpPr>
              <a:spLocks noChangeArrowheads="1"/>
            </p:cNvSpPr>
            <p:nvPr/>
          </p:nvSpPr>
          <p:spPr bwMode="auto">
            <a:xfrm>
              <a:off x="1111" y="2495"/>
              <a:ext cx="1530" cy="1530"/>
            </a:xfrm>
            <a:prstGeom prst="ellipse">
              <a:avLst/>
            </a:prstGeom>
            <a:noFill/>
            <a:ln w="539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5633" name="Line 97"/>
            <p:cNvSpPr>
              <a:spLocks noChangeShapeType="1"/>
            </p:cNvSpPr>
            <p:nvPr/>
          </p:nvSpPr>
          <p:spPr bwMode="auto">
            <a:xfrm>
              <a:off x="1302" y="2734"/>
              <a:ext cx="1100" cy="1100"/>
            </a:xfrm>
            <a:prstGeom prst="line">
              <a:avLst/>
            </a:prstGeom>
            <a:noFill/>
            <a:ln w="539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01"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69</a:t>
            </a:fld>
            <a:endParaRPr lang="en-US" altLang="en-US"/>
          </a:p>
        </p:txBody>
      </p:sp>
    </p:spTree>
    <p:extLst>
      <p:ext uri="{BB962C8B-B14F-4D97-AF65-F5344CB8AC3E}">
        <p14:creationId xmlns:p14="http://schemas.microsoft.com/office/powerpoint/2010/main" val="36834704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6" name="Picture 4" descr="nshm_us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9449"/>
            <a:ext cx="9144000" cy="54989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ln/>
        </p:spPr>
        <p:txBody>
          <a:bodyPr/>
          <a:lstStyle>
            <a:lvl1pPr>
              <a:defRPr/>
            </a:lvl1pPr>
          </a:lstStyle>
          <a:p>
            <a:pPr>
              <a:defRPr/>
            </a:pPr>
            <a:fld id="{46425072-6E52-45A8-8A7E-A5B11BCA4176}" type="slidenum">
              <a:rPr lang="en-US" altLang="en-US"/>
              <a:pPr>
                <a:defRPr/>
              </a:pPr>
              <a:t>7</a:t>
            </a:fld>
            <a:endParaRPr lang="en-US" altLang="en-US" dirty="0"/>
          </a:p>
        </p:txBody>
      </p:sp>
    </p:spTree>
    <p:extLst>
      <p:ext uri="{BB962C8B-B14F-4D97-AF65-F5344CB8AC3E}">
        <p14:creationId xmlns:p14="http://schemas.microsoft.com/office/powerpoint/2010/main" val="19008876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6" name="Picture 2" descr="21239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4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70</a:t>
            </a:fld>
            <a:endParaRPr lang="en-US" altLang="en-US" dirty="0"/>
          </a:p>
        </p:txBody>
      </p:sp>
    </p:spTree>
    <p:extLst>
      <p:ext uri="{BB962C8B-B14F-4D97-AF65-F5344CB8AC3E}">
        <p14:creationId xmlns:p14="http://schemas.microsoft.com/office/powerpoint/2010/main" val="378309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634" name="Picture 2" descr="30662 Stanley 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4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71</a:t>
            </a:fld>
            <a:endParaRPr lang="en-US" altLang="en-US" dirty="0"/>
          </a:p>
        </p:txBody>
      </p:sp>
    </p:spTree>
    <p:extLst>
      <p:ext uri="{BB962C8B-B14F-4D97-AF65-F5344CB8AC3E}">
        <p14:creationId xmlns:p14="http://schemas.microsoft.com/office/powerpoint/2010/main" val="40133318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2" name="Picture 2" descr="CoreBrace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72</a:t>
            </a:fld>
            <a:endParaRPr lang="en-US" altLang="en-US" dirty="0"/>
          </a:p>
        </p:txBody>
      </p:sp>
    </p:spTree>
    <p:extLst>
      <p:ext uri="{BB962C8B-B14F-4D97-AF65-F5344CB8AC3E}">
        <p14:creationId xmlns:p14="http://schemas.microsoft.com/office/powerpoint/2010/main" val="27735291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30" name="Picture 2" descr="DSCN11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96952"/>
            <a:ext cx="5149134" cy="3861048"/>
          </a:xfrm>
          <a:prstGeom prst="rect">
            <a:avLst/>
          </a:prstGeom>
          <a:noFill/>
          <a:extLst>
            <a:ext uri="{909E8E84-426E-40DD-AFC4-6F175D3DCCD1}">
              <a14:hiddenFill xmlns:a14="http://schemas.microsoft.com/office/drawing/2010/main">
                <a:solidFill>
                  <a:srgbClr val="FFFFFF"/>
                </a:solidFill>
              </a14:hiddenFill>
            </a:ext>
          </a:extLst>
        </p:spPr>
      </p:pic>
      <p:pic>
        <p:nvPicPr>
          <p:cNvPr id="713731" name="Picture 3" descr="DSCN129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5575" y="0"/>
            <a:ext cx="3908425" cy="52101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73</a:t>
            </a:fld>
            <a:endParaRPr lang="en-US" altLang="en-US" dirty="0"/>
          </a:p>
        </p:txBody>
      </p:sp>
    </p:spTree>
    <p:extLst>
      <p:ext uri="{BB962C8B-B14F-4D97-AF65-F5344CB8AC3E}">
        <p14:creationId xmlns:p14="http://schemas.microsoft.com/office/powerpoint/2010/main" val="34405476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2" descr="DSCN11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75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74</a:t>
            </a:fld>
            <a:endParaRPr lang="en-US" altLang="en-US" dirty="0"/>
          </a:p>
        </p:txBody>
      </p:sp>
    </p:spTree>
    <p:extLst>
      <p:ext uri="{BB962C8B-B14F-4D97-AF65-F5344CB8AC3E}">
        <p14:creationId xmlns:p14="http://schemas.microsoft.com/office/powerpoint/2010/main" val="16255286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7" name="Line 3"/>
          <p:cNvSpPr>
            <a:spLocks noChangeShapeType="1"/>
          </p:cNvSpPr>
          <p:nvPr/>
        </p:nvSpPr>
        <p:spPr bwMode="auto">
          <a:xfrm flipV="1">
            <a:off x="1828800" y="1600200"/>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28" name="Line 4"/>
          <p:cNvSpPr>
            <a:spLocks noChangeShapeType="1"/>
          </p:cNvSpPr>
          <p:nvPr/>
        </p:nvSpPr>
        <p:spPr bwMode="auto">
          <a:xfrm flipV="1">
            <a:off x="4572000" y="1600200"/>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29" name="Line 5"/>
          <p:cNvSpPr>
            <a:spLocks noChangeShapeType="1"/>
          </p:cNvSpPr>
          <p:nvPr/>
        </p:nvSpPr>
        <p:spPr bwMode="auto">
          <a:xfrm flipV="1">
            <a:off x="7315200" y="1600200"/>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30" name="Line 6"/>
          <p:cNvSpPr>
            <a:spLocks noChangeShapeType="1"/>
          </p:cNvSpPr>
          <p:nvPr/>
        </p:nvSpPr>
        <p:spPr bwMode="auto">
          <a:xfrm>
            <a:off x="1828800" y="1600200"/>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31" name="Line 7"/>
          <p:cNvSpPr>
            <a:spLocks noChangeShapeType="1"/>
          </p:cNvSpPr>
          <p:nvPr/>
        </p:nvSpPr>
        <p:spPr bwMode="auto">
          <a:xfrm>
            <a:off x="4572000" y="1600200"/>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32" name="Line 8"/>
          <p:cNvSpPr>
            <a:spLocks noChangeShapeType="1"/>
          </p:cNvSpPr>
          <p:nvPr/>
        </p:nvSpPr>
        <p:spPr bwMode="auto">
          <a:xfrm>
            <a:off x="16764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33" name="Line 9"/>
          <p:cNvSpPr>
            <a:spLocks noChangeShapeType="1"/>
          </p:cNvSpPr>
          <p:nvPr/>
        </p:nvSpPr>
        <p:spPr bwMode="auto">
          <a:xfrm>
            <a:off x="44196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34" name="Line 10"/>
          <p:cNvSpPr>
            <a:spLocks noChangeShapeType="1"/>
          </p:cNvSpPr>
          <p:nvPr/>
        </p:nvSpPr>
        <p:spPr bwMode="auto">
          <a:xfrm>
            <a:off x="71628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35" name="Line 11"/>
          <p:cNvSpPr>
            <a:spLocks noChangeShapeType="1"/>
          </p:cNvSpPr>
          <p:nvPr/>
        </p:nvSpPr>
        <p:spPr bwMode="auto">
          <a:xfrm flipV="1">
            <a:off x="1828800" y="1600200"/>
            <a:ext cx="2743200" cy="2743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36" name="Line 12"/>
          <p:cNvSpPr>
            <a:spLocks noChangeShapeType="1"/>
          </p:cNvSpPr>
          <p:nvPr/>
        </p:nvSpPr>
        <p:spPr bwMode="auto">
          <a:xfrm>
            <a:off x="4572000" y="1600200"/>
            <a:ext cx="2743200" cy="2743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37" name="AutoShape 13"/>
          <p:cNvSpPr>
            <a:spLocks noChangeArrowheads="1"/>
          </p:cNvSpPr>
          <p:nvPr/>
        </p:nvSpPr>
        <p:spPr bwMode="auto">
          <a:xfrm>
            <a:off x="914400" y="1524000"/>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17838" name="Rectangle 14"/>
          <p:cNvSpPr>
            <a:spLocks noChangeArrowheads="1"/>
          </p:cNvSpPr>
          <p:nvPr/>
        </p:nvSpPr>
        <p:spPr bwMode="auto">
          <a:xfrm rot="-2720923">
            <a:off x="1803400" y="2816226"/>
            <a:ext cx="2808287" cy="303212"/>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7839" name="Rectangle 15"/>
          <p:cNvSpPr>
            <a:spLocks noChangeArrowheads="1"/>
          </p:cNvSpPr>
          <p:nvPr/>
        </p:nvSpPr>
        <p:spPr bwMode="auto">
          <a:xfrm rot="2720923" flipH="1">
            <a:off x="4562475" y="2822576"/>
            <a:ext cx="2808287" cy="303212"/>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 name="Text Placeholder 3"/>
          <p:cNvSpPr>
            <a:spLocks noGrp="1"/>
          </p:cNvSpPr>
          <p:nvPr>
            <p:ph type="body" sz="quarter" idx="38"/>
          </p:nvPr>
        </p:nvSpPr>
        <p:spPr>
          <a:xfrm>
            <a:off x="179512" y="143838"/>
            <a:ext cx="8640960" cy="404842"/>
          </a:xfrm>
        </p:spPr>
        <p:txBody>
          <a:bodyPr/>
          <a:lstStyle/>
          <a:p>
            <a:r>
              <a:rPr lang="en-US" dirty="0"/>
              <a:t>Inelastic Response of BRBFs under Earthquake Loading</a:t>
            </a:r>
          </a:p>
          <a:p>
            <a:endParaRPr lang="en-US" dirty="0"/>
          </a:p>
        </p:txBody>
      </p:sp>
      <p:sp>
        <p:nvSpPr>
          <p:cNvPr id="2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75</a:t>
            </a:fld>
            <a:endParaRPr lang="en-US" altLang="en-US"/>
          </a:p>
        </p:txBody>
      </p:sp>
    </p:spTree>
    <p:extLst>
      <p:ext uri="{BB962C8B-B14F-4D97-AF65-F5344CB8AC3E}">
        <p14:creationId xmlns:p14="http://schemas.microsoft.com/office/powerpoint/2010/main" val="14343910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Line 2"/>
          <p:cNvSpPr>
            <a:spLocks noChangeShapeType="1"/>
          </p:cNvSpPr>
          <p:nvPr/>
        </p:nvSpPr>
        <p:spPr bwMode="auto">
          <a:xfrm flipV="1">
            <a:off x="18288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75" name="Line 3"/>
          <p:cNvSpPr>
            <a:spLocks noChangeShapeType="1"/>
          </p:cNvSpPr>
          <p:nvPr/>
        </p:nvSpPr>
        <p:spPr bwMode="auto">
          <a:xfrm flipV="1">
            <a:off x="45720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76" name="Line 4"/>
          <p:cNvSpPr>
            <a:spLocks noChangeShapeType="1"/>
          </p:cNvSpPr>
          <p:nvPr/>
        </p:nvSpPr>
        <p:spPr bwMode="auto">
          <a:xfrm flipV="1">
            <a:off x="73152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77" name="Line 5"/>
          <p:cNvSpPr>
            <a:spLocks noChangeShapeType="1"/>
          </p:cNvSpPr>
          <p:nvPr/>
        </p:nvSpPr>
        <p:spPr bwMode="auto">
          <a:xfrm>
            <a:off x="18288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78" name="Line 6"/>
          <p:cNvSpPr>
            <a:spLocks noChangeShapeType="1"/>
          </p:cNvSpPr>
          <p:nvPr/>
        </p:nvSpPr>
        <p:spPr bwMode="auto">
          <a:xfrm>
            <a:off x="45720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79" name="Line 7"/>
          <p:cNvSpPr>
            <a:spLocks noChangeShapeType="1"/>
          </p:cNvSpPr>
          <p:nvPr/>
        </p:nvSpPr>
        <p:spPr bwMode="auto">
          <a:xfrm>
            <a:off x="16764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80" name="Line 8"/>
          <p:cNvSpPr>
            <a:spLocks noChangeShapeType="1"/>
          </p:cNvSpPr>
          <p:nvPr/>
        </p:nvSpPr>
        <p:spPr bwMode="auto">
          <a:xfrm>
            <a:off x="44196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81" name="Line 9"/>
          <p:cNvSpPr>
            <a:spLocks noChangeShapeType="1"/>
          </p:cNvSpPr>
          <p:nvPr/>
        </p:nvSpPr>
        <p:spPr bwMode="auto">
          <a:xfrm>
            <a:off x="71628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82" name="Line 10"/>
          <p:cNvSpPr>
            <a:spLocks noChangeShapeType="1"/>
          </p:cNvSpPr>
          <p:nvPr/>
        </p:nvSpPr>
        <p:spPr bwMode="auto">
          <a:xfrm flipV="1">
            <a:off x="18288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83" name="Line 11"/>
          <p:cNvSpPr>
            <a:spLocks noChangeShapeType="1"/>
          </p:cNvSpPr>
          <p:nvPr/>
        </p:nvSpPr>
        <p:spPr bwMode="auto">
          <a:xfrm>
            <a:off x="45720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84" name="AutoShape 12"/>
          <p:cNvSpPr>
            <a:spLocks noChangeArrowheads="1"/>
          </p:cNvSpPr>
          <p:nvPr/>
        </p:nvSpPr>
        <p:spPr bwMode="auto">
          <a:xfrm>
            <a:off x="914400" y="1524000"/>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19885" name="Line 13"/>
          <p:cNvSpPr>
            <a:spLocks noChangeShapeType="1"/>
          </p:cNvSpPr>
          <p:nvPr/>
        </p:nvSpPr>
        <p:spPr bwMode="auto">
          <a:xfrm>
            <a:off x="2286000" y="1600200"/>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86" name="Line 14"/>
          <p:cNvSpPr>
            <a:spLocks noChangeShapeType="1"/>
          </p:cNvSpPr>
          <p:nvPr/>
        </p:nvSpPr>
        <p:spPr bwMode="auto">
          <a:xfrm flipV="1">
            <a:off x="18288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87" name="Line 15"/>
          <p:cNvSpPr>
            <a:spLocks noChangeShapeType="1"/>
          </p:cNvSpPr>
          <p:nvPr/>
        </p:nvSpPr>
        <p:spPr bwMode="auto">
          <a:xfrm flipV="1">
            <a:off x="45720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88" name="Line 16"/>
          <p:cNvSpPr>
            <a:spLocks noChangeShapeType="1"/>
          </p:cNvSpPr>
          <p:nvPr/>
        </p:nvSpPr>
        <p:spPr bwMode="auto">
          <a:xfrm flipV="1">
            <a:off x="73152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89" name="Text Box 17"/>
          <p:cNvSpPr txBox="1">
            <a:spLocks noChangeArrowheads="1"/>
          </p:cNvSpPr>
          <p:nvPr/>
        </p:nvSpPr>
        <p:spPr bwMode="auto">
          <a:xfrm>
            <a:off x="2819400" y="4754563"/>
            <a:ext cx="243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a:solidFill>
                  <a:schemeClr val="tx2"/>
                </a:solidFill>
                <a:latin typeface="Arial Narrow" pitchFamily="34" charset="0"/>
              </a:rPr>
              <a:t>Tension Brace: Yields</a:t>
            </a:r>
            <a:endParaRPr lang="en-US" altLang="en-US" sz="1800" b="1">
              <a:solidFill>
                <a:srgbClr val="FFFFFF"/>
              </a:solidFill>
              <a:latin typeface="Arial Narrow" pitchFamily="34" charset="0"/>
            </a:endParaRPr>
          </a:p>
        </p:txBody>
      </p:sp>
      <p:sp>
        <p:nvSpPr>
          <p:cNvPr id="719890" name="Line 18"/>
          <p:cNvSpPr>
            <a:spLocks noChangeShapeType="1"/>
          </p:cNvSpPr>
          <p:nvPr/>
        </p:nvSpPr>
        <p:spPr bwMode="auto">
          <a:xfrm>
            <a:off x="2438400" y="4953000"/>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91" name="Text Box 19"/>
          <p:cNvSpPr txBox="1">
            <a:spLocks noChangeArrowheads="1"/>
          </p:cNvSpPr>
          <p:nvPr/>
        </p:nvSpPr>
        <p:spPr bwMode="auto">
          <a:xfrm>
            <a:off x="6248400" y="476885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a:solidFill>
                  <a:schemeClr val="tx2"/>
                </a:solidFill>
                <a:latin typeface="Arial Narrow" pitchFamily="34" charset="0"/>
              </a:rPr>
              <a:t>Compression Brace: Yields</a:t>
            </a:r>
            <a:endParaRPr lang="en-US" altLang="en-US" sz="1800" b="1">
              <a:solidFill>
                <a:srgbClr val="FFFFFF"/>
              </a:solidFill>
              <a:latin typeface="Arial Narrow" pitchFamily="34" charset="0"/>
            </a:endParaRPr>
          </a:p>
        </p:txBody>
      </p:sp>
      <p:sp>
        <p:nvSpPr>
          <p:cNvPr id="719892" name="Line 20"/>
          <p:cNvSpPr>
            <a:spLocks noChangeShapeType="1"/>
          </p:cNvSpPr>
          <p:nvPr/>
        </p:nvSpPr>
        <p:spPr bwMode="auto">
          <a:xfrm>
            <a:off x="5638800" y="4953000"/>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93" name="Text Box 21"/>
          <p:cNvSpPr txBox="1">
            <a:spLocks noChangeArrowheads="1"/>
          </p:cNvSpPr>
          <p:nvPr/>
        </p:nvSpPr>
        <p:spPr bwMode="auto">
          <a:xfrm>
            <a:off x="2819400" y="5592763"/>
            <a:ext cx="518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dirty="0">
                <a:solidFill>
                  <a:schemeClr val="tx2"/>
                </a:solidFill>
                <a:latin typeface="Arial Narrow" pitchFamily="34" charset="0"/>
              </a:rPr>
              <a:t>Columns and beams: remain essentially elastic</a:t>
            </a:r>
          </a:p>
        </p:txBody>
      </p:sp>
      <p:sp>
        <p:nvSpPr>
          <p:cNvPr id="719894" name="Rectangle 22"/>
          <p:cNvSpPr>
            <a:spLocks noChangeArrowheads="1"/>
          </p:cNvSpPr>
          <p:nvPr/>
        </p:nvSpPr>
        <p:spPr bwMode="auto">
          <a:xfrm rot="19140000">
            <a:off x="2003425" y="2825750"/>
            <a:ext cx="2808288" cy="30321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95" name="Line 23"/>
          <p:cNvSpPr>
            <a:spLocks noChangeShapeType="1"/>
          </p:cNvSpPr>
          <p:nvPr/>
        </p:nvSpPr>
        <p:spPr bwMode="auto">
          <a:xfrm flipH="1">
            <a:off x="2438400" y="3200400"/>
            <a:ext cx="762000" cy="1752600"/>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96" name="Line 24"/>
          <p:cNvSpPr>
            <a:spLocks noChangeShapeType="1"/>
          </p:cNvSpPr>
          <p:nvPr/>
        </p:nvSpPr>
        <p:spPr bwMode="auto">
          <a:xfrm flipV="1">
            <a:off x="1828800" y="1600200"/>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97" name="Rectangle 25"/>
          <p:cNvSpPr>
            <a:spLocks noChangeArrowheads="1"/>
          </p:cNvSpPr>
          <p:nvPr/>
        </p:nvSpPr>
        <p:spPr bwMode="auto">
          <a:xfrm rot="3000000" flipH="1">
            <a:off x="4760913" y="2784475"/>
            <a:ext cx="2808287" cy="30321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98" name="Freeform 26"/>
          <p:cNvSpPr>
            <a:spLocks/>
          </p:cNvSpPr>
          <p:nvPr/>
        </p:nvSpPr>
        <p:spPr bwMode="auto">
          <a:xfrm>
            <a:off x="5029200" y="1600200"/>
            <a:ext cx="2286000" cy="2714625"/>
          </a:xfrm>
          <a:custGeom>
            <a:avLst/>
            <a:gdLst>
              <a:gd name="T0" fmla="*/ 1440 w 1440"/>
              <a:gd name="T1" fmla="*/ 1710 h 1710"/>
              <a:gd name="T2" fmla="*/ 0 w 1440"/>
              <a:gd name="T3" fmla="*/ 0 h 1710"/>
            </a:gdLst>
            <a:ahLst/>
            <a:cxnLst>
              <a:cxn ang="0">
                <a:pos x="T0" y="T1"/>
              </a:cxn>
              <a:cxn ang="0">
                <a:pos x="T2" y="T3"/>
              </a:cxn>
            </a:cxnLst>
            <a:rect l="0" t="0" r="r" b="b"/>
            <a:pathLst>
              <a:path w="1440" h="1710">
                <a:moveTo>
                  <a:pt x="1440" y="1710"/>
                </a:moveTo>
                <a:lnTo>
                  <a:pt x="0" y="0"/>
                </a:lnTo>
              </a:path>
            </a:pathLst>
          </a:custGeom>
          <a:noFill/>
          <a:ln w="76200">
            <a:solidFill>
              <a:srgbClr val="FC012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9899" name="Freeform 27"/>
          <p:cNvSpPr>
            <a:spLocks/>
          </p:cNvSpPr>
          <p:nvPr/>
        </p:nvSpPr>
        <p:spPr bwMode="auto">
          <a:xfrm>
            <a:off x="5638800" y="3209925"/>
            <a:ext cx="685800" cy="1743075"/>
          </a:xfrm>
          <a:custGeom>
            <a:avLst/>
            <a:gdLst>
              <a:gd name="T0" fmla="*/ 432 w 432"/>
              <a:gd name="T1" fmla="*/ 0 h 1098"/>
              <a:gd name="T2" fmla="*/ 0 w 432"/>
              <a:gd name="T3" fmla="*/ 1098 h 1098"/>
            </a:gdLst>
            <a:ahLst/>
            <a:cxnLst>
              <a:cxn ang="0">
                <a:pos x="T0" y="T1"/>
              </a:cxn>
              <a:cxn ang="0">
                <a:pos x="T2" y="T3"/>
              </a:cxn>
            </a:cxnLst>
            <a:rect l="0" t="0" r="r" b="b"/>
            <a:pathLst>
              <a:path w="432" h="1098">
                <a:moveTo>
                  <a:pt x="432" y="0"/>
                </a:moveTo>
                <a:lnTo>
                  <a:pt x="0" y="1098"/>
                </a:lnTo>
              </a:path>
            </a:pathLst>
          </a:custGeom>
          <a:noFill/>
          <a:ln w="38100">
            <a:solidFill>
              <a:schemeClr val="tx2"/>
            </a:solidFill>
            <a:round/>
            <a:headEnd type="triangle" w="med"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a:xfrm>
            <a:off x="179512" y="143838"/>
            <a:ext cx="8712968" cy="404842"/>
          </a:xfrm>
        </p:spPr>
        <p:txBody>
          <a:bodyPr/>
          <a:lstStyle/>
          <a:p>
            <a:r>
              <a:rPr lang="en-US" dirty="0"/>
              <a:t>Inelastic Response of BRBFs under Earthquake Loading</a:t>
            </a:r>
          </a:p>
          <a:p>
            <a:endParaRPr lang="en-US" dirty="0"/>
          </a:p>
        </p:txBody>
      </p:sp>
      <p:sp>
        <p:nvSpPr>
          <p:cNvPr id="3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76</a:t>
            </a:fld>
            <a:endParaRPr lang="en-US" altLang="en-US"/>
          </a:p>
        </p:txBody>
      </p:sp>
    </p:spTree>
    <p:extLst>
      <p:ext uri="{BB962C8B-B14F-4D97-AF65-F5344CB8AC3E}">
        <p14:creationId xmlns:p14="http://schemas.microsoft.com/office/powerpoint/2010/main" val="26601848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Line 2"/>
          <p:cNvSpPr>
            <a:spLocks noChangeShapeType="1"/>
          </p:cNvSpPr>
          <p:nvPr/>
        </p:nvSpPr>
        <p:spPr bwMode="auto">
          <a:xfrm flipV="1">
            <a:off x="18288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23" name="Line 3"/>
          <p:cNvSpPr>
            <a:spLocks noChangeShapeType="1"/>
          </p:cNvSpPr>
          <p:nvPr/>
        </p:nvSpPr>
        <p:spPr bwMode="auto">
          <a:xfrm flipV="1">
            <a:off x="45720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24" name="Line 4"/>
          <p:cNvSpPr>
            <a:spLocks noChangeShapeType="1"/>
          </p:cNvSpPr>
          <p:nvPr/>
        </p:nvSpPr>
        <p:spPr bwMode="auto">
          <a:xfrm flipV="1">
            <a:off x="73152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25" name="Line 5"/>
          <p:cNvSpPr>
            <a:spLocks noChangeShapeType="1"/>
          </p:cNvSpPr>
          <p:nvPr/>
        </p:nvSpPr>
        <p:spPr bwMode="auto">
          <a:xfrm>
            <a:off x="18288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26" name="Line 6"/>
          <p:cNvSpPr>
            <a:spLocks noChangeShapeType="1"/>
          </p:cNvSpPr>
          <p:nvPr/>
        </p:nvSpPr>
        <p:spPr bwMode="auto">
          <a:xfrm>
            <a:off x="45720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27" name="Line 7"/>
          <p:cNvSpPr>
            <a:spLocks noChangeShapeType="1"/>
          </p:cNvSpPr>
          <p:nvPr/>
        </p:nvSpPr>
        <p:spPr bwMode="auto">
          <a:xfrm>
            <a:off x="16764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28" name="Line 8"/>
          <p:cNvSpPr>
            <a:spLocks noChangeShapeType="1"/>
          </p:cNvSpPr>
          <p:nvPr/>
        </p:nvSpPr>
        <p:spPr bwMode="auto">
          <a:xfrm>
            <a:off x="44196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29" name="Line 9"/>
          <p:cNvSpPr>
            <a:spLocks noChangeShapeType="1"/>
          </p:cNvSpPr>
          <p:nvPr/>
        </p:nvSpPr>
        <p:spPr bwMode="auto">
          <a:xfrm>
            <a:off x="71628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30" name="Line 10"/>
          <p:cNvSpPr>
            <a:spLocks noChangeShapeType="1"/>
          </p:cNvSpPr>
          <p:nvPr/>
        </p:nvSpPr>
        <p:spPr bwMode="auto">
          <a:xfrm flipV="1">
            <a:off x="18288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31" name="Line 11"/>
          <p:cNvSpPr>
            <a:spLocks noChangeShapeType="1"/>
          </p:cNvSpPr>
          <p:nvPr/>
        </p:nvSpPr>
        <p:spPr bwMode="auto">
          <a:xfrm>
            <a:off x="45720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32" name="AutoShape 12"/>
          <p:cNvSpPr>
            <a:spLocks noChangeArrowheads="1"/>
          </p:cNvSpPr>
          <p:nvPr/>
        </p:nvSpPr>
        <p:spPr bwMode="auto">
          <a:xfrm rot="10800000">
            <a:off x="7924800" y="1485900"/>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1933" name="Line 13"/>
          <p:cNvSpPr>
            <a:spLocks noChangeShapeType="1"/>
          </p:cNvSpPr>
          <p:nvPr/>
        </p:nvSpPr>
        <p:spPr bwMode="auto">
          <a:xfrm>
            <a:off x="1371600" y="1600200"/>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34" name="Text Box 14"/>
          <p:cNvSpPr txBox="1">
            <a:spLocks noChangeArrowheads="1"/>
          </p:cNvSpPr>
          <p:nvPr/>
        </p:nvSpPr>
        <p:spPr bwMode="auto">
          <a:xfrm>
            <a:off x="2819400" y="4754563"/>
            <a:ext cx="2819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a:solidFill>
                  <a:schemeClr val="tx2"/>
                </a:solidFill>
                <a:latin typeface="Arial Narrow" pitchFamily="34" charset="0"/>
              </a:rPr>
              <a:t>Compression Brace: Yields</a:t>
            </a:r>
            <a:endParaRPr lang="en-US" altLang="en-US" sz="1800" b="1">
              <a:solidFill>
                <a:srgbClr val="FFFFFF"/>
              </a:solidFill>
              <a:latin typeface="Arial Narrow" pitchFamily="34" charset="0"/>
            </a:endParaRPr>
          </a:p>
        </p:txBody>
      </p:sp>
      <p:sp>
        <p:nvSpPr>
          <p:cNvPr id="721935" name="Line 15"/>
          <p:cNvSpPr>
            <a:spLocks noChangeShapeType="1"/>
          </p:cNvSpPr>
          <p:nvPr/>
        </p:nvSpPr>
        <p:spPr bwMode="auto">
          <a:xfrm>
            <a:off x="2438400" y="4953000"/>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36" name="Text Box 16"/>
          <p:cNvSpPr txBox="1">
            <a:spLocks noChangeArrowheads="1"/>
          </p:cNvSpPr>
          <p:nvPr/>
        </p:nvSpPr>
        <p:spPr bwMode="auto">
          <a:xfrm>
            <a:off x="6248400" y="476885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a:solidFill>
                  <a:schemeClr val="tx2"/>
                </a:solidFill>
                <a:latin typeface="Arial Narrow" pitchFamily="34" charset="0"/>
              </a:rPr>
              <a:t>Tension Brace: Yields</a:t>
            </a:r>
            <a:endParaRPr lang="en-US" altLang="en-US" sz="1800" b="1">
              <a:solidFill>
                <a:srgbClr val="FFFFFF"/>
              </a:solidFill>
              <a:latin typeface="Arial Narrow" pitchFamily="34" charset="0"/>
            </a:endParaRPr>
          </a:p>
        </p:txBody>
      </p:sp>
      <p:sp>
        <p:nvSpPr>
          <p:cNvPr id="721937" name="Line 17"/>
          <p:cNvSpPr>
            <a:spLocks noChangeShapeType="1"/>
          </p:cNvSpPr>
          <p:nvPr/>
        </p:nvSpPr>
        <p:spPr bwMode="auto">
          <a:xfrm>
            <a:off x="5638800" y="4953000"/>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38" name="Text Box 18"/>
          <p:cNvSpPr txBox="1">
            <a:spLocks noChangeArrowheads="1"/>
          </p:cNvSpPr>
          <p:nvPr/>
        </p:nvSpPr>
        <p:spPr bwMode="auto">
          <a:xfrm>
            <a:off x="2598738" y="5554663"/>
            <a:ext cx="518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a:solidFill>
                  <a:schemeClr val="tx2"/>
                </a:solidFill>
                <a:latin typeface="Arial Narrow" pitchFamily="34" charset="0"/>
              </a:rPr>
              <a:t>Columns and beams: remain essentially elastic</a:t>
            </a:r>
          </a:p>
        </p:txBody>
      </p:sp>
      <p:sp>
        <p:nvSpPr>
          <p:cNvPr id="721939" name="Line 19"/>
          <p:cNvSpPr>
            <a:spLocks noChangeShapeType="1"/>
          </p:cNvSpPr>
          <p:nvPr/>
        </p:nvSpPr>
        <p:spPr bwMode="auto">
          <a:xfrm flipH="1" flipV="1">
            <a:off x="68580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40" name="Line 20"/>
          <p:cNvSpPr>
            <a:spLocks noChangeShapeType="1"/>
          </p:cNvSpPr>
          <p:nvPr/>
        </p:nvSpPr>
        <p:spPr bwMode="auto">
          <a:xfrm flipH="1" flipV="1">
            <a:off x="41148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41" name="Line 21"/>
          <p:cNvSpPr>
            <a:spLocks noChangeShapeType="1"/>
          </p:cNvSpPr>
          <p:nvPr/>
        </p:nvSpPr>
        <p:spPr bwMode="auto">
          <a:xfrm flipH="1" flipV="1">
            <a:off x="13716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42" name="Rectangle 22"/>
          <p:cNvSpPr>
            <a:spLocks noChangeArrowheads="1"/>
          </p:cNvSpPr>
          <p:nvPr/>
        </p:nvSpPr>
        <p:spPr bwMode="auto">
          <a:xfrm rot="18660000">
            <a:off x="1538288" y="2843212"/>
            <a:ext cx="2808288" cy="30321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43" name="Freeform 23"/>
          <p:cNvSpPr>
            <a:spLocks/>
          </p:cNvSpPr>
          <p:nvPr/>
        </p:nvSpPr>
        <p:spPr bwMode="auto">
          <a:xfrm>
            <a:off x="1828800" y="1600200"/>
            <a:ext cx="2305050" cy="2695575"/>
          </a:xfrm>
          <a:custGeom>
            <a:avLst/>
            <a:gdLst>
              <a:gd name="T0" fmla="*/ 0 w 1452"/>
              <a:gd name="T1" fmla="*/ 1698 h 1698"/>
              <a:gd name="T2" fmla="*/ 1452 w 1452"/>
              <a:gd name="T3" fmla="*/ 0 h 1698"/>
            </a:gdLst>
            <a:ahLst/>
            <a:cxnLst>
              <a:cxn ang="0">
                <a:pos x="T0" y="T1"/>
              </a:cxn>
              <a:cxn ang="0">
                <a:pos x="T2" y="T3"/>
              </a:cxn>
            </a:cxnLst>
            <a:rect l="0" t="0" r="r" b="b"/>
            <a:pathLst>
              <a:path w="1452" h="1698">
                <a:moveTo>
                  <a:pt x="0" y="1698"/>
                </a:moveTo>
                <a:lnTo>
                  <a:pt x="1452" y="0"/>
                </a:lnTo>
              </a:path>
            </a:pathLst>
          </a:custGeom>
          <a:noFill/>
          <a:ln w="76200">
            <a:solidFill>
              <a:srgbClr val="FC0128"/>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44" name="Freeform 24"/>
          <p:cNvSpPr>
            <a:spLocks/>
          </p:cNvSpPr>
          <p:nvPr/>
        </p:nvSpPr>
        <p:spPr bwMode="auto">
          <a:xfrm>
            <a:off x="2438400" y="3048000"/>
            <a:ext cx="476250" cy="1905000"/>
          </a:xfrm>
          <a:custGeom>
            <a:avLst/>
            <a:gdLst>
              <a:gd name="T0" fmla="*/ 300 w 300"/>
              <a:gd name="T1" fmla="*/ 0 h 1200"/>
              <a:gd name="T2" fmla="*/ 0 w 300"/>
              <a:gd name="T3" fmla="*/ 1200 h 1200"/>
            </a:gdLst>
            <a:ahLst/>
            <a:cxnLst>
              <a:cxn ang="0">
                <a:pos x="T0" y="T1"/>
              </a:cxn>
              <a:cxn ang="0">
                <a:pos x="T2" y="T3"/>
              </a:cxn>
            </a:cxnLst>
            <a:rect l="0" t="0" r="r" b="b"/>
            <a:pathLst>
              <a:path w="300" h="1200">
                <a:moveTo>
                  <a:pt x="300" y="0"/>
                </a:moveTo>
                <a:lnTo>
                  <a:pt x="0" y="120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45" name="Rectangle 25"/>
          <p:cNvSpPr>
            <a:spLocks noChangeArrowheads="1"/>
          </p:cNvSpPr>
          <p:nvPr/>
        </p:nvSpPr>
        <p:spPr bwMode="auto">
          <a:xfrm rot="2426444" flipH="1">
            <a:off x="4386263" y="2895600"/>
            <a:ext cx="2808287" cy="303213"/>
          </a:xfrm>
          <a:prstGeom prst="rect">
            <a:avLst/>
          </a:prstGeom>
          <a:gradFill rotWithShape="1">
            <a:gsLst>
              <a:gs pos="0">
                <a:srgbClr val="B2B2B2"/>
              </a:gs>
              <a:gs pos="50000">
                <a:srgbClr val="B2B2B2">
                  <a:gamma/>
                  <a:shade val="46275"/>
                  <a:invGamma/>
                </a:srgbClr>
              </a:gs>
              <a:gs pos="100000">
                <a:srgbClr val="B2B2B2"/>
              </a:gs>
            </a:gsLst>
            <a:lin ang="5400000" scaled="1"/>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46" name="Line 26"/>
          <p:cNvSpPr>
            <a:spLocks noChangeShapeType="1"/>
          </p:cNvSpPr>
          <p:nvPr/>
        </p:nvSpPr>
        <p:spPr bwMode="auto">
          <a:xfrm flipH="1" flipV="1">
            <a:off x="4114800" y="1600200"/>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1947" name="Freeform 27"/>
          <p:cNvSpPr>
            <a:spLocks/>
          </p:cNvSpPr>
          <p:nvPr/>
        </p:nvSpPr>
        <p:spPr bwMode="auto">
          <a:xfrm>
            <a:off x="5638800" y="3505200"/>
            <a:ext cx="657225" cy="1447800"/>
          </a:xfrm>
          <a:custGeom>
            <a:avLst/>
            <a:gdLst>
              <a:gd name="T0" fmla="*/ 414 w 414"/>
              <a:gd name="T1" fmla="*/ 0 h 912"/>
              <a:gd name="T2" fmla="*/ 0 w 414"/>
              <a:gd name="T3" fmla="*/ 912 h 912"/>
            </a:gdLst>
            <a:ahLst/>
            <a:cxnLst>
              <a:cxn ang="0">
                <a:pos x="T0" y="T1"/>
              </a:cxn>
              <a:cxn ang="0">
                <a:pos x="T2" y="T3"/>
              </a:cxn>
            </a:cxnLst>
            <a:rect l="0" t="0" r="r" b="b"/>
            <a:pathLst>
              <a:path w="414" h="912">
                <a:moveTo>
                  <a:pt x="414" y="0"/>
                </a:moveTo>
                <a:lnTo>
                  <a:pt x="0" y="912"/>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a:xfrm>
            <a:off x="179512" y="143838"/>
            <a:ext cx="8712968" cy="404842"/>
          </a:xfrm>
        </p:spPr>
        <p:txBody>
          <a:bodyPr/>
          <a:lstStyle/>
          <a:p>
            <a:r>
              <a:rPr lang="en-US" dirty="0"/>
              <a:t>Inelastic Response of BRBFs under Earthquake Loading</a:t>
            </a:r>
          </a:p>
          <a:p>
            <a:endParaRPr lang="en-US" dirty="0"/>
          </a:p>
        </p:txBody>
      </p:sp>
      <p:sp>
        <p:nvSpPr>
          <p:cNvPr id="31"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77</a:t>
            </a:fld>
            <a:endParaRPr lang="en-US" altLang="en-US"/>
          </a:p>
        </p:txBody>
      </p:sp>
    </p:spTree>
    <p:extLst>
      <p:ext uri="{BB962C8B-B14F-4D97-AF65-F5344CB8AC3E}">
        <p14:creationId xmlns:p14="http://schemas.microsoft.com/office/powerpoint/2010/main" val="20492347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268760"/>
            <a:ext cx="8185388" cy="5112568"/>
          </a:xfrm>
        </p:spPr>
        <p:txBody>
          <a:bodyPr/>
          <a:lstStyle/>
          <a:p>
            <a:pPr marL="342900" indent="-342900">
              <a:buFont typeface="Arial" panose="020B0604020202020204" pitchFamily="34" charset="0"/>
              <a:buChar char="•"/>
            </a:pPr>
            <a:r>
              <a:rPr lang="en-US" sz="2400" dirty="0">
                <a:latin typeface="+mn-lt"/>
                <a:cs typeface="Calibri Light" panose="020F0302020204030204" pitchFamily="34" charset="0"/>
              </a:rPr>
              <a:t>Assemblage </a:t>
            </a:r>
            <a:r>
              <a:rPr lang="en-US" sz="2400" dirty="0" smtClean="0">
                <a:latin typeface="+mn-lt"/>
                <a:cs typeface="Calibri Light" panose="020F0302020204030204" pitchFamily="34" charset="0"/>
              </a:rPr>
              <a:t>consisting </a:t>
            </a:r>
            <a:r>
              <a:rPr lang="en-US" sz="2400" dirty="0">
                <a:latin typeface="+mn-lt"/>
                <a:cs typeface="Calibri Light" panose="020F0302020204030204" pitchFamily="34" charset="0"/>
              </a:rPr>
              <a:t>of rigid frame, infilled with thin steel plates</a:t>
            </a:r>
            <a:r>
              <a:rPr lang="en-US" sz="2400" dirty="0" smtClean="0">
                <a:latin typeface="+mn-lt"/>
                <a:cs typeface="Calibri Light" panose="020F0302020204030204" pitchFamily="34" charset="0"/>
              </a:rPr>
              <a:t>.</a:t>
            </a:r>
          </a:p>
          <a:p>
            <a:endParaRPr lang="en-US" sz="2400" dirty="0">
              <a:latin typeface="+mn-lt"/>
              <a:cs typeface="Calibri Light" panose="020F0302020204030204" pitchFamily="34" charset="0"/>
            </a:endParaRPr>
          </a:p>
          <a:p>
            <a:pPr marL="342900" indent="-342900">
              <a:buFont typeface="Arial" panose="020B0604020202020204" pitchFamily="34" charset="0"/>
              <a:buChar char="•"/>
            </a:pPr>
            <a:r>
              <a:rPr lang="en-US" sz="2400" dirty="0">
                <a:latin typeface="+mn-lt"/>
                <a:cs typeface="Calibri Light" panose="020F0302020204030204" pitchFamily="34" charset="0"/>
              </a:rPr>
              <a:t>Under lateral load, system behaves similar to a plate girder. Wall plate buckles under diagonal compression and forms tension field.</a:t>
            </a:r>
          </a:p>
          <a:p>
            <a:pPr marL="342900" indent="-342900">
              <a:buFont typeface="Arial" panose="020B0604020202020204" pitchFamily="34" charset="0"/>
              <a:buChar char="•"/>
            </a:pPr>
            <a:endParaRPr lang="en-US" sz="2400" dirty="0" smtClean="0">
              <a:latin typeface="+mn-lt"/>
              <a:cs typeface="Calibri Light" panose="020F0302020204030204" pitchFamily="34" charset="0"/>
            </a:endParaRPr>
          </a:p>
          <a:p>
            <a:pPr marL="342900" indent="-342900">
              <a:buFont typeface="Arial" panose="020B0604020202020204" pitchFamily="34" charset="0"/>
              <a:buChar char="•"/>
            </a:pPr>
            <a:r>
              <a:rPr lang="en-US" sz="2400" dirty="0">
                <a:latin typeface="+mn-lt"/>
                <a:cs typeface="Calibri Light" panose="020F0302020204030204" pitchFamily="34" charset="0"/>
              </a:rPr>
              <a:t>Develop ductility through tension yielding of wall plate along diagonal tension field. </a:t>
            </a:r>
            <a:endParaRPr lang="en-US" sz="2400" dirty="0" smtClean="0">
              <a:latin typeface="+mn-lt"/>
              <a:cs typeface="Calibri Light" panose="020F0302020204030204" pitchFamily="34" charset="0"/>
            </a:endParaRPr>
          </a:p>
          <a:p>
            <a:pPr marL="342900" indent="-342900">
              <a:buFont typeface="Arial" panose="020B0604020202020204" pitchFamily="34" charset="0"/>
              <a:buChar char="•"/>
            </a:pPr>
            <a:endParaRPr lang="en-US" sz="2400" dirty="0">
              <a:latin typeface="+mn-lt"/>
              <a:cs typeface="Calibri Light" panose="020F0302020204030204" pitchFamily="34" charset="0"/>
            </a:endParaRPr>
          </a:p>
          <a:p>
            <a:pPr marL="342900" indent="-342900">
              <a:buFont typeface="Arial" panose="020B0604020202020204" pitchFamily="34" charset="0"/>
              <a:buChar char="•"/>
            </a:pPr>
            <a:r>
              <a:rPr lang="en-US" sz="2400" dirty="0">
                <a:latin typeface="+mn-lt"/>
                <a:cs typeface="Calibri Light" panose="020F0302020204030204" pitchFamily="34" charset="0"/>
              </a:rPr>
              <a:t>System combines high stiffness with high ductility.</a:t>
            </a:r>
          </a:p>
          <a:p>
            <a:pPr marL="342900" indent="-342900">
              <a:buFont typeface="Arial" panose="020B0604020202020204" pitchFamily="34" charset="0"/>
              <a:buChar char="•"/>
            </a:pPr>
            <a:endParaRPr lang="en-US" sz="2400" dirty="0">
              <a:latin typeface="+mn-lt"/>
              <a:cs typeface="Calibri Light" panose="020F0302020204030204" pitchFamily="34" charset="0"/>
            </a:endParaRPr>
          </a:p>
          <a:p>
            <a:pPr marL="342900" indent="-342900">
              <a:buFont typeface="Arial" panose="020B0604020202020204" pitchFamily="34" charset="0"/>
              <a:buChar char="•"/>
            </a:pPr>
            <a:endParaRPr lang="en-US" sz="2400" dirty="0">
              <a:latin typeface="+mn-lt"/>
              <a:cs typeface="Calibri Light" panose="020F0302020204030204" pitchFamily="34" charset="0"/>
            </a:endParaRPr>
          </a:p>
        </p:txBody>
      </p:sp>
      <p:sp>
        <p:nvSpPr>
          <p:cNvPr id="723973" name="Text Box 5"/>
          <p:cNvSpPr txBox="1">
            <a:spLocks noChangeArrowheads="1"/>
          </p:cNvSpPr>
          <p:nvPr/>
        </p:nvSpPr>
        <p:spPr bwMode="auto">
          <a:xfrm>
            <a:off x="587375" y="4657725"/>
            <a:ext cx="7969250"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0"/>
              </a:spcBef>
              <a:defRPr sz="2400">
                <a:solidFill>
                  <a:schemeClr val="tx1"/>
                </a:solidFill>
                <a:latin typeface="Times New Roman" pitchFamily="18" charset="0"/>
              </a:defRPr>
            </a:lvl1pPr>
            <a:lvl2pPr marL="571500"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buSzPct val="120000"/>
              <a:buFontTx/>
              <a:buChar char="•"/>
            </a:pPr>
            <a:endParaRPr lang="en-US" altLang="en-US" b="1" dirty="0">
              <a:latin typeface="Arial Narrow" pitchFamily="34" charset="0"/>
            </a:endParaRPr>
          </a:p>
        </p:txBody>
      </p:sp>
      <p:sp>
        <p:nvSpPr>
          <p:cNvPr id="3" name="Text Placeholder 2"/>
          <p:cNvSpPr>
            <a:spLocks noGrp="1"/>
          </p:cNvSpPr>
          <p:nvPr>
            <p:ph type="body" sz="quarter" idx="38"/>
          </p:nvPr>
        </p:nvSpPr>
        <p:spPr/>
        <p:txBody>
          <a:bodyPr/>
          <a:lstStyle/>
          <a:p>
            <a:r>
              <a:rPr lang="en-US" dirty="0"/>
              <a:t>Special Plate Shear Walls (SPSW</a:t>
            </a:r>
            <a:r>
              <a:rPr lang="en-US" dirty="0" smtClean="0"/>
              <a:t>)</a:t>
            </a:r>
            <a:endParaRPr lang="en-US" dirty="0"/>
          </a:p>
        </p:txBody>
      </p:sp>
      <p:sp>
        <p:nvSpPr>
          <p:cNvPr id="9"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78</a:t>
            </a:fld>
            <a:endParaRPr lang="en-US" altLang="en-US" dirty="0"/>
          </a:p>
        </p:txBody>
      </p:sp>
    </p:spTree>
    <p:extLst>
      <p:ext uri="{BB962C8B-B14F-4D97-AF65-F5344CB8AC3E}">
        <p14:creationId xmlns:p14="http://schemas.microsoft.com/office/powerpoint/2010/main" val="22651952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20" name="Picture 4"/>
          <p:cNvPicPr>
            <a:picLocks noChangeAspect="1" noChangeArrowheads="1"/>
          </p:cNvPicPr>
          <p:nvPr/>
        </p:nvPicPr>
        <p:blipFill>
          <a:blip r:embed="rId3">
            <a:extLst>
              <a:ext uri="{28A0092B-C50C-407E-A947-70E740481C1C}">
                <a14:useLocalDpi xmlns:a14="http://schemas.microsoft.com/office/drawing/2010/main" val="0"/>
              </a:ext>
            </a:extLst>
          </a:blip>
          <a:srcRect l="3375"/>
          <a:stretch>
            <a:fillRect/>
          </a:stretch>
        </p:blipFill>
        <p:spPr bwMode="auto">
          <a:xfrm>
            <a:off x="539552" y="198427"/>
            <a:ext cx="7979446" cy="6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79</a:t>
            </a:fld>
            <a:endParaRPr lang="en-US" altLang="en-US" dirty="0"/>
          </a:p>
        </p:txBody>
      </p:sp>
    </p:spTree>
    <p:extLst>
      <p:ext uri="{BB962C8B-B14F-4D97-AF65-F5344CB8AC3E}">
        <p14:creationId xmlns:p14="http://schemas.microsoft.com/office/powerpoint/2010/main" val="21535745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8" name="Picture 2" descr="ut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
            <a:ext cx="9144000" cy="6731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8</a:t>
            </a:fld>
            <a:endParaRPr lang="en-US" altLang="en-US"/>
          </a:p>
        </p:txBody>
      </p:sp>
    </p:spTree>
    <p:extLst>
      <p:ext uri="{BB962C8B-B14F-4D97-AF65-F5344CB8AC3E}">
        <p14:creationId xmlns:p14="http://schemas.microsoft.com/office/powerpoint/2010/main" val="12384981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3"/>
          <p:cNvSpPr>
            <a:spLocks noChangeArrowheads="1"/>
          </p:cNvSpPr>
          <p:nvPr/>
        </p:nvSpPr>
        <p:spPr bwMode="auto">
          <a:xfrm>
            <a:off x="1128713" y="5937250"/>
            <a:ext cx="6464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spcBef>
                <a:spcPct val="0"/>
              </a:spcBef>
            </a:pPr>
            <a:endParaRPr lang="en-US" altLang="en-US" sz="1800" b="1" i="1">
              <a:solidFill>
                <a:srgbClr val="FFFF66"/>
              </a:solidFill>
            </a:endParaRPr>
          </a:p>
        </p:txBody>
      </p:sp>
      <p:pic>
        <p:nvPicPr>
          <p:cNvPr id="72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751" y="27383"/>
            <a:ext cx="5071537" cy="685800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80</a:t>
            </a:fld>
            <a:endParaRPr lang="en-US" altLang="en-US" dirty="0"/>
          </a:p>
        </p:txBody>
      </p:sp>
    </p:spTree>
    <p:extLst>
      <p:ext uri="{BB962C8B-B14F-4D97-AF65-F5344CB8AC3E}">
        <p14:creationId xmlns:p14="http://schemas.microsoft.com/office/powerpoint/2010/main" val="36741090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30" y="1934"/>
            <a:ext cx="8352928" cy="688242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81</a:t>
            </a:fld>
            <a:endParaRPr lang="en-US" altLang="en-US" dirty="0"/>
          </a:p>
        </p:txBody>
      </p:sp>
    </p:spTree>
    <p:extLst>
      <p:ext uri="{BB962C8B-B14F-4D97-AF65-F5344CB8AC3E}">
        <p14:creationId xmlns:p14="http://schemas.microsoft.com/office/powerpoint/2010/main" val="30108554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0"/>
            <a:ext cx="4636616" cy="688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82</a:t>
            </a:fld>
            <a:endParaRPr lang="en-US" altLang="en-US" dirty="0"/>
          </a:p>
        </p:txBody>
      </p:sp>
    </p:spTree>
    <p:extLst>
      <p:ext uri="{BB962C8B-B14F-4D97-AF65-F5344CB8AC3E}">
        <p14:creationId xmlns:p14="http://schemas.microsoft.com/office/powerpoint/2010/main" val="40266492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2"/>
          <p:cNvSpPr>
            <a:spLocks noChangeArrowheads="1"/>
          </p:cNvSpPr>
          <p:nvPr/>
        </p:nvSpPr>
        <p:spPr bwMode="auto">
          <a:xfrm rot="5400000">
            <a:off x="2751138" y="930869"/>
            <a:ext cx="4237038" cy="5719763"/>
          </a:xfrm>
          <a:prstGeom prst="rect">
            <a:avLst/>
          </a:prstGeom>
          <a:gradFill rotWithShape="1">
            <a:gsLst>
              <a:gs pos="0">
                <a:srgbClr val="CBCBCB"/>
              </a:gs>
              <a:gs pos="100000">
                <a:srgbClr val="808080"/>
              </a:gs>
            </a:gsLst>
            <a:lin ang="18900000" scaled="1"/>
          </a:gra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ltLang="en-US"/>
          </a:p>
        </p:txBody>
      </p:sp>
      <p:sp>
        <p:nvSpPr>
          <p:cNvPr id="3" name="Text Placeholder 2"/>
          <p:cNvSpPr>
            <a:spLocks noGrp="1"/>
          </p:cNvSpPr>
          <p:nvPr>
            <p:ph type="body" sz="quarter" idx="38"/>
          </p:nvPr>
        </p:nvSpPr>
        <p:spPr/>
        <p:txBody>
          <a:bodyPr/>
          <a:lstStyle/>
          <a:p>
            <a:r>
              <a:rPr lang="en-US" dirty="0"/>
              <a:t>Plate-Girder Analogy</a:t>
            </a:r>
          </a:p>
        </p:txBody>
      </p:sp>
      <p:sp>
        <p:nvSpPr>
          <p:cNvPr id="739332" name="Freeform 4"/>
          <p:cNvSpPr>
            <a:spLocks/>
          </p:cNvSpPr>
          <p:nvPr/>
        </p:nvSpPr>
        <p:spPr bwMode="auto">
          <a:xfrm>
            <a:off x="7707313" y="3950295"/>
            <a:ext cx="6350" cy="2001837"/>
          </a:xfrm>
          <a:custGeom>
            <a:avLst/>
            <a:gdLst>
              <a:gd name="T0" fmla="*/ 0 w 14"/>
              <a:gd name="T1" fmla="*/ 7329 h 7329"/>
              <a:gd name="T2" fmla="*/ 14 w 14"/>
              <a:gd name="T3" fmla="*/ 7329 h 7329"/>
              <a:gd name="T4" fmla="*/ 0 w 14"/>
              <a:gd name="T5" fmla="*/ 0 h 7329"/>
              <a:gd name="T6" fmla="*/ 0 w 14"/>
              <a:gd name="T7" fmla="*/ 7329 h 7329"/>
            </a:gdLst>
            <a:ahLst/>
            <a:cxnLst>
              <a:cxn ang="0">
                <a:pos x="T0" y="T1"/>
              </a:cxn>
              <a:cxn ang="0">
                <a:pos x="T2" y="T3"/>
              </a:cxn>
              <a:cxn ang="0">
                <a:pos x="T4" y="T5"/>
              </a:cxn>
              <a:cxn ang="0">
                <a:pos x="T6" y="T7"/>
              </a:cxn>
            </a:cxnLst>
            <a:rect l="0" t="0" r="r" b="b"/>
            <a:pathLst>
              <a:path w="14" h="7329">
                <a:moveTo>
                  <a:pt x="0" y="7329"/>
                </a:moveTo>
                <a:lnTo>
                  <a:pt x="14" y="7329"/>
                </a:lnTo>
                <a:lnTo>
                  <a:pt x="0" y="0"/>
                </a:lnTo>
                <a:lnTo>
                  <a:pt x="0"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33" name="Freeform 5"/>
          <p:cNvSpPr>
            <a:spLocks/>
          </p:cNvSpPr>
          <p:nvPr/>
        </p:nvSpPr>
        <p:spPr bwMode="auto">
          <a:xfrm>
            <a:off x="7707313" y="3950295"/>
            <a:ext cx="6350" cy="2001837"/>
          </a:xfrm>
          <a:custGeom>
            <a:avLst/>
            <a:gdLst>
              <a:gd name="T0" fmla="*/ 14 w 14"/>
              <a:gd name="T1" fmla="*/ 7329 h 7329"/>
              <a:gd name="T2" fmla="*/ 0 w 14"/>
              <a:gd name="T3" fmla="*/ 0 h 7329"/>
              <a:gd name="T4" fmla="*/ 14 w 14"/>
              <a:gd name="T5" fmla="*/ 0 h 7329"/>
              <a:gd name="T6" fmla="*/ 14 w 14"/>
              <a:gd name="T7" fmla="*/ 7329 h 7329"/>
            </a:gdLst>
            <a:ahLst/>
            <a:cxnLst>
              <a:cxn ang="0">
                <a:pos x="T0" y="T1"/>
              </a:cxn>
              <a:cxn ang="0">
                <a:pos x="T2" y="T3"/>
              </a:cxn>
              <a:cxn ang="0">
                <a:pos x="T4" y="T5"/>
              </a:cxn>
              <a:cxn ang="0">
                <a:pos x="T6" y="T7"/>
              </a:cxn>
            </a:cxnLst>
            <a:rect l="0" t="0" r="r" b="b"/>
            <a:pathLst>
              <a:path w="14" h="7329">
                <a:moveTo>
                  <a:pt x="14" y="7329"/>
                </a:moveTo>
                <a:lnTo>
                  <a:pt x="0" y="0"/>
                </a:lnTo>
                <a:lnTo>
                  <a:pt x="14" y="0"/>
                </a:lnTo>
                <a:lnTo>
                  <a:pt x="14"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34" name="Rectangle 6"/>
          <p:cNvSpPr>
            <a:spLocks noChangeArrowheads="1"/>
          </p:cNvSpPr>
          <p:nvPr/>
        </p:nvSpPr>
        <p:spPr bwMode="auto">
          <a:xfrm>
            <a:off x="7707313" y="3950295"/>
            <a:ext cx="6350" cy="20018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35" name="Freeform 7"/>
          <p:cNvSpPr>
            <a:spLocks/>
          </p:cNvSpPr>
          <p:nvPr/>
        </p:nvSpPr>
        <p:spPr bwMode="auto">
          <a:xfrm>
            <a:off x="7707313" y="3851870"/>
            <a:ext cx="6350" cy="98425"/>
          </a:xfrm>
          <a:custGeom>
            <a:avLst/>
            <a:gdLst>
              <a:gd name="T0" fmla="*/ 0 w 14"/>
              <a:gd name="T1" fmla="*/ 365 h 365"/>
              <a:gd name="T2" fmla="*/ 14 w 14"/>
              <a:gd name="T3" fmla="*/ 365 h 365"/>
              <a:gd name="T4" fmla="*/ 0 w 14"/>
              <a:gd name="T5" fmla="*/ 0 h 365"/>
              <a:gd name="T6" fmla="*/ 0 w 14"/>
              <a:gd name="T7" fmla="*/ 365 h 365"/>
            </a:gdLst>
            <a:ahLst/>
            <a:cxnLst>
              <a:cxn ang="0">
                <a:pos x="T0" y="T1"/>
              </a:cxn>
              <a:cxn ang="0">
                <a:pos x="T2" y="T3"/>
              </a:cxn>
              <a:cxn ang="0">
                <a:pos x="T4" y="T5"/>
              </a:cxn>
              <a:cxn ang="0">
                <a:pos x="T6" y="T7"/>
              </a:cxn>
            </a:cxnLst>
            <a:rect l="0" t="0" r="r" b="b"/>
            <a:pathLst>
              <a:path w="14" h="365">
                <a:moveTo>
                  <a:pt x="0" y="365"/>
                </a:moveTo>
                <a:lnTo>
                  <a:pt x="14" y="365"/>
                </a:lnTo>
                <a:lnTo>
                  <a:pt x="0" y="0"/>
                </a:lnTo>
                <a:lnTo>
                  <a:pt x="0"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36" name="Freeform 8"/>
          <p:cNvSpPr>
            <a:spLocks/>
          </p:cNvSpPr>
          <p:nvPr/>
        </p:nvSpPr>
        <p:spPr bwMode="auto">
          <a:xfrm>
            <a:off x="7707313" y="3851870"/>
            <a:ext cx="6350" cy="98425"/>
          </a:xfrm>
          <a:custGeom>
            <a:avLst/>
            <a:gdLst>
              <a:gd name="T0" fmla="*/ 14 w 14"/>
              <a:gd name="T1" fmla="*/ 365 h 365"/>
              <a:gd name="T2" fmla="*/ 0 w 14"/>
              <a:gd name="T3" fmla="*/ 0 h 365"/>
              <a:gd name="T4" fmla="*/ 14 w 14"/>
              <a:gd name="T5" fmla="*/ 0 h 365"/>
              <a:gd name="T6" fmla="*/ 14 w 14"/>
              <a:gd name="T7" fmla="*/ 365 h 365"/>
            </a:gdLst>
            <a:ahLst/>
            <a:cxnLst>
              <a:cxn ang="0">
                <a:pos x="T0" y="T1"/>
              </a:cxn>
              <a:cxn ang="0">
                <a:pos x="T2" y="T3"/>
              </a:cxn>
              <a:cxn ang="0">
                <a:pos x="T4" y="T5"/>
              </a:cxn>
              <a:cxn ang="0">
                <a:pos x="T6" y="T7"/>
              </a:cxn>
            </a:cxnLst>
            <a:rect l="0" t="0" r="r" b="b"/>
            <a:pathLst>
              <a:path w="14" h="365">
                <a:moveTo>
                  <a:pt x="14" y="365"/>
                </a:moveTo>
                <a:lnTo>
                  <a:pt x="0" y="0"/>
                </a:lnTo>
                <a:lnTo>
                  <a:pt x="14" y="0"/>
                </a:lnTo>
                <a:lnTo>
                  <a:pt x="14"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37" name="Rectangle 9"/>
          <p:cNvSpPr>
            <a:spLocks noChangeArrowheads="1"/>
          </p:cNvSpPr>
          <p:nvPr/>
        </p:nvSpPr>
        <p:spPr bwMode="auto">
          <a:xfrm>
            <a:off x="7707313" y="3851870"/>
            <a:ext cx="6350" cy="98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38" name="Freeform 10"/>
          <p:cNvSpPr>
            <a:spLocks/>
          </p:cNvSpPr>
          <p:nvPr/>
        </p:nvSpPr>
        <p:spPr bwMode="auto">
          <a:xfrm>
            <a:off x="7685088" y="3796307"/>
            <a:ext cx="22225" cy="11113"/>
          </a:xfrm>
          <a:custGeom>
            <a:avLst/>
            <a:gdLst>
              <a:gd name="T0" fmla="*/ 70 w 70"/>
              <a:gd name="T1" fmla="*/ 0 h 29"/>
              <a:gd name="T2" fmla="*/ 70 w 70"/>
              <a:gd name="T3" fmla="*/ 14 h 29"/>
              <a:gd name="T4" fmla="*/ 0 w 70"/>
              <a:gd name="T5" fmla="*/ 29 h 29"/>
              <a:gd name="T6" fmla="*/ 70 w 70"/>
              <a:gd name="T7" fmla="*/ 0 h 29"/>
            </a:gdLst>
            <a:ahLst/>
            <a:cxnLst>
              <a:cxn ang="0">
                <a:pos x="T0" y="T1"/>
              </a:cxn>
              <a:cxn ang="0">
                <a:pos x="T2" y="T3"/>
              </a:cxn>
              <a:cxn ang="0">
                <a:pos x="T4" y="T5"/>
              </a:cxn>
              <a:cxn ang="0">
                <a:pos x="T6" y="T7"/>
              </a:cxn>
            </a:cxnLst>
            <a:rect l="0" t="0" r="r" b="b"/>
            <a:pathLst>
              <a:path w="70" h="29">
                <a:moveTo>
                  <a:pt x="70" y="0"/>
                </a:moveTo>
                <a:lnTo>
                  <a:pt x="70" y="14"/>
                </a:lnTo>
                <a:lnTo>
                  <a:pt x="0" y="29"/>
                </a:lnTo>
                <a:lnTo>
                  <a:pt x="7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39" name="Freeform 11"/>
          <p:cNvSpPr>
            <a:spLocks/>
          </p:cNvSpPr>
          <p:nvPr/>
        </p:nvSpPr>
        <p:spPr bwMode="auto">
          <a:xfrm>
            <a:off x="7685088" y="3802657"/>
            <a:ext cx="22225" cy="4763"/>
          </a:xfrm>
          <a:custGeom>
            <a:avLst/>
            <a:gdLst>
              <a:gd name="T0" fmla="*/ 70 w 70"/>
              <a:gd name="T1" fmla="*/ 0 h 26"/>
              <a:gd name="T2" fmla="*/ 0 w 70"/>
              <a:gd name="T3" fmla="*/ 15 h 26"/>
              <a:gd name="T4" fmla="*/ 10 w 70"/>
              <a:gd name="T5" fmla="*/ 26 h 26"/>
              <a:gd name="T6" fmla="*/ 70 w 70"/>
              <a:gd name="T7" fmla="*/ 0 h 26"/>
            </a:gdLst>
            <a:ahLst/>
            <a:cxnLst>
              <a:cxn ang="0">
                <a:pos x="T0" y="T1"/>
              </a:cxn>
              <a:cxn ang="0">
                <a:pos x="T2" y="T3"/>
              </a:cxn>
              <a:cxn ang="0">
                <a:pos x="T4" y="T5"/>
              </a:cxn>
              <a:cxn ang="0">
                <a:pos x="T6" y="T7"/>
              </a:cxn>
            </a:cxnLst>
            <a:rect l="0" t="0" r="r" b="b"/>
            <a:pathLst>
              <a:path w="70" h="26">
                <a:moveTo>
                  <a:pt x="70" y="0"/>
                </a:moveTo>
                <a:lnTo>
                  <a:pt x="0" y="15"/>
                </a:lnTo>
                <a:lnTo>
                  <a:pt x="10" y="26"/>
                </a:lnTo>
                <a:lnTo>
                  <a:pt x="7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40" name="Freeform 12"/>
          <p:cNvSpPr>
            <a:spLocks/>
          </p:cNvSpPr>
          <p:nvPr/>
        </p:nvSpPr>
        <p:spPr bwMode="auto">
          <a:xfrm>
            <a:off x="7685088" y="3796307"/>
            <a:ext cx="22225" cy="11113"/>
          </a:xfrm>
          <a:custGeom>
            <a:avLst/>
            <a:gdLst>
              <a:gd name="T0" fmla="*/ 70 w 70"/>
              <a:gd name="T1" fmla="*/ 0 h 40"/>
              <a:gd name="T2" fmla="*/ 70 w 70"/>
              <a:gd name="T3" fmla="*/ 14 h 40"/>
              <a:gd name="T4" fmla="*/ 10 w 70"/>
              <a:gd name="T5" fmla="*/ 40 h 40"/>
              <a:gd name="T6" fmla="*/ 0 w 70"/>
              <a:gd name="T7" fmla="*/ 29 h 40"/>
              <a:gd name="T8" fmla="*/ 70 w 70"/>
              <a:gd name="T9" fmla="*/ 0 h 40"/>
            </a:gdLst>
            <a:ahLst/>
            <a:cxnLst>
              <a:cxn ang="0">
                <a:pos x="T0" y="T1"/>
              </a:cxn>
              <a:cxn ang="0">
                <a:pos x="T2" y="T3"/>
              </a:cxn>
              <a:cxn ang="0">
                <a:pos x="T4" y="T5"/>
              </a:cxn>
              <a:cxn ang="0">
                <a:pos x="T6" y="T7"/>
              </a:cxn>
              <a:cxn ang="0">
                <a:pos x="T8" y="T9"/>
              </a:cxn>
            </a:cxnLst>
            <a:rect l="0" t="0" r="r" b="b"/>
            <a:pathLst>
              <a:path w="70" h="40">
                <a:moveTo>
                  <a:pt x="70" y="0"/>
                </a:moveTo>
                <a:lnTo>
                  <a:pt x="70" y="14"/>
                </a:lnTo>
                <a:lnTo>
                  <a:pt x="10" y="40"/>
                </a:lnTo>
                <a:lnTo>
                  <a:pt x="0" y="29"/>
                </a:lnTo>
                <a:lnTo>
                  <a:pt x="7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41" name="Freeform 13"/>
          <p:cNvSpPr>
            <a:spLocks/>
          </p:cNvSpPr>
          <p:nvPr/>
        </p:nvSpPr>
        <p:spPr bwMode="auto">
          <a:xfrm>
            <a:off x="7680325" y="3807420"/>
            <a:ext cx="11113" cy="19050"/>
          </a:xfrm>
          <a:custGeom>
            <a:avLst/>
            <a:gdLst>
              <a:gd name="T0" fmla="*/ 29 w 39"/>
              <a:gd name="T1" fmla="*/ 0 h 72"/>
              <a:gd name="T2" fmla="*/ 39 w 39"/>
              <a:gd name="T3" fmla="*/ 11 h 72"/>
              <a:gd name="T4" fmla="*/ 0 w 39"/>
              <a:gd name="T5" fmla="*/ 72 h 72"/>
              <a:gd name="T6" fmla="*/ 29 w 39"/>
              <a:gd name="T7" fmla="*/ 0 h 72"/>
            </a:gdLst>
            <a:ahLst/>
            <a:cxnLst>
              <a:cxn ang="0">
                <a:pos x="T0" y="T1"/>
              </a:cxn>
              <a:cxn ang="0">
                <a:pos x="T2" y="T3"/>
              </a:cxn>
              <a:cxn ang="0">
                <a:pos x="T4" y="T5"/>
              </a:cxn>
              <a:cxn ang="0">
                <a:pos x="T6" y="T7"/>
              </a:cxn>
            </a:cxnLst>
            <a:rect l="0" t="0" r="r" b="b"/>
            <a:pathLst>
              <a:path w="39" h="72">
                <a:moveTo>
                  <a:pt x="29" y="0"/>
                </a:moveTo>
                <a:lnTo>
                  <a:pt x="39" y="11"/>
                </a:lnTo>
                <a:lnTo>
                  <a:pt x="0" y="72"/>
                </a:lnTo>
                <a:lnTo>
                  <a:pt x="2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42" name="Freeform 14"/>
          <p:cNvSpPr>
            <a:spLocks/>
          </p:cNvSpPr>
          <p:nvPr/>
        </p:nvSpPr>
        <p:spPr bwMode="auto">
          <a:xfrm>
            <a:off x="7680325" y="3807420"/>
            <a:ext cx="11113" cy="19050"/>
          </a:xfrm>
          <a:custGeom>
            <a:avLst/>
            <a:gdLst>
              <a:gd name="T0" fmla="*/ 39 w 39"/>
              <a:gd name="T1" fmla="*/ 0 h 61"/>
              <a:gd name="T2" fmla="*/ 0 w 39"/>
              <a:gd name="T3" fmla="*/ 61 h 61"/>
              <a:gd name="T4" fmla="*/ 13 w 39"/>
              <a:gd name="T5" fmla="*/ 61 h 61"/>
              <a:gd name="T6" fmla="*/ 39 w 39"/>
              <a:gd name="T7" fmla="*/ 0 h 61"/>
            </a:gdLst>
            <a:ahLst/>
            <a:cxnLst>
              <a:cxn ang="0">
                <a:pos x="T0" y="T1"/>
              </a:cxn>
              <a:cxn ang="0">
                <a:pos x="T2" y="T3"/>
              </a:cxn>
              <a:cxn ang="0">
                <a:pos x="T4" y="T5"/>
              </a:cxn>
              <a:cxn ang="0">
                <a:pos x="T6" y="T7"/>
              </a:cxn>
            </a:cxnLst>
            <a:rect l="0" t="0" r="r" b="b"/>
            <a:pathLst>
              <a:path w="39" h="61">
                <a:moveTo>
                  <a:pt x="39" y="0"/>
                </a:moveTo>
                <a:lnTo>
                  <a:pt x="0" y="61"/>
                </a:lnTo>
                <a:lnTo>
                  <a:pt x="13" y="61"/>
                </a:lnTo>
                <a:lnTo>
                  <a:pt x="3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43" name="Freeform 15"/>
          <p:cNvSpPr>
            <a:spLocks/>
          </p:cNvSpPr>
          <p:nvPr/>
        </p:nvSpPr>
        <p:spPr bwMode="auto">
          <a:xfrm>
            <a:off x="7680325" y="3807420"/>
            <a:ext cx="11113" cy="19050"/>
          </a:xfrm>
          <a:custGeom>
            <a:avLst/>
            <a:gdLst>
              <a:gd name="T0" fmla="*/ 29 w 39"/>
              <a:gd name="T1" fmla="*/ 0 h 72"/>
              <a:gd name="T2" fmla="*/ 39 w 39"/>
              <a:gd name="T3" fmla="*/ 11 h 72"/>
              <a:gd name="T4" fmla="*/ 13 w 39"/>
              <a:gd name="T5" fmla="*/ 72 h 72"/>
              <a:gd name="T6" fmla="*/ 0 w 39"/>
              <a:gd name="T7" fmla="*/ 72 h 72"/>
              <a:gd name="T8" fmla="*/ 29 w 39"/>
              <a:gd name="T9" fmla="*/ 0 h 72"/>
            </a:gdLst>
            <a:ahLst/>
            <a:cxnLst>
              <a:cxn ang="0">
                <a:pos x="T0" y="T1"/>
              </a:cxn>
              <a:cxn ang="0">
                <a:pos x="T2" y="T3"/>
              </a:cxn>
              <a:cxn ang="0">
                <a:pos x="T4" y="T5"/>
              </a:cxn>
              <a:cxn ang="0">
                <a:pos x="T6" y="T7"/>
              </a:cxn>
              <a:cxn ang="0">
                <a:pos x="T8" y="T9"/>
              </a:cxn>
            </a:cxnLst>
            <a:rect l="0" t="0" r="r" b="b"/>
            <a:pathLst>
              <a:path w="39" h="72">
                <a:moveTo>
                  <a:pt x="29" y="0"/>
                </a:moveTo>
                <a:lnTo>
                  <a:pt x="39" y="11"/>
                </a:lnTo>
                <a:lnTo>
                  <a:pt x="13" y="72"/>
                </a:lnTo>
                <a:lnTo>
                  <a:pt x="0" y="72"/>
                </a:lnTo>
                <a:lnTo>
                  <a:pt x="2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44" name="Freeform 16"/>
          <p:cNvSpPr>
            <a:spLocks/>
          </p:cNvSpPr>
          <p:nvPr/>
        </p:nvSpPr>
        <p:spPr bwMode="auto">
          <a:xfrm>
            <a:off x="7680325" y="3826470"/>
            <a:ext cx="4763" cy="19050"/>
          </a:xfrm>
          <a:custGeom>
            <a:avLst/>
            <a:gdLst>
              <a:gd name="T0" fmla="*/ 0 w 29"/>
              <a:gd name="T1" fmla="*/ 0 h 70"/>
              <a:gd name="T2" fmla="*/ 13 w 29"/>
              <a:gd name="T3" fmla="*/ 0 h 70"/>
              <a:gd name="T4" fmla="*/ 29 w 29"/>
              <a:gd name="T5" fmla="*/ 70 h 70"/>
              <a:gd name="T6" fmla="*/ 0 w 29"/>
              <a:gd name="T7" fmla="*/ 0 h 70"/>
            </a:gdLst>
            <a:ahLst/>
            <a:cxnLst>
              <a:cxn ang="0">
                <a:pos x="T0" y="T1"/>
              </a:cxn>
              <a:cxn ang="0">
                <a:pos x="T2" y="T3"/>
              </a:cxn>
              <a:cxn ang="0">
                <a:pos x="T4" y="T5"/>
              </a:cxn>
              <a:cxn ang="0">
                <a:pos x="T6" y="T7"/>
              </a:cxn>
            </a:cxnLst>
            <a:rect l="0" t="0" r="r" b="b"/>
            <a:pathLst>
              <a:path w="29" h="70">
                <a:moveTo>
                  <a:pt x="0" y="0"/>
                </a:moveTo>
                <a:lnTo>
                  <a:pt x="13" y="0"/>
                </a:lnTo>
                <a:lnTo>
                  <a:pt x="29" y="70"/>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45" name="Freeform 17"/>
          <p:cNvSpPr>
            <a:spLocks/>
          </p:cNvSpPr>
          <p:nvPr/>
        </p:nvSpPr>
        <p:spPr bwMode="auto">
          <a:xfrm>
            <a:off x="7685088" y="3826470"/>
            <a:ext cx="6350" cy="19050"/>
          </a:xfrm>
          <a:custGeom>
            <a:avLst/>
            <a:gdLst>
              <a:gd name="T0" fmla="*/ 0 w 26"/>
              <a:gd name="T1" fmla="*/ 0 h 70"/>
              <a:gd name="T2" fmla="*/ 16 w 26"/>
              <a:gd name="T3" fmla="*/ 70 h 70"/>
              <a:gd name="T4" fmla="*/ 26 w 26"/>
              <a:gd name="T5" fmla="*/ 61 h 70"/>
              <a:gd name="T6" fmla="*/ 0 w 26"/>
              <a:gd name="T7" fmla="*/ 0 h 70"/>
            </a:gdLst>
            <a:ahLst/>
            <a:cxnLst>
              <a:cxn ang="0">
                <a:pos x="T0" y="T1"/>
              </a:cxn>
              <a:cxn ang="0">
                <a:pos x="T2" y="T3"/>
              </a:cxn>
              <a:cxn ang="0">
                <a:pos x="T4" y="T5"/>
              </a:cxn>
              <a:cxn ang="0">
                <a:pos x="T6" y="T7"/>
              </a:cxn>
            </a:cxnLst>
            <a:rect l="0" t="0" r="r" b="b"/>
            <a:pathLst>
              <a:path w="26" h="70">
                <a:moveTo>
                  <a:pt x="0" y="0"/>
                </a:moveTo>
                <a:lnTo>
                  <a:pt x="16" y="70"/>
                </a:lnTo>
                <a:lnTo>
                  <a:pt x="26" y="61"/>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46" name="Freeform 18"/>
          <p:cNvSpPr>
            <a:spLocks/>
          </p:cNvSpPr>
          <p:nvPr/>
        </p:nvSpPr>
        <p:spPr bwMode="auto">
          <a:xfrm>
            <a:off x="7680325" y="3826470"/>
            <a:ext cx="11113" cy="19050"/>
          </a:xfrm>
          <a:custGeom>
            <a:avLst/>
            <a:gdLst>
              <a:gd name="T0" fmla="*/ 0 w 39"/>
              <a:gd name="T1" fmla="*/ 0 h 70"/>
              <a:gd name="T2" fmla="*/ 13 w 39"/>
              <a:gd name="T3" fmla="*/ 0 h 70"/>
              <a:gd name="T4" fmla="*/ 39 w 39"/>
              <a:gd name="T5" fmla="*/ 61 h 70"/>
              <a:gd name="T6" fmla="*/ 29 w 39"/>
              <a:gd name="T7" fmla="*/ 70 h 70"/>
              <a:gd name="T8" fmla="*/ 0 w 39"/>
              <a:gd name="T9" fmla="*/ 0 h 70"/>
            </a:gdLst>
            <a:ahLst/>
            <a:cxnLst>
              <a:cxn ang="0">
                <a:pos x="T0" y="T1"/>
              </a:cxn>
              <a:cxn ang="0">
                <a:pos x="T2" y="T3"/>
              </a:cxn>
              <a:cxn ang="0">
                <a:pos x="T4" y="T5"/>
              </a:cxn>
              <a:cxn ang="0">
                <a:pos x="T6" y="T7"/>
              </a:cxn>
              <a:cxn ang="0">
                <a:pos x="T8" y="T9"/>
              </a:cxn>
            </a:cxnLst>
            <a:rect l="0" t="0" r="r" b="b"/>
            <a:pathLst>
              <a:path w="39" h="70">
                <a:moveTo>
                  <a:pt x="0" y="0"/>
                </a:moveTo>
                <a:lnTo>
                  <a:pt x="13" y="0"/>
                </a:lnTo>
                <a:lnTo>
                  <a:pt x="39" y="61"/>
                </a:lnTo>
                <a:lnTo>
                  <a:pt x="29" y="70"/>
                </a:lnTo>
                <a:lnTo>
                  <a:pt x="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47" name="Freeform 19"/>
          <p:cNvSpPr>
            <a:spLocks/>
          </p:cNvSpPr>
          <p:nvPr/>
        </p:nvSpPr>
        <p:spPr bwMode="auto">
          <a:xfrm>
            <a:off x="7685088" y="3840757"/>
            <a:ext cx="22225" cy="11113"/>
          </a:xfrm>
          <a:custGeom>
            <a:avLst/>
            <a:gdLst>
              <a:gd name="T0" fmla="*/ 0 w 70"/>
              <a:gd name="T1" fmla="*/ 9 h 39"/>
              <a:gd name="T2" fmla="*/ 10 w 70"/>
              <a:gd name="T3" fmla="*/ 0 h 39"/>
              <a:gd name="T4" fmla="*/ 70 w 70"/>
              <a:gd name="T5" fmla="*/ 39 h 39"/>
              <a:gd name="T6" fmla="*/ 0 w 70"/>
              <a:gd name="T7" fmla="*/ 9 h 39"/>
            </a:gdLst>
            <a:ahLst/>
            <a:cxnLst>
              <a:cxn ang="0">
                <a:pos x="T0" y="T1"/>
              </a:cxn>
              <a:cxn ang="0">
                <a:pos x="T2" y="T3"/>
              </a:cxn>
              <a:cxn ang="0">
                <a:pos x="T4" y="T5"/>
              </a:cxn>
              <a:cxn ang="0">
                <a:pos x="T6" y="T7"/>
              </a:cxn>
            </a:cxnLst>
            <a:rect l="0" t="0" r="r" b="b"/>
            <a:pathLst>
              <a:path w="70" h="39">
                <a:moveTo>
                  <a:pt x="0" y="9"/>
                </a:moveTo>
                <a:lnTo>
                  <a:pt x="10" y="0"/>
                </a:lnTo>
                <a:lnTo>
                  <a:pt x="70" y="39"/>
                </a:lnTo>
                <a:lnTo>
                  <a:pt x="0"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48" name="Freeform 20"/>
          <p:cNvSpPr>
            <a:spLocks/>
          </p:cNvSpPr>
          <p:nvPr/>
        </p:nvSpPr>
        <p:spPr bwMode="auto">
          <a:xfrm>
            <a:off x="7691438" y="3840757"/>
            <a:ext cx="15875" cy="11113"/>
          </a:xfrm>
          <a:custGeom>
            <a:avLst/>
            <a:gdLst>
              <a:gd name="T0" fmla="*/ 0 w 60"/>
              <a:gd name="T1" fmla="*/ 0 h 39"/>
              <a:gd name="T2" fmla="*/ 60 w 60"/>
              <a:gd name="T3" fmla="*/ 39 h 39"/>
              <a:gd name="T4" fmla="*/ 60 w 60"/>
              <a:gd name="T5" fmla="*/ 26 h 39"/>
              <a:gd name="T6" fmla="*/ 0 w 60"/>
              <a:gd name="T7" fmla="*/ 0 h 39"/>
            </a:gdLst>
            <a:ahLst/>
            <a:cxnLst>
              <a:cxn ang="0">
                <a:pos x="T0" y="T1"/>
              </a:cxn>
              <a:cxn ang="0">
                <a:pos x="T2" y="T3"/>
              </a:cxn>
              <a:cxn ang="0">
                <a:pos x="T4" y="T5"/>
              </a:cxn>
              <a:cxn ang="0">
                <a:pos x="T6" y="T7"/>
              </a:cxn>
            </a:cxnLst>
            <a:rect l="0" t="0" r="r" b="b"/>
            <a:pathLst>
              <a:path w="60" h="39">
                <a:moveTo>
                  <a:pt x="0" y="0"/>
                </a:moveTo>
                <a:lnTo>
                  <a:pt x="60" y="39"/>
                </a:lnTo>
                <a:lnTo>
                  <a:pt x="60" y="26"/>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49" name="Freeform 21"/>
          <p:cNvSpPr>
            <a:spLocks/>
          </p:cNvSpPr>
          <p:nvPr/>
        </p:nvSpPr>
        <p:spPr bwMode="auto">
          <a:xfrm>
            <a:off x="7685088" y="3840757"/>
            <a:ext cx="22225" cy="11113"/>
          </a:xfrm>
          <a:custGeom>
            <a:avLst/>
            <a:gdLst>
              <a:gd name="T0" fmla="*/ 0 w 70"/>
              <a:gd name="T1" fmla="*/ 9 h 39"/>
              <a:gd name="T2" fmla="*/ 10 w 70"/>
              <a:gd name="T3" fmla="*/ 0 h 39"/>
              <a:gd name="T4" fmla="*/ 70 w 70"/>
              <a:gd name="T5" fmla="*/ 26 h 39"/>
              <a:gd name="T6" fmla="*/ 70 w 70"/>
              <a:gd name="T7" fmla="*/ 39 h 39"/>
              <a:gd name="T8" fmla="*/ 0 w 70"/>
              <a:gd name="T9" fmla="*/ 9 h 39"/>
            </a:gdLst>
            <a:ahLst/>
            <a:cxnLst>
              <a:cxn ang="0">
                <a:pos x="T0" y="T1"/>
              </a:cxn>
              <a:cxn ang="0">
                <a:pos x="T2" y="T3"/>
              </a:cxn>
              <a:cxn ang="0">
                <a:pos x="T4" y="T5"/>
              </a:cxn>
              <a:cxn ang="0">
                <a:pos x="T6" y="T7"/>
              </a:cxn>
              <a:cxn ang="0">
                <a:pos x="T8" y="T9"/>
              </a:cxn>
            </a:cxnLst>
            <a:rect l="0" t="0" r="r" b="b"/>
            <a:pathLst>
              <a:path w="70" h="39">
                <a:moveTo>
                  <a:pt x="0" y="9"/>
                </a:moveTo>
                <a:lnTo>
                  <a:pt x="10" y="0"/>
                </a:lnTo>
                <a:lnTo>
                  <a:pt x="70" y="26"/>
                </a:lnTo>
                <a:lnTo>
                  <a:pt x="70" y="39"/>
                </a:lnTo>
                <a:lnTo>
                  <a:pt x="0"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50" name="Freeform 22"/>
          <p:cNvSpPr>
            <a:spLocks/>
          </p:cNvSpPr>
          <p:nvPr/>
        </p:nvSpPr>
        <p:spPr bwMode="auto">
          <a:xfrm>
            <a:off x="7707313" y="3791545"/>
            <a:ext cx="22225" cy="11112"/>
          </a:xfrm>
          <a:custGeom>
            <a:avLst/>
            <a:gdLst>
              <a:gd name="T0" fmla="*/ 0 w 70"/>
              <a:gd name="T1" fmla="*/ 30 h 30"/>
              <a:gd name="T2" fmla="*/ 0 w 70"/>
              <a:gd name="T3" fmla="*/ 16 h 30"/>
              <a:gd name="T4" fmla="*/ 70 w 70"/>
              <a:gd name="T5" fmla="*/ 0 h 30"/>
              <a:gd name="T6" fmla="*/ 0 w 70"/>
              <a:gd name="T7" fmla="*/ 30 h 30"/>
            </a:gdLst>
            <a:ahLst/>
            <a:cxnLst>
              <a:cxn ang="0">
                <a:pos x="T0" y="T1"/>
              </a:cxn>
              <a:cxn ang="0">
                <a:pos x="T2" y="T3"/>
              </a:cxn>
              <a:cxn ang="0">
                <a:pos x="T4" y="T5"/>
              </a:cxn>
              <a:cxn ang="0">
                <a:pos x="T6" y="T7"/>
              </a:cxn>
            </a:cxnLst>
            <a:rect l="0" t="0" r="r" b="b"/>
            <a:pathLst>
              <a:path w="70" h="30">
                <a:moveTo>
                  <a:pt x="0" y="30"/>
                </a:moveTo>
                <a:lnTo>
                  <a:pt x="0" y="16"/>
                </a:lnTo>
                <a:lnTo>
                  <a:pt x="70" y="0"/>
                </a:lnTo>
                <a:lnTo>
                  <a:pt x="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51" name="Freeform 23"/>
          <p:cNvSpPr>
            <a:spLocks/>
          </p:cNvSpPr>
          <p:nvPr/>
        </p:nvSpPr>
        <p:spPr bwMode="auto">
          <a:xfrm>
            <a:off x="7707313" y="3791545"/>
            <a:ext cx="22225" cy="4762"/>
          </a:xfrm>
          <a:custGeom>
            <a:avLst/>
            <a:gdLst>
              <a:gd name="T0" fmla="*/ 0 w 70"/>
              <a:gd name="T1" fmla="*/ 26 h 26"/>
              <a:gd name="T2" fmla="*/ 70 w 70"/>
              <a:gd name="T3" fmla="*/ 10 h 26"/>
              <a:gd name="T4" fmla="*/ 60 w 70"/>
              <a:gd name="T5" fmla="*/ 0 h 26"/>
              <a:gd name="T6" fmla="*/ 0 w 70"/>
              <a:gd name="T7" fmla="*/ 26 h 26"/>
            </a:gdLst>
            <a:ahLst/>
            <a:cxnLst>
              <a:cxn ang="0">
                <a:pos x="T0" y="T1"/>
              </a:cxn>
              <a:cxn ang="0">
                <a:pos x="T2" y="T3"/>
              </a:cxn>
              <a:cxn ang="0">
                <a:pos x="T4" y="T5"/>
              </a:cxn>
              <a:cxn ang="0">
                <a:pos x="T6" y="T7"/>
              </a:cxn>
            </a:cxnLst>
            <a:rect l="0" t="0" r="r" b="b"/>
            <a:pathLst>
              <a:path w="70" h="26">
                <a:moveTo>
                  <a:pt x="0" y="26"/>
                </a:moveTo>
                <a:lnTo>
                  <a:pt x="70" y="10"/>
                </a:lnTo>
                <a:lnTo>
                  <a:pt x="60" y="0"/>
                </a:lnTo>
                <a:lnTo>
                  <a:pt x="0" y="2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52" name="Freeform 24"/>
          <p:cNvSpPr>
            <a:spLocks/>
          </p:cNvSpPr>
          <p:nvPr/>
        </p:nvSpPr>
        <p:spPr bwMode="auto">
          <a:xfrm>
            <a:off x="7707313" y="3791545"/>
            <a:ext cx="22225" cy="11112"/>
          </a:xfrm>
          <a:custGeom>
            <a:avLst/>
            <a:gdLst>
              <a:gd name="T0" fmla="*/ 0 w 70"/>
              <a:gd name="T1" fmla="*/ 40 h 40"/>
              <a:gd name="T2" fmla="*/ 0 w 70"/>
              <a:gd name="T3" fmla="*/ 26 h 40"/>
              <a:gd name="T4" fmla="*/ 60 w 70"/>
              <a:gd name="T5" fmla="*/ 0 h 40"/>
              <a:gd name="T6" fmla="*/ 70 w 70"/>
              <a:gd name="T7" fmla="*/ 10 h 40"/>
              <a:gd name="T8" fmla="*/ 0 w 70"/>
              <a:gd name="T9" fmla="*/ 40 h 40"/>
            </a:gdLst>
            <a:ahLst/>
            <a:cxnLst>
              <a:cxn ang="0">
                <a:pos x="T0" y="T1"/>
              </a:cxn>
              <a:cxn ang="0">
                <a:pos x="T2" y="T3"/>
              </a:cxn>
              <a:cxn ang="0">
                <a:pos x="T4" y="T5"/>
              </a:cxn>
              <a:cxn ang="0">
                <a:pos x="T6" y="T7"/>
              </a:cxn>
              <a:cxn ang="0">
                <a:pos x="T8" y="T9"/>
              </a:cxn>
            </a:cxnLst>
            <a:rect l="0" t="0" r="r" b="b"/>
            <a:pathLst>
              <a:path w="70" h="40">
                <a:moveTo>
                  <a:pt x="0" y="40"/>
                </a:moveTo>
                <a:lnTo>
                  <a:pt x="0" y="26"/>
                </a:lnTo>
                <a:lnTo>
                  <a:pt x="60" y="0"/>
                </a:lnTo>
                <a:lnTo>
                  <a:pt x="70" y="10"/>
                </a:lnTo>
                <a:lnTo>
                  <a:pt x="0" y="4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53" name="Freeform 25"/>
          <p:cNvSpPr>
            <a:spLocks/>
          </p:cNvSpPr>
          <p:nvPr/>
        </p:nvSpPr>
        <p:spPr bwMode="auto">
          <a:xfrm>
            <a:off x="7729538" y="3772495"/>
            <a:ext cx="11112" cy="19050"/>
          </a:xfrm>
          <a:custGeom>
            <a:avLst/>
            <a:gdLst>
              <a:gd name="T0" fmla="*/ 10 w 38"/>
              <a:gd name="T1" fmla="*/ 71 h 71"/>
              <a:gd name="T2" fmla="*/ 0 w 38"/>
              <a:gd name="T3" fmla="*/ 61 h 71"/>
              <a:gd name="T4" fmla="*/ 38 w 38"/>
              <a:gd name="T5" fmla="*/ 0 h 71"/>
              <a:gd name="T6" fmla="*/ 10 w 38"/>
              <a:gd name="T7" fmla="*/ 71 h 71"/>
            </a:gdLst>
            <a:ahLst/>
            <a:cxnLst>
              <a:cxn ang="0">
                <a:pos x="T0" y="T1"/>
              </a:cxn>
              <a:cxn ang="0">
                <a:pos x="T2" y="T3"/>
              </a:cxn>
              <a:cxn ang="0">
                <a:pos x="T4" y="T5"/>
              </a:cxn>
              <a:cxn ang="0">
                <a:pos x="T6" y="T7"/>
              </a:cxn>
            </a:cxnLst>
            <a:rect l="0" t="0" r="r" b="b"/>
            <a:pathLst>
              <a:path w="38" h="71">
                <a:moveTo>
                  <a:pt x="10" y="71"/>
                </a:moveTo>
                <a:lnTo>
                  <a:pt x="0" y="61"/>
                </a:lnTo>
                <a:lnTo>
                  <a:pt x="38" y="0"/>
                </a:lnTo>
                <a:lnTo>
                  <a:pt x="10" y="7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54" name="Freeform 26"/>
          <p:cNvSpPr>
            <a:spLocks/>
          </p:cNvSpPr>
          <p:nvPr/>
        </p:nvSpPr>
        <p:spPr bwMode="auto">
          <a:xfrm>
            <a:off x="7729538" y="3772495"/>
            <a:ext cx="11112" cy="19050"/>
          </a:xfrm>
          <a:custGeom>
            <a:avLst/>
            <a:gdLst>
              <a:gd name="T0" fmla="*/ 0 w 38"/>
              <a:gd name="T1" fmla="*/ 61 h 61"/>
              <a:gd name="T2" fmla="*/ 38 w 38"/>
              <a:gd name="T3" fmla="*/ 0 h 61"/>
              <a:gd name="T4" fmla="*/ 25 w 38"/>
              <a:gd name="T5" fmla="*/ 0 h 61"/>
              <a:gd name="T6" fmla="*/ 0 w 38"/>
              <a:gd name="T7" fmla="*/ 61 h 61"/>
            </a:gdLst>
            <a:ahLst/>
            <a:cxnLst>
              <a:cxn ang="0">
                <a:pos x="T0" y="T1"/>
              </a:cxn>
              <a:cxn ang="0">
                <a:pos x="T2" y="T3"/>
              </a:cxn>
              <a:cxn ang="0">
                <a:pos x="T4" y="T5"/>
              </a:cxn>
              <a:cxn ang="0">
                <a:pos x="T6" y="T7"/>
              </a:cxn>
            </a:cxnLst>
            <a:rect l="0" t="0" r="r" b="b"/>
            <a:pathLst>
              <a:path w="38" h="61">
                <a:moveTo>
                  <a:pt x="0" y="61"/>
                </a:moveTo>
                <a:lnTo>
                  <a:pt x="38" y="0"/>
                </a:lnTo>
                <a:lnTo>
                  <a:pt x="25" y="0"/>
                </a:lnTo>
                <a:lnTo>
                  <a:pt x="0" y="6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55" name="Freeform 27"/>
          <p:cNvSpPr>
            <a:spLocks/>
          </p:cNvSpPr>
          <p:nvPr/>
        </p:nvSpPr>
        <p:spPr bwMode="auto">
          <a:xfrm>
            <a:off x="7729538" y="3772495"/>
            <a:ext cx="11112" cy="19050"/>
          </a:xfrm>
          <a:custGeom>
            <a:avLst/>
            <a:gdLst>
              <a:gd name="T0" fmla="*/ 10 w 38"/>
              <a:gd name="T1" fmla="*/ 71 h 71"/>
              <a:gd name="T2" fmla="*/ 0 w 38"/>
              <a:gd name="T3" fmla="*/ 61 h 71"/>
              <a:gd name="T4" fmla="*/ 25 w 38"/>
              <a:gd name="T5" fmla="*/ 0 h 71"/>
              <a:gd name="T6" fmla="*/ 38 w 38"/>
              <a:gd name="T7" fmla="*/ 0 h 71"/>
              <a:gd name="T8" fmla="*/ 10 w 38"/>
              <a:gd name="T9" fmla="*/ 71 h 71"/>
            </a:gdLst>
            <a:ahLst/>
            <a:cxnLst>
              <a:cxn ang="0">
                <a:pos x="T0" y="T1"/>
              </a:cxn>
              <a:cxn ang="0">
                <a:pos x="T2" y="T3"/>
              </a:cxn>
              <a:cxn ang="0">
                <a:pos x="T4" y="T5"/>
              </a:cxn>
              <a:cxn ang="0">
                <a:pos x="T6" y="T7"/>
              </a:cxn>
              <a:cxn ang="0">
                <a:pos x="T8" y="T9"/>
              </a:cxn>
            </a:cxnLst>
            <a:rect l="0" t="0" r="r" b="b"/>
            <a:pathLst>
              <a:path w="38" h="71">
                <a:moveTo>
                  <a:pt x="10" y="71"/>
                </a:moveTo>
                <a:lnTo>
                  <a:pt x="0" y="61"/>
                </a:lnTo>
                <a:lnTo>
                  <a:pt x="25" y="0"/>
                </a:lnTo>
                <a:lnTo>
                  <a:pt x="38" y="0"/>
                </a:lnTo>
                <a:lnTo>
                  <a:pt x="10" y="71"/>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56" name="Freeform 28"/>
          <p:cNvSpPr>
            <a:spLocks/>
          </p:cNvSpPr>
          <p:nvPr/>
        </p:nvSpPr>
        <p:spPr bwMode="auto">
          <a:xfrm>
            <a:off x="7729538" y="3753445"/>
            <a:ext cx="11112" cy="19050"/>
          </a:xfrm>
          <a:custGeom>
            <a:avLst/>
            <a:gdLst>
              <a:gd name="T0" fmla="*/ 28 w 28"/>
              <a:gd name="T1" fmla="*/ 70 h 70"/>
              <a:gd name="T2" fmla="*/ 15 w 28"/>
              <a:gd name="T3" fmla="*/ 70 h 70"/>
              <a:gd name="T4" fmla="*/ 0 w 28"/>
              <a:gd name="T5" fmla="*/ 0 h 70"/>
              <a:gd name="T6" fmla="*/ 28 w 28"/>
              <a:gd name="T7" fmla="*/ 70 h 70"/>
            </a:gdLst>
            <a:ahLst/>
            <a:cxnLst>
              <a:cxn ang="0">
                <a:pos x="T0" y="T1"/>
              </a:cxn>
              <a:cxn ang="0">
                <a:pos x="T2" y="T3"/>
              </a:cxn>
              <a:cxn ang="0">
                <a:pos x="T4" y="T5"/>
              </a:cxn>
              <a:cxn ang="0">
                <a:pos x="T6" y="T7"/>
              </a:cxn>
            </a:cxnLst>
            <a:rect l="0" t="0" r="r" b="b"/>
            <a:pathLst>
              <a:path w="28" h="70">
                <a:moveTo>
                  <a:pt x="28" y="70"/>
                </a:moveTo>
                <a:lnTo>
                  <a:pt x="15" y="70"/>
                </a:lnTo>
                <a:lnTo>
                  <a:pt x="0" y="0"/>
                </a:lnTo>
                <a:lnTo>
                  <a:pt x="28"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57" name="Freeform 29"/>
          <p:cNvSpPr>
            <a:spLocks/>
          </p:cNvSpPr>
          <p:nvPr/>
        </p:nvSpPr>
        <p:spPr bwMode="auto">
          <a:xfrm>
            <a:off x="7729538" y="3753445"/>
            <a:ext cx="6350" cy="19050"/>
          </a:xfrm>
          <a:custGeom>
            <a:avLst/>
            <a:gdLst>
              <a:gd name="T0" fmla="*/ 25 w 25"/>
              <a:gd name="T1" fmla="*/ 70 h 70"/>
              <a:gd name="T2" fmla="*/ 10 w 25"/>
              <a:gd name="T3" fmla="*/ 0 h 70"/>
              <a:gd name="T4" fmla="*/ 0 w 25"/>
              <a:gd name="T5" fmla="*/ 9 h 70"/>
              <a:gd name="T6" fmla="*/ 25 w 25"/>
              <a:gd name="T7" fmla="*/ 70 h 70"/>
            </a:gdLst>
            <a:ahLst/>
            <a:cxnLst>
              <a:cxn ang="0">
                <a:pos x="T0" y="T1"/>
              </a:cxn>
              <a:cxn ang="0">
                <a:pos x="T2" y="T3"/>
              </a:cxn>
              <a:cxn ang="0">
                <a:pos x="T4" y="T5"/>
              </a:cxn>
              <a:cxn ang="0">
                <a:pos x="T6" y="T7"/>
              </a:cxn>
            </a:cxnLst>
            <a:rect l="0" t="0" r="r" b="b"/>
            <a:pathLst>
              <a:path w="25" h="70">
                <a:moveTo>
                  <a:pt x="25" y="70"/>
                </a:moveTo>
                <a:lnTo>
                  <a:pt x="10" y="0"/>
                </a:lnTo>
                <a:lnTo>
                  <a:pt x="0" y="9"/>
                </a:lnTo>
                <a:lnTo>
                  <a:pt x="25"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58" name="Freeform 30"/>
          <p:cNvSpPr>
            <a:spLocks/>
          </p:cNvSpPr>
          <p:nvPr/>
        </p:nvSpPr>
        <p:spPr bwMode="auto">
          <a:xfrm>
            <a:off x="7729538" y="3753445"/>
            <a:ext cx="11112" cy="19050"/>
          </a:xfrm>
          <a:custGeom>
            <a:avLst/>
            <a:gdLst>
              <a:gd name="T0" fmla="*/ 38 w 38"/>
              <a:gd name="T1" fmla="*/ 70 h 70"/>
              <a:gd name="T2" fmla="*/ 25 w 38"/>
              <a:gd name="T3" fmla="*/ 70 h 70"/>
              <a:gd name="T4" fmla="*/ 0 w 38"/>
              <a:gd name="T5" fmla="*/ 9 h 70"/>
              <a:gd name="T6" fmla="*/ 10 w 38"/>
              <a:gd name="T7" fmla="*/ 0 h 70"/>
              <a:gd name="T8" fmla="*/ 38 w 38"/>
              <a:gd name="T9" fmla="*/ 70 h 70"/>
            </a:gdLst>
            <a:ahLst/>
            <a:cxnLst>
              <a:cxn ang="0">
                <a:pos x="T0" y="T1"/>
              </a:cxn>
              <a:cxn ang="0">
                <a:pos x="T2" y="T3"/>
              </a:cxn>
              <a:cxn ang="0">
                <a:pos x="T4" y="T5"/>
              </a:cxn>
              <a:cxn ang="0">
                <a:pos x="T6" y="T7"/>
              </a:cxn>
              <a:cxn ang="0">
                <a:pos x="T8" y="T9"/>
              </a:cxn>
            </a:cxnLst>
            <a:rect l="0" t="0" r="r" b="b"/>
            <a:pathLst>
              <a:path w="38" h="70">
                <a:moveTo>
                  <a:pt x="38" y="70"/>
                </a:moveTo>
                <a:lnTo>
                  <a:pt x="25" y="70"/>
                </a:lnTo>
                <a:lnTo>
                  <a:pt x="0" y="9"/>
                </a:lnTo>
                <a:lnTo>
                  <a:pt x="10" y="0"/>
                </a:lnTo>
                <a:lnTo>
                  <a:pt x="38"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59" name="Freeform 31"/>
          <p:cNvSpPr>
            <a:spLocks/>
          </p:cNvSpPr>
          <p:nvPr/>
        </p:nvSpPr>
        <p:spPr bwMode="auto">
          <a:xfrm>
            <a:off x="7707313" y="3747095"/>
            <a:ext cx="22225" cy="11112"/>
          </a:xfrm>
          <a:custGeom>
            <a:avLst/>
            <a:gdLst>
              <a:gd name="T0" fmla="*/ 70 w 70"/>
              <a:gd name="T1" fmla="*/ 30 h 39"/>
              <a:gd name="T2" fmla="*/ 60 w 70"/>
              <a:gd name="T3" fmla="*/ 39 h 39"/>
              <a:gd name="T4" fmla="*/ 0 w 70"/>
              <a:gd name="T5" fmla="*/ 0 h 39"/>
              <a:gd name="T6" fmla="*/ 70 w 70"/>
              <a:gd name="T7" fmla="*/ 30 h 39"/>
            </a:gdLst>
            <a:ahLst/>
            <a:cxnLst>
              <a:cxn ang="0">
                <a:pos x="T0" y="T1"/>
              </a:cxn>
              <a:cxn ang="0">
                <a:pos x="T2" y="T3"/>
              </a:cxn>
              <a:cxn ang="0">
                <a:pos x="T4" y="T5"/>
              </a:cxn>
              <a:cxn ang="0">
                <a:pos x="T6" y="T7"/>
              </a:cxn>
            </a:cxnLst>
            <a:rect l="0" t="0" r="r" b="b"/>
            <a:pathLst>
              <a:path w="70" h="39">
                <a:moveTo>
                  <a:pt x="70" y="30"/>
                </a:moveTo>
                <a:lnTo>
                  <a:pt x="60" y="39"/>
                </a:lnTo>
                <a:lnTo>
                  <a:pt x="0" y="0"/>
                </a:lnTo>
                <a:lnTo>
                  <a:pt x="7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60" name="Freeform 32"/>
          <p:cNvSpPr>
            <a:spLocks/>
          </p:cNvSpPr>
          <p:nvPr/>
        </p:nvSpPr>
        <p:spPr bwMode="auto">
          <a:xfrm>
            <a:off x="7707313" y="3747095"/>
            <a:ext cx="22225" cy="11112"/>
          </a:xfrm>
          <a:custGeom>
            <a:avLst/>
            <a:gdLst>
              <a:gd name="T0" fmla="*/ 60 w 60"/>
              <a:gd name="T1" fmla="*/ 39 h 39"/>
              <a:gd name="T2" fmla="*/ 0 w 60"/>
              <a:gd name="T3" fmla="*/ 0 h 39"/>
              <a:gd name="T4" fmla="*/ 0 w 60"/>
              <a:gd name="T5" fmla="*/ 13 h 39"/>
              <a:gd name="T6" fmla="*/ 60 w 60"/>
              <a:gd name="T7" fmla="*/ 39 h 39"/>
            </a:gdLst>
            <a:ahLst/>
            <a:cxnLst>
              <a:cxn ang="0">
                <a:pos x="T0" y="T1"/>
              </a:cxn>
              <a:cxn ang="0">
                <a:pos x="T2" y="T3"/>
              </a:cxn>
              <a:cxn ang="0">
                <a:pos x="T4" y="T5"/>
              </a:cxn>
              <a:cxn ang="0">
                <a:pos x="T6" y="T7"/>
              </a:cxn>
            </a:cxnLst>
            <a:rect l="0" t="0" r="r" b="b"/>
            <a:pathLst>
              <a:path w="60" h="39">
                <a:moveTo>
                  <a:pt x="60" y="39"/>
                </a:moveTo>
                <a:lnTo>
                  <a:pt x="0" y="0"/>
                </a:lnTo>
                <a:lnTo>
                  <a:pt x="0" y="13"/>
                </a:lnTo>
                <a:lnTo>
                  <a:pt x="60" y="3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61" name="Freeform 33"/>
          <p:cNvSpPr>
            <a:spLocks/>
          </p:cNvSpPr>
          <p:nvPr/>
        </p:nvSpPr>
        <p:spPr bwMode="auto">
          <a:xfrm>
            <a:off x="7707313" y="3747095"/>
            <a:ext cx="22225" cy="11112"/>
          </a:xfrm>
          <a:custGeom>
            <a:avLst/>
            <a:gdLst>
              <a:gd name="T0" fmla="*/ 70 w 70"/>
              <a:gd name="T1" fmla="*/ 30 h 39"/>
              <a:gd name="T2" fmla="*/ 60 w 70"/>
              <a:gd name="T3" fmla="*/ 39 h 39"/>
              <a:gd name="T4" fmla="*/ 0 w 70"/>
              <a:gd name="T5" fmla="*/ 13 h 39"/>
              <a:gd name="T6" fmla="*/ 0 w 70"/>
              <a:gd name="T7" fmla="*/ 0 h 39"/>
              <a:gd name="T8" fmla="*/ 70 w 70"/>
              <a:gd name="T9" fmla="*/ 30 h 39"/>
            </a:gdLst>
            <a:ahLst/>
            <a:cxnLst>
              <a:cxn ang="0">
                <a:pos x="T0" y="T1"/>
              </a:cxn>
              <a:cxn ang="0">
                <a:pos x="T2" y="T3"/>
              </a:cxn>
              <a:cxn ang="0">
                <a:pos x="T4" y="T5"/>
              </a:cxn>
              <a:cxn ang="0">
                <a:pos x="T6" y="T7"/>
              </a:cxn>
              <a:cxn ang="0">
                <a:pos x="T8" y="T9"/>
              </a:cxn>
            </a:cxnLst>
            <a:rect l="0" t="0" r="r" b="b"/>
            <a:pathLst>
              <a:path w="70" h="39">
                <a:moveTo>
                  <a:pt x="70" y="30"/>
                </a:moveTo>
                <a:lnTo>
                  <a:pt x="60" y="39"/>
                </a:lnTo>
                <a:lnTo>
                  <a:pt x="0" y="13"/>
                </a:lnTo>
                <a:lnTo>
                  <a:pt x="0" y="0"/>
                </a:lnTo>
                <a:lnTo>
                  <a:pt x="70" y="3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62" name="Freeform 34"/>
          <p:cNvSpPr>
            <a:spLocks/>
          </p:cNvSpPr>
          <p:nvPr/>
        </p:nvSpPr>
        <p:spPr bwMode="auto">
          <a:xfrm>
            <a:off x="7707313" y="3648670"/>
            <a:ext cx="6350" cy="98425"/>
          </a:xfrm>
          <a:custGeom>
            <a:avLst/>
            <a:gdLst>
              <a:gd name="T0" fmla="*/ 0 w 14"/>
              <a:gd name="T1" fmla="*/ 366 h 366"/>
              <a:gd name="T2" fmla="*/ 14 w 14"/>
              <a:gd name="T3" fmla="*/ 366 h 366"/>
              <a:gd name="T4" fmla="*/ 0 w 14"/>
              <a:gd name="T5" fmla="*/ 0 h 366"/>
              <a:gd name="T6" fmla="*/ 0 w 14"/>
              <a:gd name="T7" fmla="*/ 366 h 366"/>
            </a:gdLst>
            <a:ahLst/>
            <a:cxnLst>
              <a:cxn ang="0">
                <a:pos x="T0" y="T1"/>
              </a:cxn>
              <a:cxn ang="0">
                <a:pos x="T2" y="T3"/>
              </a:cxn>
              <a:cxn ang="0">
                <a:pos x="T4" y="T5"/>
              </a:cxn>
              <a:cxn ang="0">
                <a:pos x="T6" y="T7"/>
              </a:cxn>
            </a:cxnLst>
            <a:rect l="0" t="0" r="r" b="b"/>
            <a:pathLst>
              <a:path w="14" h="366">
                <a:moveTo>
                  <a:pt x="0" y="366"/>
                </a:moveTo>
                <a:lnTo>
                  <a:pt x="14" y="366"/>
                </a:lnTo>
                <a:lnTo>
                  <a:pt x="0" y="0"/>
                </a:lnTo>
                <a:lnTo>
                  <a:pt x="0"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63" name="Freeform 35"/>
          <p:cNvSpPr>
            <a:spLocks/>
          </p:cNvSpPr>
          <p:nvPr/>
        </p:nvSpPr>
        <p:spPr bwMode="auto">
          <a:xfrm>
            <a:off x="7707313" y="3648670"/>
            <a:ext cx="6350" cy="98425"/>
          </a:xfrm>
          <a:custGeom>
            <a:avLst/>
            <a:gdLst>
              <a:gd name="T0" fmla="*/ 14 w 14"/>
              <a:gd name="T1" fmla="*/ 366 h 366"/>
              <a:gd name="T2" fmla="*/ 0 w 14"/>
              <a:gd name="T3" fmla="*/ 0 h 366"/>
              <a:gd name="T4" fmla="*/ 14 w 14"/>
              <a:gd name="T5" fmla="*/ 0 h 366"/>
              <a:gd name="T6" fmla="*/ 14 w 14"/>
              <a:gd name="T7" fmla="*/ 366 h 366"/>
            </a:gdLst>
            <a:ahLst/>
            <a:cxnLst>
              <a:cxn ang="0">
                <a:pos x="T0" y="T1"/>
              </a:cxn>
              <a:cxn ang="0">
                <a:pos x="T2" y="T3"/>
              </a:cxn>
              <a:cxn ang="0">
                <a:pos x="T4" y="T5"/>
              </a:cxn>
              <a:cxn ang="0">
                <a:pos x="T6" y="T7"/>
              </a:cxn>
            </a:cxnLst>
            <a:rect l="0" t="0" r="r" b="b"/>
            <a:pathLst>
              <a:path w="14" h="366">
                <a:moveTo>
                  <a:pt x="14" y="366"/>
                </a:moveTo>
                <a:lnTo>
                  <a:pt x="0" y="0"/>
                </a:lnTo>
                <a:lnTo>
                  <a:pt x="14" y="0"/>
                </a:lnTo>
                <a:lnTo>
                  <a:pt x="14"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64" name="Rectangle 36"/>
          <p:cNvSpPr>
            <a:spLocks noChangeArrowheads="1"/>
          </p:cNvSpPr>
          <p:nvPr/>
        </p:nvSpPr>
        <p:spPr bwMode="auto">
          <a:xfrm>
            <a:off x="7707313" y="3648670"/>
            <a:ext cx="6350" cy="98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65" name="Freeform 37"/>
          <p:cNvSpPr>
            <a:spLocks/>
          </p:cNvSpPr>
          <p:nvPr/>
        </p:nvSpPr>
        <p:spPr bwMode="auto">
          <a:xfrm>
            <a:off x="7707313" y="1646832"/>
            <a:ext cx="6350" cy="2001838"/>
          </a:xfrm>
          <a:custGeom>
            <a:avLst/>
            <a:gdLst>
              <a:gd name="T0" fmla="*/ 0 w 14"/>
              <a:gd name="T1" fmla="*/ 7330 h 7330"/>
              <a:gd name="T2" fmla="*/ 14 w 14"/>
              <a:gd name="T3" fmla="*/ 7330 h 7330"/>
              <a:gd name="T4" fmla="*/ 0 w 14"/>
              <a:gd name="T5" fmla="*/ 0 h 7330"/>
              <a:gd name="T6" fmla="*/ 0 w 14"/>
              <a:gd name="T7" fmla="*/ 7330 h 7330"/>
            </a:gdLst>
            <a:ahLst/>
            <a:cxnLst>
              <a:cxn ang="0">
                <a:pos x="T0" y="T1"/>
              </a:cxn>
              <a:cxn ang="0">
                <a:pos x="T2" y="T3"/>
              </a:cxn>
              <a:cxn ang="0">
                <a:pos x="T4" y="T5"/>
              </a:cxn>
              <a:cxn ang="0">
                <a:pos x="T6" y="T7"/>
              </a:cxn>
            </a:cxnLst>
            <a:rect l="0" t="0" r="r" b="b"/>
            <a:pathLst>
              <a:path w="14" h="7330">
                <a:moveTo>
                  <a:pt x="0" y="7330"/>
                </a:moveTo>
                <a:lnTo>
                  <a:pt x="14" y="7330"/>
                </a:lnTo>
                <a:lnTo>
                  <a:pt x="0" y="0"/>
                </a:lnTo>
                <a:lnTo>
                  <a:pt x="0"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66" name="Freeform 38"/>
          <p:cNvSpPr>
            <a:spLocks/>
          </p:cNvSpPr>
          <p:nvPr/>
        </p:nvSpPr>
        <p:spPr bwMode="auto">
          <a:xfrm>
            <a:off x="7707313" y="1646832"/>
            <a:ext cx="6350" cy="2001838"/>
          </a:xfrm>
          <a:custGeom>
            <a:avLst/>
            <a:gdLst>
              <a:gd name="T0" fmla="*/ 14 w 14"/>
              <a:gd name="T1" fmla="*/ 7330 h 7330"/>
              <a:gd name="T2" fmla="*/ 0 w 14"/>
              <a:gd name="T3" fmla="*/ 0 h 7330"/>
              <a:gd name="T4" fmla="*/ 14 w 14"/>
              <a:gd name="T5" fmla="*/ 0 h 7330"/>
              <a:gd name="T6" fmla="*/ 14 w 14"/>
              <a:gd name="T7" fmla="*/ 7330 h 7330"/>
            </a:gdLst>
            <a:ahLst/>
            <a:cxnLst>
              <a:cxn ang="0">
                <a:pos x="T0" y="T1"/>
              </a:cxn>
              <a:cxn ang="0">
                <a:pos x="T2" y="T3"/>
              </a:cxn>
              <a:cxn ang="0">
                <a:pos x="T4" y="T5"/>
              </a:cxn>
              <a:cxn ang="0">
                <a:pos x="T6" y="T7"/>
              </a:cxn>
            </a:cxnLst>
            <a:rect l="0" t="0" r="r" b="b"/>
            <a:pathLst>
              <a:path w="14" h="7330">
                <a:moveTo>
                  <a:pt x="14" y="7330"/>
                </a:moveTo>
                <a:lnTo>
                  <a:pt x="0" y="0"/>
                </a:lnTo>
                <a:lnTo>
                  <a:pt x="14" y="0"/>
                </a:lnTo>
                <a:lnTo>
                  <a:pt x="14"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67" name="Rectangle 39"/>
          <p:cNvSpPr>
            <a:spLocks noChangeArrowheads="1"/>
          </p:cNvSpPr>
          <p:nvPr/>
        </p:nvSpPr>
        <p:spPr bwMode="auto">
          <a:xfrm>
            <a:off x="7707313" y="1646832"/>
            <a:ext cx="6350" cy="20018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68" name="Freeform 40"/>
          <p:cNvSpPr>
            <a:spLocks/>
          </p:cNvSpPr>
          <p:nvPr/>
        </p:nvSpPr>
        <p:spPr bwMode="auto">
          <a:xfrm>
            <a:off x="4824413" y="1745257"/>
            <a:ext cx="6350"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69" name="Freeform 41"/>
          <p:cNvSpPr>
            <a:spLocks/>
          </p:cNvSpPr>
          <p:nvPr/>
        </p:nvSpPr>
        <p:spPr bwMode="auto">
          <a:xfrm>
            <a:off x="4824413" y="1745257"/>
            <a:ext cx="6350"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70" name="Rectangle 42"/>
          <p:cNvSpPr>
            <a:spLocks noChangeArrowheads="1"/>
          </p:cNvSpPr>
          <p:nvPr/>
        </p:nvSpPr>
        <p:spPr bwMode="auto">
          <a:xfrm>
            <a:off x="4824413" y="1745257"/>
            <a:ext cx="42862" cy="4108450"/>
          </a:xfrm>
          <a:prstGeom prst="rect">
            <a:avLst/>
          </a:prstGeom>
          <a:solidFill>
            <a:srgbClr val="808080"/>
          </a:solidFill>
          <a:ln w="9525">
            <a:solidFill>
              <a:srgbClr val="000000"/>
            </a:solidFill>
            <a:miter lim="800000"/>
            <a:headEnd/>
            <a:tailEnd/>
          </a:ln>
        </p:spPr>
        <p:txBody>
          <a:bodyPr/>
          <a:lstStyle/>
          <a:p>
            <a:endParaRPr lang="en-US"/>
          </a:p>
        </p:txBody>
      </p:sp>
      <p:sp>
        <p:nvSpPr>
          <p:cNvPr id="739371" name="Freeform 43"/>
          <p:cNvSpPr>
            <a:spLocks/>
          </p:cNvSpPr>
          <p:nvPr/>
        </p:nvSpPr>
        <p:spPr bwMode="auto">
          <a:xfrm>
            <a:off x="1985963" y="5848945"/>
            <a:ext cx="5721350" cy="4762"/>
          </a:xfrm>
          <a:custGeom>
            <a:avLst/>
            <a:gdLst>
              <a:gd name="T0" fmla="*/ 18772 w 18772"/>
              <a:gd name="T1" fmla="*/ 13 h 13"/>
              <a:gd name="T2" fmla="*/ 18772 w 18772"/>
              <a:gd name="T3" fmla="*/ 0 h 13"/>
              <a:gd name="T4" fmla="*/ 0 w 18772"/>
              <a:gd name="T5" fmla="*/ 13 h 13"/>
              <a:gd name="T6" fmla="*/ 18772 w 18772"/>
              <a:gd name="T7" fmla="*/ 13 h 13"/>
            </a:gdLst>
            <a:ahLst/>
            <a:cxnLst>
              <a:cxn ang="0">
                <a:pos x="T0" y="T1"/>
              </a:cxn>
              <a:cxn ang="0">
                <a:pos x="T2" y="T3"/>
              </a:cxn>
              <a:cxn ang="0">
                <a:pos x="T4" y="T5"/>
              </a:cxn>
              <a:cxn ang="0">
                <a:pos x="T6" y="T7"/>
              </a:cxn>
            </a:cxnLst>
            <a:rect l="0" t="0" r="r" b="b"/>
            <a:pathLst>
              <a:path w="18772" h="13">
                <a:moveTo>
                  <a:pt x="18772" y="13"/>
                </a:moveTo>
                <a:lnTo>
                  <a:pt x="18772" y="0"/>
                </a:lnTo>
                <a:lnTo>
                  <a:pt x="0" y="13"/>
                </a:lnTo>
                <a:lnTo>
                  <a:pt x="18772" y="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72" name="Freeform 44"/>
          <p:cNvSpPr>
            <a:spLocks/>
          </p:cNvSpPr>
          <p:nvPr/>
        </p:nvSpPr>
        <p:spPr bwMode="auto">
          <a:xfrm>
            <a:off x="1985963" y="5848945"/>
            <a:ext cx="5721350" cy="4762"/>
          </a:xfrm>
          <a:custGeom>
            <a:avLst/>
            <a:gdLst>
              <a:gd name="T0" fmla="*/ 18772 w 18772"/>
              <a:gd name="T1" fmla="*/ 0 h 13"/>
              <a:gd name="T2" fmla="*/ 0 w 18772"/>
              <a:gd name="T3" fmla="*/ 13 h 13"/>
              <a:gd name="T4" fmla="*/ 0 w 18772"/>
              <a:gd name="T5" fmla="*/ 0 h 13"/>
              <a:gd name="T6" fmla="*/ 18772 w 18772"/>
              <a:gd name="T7" fmla="*/ 0 h 13"/>
            </a:gdLst>
            <a:ahLst/>
            <a:cxnLst>
              <a:cxn ang="0">
                <a:pos x="T0" y="T1"/>
              </a:cxn>
              <a:cxn ang="0">
                <a:pos x="T2" y="T3"/>
              </a:cxn>
              <a:cxn ang="0">
                <a:pos x="T4" y="T5"/>
              </a:cxn>
              <a:cxn ang="0">
                <a:pos x="T6" y="T7"/>
              </a:cxn>
            </a:cxnLst>
            <a:rect l="0" t="0" r="r" b="b"/>
            <a:pathLst>
              <a:path w="18772" h="13">
                <a:moveTo>
                  <a:pt x="18772" y="0"/>
                </a:moveTo>
                <a:lnTo>
                  <a:pt x="0" y="13"/>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73" name="Freeform 45"/>
          <p:cNvSpPr>
            <a:spLocks/>
          </p:cNvSpPr>
          <p:nvPr/>
        </p:nvSpPr>
        <p:spPr bwMode="auto">
          <a:xfrm>
            <a:off x="1985963" y="5921970"/>
            <a:ext cx="5721350" cy="6350"/>
          </a:xfrm>
          <a:custGeom>
            <a:avLst/>
            <a:gdLst>
              <a:gd name="T0" fmla="*/ 18772 w 18772"/>
              <a:gd name="T1" fmla="*/ 7 h 7"/>
              <a:gd name="T2" fmla="*/ 18772 w 18772"/>
              <a:gd name="T3" fmla="*/ 0 h 7"/>
              <a:gd name="T4" fmla="*/ 0 w 18772"/>
              <a:gd name="T5" fmla="*/ 7 h 7"/>
              <a:gd name="T6" fmla="*/ 18772 w 18772"/>
              <a:gd name="T7" fmla="*/ 7 h 7"/>
            </a:gdLst>
            <a:ahLst/>
            <a:cxnLst>
              <a:cxn ang="0">
                <a:pos x="T0" y="T1"/>
              </a:cxn>
              <a:cxn ang="0">
                <a:pos x="T2" y="T3"/>
              </a:cxn>
              <a:cxn ang="0">
                <a:pos x="T4" y="T5"/>
              </a:cxn>
              <a:cxn ang="0">
                <a:pos x="T6" y="T7"/>
              </a:cxn>
            </a:cxnLst>
            <a:rect l="0" t="0" r="r" b="b"/>
            <a:pathLst>
              <a:path w="18772" h="7">
                <a:moveTo>
                  <a:pt x="18772" y="7"/>
                </a:moveTo>
                <a:lnTo>
                  <a:pt x="18772" y="0"/>
                </a:lnTo>
                <a:lnTo>
                  <a:pt x="0" y="7"/>
                </a:lnTo>
                <a:lnTo>
                  <a:pt x="18772" y="7"/>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74" name="Freeform 46"/>
          <p:cNvSpPr>
            <a:spLocks/>
          </p:cNvSpPr>
          <p:nvPr/>
        </p:nvSpPr>
        <p:spPr bwMode="auto">
          <a:xfrm>
            <a:off x="1985963" y="5921970"/>
            <a:ext cx="5721350" cy="6350"/>
          </a:xfrm>
          <a:custGeom>
            <a:avLst/>
            <a:gdLst>
              <a:gd name="T0" fmla="*/ 18772 w 18772"/>
              <a:gd name="T1" fmla="*/ 0 h 7"/>
              <a:gd name="T2" fmla="*/ 0 w 18772"/>
              <a:gd name="T3" fmla="*/ 7 h 7"/>
              <a:gd name="T4" fmla="*/ 0 w 18772"/>
              <a:gd name="T5" fmla="*/ 0 h 7"/>
              <a:gd name="T6" fmla="*/ 18772 w 18772"/>
              <a:gd name="T7" fmla="*/ 0 h 7"/>
            </a:gdLst>
            <a:ahLst/>
            <a:cxnLst>
              <a:cxn ang="0">
                <a:pos x="T0" y="T1"/>
              </a:cxn>
              <a:cxn ang="0">
                <a:pos x="T2" y="T3"/>
              </a:cxn>
              <a:cxn ang="0">
                <a:pos x="T4" y="T5"/>
              </a:cxn>
              <a:cxn ang="0">
                <a:pos x="T6" y="T7"/>
              </a:cxn>
            </a:cxnLst>
            <a:rect l="0" t="0" r="r" b="b"/>
            <a:pathLst>
              <a:path w="18772" h="7">
                <a:moveTo>
                  <a:pt x="18772" y="0"/>
                </a:moveTo>
                <a:lnTo>
                  <a:pt x="0" y="7"/>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75" name="Rectangle 47"/>
          <p:cNvSpPr>
            <a:spLocks noChangeArrowheads="1"/>
          </p:cNvSpPr>
          <p:nvPr/>
        </p:nvSpPr>
        <p:spPr bwMode="auto">
          <a:xfrm>
            <a:off x="1985963" y="5921970"/>
            <a:ext cx="5721350" cy="63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76" name="Freeform 48"/>
          <p:cNvSpPr>
            <a:spLocks/>
          </p:cNvSpPr>
          <p:nvPr/>
        </p:nvSpPr>
        <p:spPr bwMode="auto">
          <a:xfrm>
            <a:off x="1985963" y="1676995"/>
            <a:ext cx="5721350" cy="4762"/>
          </a:xfrm>
          <a:custGeom>
            <a:avLst/>
            <a:gdLst>
              <a:gd name="T0" fmla="*/ 18772 w 18772"/>
              <a:gd name="T1" fmla="*/ 7 h 7"/>
              <a:gd name="T2" fmla="*/ 18772 w 18772"/>
              <a:gd name="T3" fmla="*/ 0 h 7"/>
              <a:gd name="T4" fmla="*/ 0 w 18772"/>
              <a:gd name="T5" fmla="*/ 7 h 7"/>
              <a:gd name="T6" fmla="*/ 18772 w 18772"/>
              <a:gd name="T7" fmla="*/ 7 h 7"/>
            </a:gdLst>
            <a:ahLst/>
            <a:cxnLst>
              <a:cxn ang="0">
                <a:pos x="T0" y="T1"/>
              </a:cxn>
              <a:cxn ang="0">
                <a:pos x="T2" y="T3"/>
              </a:cxn>
              <a:cxn ang="0">
                <a:pos x="T4" y="T5"/>
              </a:cxn>
              <a:cxn ang="0">
                <a:pos x="T6" y="T7"/>
              </a:cxn>
            </a:cxnLst>
            <a:rect l="0" t="0" r="r" b="b"/>
            <a:pathLst>
              <a:path w="18772" h="7">
                <a:moveTo>
                  <a:pt x="18772" y="7"/>
                </a:moveTo>
                <a:lnTo>
                  <a:pt x="18772" y="0"/>
                </a:lnTo>
                <a:lnTo>
                  <a:pt x="0" y="7"/>
                </a:lnTo>
                <a:lnTo>
                  <a:pt x="18772" y="7"/>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77" name="Freeform 49"/>
          <p:cNvSpPr>
            <a:spLocks/>
          </p:cNvSpPr>
          <p:nvPr/>
        </p:nvSpPr>
        <p:spPr bwMode="auto">
          <a:xfrm>
            <a:off x="1985963" y="1676995"/>
            <a:ext cx="5721350" cy="4762"/>
          </a:xfrm>
          <a:custGeom>
            <a:avLst/>
            <a:gdLst>
              <a:gd name="T0" fmla="*/ 18772 w 18772"/>
              <a:gd name="T1" fmla="*/ 0 h 7"/>
              <a:gd name="T2" fmla="*/ 0 w 18772"/>
              <a:gd name="T3" fmla="*/ 7 h 7"/>
              <a:gd name="T4" fmla="*/ 0 w 18772"/>
              <a:gd name="T5" fmla="*/ 0 h 7"/>
              <a:gd name="T6" fmla="*/ 18772 w 18772"/>
              <a:gd name="T7" fmla="*/ 0 h 7"/>
            </a:gdLst>
            <a:ahLst/>
            <a:cxnLst>
              <a:cxn ang="0">
                <a:pos x="T0" y="T1"/>
              </a:cxn>
              <a:cxn ang="0">
                <a:pos x="T2" y="T3"/>
              </a:cxn>
              <a:cxn ang="0">
                <a:pos x="T4" y="T5"/>
              </a:cxn>
              <a:cxn ang="0">
                <a:pos x="T6" y="T7"/>
              </a:cxn>
            </a:cxnLst>
            <a:rect l="0" t="0" r="r" b="b"/>
            <a:pathLst>
              <a:path w="18772" h="7">
                <a:moveTo>
                  <a:pt x="18772" y="0"/>
                </a:moveTo>
                <a:lnTo>
                  <a:pt x="0" y="7"/>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78" name="Rectangle 50"/>
          <p:cNvSpPr>
            <a:spLocks noChangeArrowheads="1"/>
          </p:cNvSpPr>
          <p:nvPr/>
        </p:nvSpPr>
        <p:spPr bwMode="auto">
          <a:xfrm>
            <a:off x="1985963" y="1676995"/>
            <a:ext cx="5721350" cy="47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79" name="Freeform 51"/>
          <p:cNvSpPr>
            <a:spLocks/>
          </p:cNvSpPr>
          <p:nvPr/>
        </p:nvSpPr>
        <p:spPr bwMode="auto">
          <a:xfrm>
            <a:off x="1985963" y="1745257"/>
            <a:ext cx="5721350" cy="4763"/>
          </a:xfrm>
          <a:custGeom>
            <a:avLst/>
            <a:gdLst>
              <a:gd name="T0" fmla="*/ 18772 w 18772"/>
              <a:gd name="T1" fmla="*/ 13 h 13"/>
              <a:gd name="T2" fmla="*/ 18772 w 18772"/>
              <a:gd name="T3" fmla="*/ 0 h 13"/>
              <a:gd name="T4" fmla="*/ 0 w 18772"/>
              <a:gd name="T5" fmla="*/ 13 h 13"/>
              <a:gd name="T6" fmla="*/ 18772 w 18772"/>
              <a:gd name="T7" fmla="*/ 13 h 13"/>
            </a:gdLst>
            <a:ahLst/>
            <a:cxnLst>
              <a:cxn ang="0">
                <a:pos x="T0" y="T1"/>
              </a:cxn>
              <a:cxn ang="0">
                <a:pos x="T2" y="T3"/>
              </a:cxn>
              <a:cxn ang="0">
                <a:pos x="T4" y="T5"/>
              </a:cxn>
              <a:cxn ang="0">
                <a:pos x="T6" y="T7"/>
              </a:cxn>
            </a:cxnLst>
            <a:rect l="0" t="0" r="r" b="b"/>
            <a:pathLst>
              <a:path w="18772" h="13">
                <a:moveTo>
                  <a:pt x="18772" y="13"/>
                </a:moveTo>
                <a:lnTo>
                  <a:pt x="18772" y="0"/>
                </a:lnTo>
                <a:lnTo>
                  <a:pt x="0" y="13"/>
                </a:lnTo>
                <a:lnTo>
                  <a:pt x="18772" y="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80" name="Freeform 52"/>
          <p:cNvSpPr>
            <a:spLocks/>
          </p:cNvSpPr>
          <p:nvPr/>
        </p:nvSpPr>
        <p:spPr bwMode="auto">
          <a:xfrm>
            <a:off x="1985963" y="1745257"/>
            <a:ext cx="5721350" cy="4763"/>
          </a:xfrm>
          <a:custGeom>
            <a:avLst/>
            <a:gdLst>
              <a:gd name="T0" fmla="*/ 18772 w 18772"/>
              <a:gd name="T1" fmla="*/ 0 h 13"/>
              <a:gd name="T2" fmla="*/ 0 w 18772"/>
              <a:gd name="T3" fmla="*/ 13 h 13"/>
              <a:gd name="T4" fmla="*/ 0 w 18772"/>
              <a:gd name="T5" fmla="*/ 0 h 13"/>
              <a:gd name="T6" fmla="*/ 18772 w 18772"/>
              <a:gd name="T7" fmla="*/ 0 h 13"/>
            </a:gdLst>
            <a:ahLst/>
            <a:cxnLst>
              <a:cxn ang="0">
                <a:pos x="T0" y="T1"/>
              </a:cxn>
              <a:cxn ang="0">
                <a:pos x="T2" y="T3"/>
              </a:cxn>
              <a:cxn ang="0">
                <a:pos x="T4" y="T5"/>
              </a:cxn>
              <a:cxn ang="0">
                <a:pos x="T6" y="T7"/>
              </a:cxn>
            </a:cxnLst>
            <a:rect l="0" t="0" r="r" b="b"/>
            <a:pathLst>
              <a:path w="18772" h="13">
                <a:moveTo>
                  <a:pt x="18772" y="0"/>
                </a:moveTo>
                <a:lnTo>
                  <a:pt x="0" y="13"/>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81" name="Rectangle 53"/>
          <p:cNvSpPr>
            <a:spLocks noChangeArrowheads="1"/>
          </p:cNvSpPr>
          <p:nvPr/>
        </p:nvSpPr>
        <p:spPr bwMode="auto">
          <a:xfrm>
            <a:off x="1985963" y="1745257"/>
            <a:ext cx="5721350" cy="47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82" name="Freeform 54"/>
          <p:cNvSpPr>
            <a:spLocks/>
          </p:cNvSpPr>
          <p:nvPr/>
        </p:nvSpPr>
        <p:spPr bwMode="auto">
          <a:xfrm>
            <a:off x="4862513" y="1745257"/>
            <a:ext cx="6350"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83" name="Freeform 55"/>
          <p:cNvSpPr>
            <a:spLocks/>
          </p:cNvSpPr>
          <p:nvPr/>
        </p:nvSpPr>
        <p:spPr bwMode="auto">
          <a:xfrm>
            <a:off x="4862513" y="1745257"/>
            <a:ext cx="6350"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84" name="Rectangle 56"/>
          <p:cNvSpPr>
            <a:spLocks noChangeArrowheads="1"/>
          </p:cNvSpPr>
          <p:nvPr/>
        </p:nvSpPr>
        <p:spPr bwMode="auto">
          <a:xfrm>
            <a:off x="4862513" y="1745257"/>
            <a:ext cx="6350" cy="4108450"/>
          </a:xfrm>
          <a:prstGeom prst="rect">
            <a:avLst/>
          </a:prstGeom>
          <a:solidFill>
            <a:srgbClr val="808080"/>
          </a:solidFill>
          <a:ln w="9525">
            <a:solidFill>
              <a:srgbClr val="000000"/>
            </a:solidFill>
            <a:miter lim="800000"/>
            <a:headEnd/>
            <a:tailEnd/>
          </a:ln>
        </p:spPr>
        <p:txBody>
          <a:bodyPr/>
          <a:lstStyle/>
          <a:p>
            <a:endParaRPr lang="en-US"/>
          </a:p>
        </p:txBody>
      </p:sp>
      <p:sp>
        <p:nvSpPr>
          <p:cNvPr id="739385" name="Freeform 57"/>
          <p:cNvSpPr>
            <a:spLocks/>
          </p:cNvSpPr>
          <p:nvPr/>
        </p:nvSpPr>
        <p:spPr bwMode="auto">
          <a:xfrm>
            <a:off x="2414588" y="1745257"/>
            <a:ext cx="4762"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86" name="Freeform 58"/>
          <p:cNvSpPr>
            <a:spLocks/>
          </p:cNvSpPr>
          <p:nvPr/>
        </p:nvSpPr>
        <p:spPr bwMode="auto">
          <a:xfrm>
            <a:off x="2414588" y="1745257"/>
            <a:ext cx="4762"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87" name="Rectangle 59"/>
          <p:cNvSpPr>
            <a:spLocks noChangeArrowheads="1"/>
          </p:cNvSpPr>
          <p:nvPr/>
        </p:nvSpPr>
        <p:spPr bwMode="auto">
          <a:xfrm>
            <a:off x="2414588" y="1745257"/>
            <a:ext cx="42862" cy="4108450"/>
          </a:xfrm>
          <a:prstGeom prst="rect">
            <a:avLst/>
          </a:prstGeom>
          <a:solidFill>
            <a:srgbClr val="808080"/>
          </a:solidFill>
          <a:ln w="9525">
            <a:solidFill>
              <a:srgbClr val="000000"/>
            </a:solidFill>
            <a:miter lim="800000"/>
            <a:headEnd/>
            <a:tailEnd/>
          </a:ln>
        </p:spPr>
        <p:txBody>
          <a:bodyPr/>
          <a:lstStyle/>
          <a:p>
            <a:endParaRPr lang="en-US"/>
          </a:p>
        </p:txBody>
      </p:sp>
      <p:sp>
        <p:nvSpPr>
          <p:cNvPr id="739388" name="Freeform 60"/>
          <p:cNvSpPr>
            <a:spLocks/>
          </p:cNvSpPr>
          <p:nvPr/>
        </p:nvSpPr>
        <p:spPr bwMode="auto">
          <a:xfrm>
            <a:off x="2452688" y="1745257"/>
            <a:ext cx="4762"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89" name="Freeform 61"/>
          <p:cNvSpPr>
            <a:spLocks/>
          </p:cNvSpPr>
          <p:nvPr/>
        </p:nvSpPr>
        <p:spPr bwMode="auto">
          <a:xfrm>
            <a:off x="2452688" y="1745257"/>
            <a:ext cx="4762"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90" name="Rectangle 62"/>
          <p:cNvSpPr>
            <a:spLocks noChangeArrowheads="1"/>
          </p:cNvSpPr>
          <p:nvPr/>
        </p:nvSpPr>
        <p:spPr bwMode="auto">
          <a:xfrm>
            <a:off x="2452688" y="1745257"/>
            <a:ext cx="4762" cy="41084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91" name="Freeform 63"/>
          <p:cNvSpPr>
            <a:spLocks/>
          </p:cNvSpPr>
          <p:nvPr/>
        </p:nvSpPr>
        <p:spPr bwMode="auto">
          <a:xfrm>
            <a:off x="1979613" y="3950295"/>
            <a:ext cx="6350" cy="2001837"/>
          </a:xfrm>
          <a:custGeom>
            <a:avLst/>
            <a:gdLst>
              <a:gd name="T0" fmla="*/ 0 w 13"/>
              <a:gd name="T1" fmla="*/ 7329 h 7329"/>
              <a:gd name="T2" fmla="*/ 13 w 13"/>
              <a:gd name="T3" fmla="*/ 7329 h 7329"/>
              <a:gd name="T4" fmla="*/ 0 w 13"/>
              <a:gd name="T5" fmla="*/ 0 h 7329"/>
              <a:gd name="T6" fmla="*/ 0 w 13"/>
              <a:gd name="T7" fmla="*/ 7329 h 7329"/>
            </a:gdLst>
            <a:ahLst/>
            <a:cxnLst>
              <a:cxn ang="0">
                <a:pos x="T0" y="T1"/>
              </a:cxn>
              <a:cxn ang="0">
                <a:pos x="T2" y="T3"/>
              </a:cxn>
              <a:cxn ang="0">
                <a:pos x="T4" y="T5"/>
              </a:cxn>
              <a:cxn ang="0">
                <a:pos x="T6" y="T7"/>
              </a:cxn>
            </a:cxnLst>
            <a:rect l="0" t="0" r="r" b="b"/>
            <a:pathLst>
              <a:path w="13" h="7329">
                <a:moveTo>
                  <a:pt x="0" y="7329"/>
                </a:moveTo>
                <a:lnTo>
                  <a:pt x="13" y="7329"/>
                </a:lnTo>
                <a:lnTo>
                  <a:pt x="0" y="0"/>
                </a:lnTo>
                <a:lnTo>
                  <a:pt x="0"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92" name="Freeform 64"/>
          <p:cNvSpPr>
            <a:spLocks/>
          </p:cNvSpPr>
          <p:nvPr/>
        </p:nvSpPr>
        <p:spPr bwMode="auto">
          <a:xfrm>
            <a:off x="1979613" y="3950295"/>
            <a:ext cx="6350" cy="2001837"/>
          </a:xfrm>
          <a:custGeom>
            <a:avLst/>
            <a:gdLst>
              <a:gd name="T0" fmla="*/ 13 w 13"/>
              <a:gd name="T1" fmla="*/ 7329 h 7329"/>
              <a:gd name="T2" fmla="*/ 0 w 13"/>
              <a:gd name="T3" fmla="*/ 0 h 7329"/>
              <a:gd name="T4" fmla="*/ 13 w 13"/>
              <a:gd name="T5" fmla="*/ 0 h 7329"/>
              <a:gd name="T6" fmla="*/ 13 w 13"/>
              <a:gd name="T7" fmla="*/ 7329 h 7329"/>
            </a:gdLst>
            <a:ahLst/>
            <a:cxnLst>
              <a:cxn ang="0">
                <a:pos x="T0" y="T1"/>
              </a:cxn>
              <a:cxn ang="0">
                <a:pos x="T2" y="T3"/>
              </a:cxn>
              <a:cxn ang="0">
                <a:pos x="T4" y="T5"/>
              </a:cxn>
              <a:cxn ang="0">
                <a:pos x="T6" y="T7"/>
              </a:cxn>
            </a:cxnLst>
            <a:rect l="0" t="0" r="r" b="b"/>
            <a:pathLst>
              <a:path w="13" h="7329">
                <a:moveTo>
                  <a:pt x="13" y="7329"/>
                </a:moveTo>
                <a:lnTo>
                  <a:pt x="0" y="0"/>
                </a:lnTo>
                <a:lnTo>
                  <a:pt x="13" y="0"/>
                </a:lnTo>
                <a:lnTo>
                  <a:pt x="13"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93" name="Rectangle 65"/>
          <p:cNvSpPr>
            <a:spLocks noChangeArrowheads="1"/>
          </p:cNvSpPr>
          <p:nvPr/>
        </p:nvSpPr>
        <p:spPr bwMode="auto">
          <a:xfrm>
            <a:off x="1979613" y="3950295"/>
            <a:ext cx="6350" cy="20018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94" name="Freeform 66"/>
          <p:cNvSpPr>
            <a:spLocks/>
          </p:cNvSpPr>
          <p:nvPr/>
        </p:nvSpPr>
        <p:spPr bwMode="auto">
          <a:xfrm>
            <a:off x="1979613" y="3851870"/>
            <a:ext cx="6350" cy="98425"/>
          </a:xfrm>
          <a:custGeom>
            <a:avLst/>
            <a:gdLst>
              <a:gd name="T0" fmla="*/ 0 w 13"/>
              <a:gd name="T1" fmla="*/ 365 h 365"/>
              <a:gd name="T2" fmla="*/ 13 w 13"/>
              <a:gd name="T3" fmla="*/ 365 h 365"/>
              <a:gd name="T4" fmla="*/ 0 w 13"/>
              <a:gd name="T5" fmla="*/ 0 h 365"/>
              <a:gd name="T6" fmla="*/ 0 w 13"/>
              <a:gd name="T7" fmla="*/ 365 h 365"/>
            </a:gdLst>
            <a:ahLst/>
            <a:cxnLst>
              <a:cxn ang="0">
                <a:pos x="T0" y="T1"/>
              </a:cxn>
              <a:cxn ang="0">
                <a:pos x="T2" y="T3"/>
              </a:cxn>
              <a:cxn ang="0">
                <a:pos x="T4" y="T5"/>
              </a:cxn>
              <a:cxn ang="0">
                <a:pos x="T6" y="T7"/>
              </a:cxn>
            </a:cxnLst>
            <a:rect l="0" t="0" r="r" b="b"/>
            <a:pathLst>
              <a:path w="13" h="365">
                <a:moveTo>
                  <a:pt x="0" y="365"/>
                </a:moveTo>
                <a:lnTo>
                  <a:pt x="13" y="365"/>
                </a:lnTo>
                <a:lnTo>
                  <a:pt x="0" y="0"/>
                </a:lnTo>
                <a:lnTo>
                  <a:pt x="0"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95" name="Freeform 67"/>
          <p:cNvSpPr>
            <a:spLocks/>
          </p:cNvSpPr>
          <p:nvPr/>
        </p:nvSpPr>
        <p:spPr bwMode="auto">
          <a:xfrm>
            <a:off x="1979613" y="3851870"/>
            <a:ext cx="6350" cy="98425"/>
          </a:xfrm>
          <a:custGeom>
            <a:avLst/>
            <a:gdLst>
              <a:gd name="T0" fmla="*/ 13 w 13"/>
              <a:gd name="T1" fmla="*/ 365 h 365"/>
              <a:gd name="T2" fmla="*/ 0 w 13"/>
              <a:gd name="T3" fmla="*/ 0 h 365"/>
              <a:gd name="T4" fmla="*/ 13 w 13"/>
              <a:gd name="T5" fmla="*/ 0 h 365"/>
              <a:gd name="T6" fmla="*/ 13 w 13"/>
              <a:gd name="T7" fmla="*/ 365 h 365"/>
            </a:gdLst>
            <a:ahLst/>
            <a:cxnLst>
              <a:cxn ang="0">
                <a:pos x="T0" y="T1"/>
              </a:cxn>
              <a:cxn ang="0">
                <a:pos x="T2" y="T3"/>
              </a:cxn>
              <a:cxn ang="0">
                <a:pos x="T4" y="T5"/>
              </a:cxn>
              <a:cxn ang="0">
                <a:pos x="T6" y="T7"/>
              </a:cxn>
            </a:cxnLst>
            <a:rect l="0" t="0" r="r" b="b"/>
            <a:pathLst>
              <a:path w="13" h="365">
                <a:moveTo>
                  <a:pt x="13" y="365"/>
                </a:moveTo>
                <a:lnTo>
                  <a:pt x="0" y="0"/>
                </a:lnTo>
                <a:lnTo>
                  <a:pt x="13" y="0"/>
                </a:lnTo>
                <a:lnTo>
                  <a:pt x="13"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96" name="Rectangle 68"/>
          <p:cNvSpPr>
            <a:spLocks noChangeArrowheads="1"/>
          </p:cNvSpPr>
          <p:nvPr/>
        </p:nvSpPr>
        <p:spPr bwMode="auto">
          <a:xfrm>
            <a:off x="1979613" y="3851870"/>
            <a:ext cx="6350" cy="98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397" name="Freeform 69"/>
          <p:cNvSpPr>
            <a:spLocks/>
          </p:cNvSpPr>
          <p:nvPr/>
        </p:nvSpPr>
        <p:spPr bwMode="auto">
          <a:xfrm>
            <a:off x="1963738" y="3796307"/>
            <a:ext cx="22225" cy="11113"/>
          </a:xfrm>
          <a:custGeom>
            <a:avLst/>
            <a:gdLst>
              <a:gd name="T0" fmla="*/ 69 w 69"/>
              <a:gd name="T1" fmla="*/ 0 h 29"/>
              <a:gd name="T2" fmla="*/ 69 w 69"/>
              <a:gd name="T3" fmla="*/ 14 h 29"/>
              <a:gd name="T4" fmla="*/ 0 w 69"/>
              <a:gd name="T5" fmla="*/ 29 h 29"/>
              <a:gd name="T6" fmla="*/ 69 w 69"/>
              <a:gd name="T7" fmla="*/ 0 h 29"/>
            </a:gdLst>
            <a:ahLst/>
            <a:cxnLst>
              <a:cxn ang="0">
                <a:pos x="T0" y="T1"/>
              </a:cxn>
              <a:cxn ang="0">
                <a:pos x="T2" y="T3"/>
              </a:cxn>
              <a:cxn ang="0">
                <a:pos x="T4" y="T5"/>
              </a:cxn>
              <a:cxn ang="0">
                <a:pos x="T6" y="T7"/>
              </a:cxn>
            </a:cxnLst>
            <a:rect l="0" t="0" r="r" b="b"/>
            <a:pathLst>
              <a:path w="69" h="29">
                <a:moveTo>
                  <a:pt x="69" y="0"/>
                </a:moveTo>
                <a:lnTo>
                  <a:pt x="69" y="14"/>
                </a:lnTo>
                <a:lnTo>
                  <a:pt x="0" y="29"/>
                </a:lnTo>
                <a:lnTo>
                  <a:pt x="6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98" name="Freeform 70"/>
          <p:cNvSpPr>
            <a:spLocks/>
          </p:cNvSpPr>
          <p:nvPr/>
        </p:nvSpPr>
        <p:spPr bwMode="auto">
          <a:xfrm>
            <a:off x="1963738" y="3802657"/>
            <a:ext cx="22225" cy="4763"/>
          </a:xfrm>
          <a:custGeom>
            <a:avLst/>
            <a:gdLst>
              <a:gd name="T0" fmla="*/ 69 w 69"/>
              <a:gd name="T1" fmla="*/ 0 h 26"/>
              <a:gd name="T2" fmla="*/ 0 w 69"/>
              <a:gd name="T3" fmla="*/ 15 h 26"/>
              <a:gd name="T4" fmla="*/ 9 w 69"/>
              <a:gd name="T5" fmla="*/ 26 h 26"/>
              <a:gd name="T6" fmla="*/ 69 w 69"/>
              <a:gd name="T7" fmla="*/ 0 h 26"/>
            </a:gdLst>
            <a:ahLst/>
            <a:cxnLst>
              <a:cxn ang="0">
                <a:pos x="T0" y="T1"/>
              </a:cxn>
              <a:cxn ang="0">
                <a:pos x="T2" y="T3"/>
              </a:cxn>
              <a:cxn ang="0">
                <a:pos x="T4" y="T5"/>
              </a:cxn>
              <a:cxn ang="0">
                <a:pos x="T6" y="T7"/>
              </a:cxn>
            </a:cxnLst>
            <a:rect l="0" t="0" r="r" b="b"/>
            <a:pathLst>
              <a:path w="69" h="26">
                <a:moveTo>
                  <a:pt x="69" y="0"/>
                </a:moveTo>
                <a:lnTo>
                  <a:pt x="0" y="15"/>
                </a:lnTo>
                <a:lnTo>
                  <a:pt x="9" y="26"/>
                </a:lnTo>
                <a:lnTo>
                  <a:pt x="6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399" name="Freeform 71"/>
          <p:cNvSpPr>
            <a:spLocks/>
          </p:cNvSpPr>
          <p:nvPr/>
        </p:nvSpPr>
        <p:spPr bwMode="auto">
          <a:xfrm>
            <a:off x="1963738" y="3796307"/>
            <a:ext cx="22225" cy="11113"/>
          </a:xfrm>
          <a:custGeom>
            <a:avLst/>
            <a:gdLst>
              <a:gd name="T0" fmla="*/ 69 w 69"/>
              <a:gd name="T1" fmla="*/ 0 h 40"/>
              <a:gd name="T2" fmla="*/ 69 w 69"/>
              <a:gd name="T3" fmla="*/ 14 h 40"/>
              <a:gd name="T4" fmla="*/ 9 w 69"/>
              <a:gd name="T5" fmla="*/ 40 h 40"/>
              <a:gd name="T6" fmla="*/ 0 w 69"/>
              <a:gd name="T7" fmla="*/ 29 h 40"/>
              <a:gd name="T8" fmla="*/ 69 w 69"/>
              <a:gd name="T9" fmla="*/ 0 h 40"/>
            </a:gdLst>
            <a:ahLst/>
            <a:cxnLst>
              <a:cxn ang="0">
                <a:pos x="T0" y="T1"/>
              </a:cxn>
              <a:cxn ang="0">
                <a:pos x="T2" y="T3"/>
              </a:cxn>
              <a:cxn ang="0">
                <a:pos x="T4" y="T5"/>
              </a:cxn>
              <a:cxn ang="0">
                <a:pos x="T6" y="T7"/>
              </a:cxn>
              <a:cxn ang="0">
                <a:pos x="T8" y="T9"/>
              </a:cxn>
            </a:cxnLst>
            <a:rect l="0" t="0" r="r" b="b"/>
            <a:pathLst>
              <a:path w="69" h="40">
                <a:moveTo>
                  <a:pt x="69" y="0"/>
                </a:moveTo>
                <a:lnTo>
                  <a:pt x="69" y="14"/>
                </a:lnTo>
                <a:lnTo>
                  <a:pt x="9" y="40"/>
                </a:lnTo>
                <a:lnTo>
                  <a:pt x="0" y="29"/>
                </a:lnTo>
                <a:lnTo>
                  <a:pt x="6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00" name="Freeform 72"/>
          <p:cNvSpPr>
            <a:spLocks/>
          </p:cNvSpPr>
          <p:nvPr/>
        </p:nvSpPr>
        <p:spPr bwMode="auto">
          <a:xfrm>
            <a:off x="1952625" y="3807420"/>
            <a:ext cx="11113" cy="19050"/>
          </a:xfrm>
          <a:custGeom>
            <a:avLst/>
            <a:gdLst>
              <a:gd name="T0" fmla="*/ 29 w 38"/>
              <a:gd name="T1" fmla="*/ 0 h 72"/>
              <a:gd name="T2" fmla="*/ 38 w 38"/>
              <a:gd name="T3" fmla="*/ 11 h 72"/>
              <a:gd name="T4" fmla="*/ 0 w 38"/>
              <a:gd name="T5" fmla="*/ 72 h 72"/>
              <a:gd name="T6" fmla="*/ 29 w 38"/>
              <a:gd name="T7" fmla="*/ 0 h 72"/>
            </a:gdLst>
            <a:ahLst/>
            <a:cxnLst>
              <a:cxn ang="0">
                <a:pos x="T0" y="T1"/>
              </a:cxn>
              <a:cxn ang="0">
                <a:pos x="T2" y="T3"/>
              </a:cxn>
              <a:cxn ang="0">
                <a:pos x="T4" y="T5"/>
              </a:cxn>
              <a:cxn ang="0">
                <a:pos x="T6" y="T7"/>
              </a:cxn>
            </a:cxnLst>
            <a:rect l="0" t="0" r="r" b="b"/>
            <a:pathLst>
              <a:path w="38" h="72">
                <a:moveTo>
                  <a:pt x="29" y="0"/>
                </a:moveTo>
                <a:lnTo>
                  <a:pt x="38" y="11"/>
                </a:lnTo>
                <a:lnTo>
                  <a:pt x="0" y="72"/>
                </a:lnTo>
                <a:lnTo>
                  <a:pt x="2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01" name="Freeform 73"/>
          <p:cNvSpPr>
            <a:spLocks/>
          </p:cNvSpPr>
          <p:nvPr/>
        </p:nvSpPr>
        <p:spPr bwMode="auto">
          <a:xfrm>
            <a:off x="1952625" y="3807420"/>
            <a:ext cx="11113" cy="19050"/>
          </a:xfrm>
          <a:custGeom>
            <a:avLst/>
            <a:gdLst>
              <a:gd name="T0" fmla="*/ 38 w 38"/>
              <a:gd name="T1" fmla="*/ 0 h 61"/>
              <a:gd name="T2" fmla="*/ 0 w 38"/>
              <a:gd name="T3" fmla="*/ 61 h 61"/>
              <a:gd name="T4" fmla="*/ 14 w 38"/>
              <a:gd name="T5" fmla="*/ 61 h 61"/>
              <a:gd name="T6" fmla="*/ 38 w 38"/>
              <a:gd name="T7" fmla="*/ 0 h 61"/>
            </a:gdLst>
            <a:ahLst/>
            <a:cxnLst>
              <a:cxn ang="0">
                <a:pos x="T0" y="T1"/>
              </a:cxn>
              <a:cxn ang="0">
                <a:pos x="T2" y="T3"/>
              </a:cxn>
              <a:cxn ang="0">
                <a:pos x="T4" y="T5"/>
              </a:cxn>
              <a:cxn ang="0">
                <a:pos x="T6" y="T7"/>
              </a:cxn>
            </a:cxnLst>
            <a:rect l="0" t="0" r="r" b="b"/>
            <a:pathLst>
              <a:path w="38" h="61">
                <a:moveTo>
                  <a:pt x="38" y="0"/>
                </a:moveTo>
                <a:lnTo>
                  <a:pt x="0" y="61"/>
                </a:lnTo>
                <a:lnTo>
                  <a:pt x="14" y="61"/>
                </a:lnTo>
                <a:lnTo>
                  <a:pt x="38"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02" name="Freeform 74"/>
          <p:cNvSpPr>
            <a:spLocks/>
          </p:cNvSpPr>
          <p:nvPr/>
        </p:nvSpPr>
        <p:spPr bwMode="auto">
          <a:xfrm>
            <a:off x="1952625" y="3807420"/>
            <a:ext cx="11113" cy="19050"/>
          </a:xfrm>
          <a:custGeom>
            <a:avLst/>
            <a:gdLst>
              <a:gd name="T0" fmla="*/ 29 w 38"/>
              <a:gd name="T1" fmla="*/ 0 h 72"/>
              <a:gd name="T2" fmla="*/ 38 w 38"/>
              <a:gd name="T3" fmla="*/ 11 h 72"/>
              <a:gd name="T4" fmla="*/ 14 w 38"/>
              <a:gd name="T5" fmla="*/ 72 h 72"/>
              <a:gd name="T6" fmla="*/ 0 w 38"/>
              <a:gd name="T7" fmla="*/ 72 h 72"/>
              <a:gd name="T8" fmla="*/ 29 w 38"/>
              <a:gd name="T9" fmla="*/ 0 h 72"/>
            </a:gdLst>
            <a:ahLst/>
            <a:cxnLst>
              <a:cxn ang="0">
                <a:pos x="T0" y="T1"/>
              </a:cxn>
              <a:cxn ang="0">
                <a:pos x="T2" y="T3"/>
              </a:cxn>
              <a:cxn ang="0">
                <a:pos x="T4" y="T5"/>
              </a:cxn>
              <a:cxn ang="0">
                <a:pos x="T6" y="T7"/>
              </a:cxn>
              <a:cxn ang="0">
                <a:pos x="T8" y="T9"/>
              </a:cxn>
            </a:cxnLst>
            <a:rect l="0" t="0" r="r" b="b"/>
            <a:pathLst>
              <a:path w="38" h="72">
                <a:moveTo>
                  <a:pt x="29" y="0"/>
                </a:moveTo>
                <a:lnTo>
                  <a:pt x="38" y="11"/>
                </a:lnTo>
                <a:lnTo>
                  <a:pt x="14" y="72"/>
                </a:lnTo>
                <a:lnTo>
                  <a:pt x="0" y="72"/>
                </a:lnTo>
                <a:lnTo>
                  <a:pt x="2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03" name="Freeform 75"/>
          <p:cNvSpPr>
            <a:spLocks/>
          </p:cNvSpPr>
          <p:nvPr/>
        </p:nvSpPr>
        <p:spPr bwMode="auto">
          <a:xfrm>
            <a:off x="1952625" y="3826470"/>
            <a:ext cx="11113" cy="19050"/>
          </a:xfrm>
          <a:custGeom>
            <a:avLst/>
            <a:gdLst>
              <a:gd name="T0" fmla="*/ 0 w 29"/>
              <a:gd name="T1" fmla="*/ 0 h 70"/>
              <a:gd name="T2" fmla="*/ 14 w 29"/>
              <a:gd name="T3" fmla="*/ 0 h 70"/>
              <a:gd name="T4" fmla="*/ 29 w 29"/>
              <a:gd name="T5" fmla="*/ 70 h 70"/>
              <a:gd name="T6" fmla="*/ 0 w 29"/>
              <a:gd name="T7" fmla="*/ 0 h 70"/>
            </a:gdLst>
            <a:ahLst/>
            <a:cxnLst>
              <a:cxn ang="0">
                <a:pos x="T0" y="T1"/>
              </a:cxn>
              <a:cxn ang="0">
                <a:pos x="T2" y="T3"/>
              </a:cxn>
              <a:cxn ang="0">
                <a:pos x="T4" y="T5"/>
              </a:cxn>
              <a:cxn ang="0">
                <a:pos x="T6" y="T7"/>
              </a:cxn>
            </a:cxnLst>
            <a:rect l="0" t="0" r="r" b="b"/>
            <a:pathLst>
              <a:path w="29" h="70">
                <a:moveTo>
                  <a:pt x="0" y="0"/>
                </a:moveTo>
                <a:lnTo>
                  <a:pt x="14" y="0"/>
                </a:lnTo>
                <a:lnTo>
                  <a:pt x="29" y="70"/>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04" name="Freeform 76"/>
          <p:cNvSpPr>
            <a:spLocks/>
          </p:cNvSpPr>
          <p:nvPr/>
        </p:nvSpPr>
        <p:spPr bwMode="auto">
          <a:xfrm>
            <a:off x="1957388" y="3826470"/>
            <a:ext cx="6350" cy="19050"/>
          </a:xfrm>
          <a:custGeom>
            <a:avLst/>
            <a:gdLst>
              <a:gd name="T0" fmla="*/ 0 w 24"/>
              <a:gd name="T1" fmla="*/ 0 h 70"/>
              <a:gd name="T2" fmla="*/ 15 w 24"/>
              <a:gd name="T3" fmla="*/ 70 h 70"/>
              <a:gd name="T4" fmla="*/ 24 w 24"/>
              <a:gd name="T5" fmla="*/ 61 h 70"/>
              <a:gd name="T6" fmla="*/ 0 w 24"/>
              <a:gd name="T7" fmla="*/ 0 h 70"/>
            </a:gdLst>
            <a:ahLst/>
            <a:cxnLst>
              <a:cxn ang="0">
                <a:pos x="T0" y="T1"/>
              </a:cxn>
              <a:cxn ang="0">
                <a:pos x="T2" y="T3"/>
              </a:cxn>
              <a:cxn ang="0">
                <a:pos x="T4" y="T5"/>
              </a:cxn>
              <a:cxn ang="0">
                <a:pos x="T6" y="T7"/>
              </a:cxn>
            </a:cxnLst>
            <a:rect l="0" t="0" r="r" b="b"/>
            <a:pathLst>
              <a:path w="24" h="70">
                <a:moveTo>
                  <a:pt x="0" y="0"/>
                </a:moveTo>
                <a:lnTo>
                  <a:pt x="15" y="70"/>
                </a:lnTo>
                <a:lnTo>
                  <a:pt x="24" y="61"/>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05" name="Freeform 77"/>
          <p:cNvSpPr>
            <a:spLocks/>
          </p:cNvSpPr>
          <p:nvPr/>
        </p:nvSpPr>
        <p:spPr bwMode="auto">
          <a:xfrm>
            <a:off x="1952625" y="3826470"/>
            <a:ext cx="11113" cy="19050"/>
          </a:xfrm>
          <a:custGeom>
            <a:avLst/>
            <a:gdLst>
              <a:gd name="T0" fmla="*/ 0 w 38"/>
              <a:gd name="T1" fmla="*/ 0 h 70"/>
              <a:gd name="T2" fmla="*/ 14 w 38"/>
              <a:gd name="T3" fmla="*/ 0 h 70"/>
              <a:gd name="T4" fmla="*/ 38 w 38"/>
              <a:gd name="T5" fmla="*/ 61 h 70"/>
              <a:gd name="T6" fmla="*/ 29 w 38"/>
              <a:gd name="T7" fmla="*/ 70 h 70"/>
              <a:gd name="T8" fmla="*/ 0 w 38"/>
              <a:gd name="T9" fmla="*/ 0 h 70"/>
            </a:gdLst>
            <a:ahLst/>
            <a:cxnLst>
              <a:cxn ang="0">
                <a:pos x="T0" y="T1"/>
              </a:cxn>
              <a:cxn ang="0">
                <a:pos x="T2" y="T3"/>
              </a:cxn>
              <a:cxn ang="0">
                <a:pos x="T4" y="T5"/>
              </a:cxn>
              <a:cxn ang="0">
                <a:pos x="T6" y="T7"/>
              </a:cxn>
              <a:cxn ang="0">
                <a:pos x="T8" y="T9"/>
              </a:cxn>
            </a:cxnLst>
            <a:rect l="0" t="0" r="r" b="b"/>
            <a:pathLst>
              <a:path w="38" h="70">
                <a:moveTo>
                  <a:pt x="0" y="0"/>
                </a:moveTo>
                <a:lnTo>
                  <a:pt x="14" y="0"/>
                </a:lnTo>
                <a:lnTo>
                  <a:pt x="38" y="61"/>
                </a:lnTo>
                <a:lnTo>
                  <a:pt x="29" y="70"/>
                </a:lnTo>
                <a:lnTo>
                  <a:pt x="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06" name="Freeform 78"/>
          <p:cNvSpPr>
            <a:spLocks/>
          </p:cNvSpPr>
          <p:nvPr/>
        </p:nvSpPr>
        <p:spPr bwMode="auto">
          <a:xfrm>
            <a:off x="1963738" y="3840757"/>
            <a:ext cx="22225" cy="11113"/>
          </a:xfrm>
          <a:custGeom>
            <a:avLst/>
            <a:gdLst>
              <a:gd name="T0" fmla="*/ 0 w 69"/>
              <a:gd name="T1" fmla="*/ 9 h 39"/>
              <a:gd name="T2" fmla="*/ 9 w 69"/>
              <a:gd name="T3" fmla="*/ 0 h 39"/>
              <a:gd name="T4" fmla="*/ 69 w 69"/>
              <a:gd name="T5" fmla="*/ 39 h 39"/>
              <a:gd name="T6" fmla="*/ 0 w 69"/>
              <a:gd name="T7" fmla="*/ 9 h 39"/>
            </a:gdLst>
            <a:ahLst/>
            <a:cxnLst>
              <a:cxn ang="0">
                <a:pos x="T0" y="T1"/>
              </a:cxn>
              <a:cxn ang="0">
                <a:pos x="T2" y="T3"/>
              </a:cxn>
              <a:cxn ang="0">
                <a:pos x="T4" y="T5"/>
              </a:cxn>
              <a:cxn ang="0">
                <a:pos x="T6" y="T7"/>
              </a:cxn>
            </a:cxnLst>
            <a:rect l="0" t="0" r="r" b="b"/>
            <a:pathLst>
              <a:path w="69" h="39">
                <a:moveTo>
                  <a:pt x="0" y="9"/>
                </a:moveTo>
                <a:lnTo>
                  <a:pt x="9" y="0"/>
                </a:lnTo>
                <a:lnTo>
                  <a:pt x="69" y="39"/>
                </a:lnTo>
                <a:lnTo>
                  <a:pt x="0"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07" name="Freeform 79"/>
          <p:cNvSpPr>
            <a:spLocks/>
          </p:cNvSpPr>
          <p:nvPr/>
        </p:nvSpPr>
        <p:spPr bwMode="auto">
          <a:xfrm>
            <a:off x="1963738" y="3840757"/>
            <a:ext cx="22225" cy="11113"/>
          </a:xfrm>
          <a:custGeom>
            <a:avLst/>
            <a:gdLst>
              <a:gd name="T0" fmla="*/ 0 w 60"/>
              <a:gd name="T1" fmla="*/ 0 h 39"/>
              <a:gd name="T2" fmla="*/ 60 w 60"/>
              <a:gd name="T3" fmla="*/ 39 h 39"/>
              <a:gd name="T4" fmla="*/ 60 w 60"/>
              <a:gd name="T5" fmla="*/ 26 h 39"/>
              <a:gd name="T6" fmla="*/ 0 w 60"/>
              <a:gd name="T7" fmla="*/ 0 h 39"/>
            </a:gdLst>
            <a:ahLst/>
            <a:cxnLst>
              <a:cxn ang="0">
                <a:pos x="T0" y="T1"/>
              </a:cxn>
              <a:cxn ang="0">
                <a:pos x="T2" y="T3"/>
              </a:cxn>
              <a:cxn ang="0">
                <a:pos x="T4" y="T5"/>
              </a:cxn>
              <a:cxn ang="0">
                <a:pos x="T6" y="T7"/>
              </a:cxn>
            </a:cxnLst>
            <a:rect l="0" t="0" r="r" b="b"/>
            <a:pathLst>
              <a:path w="60" h="39">
                <a:moveTo>
                  <a:pt x="0" y="0"/>
                </a:moveTo>
                <a:lnTo>
                  <a:pt x="60" y="39"/>
                </a:lnTo>
                <a:lnTo>
                  <a:pt x="60" y="26"/>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08" name="Freeform 80"/>
          <p:cNvSpPr>
            <a:spLocks/>
          </p:cNvSpPr>
          <p:nvPr/>
        </p:nvSpPr>
        <p:spPr bwMode="auto">
          <a:xfrm>
            <a:off x="1963738" y="3840757"/>
            <a:ext cx="22225" cy="11113"/>
          </a:xfrm>
          <a:custGeom>
            <a:avLst/>
            <a:gdLst>
              <a:gd name="T0" fmla="*/ 0 w 69"/>
              <a:gd name="T1" fmla="*/ 9 h 39"/>
              <a:gd name="T2" fmla="*/ 9 w 69"/>
              <a:gd name="T3" fmla="*/ 0 h 39"/>
              <a:gd name="T4" fmla="*/ 69 w 69"/>
              <a:gd name="T5" fmla="*/ 26 h 39"/>
              <a:gd name="T6" fmla="*/ 69 w 69"/>
              <a:gd name="T7" fmla="*/ 39 h 39"/>
              <a:gd name="T8" fmla="*/ 0 w 69"/>
              <a:gd name="T9" fmla="*/ 9 h 39"/>
            </a:gdLst>
            <a:ahLst/>
            <a:cxnLst>
              <a:cxn ang="0">
                <a:pos x="T0" y="T1"/>
              </a:cxn>
              <a:cxn ang="0">
                <a:pos x="T2" y="T3"/>
              </a:cxn>
              <a:cxn ang="0">
                <a:pos x="T4" y="T5"/>
              </a:cxn>
              <a:cxn ang="0">
                <a:pos x="T6" y="T7"/>
              </a:cxn>
              <a:cxn ang="0">
                <a:pos x="T8" y="T9"/>
              </a:cxn>
            </a:cxnLst>
            <a:rect l="0" t="0" r="r" b="b"/>
            <a:pathLst>
              <a:path w="69" h="39">
                <a:moveTo>
                  <a:pt x="0" y="9"/>
                </a:moveTo>
                <a:lnTo>
                  <a:pt x="9" y="0"/>
                </a:lnTo>
                <a:lnTo>
                  <a:pt x="69" y="26"/>
                </a:lnTo>
                <a:lnTo>
                  <a:pt x="69" y="39"/>
                </a:lnTo>
                <a:lnTo>
                  <a:pt x="0"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09" name="Freeform 81"/>
          <p:cNvSpPr>
            <a:spLocks/>
          </p:cNvSpPr>
          <p:nvPr/>
        </p:nvSpPr>
        <p:spPr bwMode="auto">
          <a:xfrm>
            <a:off x="1985963" y="3791545"/>
            <a:ext cx="15875" cy="11112"/>
          </a:xfrm>
          <a:custGeom>
            <a:avLst/>
            <a:gdLst>
              <a:gd name="T0" fmla="*/ 0 w 71"/>
              <a:gd name="T1" fmla="*/ 30 h 30"/>
              <a:gd name="T2" fmla="*/ 0 w 71"/>
              <a:gd name="T3" fmla="*/ 16 h 30"/>
              <a:gd name="T4" fmla="*/ 71 w 71"/>
              <a:gd name="T5" fmla="*/ 0 h 30"/>
              <a:gd name="T6" fmla="*/ 0 w 71"/>
              <a:gd name="T7" fmla="*/ 30 h 30"/>
            </a:gdLst>
            <a:ahLst/>
            <a:cxnLst>
              <a:cxn ang="0">
                <a:pos x="T0" y="T1"/>
              </a:cxn>
              <a:cxn ang="0">
                <a:pos x="T2" y="T3"/>
              </a:cxn>
              <a:cxn ang="0">
                <a:pos x="T4" y="T5"/>
              </a:cxn>
              <a:cxn ang="0">
                <a:pos x="T6" y="T7"/>
              </a:cxn>
            </a:cxnLst>
            <a:rect l="0" t="0" r="r" b="b"/>
            <a:pathLst>
              <a:path w="71" h="30">
                <a:moveTo>
                  <a:pt x="0" y="30"/>
                </a:moveTo>
                <a:lnTo>
                  <a:pt x="0" y="16"/>
                </a:lnTo>
                <a:lnTo>
                  <a:pt x="71" y="0"/>
                </a:lnTo>
                <a:lnTo>
                  <a:pt x="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10" name="Freeform 82"/>
          <p:cNvSpPr>
            <a:spLocks/>
          </p:cNvSpPr>
          <p:nvPr/>
        </p:nvSpPr>
        <p:spPr bwMode="auto">
          <a:xfrm>
            <a:off x="1985963" y="3791545"/>
            <a:ext cx="15875" cy="4762"/>
          </a:xfrm>
          <a:custGeom>
            <a:avLst/>
            <a:gdLst>
              <a:gd name="T0" fmla="*/ 0 w 71"/>
              <a:gd name="T1" fmla="*/ 26 h 26"/>
              <a:gd name="T2" fmla="*/ 71 w 71"/>
              <a:gd name="T3" fmla="*/ 10 h 26"/>
              <a:gd name="T4" fmla="*/ 62 w 71"/>
              <a:gd name="T5" fmla="*/ 0 h 26"/>
              <a:gd name="T6" fmla="*/ 0 w 71"/>
              <a:gd name="T7" fmla="*/ 26 h 26"/>
            </a:gdLst>
            <a:ahLst/>
            <a:cxnLst>
              <a:cxn ang="0">
                <a:pos x="T0" y="T1"/>
              </a:cxn>
              <a:cxn ang="0">
                <a:pos x="T2" y="T3"/>
              </a:cxn>
              <a:cxn ang="0">
                <a:pos x="T4" y="T5"/>
              </a:cxn>
              <a:cxn ang="0">
                <a:pos x="T6" y="T7"/>
              </a:cxn>
            </a:cxnLst>
            <a:rect l="0" t="0" r="r" b="b"/>
            <a:pathLst>
              <a:path w="71" h="26">
                <a:moveTo>
                  <a:pt x="0" y="26"/>
                </a:moveTo>
                <a:lnTo>
                  <a:pt x="71" y="10"/>
                </a:lnTo>
                <a:lnTo>
                  <a:pt x="62" y="0"/>
                </a:lnTo>
                <a:lnTo>
                  <a:pt x="0" y="2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11" name="Freeform 83"/>
          <p:cNvSpPr>
            <a:spLocks/>
          </p:cNvSpPr>
          <p:nvPr/>
        </p:nvSpPr>
        <p:spPr bwMode="auto">
          <a:xfrm>
            <a:off x="1985963" y="3791545"/>
            <a:ext cx="15875" cy="11112"/>
          </a:xfrm>
          <a:custGeom>
            <a:avLst/>
            <a:gdLst>
              <a:gd name="T0" fmla="*/ 0 w 71"/>
              <a:gd name="T1" fmla="*/ 40 h 40"/>
              <a:gd name="T2" fmla="*/ 0 w 71"/>
              <a:gd name="T3" fmla="*/ 26 h 40"/>
              <a:gd name="T4" fmla="*/ 62 w 71"/>
              <a:gd name="T5" fmla="*/ 0 h 40"/>
              <a:gd name="T6" fmla="*/ 71 w 71"/>
              <a:gd name="T7" fmla="*/ 10 h 40"/>
              <a:gd name="T8" fmla="*/ 0 w 71"/>
              <a:gd name="T9" fmla="*/ 40 h 40"/>
            </a:gdLst>
            <a:ahLst/>
            <a:cxnLst>
              <a:cxn ang="0">
                <a:pos x="T0" y="T1"/>
              </a:cxn>
              <a:cxn ang="0">
                <a:pos x="T2" y="T3"/>
              </a:cxn>
              <a:cxn ang="0">
                <a:pos x="T4" y="T5"/>
              </a:cxn>
              <a:cxn ang="0">
                <a:pos x="T6" y="T7"/>
              </a:cxn>
              <a:cxn ang="0">
                <a:pos x="T8" y="T9"/>
              </a:cxn>
            </a:cxnLst>
            <a:rect l="0" t="0" r="r" b="b"/>
            <a:pathLst>
              <a:path w="71" h="40">
                <a:moveTo>
                  <a:pt x="0" y="40"/>
                </a:moveTo>
                <a:lnTo>
                  <a:pt x="0" y="26"/>
                </a:lnTo>
                <a:lnTo>
                  <a:pt x="62" y="0"/>
                </a:lnTo>
                <a:lnTo>
                  <a:pt x="71" y="10"/>
                </a:lnTo>
                <a:lnTo>
                  <a:pt x="0" y="4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12" name="Freeform 84"/>
          <p:cNvSpPr>
            <a:spLocks/>
          </p:cNvSpPr>
          <p:nvPr/>
        </p:nvSpPr>
        <p:spPr bwMode="auto">
          <a:xfrm>
            <a:off x="2001838" y="3772495"/>
            <a:ext cx="11112" cy="19050"/>
          </a:xfrm>
          <a:custGeom>
            <a:avLst/>
            <a:gdLst>
              <a:gd name="T0" fmla="*/ 9 w 38"/>
              <a:gd name="T1" fmla="*/ 71 h 71"/>
              <a:gd name="T2" fmla="*/ 0 w 38"/>
              <a:gd name="T3" fmla="*/ 61 h 71"/>
              <a:gd name="T4" fmla="*/ 38 w 38"/>
              <a:gd name="T5" fmla="*/ 0 h 71"/>
              <a:gd name="T6" fmla="*/ 9 w 38"/>
              <a:gd name="T7" fmla="*/ 71 h 71"/>
            </a:gdLst>
            <a:ahLst/>
            <a:cxnLst>
              <a:cxn ang="0">
                <a:pos x="T0" y="T1"/>
              </a:cxn>
              <a:cxn ang="0">
                <a:pos x="T2" y="T3"/>
              </a:cxn>
              <a:cxn ang="0">
                <a:pos x="T4" y="T5"/>
              </a:cxn>
              <a:cxn ang="0">
                <a:pos x="T6" y="T7"/>
              </a:cxn>
            </a:cxnLst>
            <a:rect l="0" t="0" r="r" b="b"/>
            <a:pathLst>
              <a:path w="38" h="71">
                <a:moveTo>
                  <a:pt x="9" y="71"/>
                </a:moveTo>
                <a:lnTo>
                  <a:pt x="0" y="61"/>
                </a:lnTo>
                <a:lnTo>
                  <a:pt x="38" y="0"/>
                </a:lnTo>
                <a:lnTo>
                  <a:pt x="9" y="7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13" name="Freeform 85"/>
          <p:cNvSpPr>
            <a:spLocks/>
          </p:cNvSpPr>
          <p:nvPr/>
        </p:nvSpPr>
        <p:spPr bwMode="auto">
          <a:xfrm>
            <a:off x="2001838" y="3772495"/>
            <a:ext cx="11112" cy="19050"/>
          </a:xfrm>
          <a:custGeom>
            <a:avLst/>
            <a:gdLst>
              <a:gd name="T0" fmla="*/ 0 w 38"/>
              <a:gd name="T1" fmla="*/ 61 h 61"/>
              <a:gd name="T2" fmla="*/ 38 w 38"/>
              <a:gd name="T3" fmla="*/ 0 h 61"/>
              <a:gd name="T4" fmla="*/ 24 w 38"/>
              <a:gd name="T5" fmla="*/ 0 h 61"/>
              <a:gd name="T6" fmla="*/ 0 w 38"/>
              <a:gd name="T7" fmla="*/ 61 h 61"/>
            </a:gdLst>
            <a:ahLst/>
            <a:cxnLst>
              <a:cxn ang="0">
                <a:pos x="T0" y="T1"/>
              </a:cxn>
              <a:cxn ang="0">
                <a:pos x="T2" y="T3"/>
              </a:cxn>
              <a:cxn ang="0">
                <a:pos x="T4" y="T5"/>
              </a:cxn>
              <a:cxn ang="0">
                <a:pos x="T6" y="T7"/>
              </a:cxn>
            </a:cxnLst>
            <a:rect l="0" t="0" r="r" b="b"/>
            <a:pathLst>
              <a:path w="38" h="61">
                <a:moveTo>
                  <a:pt x="0" y="61"/>
                </a:moveTo>
                <a:lnTo>
                  <a:pt x="38" y="0"/>
                </a:lnTo>
                <a:lnTo>
                  <a:pt x="24" y="0"/>
                </a:lnTo>
                <a:lnTo>
                  <a:pt x="0" y="6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14" name="Freeform 86"/>
          <p:cNvSpPr>
            <a:spLocks/>
          </p:cNvSpPr>
          <p:nvPr/>
        </p:nvSpPr>
        <p:spPr bwMode="auto">
          <a:xfrm>
            <a:off x="2001838" y="3772495"/>
            <a:ext cx="11112" cy="19050"/>
          </a:xfrm>
          <a:custGeom>
            <a:avLst/>
            <a:gdLst>
              <a:gd name="T0" fmla="*/ 9 w 38"/>
              <a:gd name="T1" fmla="*/ 71 h 71"/>
              <a:gd name="T2" fmla="*/ 0 w 38"/>
              <a:gd name="T3" fmla="*/ 61 h 71"/>
              <a:gd name="T4" fmla="*/ 24 w 38"/>
              <a:gd name="T5" fmla="*/ 0 h 71"/>
              <a:gd name="T6" fmla="*/ 38 w 38"/>
              <a:gd name="T7" fmla="*/ 0 h 71"/>
              <a:gd name="T8" fmla="*/ 9 w 38"/>
              <a:gd name="T9" fmla="*/ 71 h 71"/>
            </a:gdLst>
            <a:ahLst/>
            <a:cxnLst>
              <a:cxn ang="0">
                <a:pos x="T0" y="T1"/>
              </a:cxn>
              <a:cxn ang="0">
                <a:pos x="T2" y="T3"/>
              </a:cxn>
              <a:cxn ang="0">
                <a:pos x="T4" y="T5"/>
              </a:cxn>
              <a:cxn ang="0">
                <a:pos x="T6" y="T7"/>
              </a:cxn>
              <a:cxn ang="0">
                <a:pos x="T8" y="T9"/>
              </a:cxn>
            </a:cxnLst>
            <a:rect l="0" t="0" r="r" b="b"/>
            <a:pathLst>
              <a:path w="38" h="71">
                <a:moveTo>
                  <a:pt x="9" y="71"/>
                </a:moveTo>
                <a:lnTo>
                  <a:pt x="0" y="61"/>
                </a:lnTo>
                <a:lnTo>
                  <a:pt x="24" y="0"/>
                </a:lnTo>
                <a:lnTo>
                  <a:pt x="38" y="0"/>
                </a:lnTo>
                <a:lnTo>
                  <a:pt x="9" y="71"/>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15" name="Freeform 87"/>
          <p:cNvSpPr>
            <a:spLocks/>
          </p:cNvSpPr>
          <p:nvPr/>
        </p:nvSpPr>
        <p:spPr bwMode="auto">
          <a:xfrm>
            <a:off x="2001838" y="3753445"/>
            <a:ext cx="11112" cy="19050"/>
          </a:xfrm>
          <a:custGeom>
            <a:avLst/>
            <a:gdLst>
              <a:gd name="T0" fmla="*/ 29 w 29"/>
              <a:gd name="T1" fmla="*/ 70 h 70"/>
              <a:gd name="T2" fmla="*/ 15 w 29"/>
              <a:gd name="T3" fmla="*/ 70 h 70"/>
              <a:gd name="T4" fmla="*/ 0 w 29"/>
              <a:gd name="T5" fmla="*/ 0 h 70"/>
              <a:gd name="T6" fmla="*/ 29 w 29"/>
              <a:gd name="T7" fmla="*/ 70 h 70"/>
            </a:gdLst>
            <a:ahLst/>
            <a:cxnLst>
              <a:cxn ang="0">
                <a:pos x="T0" y="T1"/>
              </a:cxn>
              <a:cxn ang="0">
                <a:pos x="T2" y="T3"/>
              </a:cxn>
              <a:cxn ang="0">
                <a:pos x="T4" y="T5"/>
              </a:cxn>
              <a:cxn ang="0">
                <a:pos x="T6" y="T7"/>
              </a:cxn>
            </a:cxnLst>
            <a:rect l="0" t="0" r="r" b="b"/>
            <a:pathLst>
              <a:path w="29" h="70">
                <a:moveTo>
                  <a:pt x="29" y="70"/>
                </a:moveTo>
                <a:lnTo>
                  <a:pt x="15" y="70"/>
                </a:lnTo>
                <a:lnTo>
                  <a:pt x="0" y="0"/>
                </a:lnTo>
                <a:lnTo>
                  <a:pt x="29"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16" name="Freeform 88"/>
          <p:cNvSpPr>
            <a:spLocks/>
          </p:cNvSpPr>
          <p:nvPr/>
        </p:nvSpPr>
        <p:spPr bwMode="auto">
          <a:xfrm>
            <a:off x="2001838" y="3753445"/>
            <a:ext cx="6350" cy="19050"/>
          </a:xfrm>
          <a:custGeom>
            <a:avLst/>
            <a:gdLst>
              <a:gd name="T0" fmla="*/ 24 w 24"/>
              <a:gd name="T1" fmla="*/ 70 h 70"/>
              <a:gd name="T2" fmla="*/ 9 w 24"/>
              <a:gd name="T3" fmla="*/ 0 h 70"/>
              <a:gd name="T4" fmla="*/ 0 w 24"/>
              <a:gd name="T5" fmla="*/ 9 h 70"/>
              <a:gd name="T6" fmla="*/ 24 w 24"/>
              <a:gd name="T7" fmla="*/ 70 h 70"/>
            </a:gdLst>
            <a:ahLst/>
            <a:cxnLst>
              <a:cxn ang="0">
                <a:pos x="T0" y="T1"/>
              </a:cxn>
              <a:cxn ang="0">
                <a:pos x="T2" y="T3"/>
              </a:cxn>
              <a:cxn ang="0">
                <a:pos x="T4" y="T5"/>
              </a:cxn>
              <a:cxn ang="0">
                <a:pos x="T6" y="T7"/>
              </a:cxn>
            </a:cxnLst>
            <a:rect l="0" t="0" r="r" b="b"/>
            <a:pathLst>
              <a:path w="24" h="70">
                <a:moveTo>
                  <a:pt x="24" y="70"/>
                </a:moveTo>
                <a:lnTo>
                  <a:pt x="9" y="0"/>
                </a:lnTo>
                <a:lnTo>
                  <a:pt x="0" y="9"/>
                </a:lnTo>
                <a:lnTo>
                  <a:pt x="24"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17" name="Freeform 89"/>
          <p:cNvSpPr>
            <a:spLocks/>
          </p:cNvSpPr>
          <p:nvPr/>
        </p:nvSpPr>
        <p:spPr bwMode="auto">
          <a:xfrm>
            <a:off x="2001838" y="3753445"/>
            <a:ext cx="11112" cy="19050"/>
          </a:xfrm>
          <a:custGeom>
            <a:avLst/>
            <a:gdLst>
              <a:gd name="T0" fmla="*/ 38 w 38"/>
              <a:gd name="T1" fmla="*/ 70 h 70"/>
              <a:gd name="T2" fmla="*/ 24 w 38"/>
              <a:gd name="T3" fmla="*/ 70 h 70"/>
              <a:gd name="T4" fmla="*/ 0 w 38"/>
              <a:gd name="T5" fmla="*/ 9 h 70"/>
              <a:gd name="T6" fmla="*/ 9 w 38"/>
              <a:gd name="T7" fmla="*/ 0 h 70"/>
              <a:gd name="T8" fmla="*/ 38 w 38"/>
              <a:gd name="T9" fmla="*/ 70 h 70"/>
            </a:gdLst>
            <a:ahLst/>
            <a:cxnLst>
              <a:cxn ang="0">
                <a:pos x="T0" y="T1"/>
              </a:cxn>
              <a:cxn ang="0">
                <a:pos x="T2" y="T3"/>
              </a:cxn>
              <a:cxn ang="0">
                <a:pos x="T4" y="T5"/>
              </a:cxn>
              <a:cxn ang="0">
                <a:pos x="T6" y="T7"/>
              </a:cxn>
              <a:cxn ang="0">
                <a:pos x="T8" y="T9"/>
              </a:cxn>
            </a:cxnLst>
            <a:rect l="0" t="0" r="r" b="b"/>
            <a:pathLst>
              <a:path w="38" h="70">
                <a:moveTo>
                  <a:pt x="38" y="70"/>
                </a:moveTo>
                <a:lnTo>
                  <a:pt x="24" y="70"/>
                </a:lnTo>
                <a:lnTo>
                  <a:pt x="0" y="9"/>
                </a:lnTo>
                <a:lnTo>
                  <a:pt x="9" y="0"/>
                </a:lnTo>
                <a:lnTo>
                  <a:pt x="38"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18" name="Freeform 90"/>
          <p:cNvSpPr>
            <a:spLocks/>
          </p:cNvSpPr>
          <p:nvPr/>
        </p:nvSpPr>
        <p:spPr bwMode="auto">
          <a:xfrm>
            <a:off x="1985963" y="3747095"/>
            <a:ext cx="15875" cy="11112"/>
          </a:xfrm>
          <a:custGeom>
            <a:avLst/>
            <a:gdLst>
              <a:gd name="T0" fmla="*/ 71 w 71"/>
              <a:gd name="T1" fmla="*/ 30 h 39"/>
              <a:gd name="T2" fmla="*/ 62 w 71"/>
              <a:gd name="T3" fmla="*/ 39 h 39"/>
              <a:gd name="T4" fmla="*/ 0 w 71"/>
              <a:gd name="T5" fmla="*/ 0 h 39"/>
              <a:gd name="T6" fmla="*/ 71 w 71"/>
              <a:gd name="T7" fmla="*/ 30 h 39"/>
            </a:gdLst>
            <a:ahLst/>
            <a:cxnLst>
              <a:cxn ang="0">
                <a:pos x="T0" y="T1"/>
              </a:cxn>
              <a:cxn ang="0">
                <a:pos x="T2" y="T3"/>
              </a:cxn>
              <a:cxn ang="0">
                <a:pos x="T4" y="T5"/>
              </a:cxn>
              <a:cxn ang="0">
                <a:pos x="T6" y="T7"/>
              </a:cxn>
            </a:cxnLst>
            <a:rect l="0" t="0" r="r" b="b"/>
            <a:pathLst>
              <a:path w="71" h="39">
                <a:moveTo>
                  <a:pt x="71" y="30"/>
                </a:moveTo>
                <a:lnTo>
                  <a:pt x="62" y="39"/>
                </a:lnTo>
                <a:lnTo>
                  <a:pt x="0" y="0"/>
                </a:lnTo>
                <a:lnTo>
                  <a:pt x="71"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19" name="Freeform 91"/>
          <p:cNvSpPr>
            <a:spLocks/>
          </p:cNvSpPr>
          <p:nvPr/>
        </p:nvSpPr>
        <p:spPr bwMode="auto">
          <a:xfrm>
            <a:off x="1985963" y="3747095"/>
            <a:ext cx="15875" cy="11112"/>
          </a:xfrm>
          <a:custGeom>
            <a:avLst/>
            <a:gdLst>
              <a:gd name="T0" fmla="*/ 62 w 62"/>
              <a:gd name="T1" fmla="*/ 39 h 39"/>
              <a:gd name="T2" fmla="*/ 0 w 62"/>
              <a:gd name="T3" fmla="*/ 0 h 39"/>
              <a:gd name="T4" fmla="*/ 0 w 62"/>
              <a:gd name="T5" fmla="*/ 13 h 39"/>
              <a:gd name="T6" fmla="*/ 62 w 62"/>
              <a:gd name="T7" fmla="*/ 39 h 39"/>
            </a:gdLst>
            <a:ahLst/>
            <a:cxnLst>
              <a:cxn ang="0">
                <a:pos x="T0" y="T1"/>
              </a:cxn>
              <a:cxn ang="0">
                <a:pos x="T2" y="T3"/>
              </a:cxn>
              <a:cxn ang="0">
                <a:pos x="T4" y="T5"/>
              </a:cxn>
              <a:cxn ang="0">
                <a:pos x="T6" y="T7"/>
              </a:cxn>
            </a:cxnLst>
            <a:rect l="0" t="0" r="r" b="b"/>
            <a:pathLst>
              <a:path w="62" h="39">
                <a:moveTo>
                  <a:pt x="62" y="39"/>
                </a:moveTo>
                <a:lnTo>
                  <a:pt x="0" y="0"/>
                </a:lnTo>
                <a:lnTo>
                  <a:pt x="0" y="13"/>
                </a:lnTo>
                <a:lnTo>
                  <a:pt x="62" y="3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20" name="Freeform 92"/>
          <p:cNvSpPr>
            <a:spLocks/>
          </p:cNvSpPr>
          <p:nvPr/>
        </p:nvSpPr>
        <p:spPr bwMode="auto">
          <a:xfrm>
            <a:off x="1985963" y="3747095"/>
            <a:ext cx="15875" cy="11112"/>
          </a:xfrm>
          <a:custGeom>
            <a:avLst/>
            <a:gdLst>
              <a:gd name="T0" fmla="*/ 71 w 71"/>
              <a:gd name="T1" fmla="*/ 30 h 39"/>
              <a:gd name="T2" fmla="*/ 62 w 71"/>
              <a:gd name="T3" fmla="*/ 39 h 39"/>
              <a:gd name="T4" fmla="*/ 0 w 71"/>
              <a:gd name="T5" fmla="*/ 13 h 39"/>
              <a:gd name="T6" fmla="*/ 0 w 71"/>
              <a:gd name="T7" fmla="*/ 0 h 39"/>
              <a:gd name="T8" fmla="*/ 71 w 71"/>
              <a:gd name="T9" fmla="*/ 30 h 39"/>
            </a:gdLst>
            <a:ahLst/>
            <a:cxnLst>
              <a:cxn ang="0">
                <a:pos x="T0" y="T1"/>
              </a:cxn>
              <a:cxn ang="0">
                <a:pos x="T2" y="T3"/>
              </a:cxn>
              <a:cxn ang="0">
                <a:pos x="T4" y="T5"/>
              </a:cxn>
              <a:cxn ang="0">
                <a:pos x="T6" y="T7"/>
              </a:cxn>
              <a:cxn ang="0">
                <a:pos x="T8" y="T9"/>
              </a:cxn>
            </a:cxnLst>
            <a:rect l="0" t="0" r="r" b="b"/>
            <a:pathLst>
              <a:path w="71" h="39">
                <a:moveTo>
                  <a:pt x="71" y="30"/>
                </a:moveTo>
                <a:lnTo>
                  <a:pt x="62" y="39"/>
                </a:lnTo>
                <a:lnTo>
                  <a:pt x="0" y="13"/>
                </a:lnTo>
                <a:lnTo>
                  <a:pt x="0" y="0"/>
                </a:lnTo>
                <a:lnTo>
                  <a:pt x="71" y="3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21" name="Freeform 93"/>
          <p:cNvSpPr>
            <a:spLocks/>
          </p:cNvSpPr>
          <p:nvPr/>
        </p:nvSpPr>
        <p:spPr bwMode="auto">
          <a:xfrm>
            <a:off x="1979613" y="3648670"/>
            <a:ext cx="6350" cy="98425"/>
          </a:xfrm>
          <a:custGeom>
            <a:avLst/>
            <a:gdLst>
              <a:gd name="T0" fmla="*/ 0 w 13"/>
              <a:gd name="T1" fmla="*/ 366 h 366"/>
              <a:gd name="T2" fmla="*/ 13 w 13"/>
              <a:gd name="T3" fmla="*/ 366 h 366"/>
              <a:gd name="T4" fmla="*/ 0 w 13"/>
              <a:gd name="T5" fmla="*/ 0 h 366"/>
              <a:gd name="T6" fmla="*/ 0 w 13"/>
              <a:gd name="T7" fmla="*/ 366 h 366"/>
            </a:gdLst>
            <a:ahLst/>
            <a:cxnLst>
              <a:cxn ang="0">
                <a:pos x="T0" y="T1"/>
              </a:cxn>
              <a:cxn ang="0">
                <a:pos x="T2" y="T3"/>
              </a:cxn>
              <a:cxn ang="0">
                <a:pos x="T4" y="T5"/>
              </a:cxn>
              <a:cxn ang="0">
                <a:pos x="T6" y="T7"/>
              </a:cxn>
            </a:cxnLst>
            <a:rect l="0" t="0" r="r" b="b"/>
            <a:pathLst>
              <a:path w="13" h="366">
                <a:moveTo>
                  <a:pt x="0" y="366"/>
                </a:moveTo>
                <a:lnTo>
                  <a:pt x="13" y="366"/>
                </a:lnTo>
                <a:lnTo>
                  <a:pt x="0" y="0"/>
                </a:lnTo>
                <a:lnTo>
                  <a:pt x="0"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22" name="Freeform 94"/>
          <p:cNvSpPr>
            <a:spLocks/>
          </p:cNvSpPr>
          <p:nvPr/>
        </p:nvSpPr>
        <p:spPr bwMode="auto">
          <a:xfrm>
            <a:off x="1979613" y="3648670"/>
            <a:ext cx="6350" cy="98425"/>
          </a:xfrm>
          <a:custGeom>
            <a:avLst/>
            <a:gdLst>
              <a:gd name="T0" fmla="*/ 13 w 13"/>
              <a:gd name="T1" fmla="*/ 366 h 366"/>
              <a:gd name="T2" fmla="*/ 0 w 13"/>
              <a:gd name="T3" fmla="*/ 0 h 366"/>
              <a:gd name="T4" fmla="*/ 13 w 13"/>
              <a:gd name="T5" fmla="*/ 0 h 366"/>
              <a:gd name="T6" fmla="*/ 13 w 13"/>
              <a:gd name="T7" fmla="*/ 366 h 366"/>
            </a:gdLst>
            <a:ahLst/>
            <a:cxnLst>
              <a:cxn ang="0">
                <a:pos x="T0" y="T1"/>
              </a:cxn>
              <a:cxn ang="0">
                <a:pos x="T2" y="T3"/>
              </a:cxn>
              <a:cxn ang="0">
                <a:pos x="T4" y="T5"/>
              </a:cxn>
              <a:cxn ang="0">
                <a:pos x="T6" y="T7"/>
              </a:cxn>
            </a:cxnLst>
            <a:rect l="0" t="0" r="r" b="b"/>
            <a:pathLst>
              <a:path w="13" h="366">
                <a:moveTo>
                  <a:pt x="13" y="366"/>
                </a:moveTo>
                <a:lnTo>
                  <a:pt x="0" y="0"/>
                </a:lnTo>
                <a:lnTo>
                  <a:pt x="13" y="0"/>
                </a:lnTo>
                <a:lnTo>
                  <a:pt x="13"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23" name="Rectangle 95"/>
          <p:cNvSpPr>
            <a:spLocks noChangeArrowheads="1"/>
          </p:cNvSpPr>
          <p:nvPr/>
        </p:nvSpPr>
        <p:spPr bwMode="auto">
          <a:xfrm>
            <a:off x="1979613" y="3648670"/>
            <a:ext cx="6350" cy="98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24" name="Freeform 96"/>
          <p:cNvSpPr>
            <a:spLocks/>
          </p:cNvSpPr>
          <p:nvPr/>
        </p:nvSpPr>
        <p:spPr bwMode="auto">
          <a:xfrm>
            <a:off x="1979613" y="1646832"/>
            <a:ext cx="6350" cy="2001838"/>
          </a:xfrm>
          <a:custGeom>
            <a:avLst/>
            <a:gdLst>
              <a:gd name="T0" fmla="*/ 0 w 13"/>
              <a:gd name="T1" fmla="*/ 7330 h 7330"/>
              <a:gd name="T2" fmla="*/ 13 w 13"/>
              <a:gd name="T3" fmla="*/ 7330 h 7330"/>
              <a:gd name="T4" fmla="*/ 0 w 13"/>
              <a:gd name="T5" fmla="*/ 0 h 7330"/>
              <a:gd name="T6" fmla="*/ 0 w 13"/>
              <a:gd name="T7" fmla="*/ 7330 h 7330"/>
            </a:gdLst>
            <a:ahLst/>
            <a:cxnLst>
              <a:cxn ang="0">
                <a:pos x="T0" y="T1"/>
              </a:cxn>
              <a:cxn ang="0">
                <a:pos x="T2" y="T3"/>
              </a:cxn>
              <a:cxn ang="0">
                <a:pos x="T4" y="T5"/>
              </a:cxn>
              <a:cxn ang="0">
                <a:pos x="T6" y="T7"/>
              </a:cxn>
            </a:cxnLst>
            <a:rect l="0" t="0" r="r" b="b"/>
            <a:pathLst>
              <a:path w="13" h="7330">
                <a:moveTo>
                  <a:pt x="0" y="7330"/>
                </a:moveTo>
                <a:lnTo>
                  <a:pt x="13" y="7330"/>
                </a:lnTo>
                <a:lnTo>
                  <a:pt x="0" y="0"/>
                </a:lnTo>
                <a:lnTo>
                  <a:pt x="0"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25" name="Freeform 97"/>
          <p:cNvSpPr>
            <a:spLocks/>
          </p:cNvSpPr>
          <p:nvPr/>
        </p:nvSpPr>
        <p:spPr bwMode="auto">
          <a:xfrm>
            <a:off x="1979613" y="1646832"/>
            <a:ext cx="6350" cy="2001838"/>
          </a:xfrm>
          <a:custGeom>
            <a:avLst/>
            <a:gdLst>
              <a:gd name="T0" fmla="*/ 13 w 13"/>
              <a:gd name="T1" fmla="*/ 7330 h 7330"/>
              <a:gd name="T2" fmla="*/ 0 w 13"/>
              <a:gd name="T3" fmla="*/ 0 h 7330"/>
              <a:gd name="T4" fmla="*/ 13 w 13"/>
              <a:gd name="T5" fmla="*/ 0 h 7330"/>
              <a:gd name="T6" fmla="*/ 13 w 13"/>
              <a:gd name="T7" fmla="*/ 7330 h 7330"/>
            </a:gdLst>
            <a:ahLst/>
            <a:cxnLst>
              <a:cxn ang="0">
                <a:pos x="T0" y="T1"/>
              </a:cxn>
              <a:cxn ang="0">
                <a:pos x="T2" y="T3"/>
              </a:cxn>
              <a:cxn ang="0">
                <a:pos x="T4" y="T5"/>
              </a:cxn>
              <a:cxn ang="0">
                <a:pos x="T6" y="T7"/>
              </a:cxn>
            </a:cxnLst>
            <a:rect l="0" t="0" r="r" b="b"/>
            <a:pathLst>
              <a:path w="13" h="7330">
                <a:moveTo>
                  <a:pt x="13" y="7330"/>
                </a:moveTo>
                <a:lnTo>
                  <a:pt x="0" y="0"/>
                </a:lnTo>
                <a:lnTo>
                  <a:pt x="13" y="0"/>
                </a:lnTo>
                <a:lnTo>
                  <a:pt x="13"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26" name="Rectangle 98"/>
          <p:cNvSpPr>
            <a:spLocks noChangeArrowheads="1"/>
          </p:cNvSpPr>
          <p:nvPr/>
        </p:nvSpPr>
        <p:spPr bwMode="auto">
          <a:xfrm>
            <a:off x="1979613" y="1646832"/>
            <a:ext cx="6350" cy="20018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27" name="Freeform 99"/>
          <p:cNvSpPr>
            <a:spLocks/>
          </p:cNvSpPr>
          <p:nvPr/>
        </p:nvSpPr>
        <p:spPr bwMode="auto">
          <a:xfrm>
            <a:off x="7273925" y="1745257"/>
            <a:ext cx="4763"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28" name="Freeform 100"/>
          <p:cNvSpPr>
            <a:spLocks/>
          </p:cNvSpPr>
          <p:nvPr/>
        </p:nvSpPr>
        <p:spPr bwMode="auto">
          <a:xfrm>
            <a:off x="7273925" y="1745257"/>
            <a:ext cx="4763"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29" name="Rectangle 101"/>
          <p:cNvSpPr>
            <a:spLocks noChangeArrowheads="1"/>
          </p:cNvSpPr>
          <p:nvPr/>
        </p:nvSpPr>
        <p:spPr bwMode="auto">
          <a:xfrm>
            <a:off x="7235825" y="1745257"/>
            <a:ext cx="42863" cy="4108450"/>
          </a:xfrm>
          <a:prstGeom prst="rect">
            <a:avLst/>
          </a:prstGeom>
          <a:solidFill>
            <a:srgbClr val="808080"/>
          </a:solidFill>
          <a:ln w="9525">
            <a:solidFill>
              <a:srgbClr val="000000"/>
            </a:solidFill>
            <a:miter lim="800000"/>
            <a:headEnd/>
            <a:tailEnd/>
          </a:ln>
        </p:spPr>
        <p:txBody>
          <a:bodyPr/>
          <a:lstStyle/>
          <a:p>
            <a:endParaRPr lang="en-US"/>
          </a:p>
        </p:txBody>
      </p:sp>
      <p:sp>
        <p:nvSpPr>
          <p:cNvPr id="739430" name="Freeform 102"/>
          <p:cNvSpPr>
            <a:spLocks/>
          </p:cNvSpPr>
          <p:nvPr/>
        </p:nvSpPr>
        <p:spPr bwMode="auto">
          <a:xfrm>
            <a:off x="7235825" y="1745257"/>
            <a:ext cx="4763" cy="4108450"/>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31" name="Freeform 103"/>
          <p:cNvSpPr>
            <a:spLocks/>
          </p:cNvSpPr>
          <p:nvPr/>
        </p:nvSpPr>
        <p:spPr bwMode="auto">
          <a:xfrm>
            <a:off x="7235825" y="1745257"/>
            <a:ext cx="4763" cy="4108450"/>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32" name="Rectangle 104"/>
          <p:cNvSpPr>
            <a:spLocks noChangeArrowheads="1"/>
          </p:cNvSpPr>
          <p:nvPr/>
        </p:nvSpPr>
        <p:spPr bwMode="auto">
          <a:xfrm>
            <a:off x="7235825" y="1745257"/>
            <a:ext cx="4763" cy="4108450"/>
          </a:xfrm>
          <a:prstGeom prst="rect">
            <a:avLst/>
          </a:prstGeom>
          <a:solidFill>
            <a:srgbClr val="CECECE"/>
          </a:solidFill>
          <a:ln w="9525">
            <a:solidFill>
              <a:srgbClr val="000000"/>
            </a:solidFill>
            <a:miter lim="800000"/>
            <a:headEnd/>
            <a:tailEnd/>
          </a:ln>
        </p:spPr>
        <p:txBody>
          <a:bodyPr/>
          <a:lstStyle/>
          <a:p>
            <a:endParaRPr lang="en-US"/>
          </a:p>
        </p:txBody>
      </p:sp>
      <p:sp>
        <p:nvSpPr>
          <p:cNvPr id="739433" name="Freeform 105"/>
          <p:cNvSpPr>
            <a:spLocks/>
          </p:cNvSpPr>
          <p:nvPr/>
        </p:nvSpPr>
        <p:spPr bwMode="auto">
          <a:xfrm>
            <a:off x="6954838" y="4013795"/>
            <a:ext cx="160337" cy="176212"/>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34" name="Freeform 106"/>
          <p:cNvSpPr>
            <a:spLocks/>
          </p:cNvSpPr>
          <p:nvPr/>
        </p:nvSpPr>
        <p:spPr bwMode="auto">
          <a:xfrm>
            <a:off x="6961188" y="4013795"/>
            <a:ext cx="158750" cy="1762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35" name="Freeform 107"/>
          <p:cNvSpPr>
            <a:spLocks/>
          </p:cNvSpPr>
          <p:nvPr/>
        </p:nvSpPr>
        <p:spPr bwMode="auto">
          <a:xfrm>
            <a:off x="6954838" y="4013795"/>
            <a:ext cx="165100" cy="176212"/>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36" name="Freeform 108"/>
          <p:cNvSpPr>
            <a:spLocks/>
          </p:cNvSpPr>
          <p:nvPr/>
        </p:nvSpPr>
        <p:spPr bwMode="auto">
          <a:xfrm>
            <a:off x="6916738" y="4190007"/>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37" name="Freeform 109"/>
          <p:cNvSpPr>
            <a:spLocks/>
          </p:cNvSpPr>
          <p:nvPr/>
        </p:nvSpPr>
        <p:spPr bwMode="auto">
          <a:xfrm>
            <a:off x="6916738" y="4190007"/>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38" name="Freeform 110"/>
          <p:cNvSpPr>
            <a:spLocks/>
          </p:cNvSpPr>
          <p:nvPr/>
        </p:nvSpPr>
        <p:spPr bwMode="auto">
          <a:xfrm>
            <a:off x="6916738" y="4156670"/>
            <a:ext cx="38100" cy="77787"/>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39" name="Freeform 111"/>
          <p:cNvSpPr>
            <a:spLocks/>
          </p:cNvSpPr>
          <p:nvPr/>
        </p:nvSpPr>
        <p:spPr bwMode="auto">
          <a:xfrm>
            <a:off x="6916738" y="4156670"/>
            <a:ext cx="38100" cy="77787"/>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40" name="Freeform 112"/>
          <p:cNvSpPr>
            <a:spLocks/>
          </p:cNvSpPr>
          <p:nvPr/>
        </p:nvSpPr>
        <p:spPr bwMode="auto">
          <a:xfrm>
            <a:off x="6954838" y="3905845"/>
            <a:ext cx="160337" cy="1762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41" name="Freeform 113"/>
          <p:cNvSpPr>
            <a:spLocks/>
          </p:cNvSpPr>
          <p:nvPr/>
        </p:nvSpPr>
        <p:spPr bwMode="auto">
          <a:xfrm>
            <a:off x="6961188" y="3905845"/>
            <a:ext cx="158750" cy="1762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42" name="Freeform 114"/>
          <p:cNvSpPr>
            <a:spLocks/>
          </p:cNvSpPr>
          <p:nvPr/>
        </p:nvSpPr>
        <p:spPr bwMode="auto">
          <a:xfrm>
            <a:off x="6954838" y="3905845"/>
            <a:ext cx="165100" cy="1762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43" name="Freeform 115"/>
          <p:cNvSpPr>
            <a:spLocks/>
          </p:cNvSpPr>
          <p:nvPr/>
        </p:nvSpPr>
        <p:spPr bwMode="auto">
          <a:xfrm>
            <a:off x="6916738" y="4082057"/>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44" name="Freeform 116"/>
          <p:cNvSpPr>
            <a:spLocks/>
          </p:cNvSpPr>
          <p:nvPr/>
        </p:nvSpPr>
        <p:spPr bwMode="auto">
          <a:xfrm>
            <a:off x="6916738" y="4082057"/>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45" name="Freeform 117"/>
          <p:cNvSpPr>
            <a:spLocks/>
          </p:cNvSpPr>
          <p:nvPr/>
        </p:nvSpPr>
        <p:spPr bwMode="auto">
          <a:xfrm>
            <a:off x="6916738" y="4048720"/>
            <a:ext cx="38100" cy="77787"/>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46" name="Freeform 118"/>
          <p:cNvSpPr>
            <a:spLocks/>
          </p:cNvSpPr>
          <p:nvPr/>
        </p:nvSpPr>
        <p:spPr bwMode="auto">
          <a:xfrm>
            <a:off x="6916738" y="4048720"/>
            <a:ext cx="38100" cy="77787"/>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47" name="Freeform 119"/>
          <p:cNvSpPr>
            <a:spLocks/>
          </p:cNvSpPr>
          <p:nvPr/>
        </p:nvSpPr>
        <p:spPr bwMode="auto">
          <a:xfrm>
            <a:off x="6954838" y="3796307"/>
            <a:ext cx="160337" cy="177800"/>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48" name="Freeform 120"/>
          <p:cNvSpPr>
            <a:spLocks/>
          </p:cNvSpPr>
          <p:nvPr/>
        </p:nvSpPr>
        <p:spPr bwMode="auto">
          <a:xfrm>
            <a:off x="6961188" y="3796307"/>
            <a:ext cx="158750" cy="177800"/>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49" name="Freeform 121"/>
          <p:cNvSpPr>
            <a:spLocks/>
          </p:cNvSpPr>
          <p:nvPr/>
        </p:nvSpPr>
        <p:spPr bwMode="auto">
          <a:xfrm>
            <a:off x="6954838" y="3796307"/>
            <a:ext cx="165100" cy="177800"/>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50" name="Freeform 122"/>
          <p:cNvSpPr>
            <a:spLocks/>
          </p:cNvSpPr>
          <p:nvPr/>
        </p:nvSpPr>
        <p:spPr bwMode="auto">
          <a:xfrm>
            <a:off x="6916738" y="3974107"/>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51" name="Freeform 123"/>
          <p:cNvSpPr>
            <a:spLocks/>
          </p:cNvSpPr>
          <p:nvPr/>
        </p:nvSpPr>
        <p:spPr bwMode="auto">
          <a:xfrm>
            <a:off x="6916738" y="3974107"/>
            <a:ext cx="77787" cy="44450"/>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52" name="Freeform 124"/>
          <p:cNvSpPr>
            <a:spLocks/>
          </p:cNvSpPr>
          <p:nvPr/>
        </p:nvSpPr>
        <p:spPr bwMode="auto">
          <a:xfrm>
            <a:off x="6916738" y="3939182"/>
            <a:ext cx="38100" cy="79375"/>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53" name="Freeform 125"/>
          <p:cNvSpPr>
            <a:spLocks/>
          </p:cNvSpPr>
          <p:nvPr/>
        </p:nvSpPr>
        <p:spPr bwMode="auto">
          <a:xfrm>
            <a:off x="6916738" y="3939182"/>
            <a:ext cx="38100" cy="79375"/>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54" name="Freeform 126"/>
          <p:cNvSpPr>
            <a:spLocks/>
          </p:cNvSpPr>
          <p:nvPr/>
        </p:nvSpPr>
        <p:spPr bwMode="auto">
          <a:xfrm>
            <a:off x="6954838" y="3688357"/>
            <a:ext cx="160337" cy="177800"/>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55" name="Freeform 127"/>
          <p:cNvSpPr>
            <a:spLocks/>
          </p:cNvSpPr>
          <p:nvPr/>
        </p:nvSpPr>
        <p:spPr bwMode="auto">
          <a:xfrm>
            <a:off x="6961188" y="3688357"/>
            <a:ext cx="158750" cy="177800"/>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56" name="Freeform 128"/>
          <p:cNvSpPr>
            <a:spLocks/>
          </p:cNvSpPr>
          <p:nvPr/>
        </p:nvSpPr>
        <p:spPr bwMode="auto">
          <a:xfrm>
            <a:off x="6954838" y="3688357"/>
            <a:ext cx="165100" cy="177800"/>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57" name="Freeform 129"/>
          <p:cNvSpPr>
            <a:spLocks/>
          </p:cNvSpPr>
          <p:nvPr/>
        </p:nvSpPr>
        <p:spPr bwMode="auto">
          <a:xfrm>
            <a:off x="6916738" y="3866157"/>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58" name="Freeform 130"/>
          <p:cNvSpPr>
            <a:spLocks/>
          </p:cNvSpPr>
          <p:nvPr/>
        </p:nvSpPr>
        <p:spPr bwMode="auto">
          <a:xfrm>
            <a:off x="6916738" y="3866157"/>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59" name="Freeform 131"/>
          <p:cNvSpPr>
            <a:spLocks/>
          </p:cNvSpPr>
          <p:nvPr/>
        </p:nvSpPr>
        <p:spPr bwMode="auto">
          <a:xfrm>
            <a:off x="6916738" y="3831232"/>
            <a:ext cx="38100"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60" name="Freeform 132"/>
          <p:cNvSpPr>
            <a:spLocks/>
          </p:cNvSpPr>
          <p:nvPr/>
        </p:nvSpPr>
        <p:spPr bwMode="auto">
          <a:xfrm>
            <a:off x="6916738" y="3831232"/>
            <a:ext cx="38100"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61" name="Freeform 133"/>
          <p:cNvSpPr>
            <a:spLocks/>
          </p:cNvSpPr>
          <p:nvPr/>
        </p:nvSpPr>
        <p:spPr bwMode="auto">
          <a:xfrm>
            <a:off x="6954838" y="3580407"/>
            <a:ext cx="160337" cy="177800"/>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62" name="Freeform 134"/>
          <p:cNvSpPr>
            <a:spLocks/>
          </p:cNvSpPr>
          <p:nvPr/>
        </p:nvSpPr>
        <p:spPr bwMode="auto">
          <a:xfrm>
            <a:off x="6961188" y="3580407"/>
            <a:ext cx="158750" cy="177800"/>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63" name="Freeform 135"/>
          <p:cNvSpPr>
            <a:spLocks/>
          </p:cNvSpPr>
          <p:nvPr/>
        </p:nvSpPr>
        <p:spPr bwMode="auto">
          <a:xfrm>
            <a:off x="6954838" y="3580407"/>
            <a:ext cx="165100" cy="177800"/>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64" name="Freeform 136"/>
          <p:cNvSpPr>
            <a:spLocks/>
          </p:cNvSpPr>
          <p:nvPr/>
        </p:nvSpPr>
        <p:spPr bwMode="auto">
          <a:xfrm>
            <a:off x="6916738" y="3758207"/>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65" name="Freeform 137"/>
          <p:cNvSpPr>
            <a:spLocks/>
          </p:cNvSpPr>
          <p:nvPr/>
        </p:nvSpPr>
        <p:spPr bwMode="auto">
          <a:xfrm>
            <a:off x="6916738" y="3758207"/>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66" name="Freeform 138"/>
          <p:cNvSpPr>
            <a:spLocks/>
          </p:cNvSpPr>
          <p:nvPr/>
        </p:nvSpPr>
        <p:spPr bwMode="auto">
          <a:xfrm>
            <a:off x="6916738" y="3723282"/>
            <a:ext cx="38100" cy="7937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67" name="Freeform 139"/>
          <p:cNvSpPr>
            <a:spLocks/>
          </p:cNvSpPr>
          <p:nvPr/>
        </p:nvSpPr>
        <p:spPr bwMode="auto">
          <a:xfrm>
            <a:off x="6916738" y="3723282"/>
            <a:ext cx="38100" cy="7937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68" name="Freeform 140"/>
          <p:cNvSpPr>
            <a:spLocks/>
          </p:cNvSpPr>
          <p:nvPr/>
        </p:nvSpPr>
        <p:spPr bwMode="auto">
          <a:xfrm>
            <a:off x="6954838" y="3472457"/>
            <a:ext cx="160337" cy="176213"/>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69" name="Freeform 141"/>
          <p:cNvSpPr>
            <a:spLocks/>
          </p:cNvSpPr>
          <p:nvPr/>
        </p:nvSpPr>
        <p:spPr bwMode="auto">
          <a:xfrm>
            <a:off x="6961188" y="3472457"/>
            <a:ext cx="158750" cy="176213"/>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70" name="Freeform 142"/>
          <p:cNvSpPr>
            <a:spLocks/>
          </p:cNvSpPr>
          <p:nvPr/>
        </p:nvSpPr>
        <p:spPr bwMode="auto">
          <a:xfrm>
            <a:off x="6954838" y="3472457"/>
            <a:ext cx="165100" cy="176213"/>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71" name="Freeform 143"/>
          <p:cNvSpPr>
            <a:spLocks/>
          </p:cNvSpPr>
          <p:nvPr/>
        </p:nvSpPr>
        <p:spPr bwMode="auto">
          <a:xfrm>
            <a:off x="6916738" y="3648670"/>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72" name="Freeform 144"/>
          <p:cNvSpPr>
            <a:spLocks/>
          </p:cNvSpPr>
          <p:nvPr/>
        </p:nvSpPr>
        <p:spPr bwMode="auto">
          <a:xfrm>
            <a:off x="6916738" y="3648670"/>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73" name="Freeform 145"/>
          <p:cNvSpPr>
            <a:spLocks/>
          </p:cNvSpPr>
          <p:nvPr/>
        </p:nvSpPr>
        <p:spPr bwMode="auto">
          <a:xfrm>
            <a:off x="6916738" y="3615332"/>
            <a:ext cx="38100" cy="77788"/>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74" name="Freeform 146"/>
          <p:cNvSpPr>
            <a:spLocks/>
          </p:cNvSpPr>
          <p:nvPr/>
        </p:nvSpPr>
        <p:spPr bwMode="auto">
          <a:xfrm>
            <a:off x="6916738" y="3615332"/>
            <a:ext cx="38100" cy="77788"/>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75" name="Freeform 147"/>
          <p:cNvSpPr>
            <a:spLocks/>
          </p:cNvSpPr>
          <p:nvPr/>
        </p:nvSpPr>
        <p:spPr bwMode="auto">
          <a:xfrm>
            <a:off x="6954838" y="3364507"/>
            <a:ext cx="160337" cy="176213"/>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76" name="Freeform 148"/>
          <p:cNvSpPr>
            <a:spLocks/>
          </p:cNvSpPr>
          <p:nvPr/>
        </p:nvSpPr>
        <p:spPr bwMode="auto">
          <a:xfrm>
            <a:off x="6961188" y="3364507"/>
            <a:ext cx="158750" cy="176213"/>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77" name="Freeform 149"/>
          <p:cNvSpPr>
            <a:spLocks/>
          </p:cNvSpPr>
          <p:nvPr/>
        </p:nvSpPr>
        <p:spPr bwMode="auto">
          <a:xfrm>
            <a:off x="6954838" y="3364507"/>
            <a:ext cx="165100" cy="176213"/>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78" name="Freeform 150"/>
          <p:cNvSpPr>
            <a:spLocks/>
          </p:cNvSpPr>
          <p:nvPr/>
        </p:nvSpPr>
        <p:spPr bwMode="auto">
          <a:xfrm>
            <a:off x="6916738" y="3540720"/>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79" name="Freeform 151"/>
          <p:cNvSpPr>
            <a:spLocks/>
          </p:cNvSpPr>
          <p:nvPr/>
        </p:nvSpPr>
        <p:spPr bwMode="auto">
          <a:xfrm>
            <a:off x="6916738" y="3540720"/>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80" name="Freeform 152"/>
          <p:cNvSpPr>
            <a:spLocks/>
          </p:cNvSpPr>
          <p:nvPr/>
        </p:nvSpPr>
        <p:spPr bwMode="auto">
          <a:xfrm>
            <a:off x="6916738" y="3512145"/>
            <a:ext cx="38100" cy="7302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81" name="Freeform 153"/>
          <p:cNvSpPr>
            <a:spLocks/>
          </p:cNvSpPr>
          <p:nvPr/>
        </p:nvSpPr>
        <p:spPr bwMode="auto">
          <a:xfrm>
            <a:off x="6916738" y="3512145"/>
            <a:ext cx="38100" cy="7302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82" name="Freeform 154"/>
          <p:cNvSpPr>
            <a:spLocks/>
          </p:cNvSpPr>
          <p:nvPr/>
        </p:nvSpPr>
        <p:spPr bwMode="auto">
          <a:xfrm>
            <a:off x="6954838" y="3256557"/>
            <a:ext cx="160337" cy="176213"/>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83" name="Freeform 155"/>
          <p:cNvSpPr>
            <a:spLocks/>
          </p:cNvSpPr>
          <p:nvPr/>
        </p:nvSpPr>
        <p:spPr bwMode="auto">
          <a:xfrm>
            <a:off x="6961188" y="3256557"/>
            <a:ext cx="158750" cy="176213"/>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84" name="Freeform 156"/>
          <p:cNvSpPr>
            <a:spLocks/>
          </p:cNvSpPr>
          <p:nvPr/>
        </p:nvSpPr>
        <p:spPr bwMode="auto">
          <a:xfrm>
            <a:off x="6954838" y="3256557"/>
            <a:ext cx="165100" cy="176213"/>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85" name="Freeform 157"/>
          <p:cNvSpPr>
            <a:spLocks/>
          </p:cNvSpPr>
          <p:nvPr/>
        </p:nvSpPr>
        <p:spPr bwMode="auto">
          <a:xfrm>
            <a:off x="6916738" y="3432770"/>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86" name="Freeform 158"/>
          <p:cNvSpPr>
            <a:spLocks/>
          </p:cNvSpPr>
          <p:nvPr/>
        </p:nvSpPr>
        <p:spPr bwMode="auto">
          <a:xfrm>
            <a:off x="6916738" y="3432770"/>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87" name="Freeform 159"/>
          <p:cNvSpPr>
            <a:spLocks/>
          </p:cNvSpPr>
          <p:nvPr/>
        </p:nvSpPr>
        <p:spPr bwMode="auto">
          <a:xfrm>
            <a:off x="6916738" y="3402607"/>
            <a:ext cx="38100" cy="74613"/>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88" name="Freeform 160"/>
          <p:cNvSpPr>
            <a:spLocks/>
          </p:cNvSpPr>
          <p:nvPr/>
        </p:nvSpPr>
        <p:spPr bwMode="auto">
          <a:xfrm>
            <a:off x="6916738" y="3402607"/>
            <a:ext cx="38100" cy="74613"/>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89" name="Freeform 161"/>
          <p:cNvSpPr>
            <a:spLocks/>
          </p:cNvSpPr>
          <p:nvPr/>
        </p:nvSpPr>
        <p:spPr bwMode="auto">
          <a:xfrm>
            <a:off x="6954838" y="3147020"/>
            <a:ext cx="160337" cy="177800"/>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90" name="Freeform 162"/>
          <p:cNvSpPr>
            <a:spLocks/>
          </p:cNvSpPr>
          <p:nvPr/>
        </p:nvSpPr>
        <p:spPr bwMode="auto">
          <a:xfrm>
            <a:off x="6961188" y="3147020"/>
            <a:ext cx="158750" cy="177800"/>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91" name="Freeform 163"/>
          <p:cNvSpPr>
            <a:spLocks/>
          </p:cNvSpPr>
          <p:nvPr/>
        </p:nvSpPr>
        <p:spPr bwMode="auto">
          <a:xfrm>
            <a:off x="6954838" y="3147020"/>
            <a:ext cx="165100" cy="177800"/>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92" name="Freeform 164"/>
          <p:cNvSpPr>
            <a:spLocks/>
          </p:cNvSpPr>
          <p:nvPr/>
        </p:nvSpPr>
        <p:spPr bwMode="auto">
          <a:xfrm>
            <a:off x="6916738" y="3324820"/>
            <a:ext cx="77787" cy="44450"/>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93" name="Freeform 165"/>
          <p:cNvSpPr>
            <a:spLocks/>
          </p:cNvSpPr>
          <p:nvPr/>
        </p:nvSpPr>
        <p:spPr bwMode="auto">
          <a:xfrm>
            <a:off x="6916738" y="3324820"/>
            <a:ext cx="77787" cy="44450"/>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94" name="Freeform 166"/>
          <p:cNvSpPr>
            <a:spLocks/>
          </p:cNvSpPr>
          <p:nvPr/>
        </p:nvSpPr>
        <p:spPr bwMode="auto">
          <a:xfrm>
            <a:off x="6916738" y="3294657"/>
            <a:ext cx="38100" cy="74613"/>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95" name="Freeform 167"/>
          <p:cNvSpPr>
            <a:spLocks/>
          </p:cNvSpPr>
          <p:nvPr/>
        </p:nvSpPr>
        <p:spPr bwMode="auto">
          <a:xfrm>
            <a:off x="6916738" y="3294657"/>
            <a:ext cx="38100" cy="74613"/>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96" name="Freeform 168"/>
          <p:cNvSpPr>
            <a:spLocks/>
          </p:cNvSpPr>
          <p:nvPr/>
        </p:nvSpPr>
        <p:spPr bwMode="auto">
          <a:xfrm>
            <a:off x="6954838" y="3043832"/>
            <a:ext cx="160337" cy="17303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97" name="Freeform 169"/>
          <p:cNvSpPr>
            <a:spLocks/>
          </p:cNvSpPr>
          <p:nvPr/>
        </p:nvSpPr>
        <p:spPr bwMode="auto">
          <a:xfrm>
            <a:off x="6961188" y="3043832"/>
            <a:ext cx="158750" cy="17303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498" name="Freeform 170"/>
          <p:cNvSpPr>
            <a:spLocks/>
          </p:cNvSpPr>
          <p:nvPr/>
        </p:nvSpPr>
        <p:spPr bwMode="auto">
          <a:xfrm>
            <a:off x="6954838" y="3043832"/>
            <a:ext cx="165100" cy="17303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499" name="Freeform 171"/>
          <p:cNvSpPr>
            <a:spLocks/>
          </p:cNvSpPr>
          <p:nvPr/>
        </p:nvSpPr>
        <p:spPr bwMode="auto">
          <a:xfrm>
            <a:off x="6916738" y="3216870"/>
            <a:ext cx="77787" cy="44450"/>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00" name="Freeform 172"/>
          <p:cNvSpPr>
            <a:spLocks/>
          </p:cNvSpPr>
          <p:nvPr/>
        </p:nvSpPr>
        <p:spPr bwMode="auto">
          <a:xfrm>
            <a:off x="6916738" y="3216870"/>
            <a:ext cx="77787" cy="44450"/>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01" name="Freeform 173"/>
          <p:cNvSpPr>
            <a:spLocks/>
          </p:cNvSpPr>
          <p:nvPr/>
        </p:nvSpPr>
        <p:spPr bwMode="auto">
          <a:xfrm>
            <a:off x="6916738" y="3186707"/>
            <a:ext cx="38100" cy="74613"/>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02" name="Freeform 174"/>
          <p:cNvSpPr>
            <a:spLocks/>
          </p:cNvSpPr>
          <p:nvPr/>
        </p:nvSpPr>
        <p:spPr bwMode="auto">
          <a:xfrm>
            <a:off x="6916738" y="3186707"/>
            <a:ext cx="38100" cy="74613"/>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03" name="Freeform 175"/>
          <p:cNvSpPr>
            <a:spLocks/>
          </p:cNvSpPr>
          <p:nvPr/>
        </p:nvSpPr>
        <p:spPr bwMode="auto">
          <a:xfrm>
            <a:off x="6954838" y="2935882"/>
            <a:ext cx="160337" cy="17303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04" name="Freeform 176"/>
          <p:cNvSpPr>
            <a:spLocks/>
          </p:cNvSpPr>
          <p:nvPr/>
        </p:nvSpPr>
        <p:spPr bwMode="auto">
          <a:xfrm>
            <a:off x="6961188" y="2935882"/>
            <a:ext cx="158750" cy="17303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05" name="Freeform 177"/>
          <p:cNvSpPr>
            <a:spLocks/>
          </p:cNvSpPr>
          <p:nvPr/>
        </p:nvSpPr>
        <p:spPr bwMode="auto">
          <a:xfrm>
            <a:off x="6954838" y="2935882"/>
            <a:ext cx="165100" cy="17303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06" name="Freeform 178"/>
          <p:cNvSpPr>
            <a:spLocks/>
          </p:cNvSpPr>
          <p:nvPr/>
        </p:nvSpPr>
        <p:spPr bwMode="auto">
          <a:xfrm>
            <a:off x="6916738" y="3108920"/>
            <a:ext cx="77787" cy="42862"/>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07" name="Freeform 179"/>
          <p:cNvSpPr>
            <a:spLocks/>
          </p:cNvSpPr>
          <p:nvPr/>
        </p:nvSpPr>
        <p:spPr bwMode="auto">
          <a:xfrm>
            <a:off x="6916738" y="3108920"/>
            <a:ext cx="77787" cy="42862"/>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08" name="Freeform 180"/>
          <p:cNvSpPr>
            <a:spLocks/>
          </p:cNvSpPr>
          <p:nvPr/>
        </p:nvSpPr>
        <p:spPr bwMode="auto">
          <a:xfrm>
            <a:off x="6916738" y="3078757"/>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09" name="Freeform 181"/>
          <p:cNvSpPr>
            <a:spLocks/>
          </p:cNvSpPr>
          <p:nvPr/>
        </p:nvSpPr>
        <p:spPr bwMode="auto">
          <a:xfrm>
            <a:off x="6916738" y="3078757"/>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10" name="Freeform 182"/>
          <p:cNvSpPr>
            <a:spLocks/>
          </p:cNvSpPr>
          <p:nvPr/>
        </p:nvSpPr>
        <p:spPr bwMode="auto">
          <a:xfrm>
            <a:off x="6954838" y="2827932"/>
            <a:ext cx="160337" cy="171450"/>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11" name="Freeform 183"/>
          <p:cNvSpPr>
            <a:spLocks/>
          </p:cNvSpPr>
          <p:nvPr/>
        </p:nvSpPr>
        <p:spPr bwMode="auto">
          <a:xfrm>
            <a:off x="6961188" y="2827932"/>
            <a:ext cx="158750" cy="171450"/>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12" name="Freeform 184"/>
          <p:cNvSpPr>
            <a:spLocks/>
          </p:cNvSpPr>
          <p:nvPr/>
        </p:nvSpPr>
        <p:spPr bwMode="auto">
          <a:xfrm>
            <a:off x="6954838" y="2827932"/>
            <a:ext cx="165100" cy="171450"/>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13" name="Freeform 185"/>
          <p:cNvSpPr>
            <a:spLocks/>
          </p:cNvSpPr>
          <p:nvPr/>
        </p:nvSpPr>
        <p:spPr bwMode="auto">
          <a:xfrm>
            <a:off x="6916738" y="2999382"/>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14" name="Freeform 186"/>
          <p:cNvSpPr>
            <a:spLocks/>
          </p:cNvSpPr>
          <p:nvPr/>
        </p:nvSpPr>
        <p:spPr bwMode="auto">
          <a:xfrm>
            <a:off x="6916738" y="2999382"/>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15" name="Freeform 187"/>
          <p:cNvSpPr>
            <a:spLocks/>
          </p:cNvSpPr>
          <p:nvPr/>
        </p:nvSpPr>
        <p:spPr bwMode="auto">
          <a:xfrm>
            <a:off x="6916738" y="2970807"/>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16" name="Freeform 188"/>
          <p:cNvSpPr>
            <a:spLocks/>
          </p:cNvSpPr>
          <p:nvPr/>
        </p:nvSpPr>
        <p:spPr bwMode="auto">
          <a:xfrm>
            <a:off x="6916738" y="2970807"/>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17" name="Freeform 189"/>
          <p:cNvSpPr>
            <a:spLocks/>
          </p:cNvSpPr>
          <p:nvPr/>
        </p:nvSpPr>
        <p:spPr bwMode="auto">
          <a:xfrm>
            <a:off x="6954838" y="2719982"/>
            <a:ext cx="160337" cy="171450"/>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18" name="Freeform 190"/>
          <p:cNvSpPr>
            <a:spLocks/>
          </p:cNvSpPr>
          <p:nvPr/>
        </p:nvSpPr>
        <p:spPr bwMode="auto">
          <a:xfrm>
            <a:off x="6961188" y="2719982"/>
            <a:ext cx="158750" cy="171450"/>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19" name="Freeform 191"/>
          <p:cNvSpPr>
            <a:spLocks/>
          </p:cNvSpPr>
          <p:nvPr/>
        </p:nvSpPr>
        <p:spPr bwMode="auto">
          <a:xfrm>
            <a:off x="6954838" y="2719982"/>
            <a:ext cx="165100" cy="171450"/>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20" name="Freeform 192"/>
          <p:cNvSpPr>
            <a:spLocks/>
          </p:cNvSpPr>
          <p:nvPr/>
        </p:nvSpPr>
        <p:spPr bwMode="auto">
          <a:xfrm>
            <a:off x="6916738" y="2891432"/>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21" name="Freeform 193"/>
          <p:cNvSpPr>
            <a:spLocks/>
          </p:cNvSpPr>
          <p:nvPr/>
        </p:nvSpPr>
        <p:spPr bwMode="auto">
          <a:xfrm>
            <a:off x="6916738" y="2891432"/>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22" name="Freeform 194"/>
          <p:cNvSpPr>
            <a:spLocks/>
          </p:cNvSpPr>
          <p:nvPr/>
        </p:nvSpPr>
        <p:spPr bwMode="auto">
          <a:xfrm>
            <a:off x="6916738" y="2862857"/>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23" name="Freeform 195"/>
          <p:cNvSpPr>
            <a:spLocks/>
          </p:cNvSpPr>
          <p:nvPr/>
        </p:nvSpPr>
        <p:spPr bwMode="auto">
          <a:xfrm>
            <a:off x="6916738" y="2862857"/>
            <a:ext cx="38100" cy="7302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24" name="Freeform 196"/>
          <p:cNvSpPr>
            <a:spLocks/>
          </p:cNvSpPr>
          <p:nvPr/>
        </p:nvSpPr>
        <p:spPr bwMode="auto">
          <a:xfrm>
            <a:off x="6954838" y="2610445"/>
            <a:ext cx="160337" cy="173037"/>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25" name="Freeform 197"/>
          <p:cNvSpPr>
            <a:spLocks/>
          </p:cNvSpPr>
          <p:nvPr/>
        </p:nvSpPr>
        <p:spPr bwMode="auto">
          <a:xfrm>
            <a:off x="6961188" y="2610445"/>
            <a:ext cx="158750" cy="173037"/>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26" name="Freeform 198"/>
          <p:cNvSpPr>
            <a:spLocks/>
          </p:cNvSpPr>
          <p:nvPr/>
        </p:nvSpPr>
        <p:spPr bwMode="auto">
          <a:xfrm>
            <a:off x="6954838" y="2610445"/>
            <a:ext cx="165100" cy="173037"/>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27" name="Freeform 199"/>
          <p:cNvSpPr>
            <a:spLocks/>
          </p:cNvSpPr>
          <p:nvPr/>
        </p:nvSpPr>
        <p:spPr bwMode="auto">
          <a:xfrm>
            <a:off x="6916738" y="2783482"/>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28" name="Freeform 200"/>
          <p:cNvSpPr>
            <a:spLocks/>
          </p:cNvSpPr>
          <p:nvPr/>
        </p:nvSpPr>
        <p:spPr bwMode="auto">
          <a:xfrm>
            <a:off x="6916738" y="2783482"/>
            <a:ext cx="77787" cy="4445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29" name="Freeform 201"/>
          <p:cNvSpPr>
            <a:spLocks/>
          </p:cNvSpPr>
          <p:nvPr/>
        </p:nvSpPr>
        <p:spPr bwMode="auto">
          <a:xfrm>
            <a:off x="6916738" y="2753320"/>
            <a:ext cx="38100" cy="74612"/>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30" name="Freeform 202"/>
          <p:cNvSpPr>
            <a:spLocks/>
          </p:cNvSpPr>
          <p:nvPr/>
        </p:nvSpPr>
        <p:spPr bwMode="auto">
          <a:xfrm>
            <a:off x="6916738" y="2753320"/>
            <a:ext cx="38100" cy="74612"/>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39531" name="Group 203"/>
          <p:cNvGrpSpPr>
            <a:grpSpLocks/>
          </p:cNvGrpSpPr>
          <p:nvPr/>
        </p:nvGrpSpPr>
        <p:grpSpPr bwMode="auto">
          <a:xfrm>
            <a:off x="4962525" y="1853207"/>
            <a:ext cx="2157413" cy="3892550"/>
            <a:chOff x="2820" y="2210"/>
            <a:chExt cx="393" cy="791"/>
          </a:xfrm>
        </p:grpSpPr>
        <p:sp>
          <p:nvSpPr>
            <p:cNvPr id="739532" name="Freeform 204"/>
            <p:cNvSpPr>
              <a:spLocks/>
            </p:cNvSpPr>
            <p:nvPr/>
          </p:nvSpPr>
          <p:spPr bwMode="auto">
            <a:xfrm>
              <a:off x="3183" y="2342"/>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33" name="Freeform 205"/>
            <p:cNvSpPr>
              <a:spLocks/>
            </p:cNvSpPr>
            <p:nvPr/>
          </p:nvSpPr>
          <p:spPr bwMode="auto">
            <a:xfrm>
              <a:off x="3184"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34" name="Freeform 206"/>
            <p:cNvSpPr>
              <a:spLocks/>
            </p:cNvSpPr>
            <p:nvPr/>
          </p:nvSpPr>
          <p:spPr bwMode="auto">
            <a:xfrm>
              <a:off x="3183" y="2342"/>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35" name="Freeform 207"/>
            <p:cNvSpPr>
              <a:spLocks/>
            </p:cNvSpPr>
            <p:nvPr/>
          </p:nvSpPr>
          <p:spPr bwMode="auto">
            <a:xfrm>
              <a:off x="3176"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36" name="Freeform 208"/>
            <p:cNvSpPr>
              <a:spLocks/>
            </p:cNvSpPr>
            <p:nvPr/>
          </p:nvSpPr>
          <p:spPr bwMode="auto">
            <a:xfrm>
              <a:off x="3176"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37" name="Freeform 209"/>
            <p:cNvSpPr>
              <a:spLocks/>
            </p:cNvSpPr>
            <p:nvPr/>
          </p:nvSpPr>
          <p:spPr bwMode="auto">
            <a:xfrm>
              <a:off x="3176"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38" name="Freeform 210"/>
            <p:cNvSpPr>
              <a:spLocks/>
            </p:cNvSpPr>
            <p:nvPr/>
          </p:nvSpPr>
          <p:spPr bwMode="auto">
            <a:xfrm>
              <a:off x="3176"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39" name="Freeform 211"/>
            <p:cNvSpPr>
              <a:spLocks/>
            </p:cNvSpPr>
            <p:nvPr/>
          </p:nvSpPr>
          <p:spPr bwMode="auto">
            <a:xfrm>
              <a:off x="3183" y="2320"/>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40" name="Freeform 212"/>
            <p:cNvSpPr>
              <a:spLocks/>
            </p:cNvSpPr>
            <p:nvPr/>
          </p:nvSpPr>
          <p:spPr bwMode="auto">
            <a:xfrm>
              <a:off x="3184"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41" name="Freeform 213"/>
            <p:cNvSpPr>
              <a:spLocks/>
            </p:cNvSpPr>
            <p:nvPr/>
          </p:nvSpPr>
          <p:spPr bwMode="auto">
            <a:xfrm>
              <a:off x="3183" y="2320"/>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42" name="Freeform 214"/>
            <p:cNvSpPr>
              <a:spLocks/>
            </p:cNvSpPr>
            <p:nvPr/>
          </p:nvSpPr>
          <p:spPr bwMode="auto">
            <a:xfrm>
              <a:off x="3176"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43" name="Freeform 215"/>
            <p:cNvSpPr>
              <a:spLocks/>
            </p:cNvSpPr>
            <p:nvPr/>
          </p:nvSpPr>
          <p:spPr bwMode="auto">
            <a:xfrm>
              <a:off x="3176"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44" name="Freeform 216"/>
            <p:cNvSpPr>
              <a:spLocks/>
            </p:cNvSpPr>
            <p:nvPr/>
          </p:nvSpPr>
          <p:spPr bwMode="auto">
            <a:xfrm>
              <a:off x="3176"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45" name="Freeform 217"/>
            <p:cNvSpPr>
              <a:spLocks/>
            </p:cNvSpPr>
            <p:nvPr/>
          </p:nvSpPr>
          <p:spPr bwMode="auto">
            <a:xfrm>
              <a:off x="3176"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46" name="Freeform 218"/>
            <p:cNvSpPr>
              <a:spLocks/>
            </p:cNvSpPr>
            <p:nvPr/>
          </p:nvSpPr>
          <p:spPr bwMode="auto">
            <a:xfrm>
              <a:off x="3183" y="2298"/>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47" name="Freeform 219"/>
            <p:cNvSpPr>
              <a:spLocks/>
            </p:cNvSpPr>
            <p:nvPr/>
          </p:nvSpPr>
          <p:spPr bwMode="auto">
            <a:xfrm>
              <a:off x="3184"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48" name="Freeform 220"/>
            <p:cNvSpPr>
              <a:spLocks/>
            </p:cNvSpPr>
            <p:nvPr/>
          </p:nvSpPr>
          <p:spPr bwMode="auto">
            <a:xfrm>
              <a:off x="3183" y="2298"/>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49" name="Freeform 221"/>
            <p:cNvSpPr>
              <a:spLocks/>
            </p:cNvSpPr>
            <p:nvPr/>
          </p:nvSpPr>
          <p:spPr bwMode="auto">
            <a:xfrm>
              <a:off x="3176"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50" name="Freeform 222"/>
            <p:cNvSpPr>
              <a:spLocks/>
            </p:cNvSpPr>
            <p:nvPr/>
          </p:nvSpPr>
          <p:spPr bwMode="auto">
            <a:xfrm>
              <a:off x="3176"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51" name="Freeform 223"/>
            <p:cNvSpPr>
              <a:spLocks/>
            </p:cNvSpPr>
            <p:nvPr/>
          </p:nvSpPr>
          <p:spPr bwMode="auto">
            <a:xfrm>
              <a:off x="3176"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52" name="Freeform 224"/>
            <p:cNvSpPr>
              <a:spLocks/>
            </p:cNvSpPr>
            <p:nvPr/>
          </p:nvSpPr>
          <p:spPr bwMode="auto">
            <a:xfrm>
              <a:off x="3176"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53" name="Freeform 225"/>
            <p:cNvSpPr>
              <a:spLocks/>
            </p:cNvSpPr>
            <p:nvPr/>
          </p:nvSpPr>
          <p:spPr bwMode="auto">
            <a:xfrm>
              <a:off x="3183" y="2276"/>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54" name="Freeform 226"/>
            <p:cNvSpPr>
              <a:spLocks/>
            </p:cNvSpPr>
            <p:nvPr/>
          </p:nvSpPr>
          <p:spPr bwMode="auto">
            <a:xfrm>
              <a:off x="3184"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55" name="Freeform 227"/>
            <p:cNvSpPr>
              <a:spLocks/>
            </p:cNvSpPr>
            <p:nvPr/>
          </p:nvSpPr>
          <p:spPr bwMode="auto">
            <a:xfrm>
              <a:off x="3183" y="2276"/>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56" name="Freeform 228"/>
            <p:cNvSpPr>
              <a:spLocks/>
            </p:cNvSpPr>
            <p:nvPr/>
          </p:nvSpPr>
          <p:spPr bwMode="auto">
            <a:xfrm>
              <a:off x="3176"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57" name="Freeform 229"/>
            <p:cNvSpPr>
              <a:spLocks/>
            </p:cNvSpPr>
            <p:nvPr/>
          </p:nvSpPr>
          <p:spPr bwMode="auto">
            <a:xfrm>
              <a:off x="3176"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58" name="Freeform 230"/>
            <p:cNvSpPr>
              <a:spLocks/>
            </p:cNvSpPr>
            <p:nvPr/>
          </p:nvSpPr>
          <p:spPr bwMode="auto">
            <a:xfrm>
              <a:off x="3176"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59" name="Freeform 231"/>
            <p:cNvSpPr>
              <a:spLocks/>
            </p:cNvSpPr>
            <p:nvPr/>
          </p:nvSpPr>
          <p:spPr bwMode="auto">
            <a:xfrm>
              <a:off x="3176"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60" name="Freeform 232"/>
            <p:cNvSpPr>
              <a:spLocks/>
            </p:cNvSpPr>
            <p:nvPr/>
          </p:nvSpPr>
          <p:spPr bwMode="auto">
            <a:xfrm>
              <a:off x="3183" y="2254"/>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61" name="Freeform 233"/>
            <p:cNvSpPr>
              <a:spLocks/>
            </p:cNvSpPr>
            <p:nvPr/>
          </p:nvSpPr>
          <p:spPr bwMode="auto">
            <a:xfrm>
              <a:off x="3184"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62" name="Freeform 234"/>
            <p:cNvSpPr>
              <a:spLocks/>
            </p:cNvSpPr>
            <p:nvPr/>
          </p:nvSpPr>
          <p:spPr bwMode="auto">
            <a:xfrm>
              <a:off x="3183" y="2254"/>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63" name="Freeform 235"/>
            <p:cNvSpPr>
              <a:spLocks/>
            </p:cNvSpPr>
            <p:nvPr/>
          </p:nvSpPr>
          <p:spPr bwMode="auto">
            <a:xfrm>
              <a:off x="3176"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64" name="Freeform 236"/>
            <p:cNvSpPr>
              <a:spLocks/>
            </p:cNvSpPr>
            <p:nvPr/>
          </p:nvSpPr>
          <p:spPr bwMode="auto">
            <a:xfrm>
              <a:off x="3176"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65" name="Freeform 237"/>
            <p:cNvSpPr>
              <a:spLocks/>
            </p:cNvSpPr>
            <p:nvPr/>
          </p:nvSpPr>
          <p:spPr bwMode="auto">
            <a:xfrm>
              <a:off x="3176"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66" name="Freeform 238"/>
            <p:cNvSpPr>
              <a:spLocks/>
            </p:cNvSpPr>
            <p:nvPr/>
          </p:nvSpPr>
          <p:spPr bwMode="auto">
            <a:xfrm>
              <a:off x="3176"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67" name="Freeform 239"/>
            <p:cNvSpPr>
              <a:spLocks/>
            </p:cNvSpPr>
            <p:nvPr/>
          </p:nvSpPr>
          <p:spPr bwMode="auto">
            <a:xfrm>
              <a:off x="3176" y="2261"/>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68" name="Freeform 240"/>
            <p:cNvSpPr>
              <a:spLocks/>
            </p:cNvSpPr>
            <p:nvPr/>
          </p:nvSpPr>
          <p:spPr bwMode="auto">
            <a:xfrm>
              <a:off x="3176" y="2261"/>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69" name="Freeform 241"/>
            <p:cNvSpPr>
              <a:spLocks/>
            </p:cNvSpPr>
            <p:nvPr/>
          </p:nvSpPr>
          <p:spPr bwMode="auto">
            <a:xfrm>
              <a:off x="3176"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70" name="Freeform 242"/>
            <p:cNvSpPr>
              <a:spLocks/>
            </p:cNvSpPr>
            <p:nvPr/>
          </p:nvSpPr>
          <p:spPr bwMode="auto">
            <a:xfrm>
              <a:off x="3176"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71" name="Freeform 243"/>
            <p:cNvSpPr>
              <a:spLocks/>
            </p:cNvSpPr>
            <p:nvPr/>
          </p:nvSpPr>
          <p:spPr bwMode="auto">
            <a:xfrm>
              <a:off x="3183" y="2232"/>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72" name="Freeform 244"/>
            <p:cNvSpPr>
              <a:spLocks/>
            </p:cNvSpPr>
            <p:nvPr/>
          </p:nvSpPr>
          <p:spPr bwMode="auto">
            <a:xfrm>
              <a:off x="3184" y="2232"/>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73" name="Freeform 245"/>
            <p:cNvSpPr>
              <a:spLocks/>
            </p:cNvSpPr>
            <p:nvPr/>
          </p:nvSpPr>
          <p:spPr bwMode="auto">
            <a:xfrm>
              <a:off x="3183" y="2232"/>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74" name="Freeform 246"/>
            <p:cNvSpPr>
              <a:spLocks/>
            </p:cNvSpPr>
            <p:nvPr/>
          </p:nvSpPr>
          <p:spPr bwMode="auto">
            <a:xfrm>
              <a:off x="3176" y="2239"/>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75" name="Freeform 247"/>
            <p:cNvSpPr>
              <a:spLocks/>
            </p:cNvSpPr>
            <p:nvPr/>
          </p:nvSpPr>
          <p:spPr bwMode="auto">
            <a:xfrm>
              <a:off x="3176" y="2239"/>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76" name="Freeform 248"/>
            <p:cNvSpPr>
              <a:spLocks/>
            </p:cNvSpPr>
            <p:nvPr/>
          </p:nvSpPr>
          <p:spPr bwMode="auto">
            <a:xfrm>
              <a:off x="3176"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77" name="Freeform 249"/>
            <p:cNvSpPr>
              <a:spLocks/>
            </p:cNvSpPr>
            <p:nvPr/>
          </p:nvSpPr>
          <p:spPr bwMode="auto">
            <a:xfrm>
              <a:off x="3176"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78" name="Freeform 250"/>
            <p:cNvSpPr>
              <a:spLocks/>
            </p:cNvSpPr>
            <p:nvPr/>
          </p:nvSpPr>
          <p:spPr bwMode="auto">
            <a:xfrm>
              <a:off x="3183" y="2210"/>
              <a:ext cx="29"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79" name="Freeform 251"/>
            <p:cNvSpPr>
              <a:spLocks/>
            </p:cNvSpPr>
            <p:nvPr/>
          </p:nvSpPr>
          <p:spPr bwMode="auto">
            <a:xfrm>
              <a:off x="3184" y="2210"/>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80" name="Freeform 252"/>
            <p:cNvSpPr>
              <a:spLocks/>
            </p:cNvSpPr>
            <p:nvPr/>
          </p:nvSpPr>
          <p:spPr bwMode="auto">
            <a:xfrm>
              <a:off x="3183" y="2210"/>
              <a:ext cx="30" cy="36"/>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81" name="Freeform 253"/>
            <p:cNvSpPr>
              <a:spLocks/>
            </p:cNvSpPr>
            <p:nvPr/>
          </p:nvSpPr>
          <p:spPr bwMode="auto">
            <a:xfrm>
              <a:off x="3212" y="2210"/>
              <a:ext cx="1" cy="439"/>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82" name="Freeform 254"/>
            <p:cNvSpPr>
              <a:spLocks/>
            </p:cNvSpPr>
            <p:nvPr/>
          </p:nvSpPr>
          <p:spPr bwMode="auto">
            <a:xfrm>
              <a:off x="3212" y="2210"/>
              <a:ext cx="1" cy="439"/>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83" name="Rectangle 255"/>
            <p:cNvSpPr>
              <a:spLocks noChangeArrowheads="1"/>
            </p:cNvSpPr>
            <p:nvPr/>
          </p:nvSpPr>
          <p:spPr bwMode="auto">
            <a:xfrm>
              <a:off x="3212" y="2210"/>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84" name="Freeform 256"/>
            <p:cNvSpPr>
              <a:spLocks/>
            </p:cNvSpPr>
            <p:nvPr/>
          </p:nvSpPr>
          <p:spPr bwMode="auto">
            <a:xfrm>
              <a:off x="3212" y="2210"/>
              <a:ext cx="1" cy="439"/>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85" name="Freeform 257"/>
            <p:cNvSpPr>
              <a:spLocks/>
            </p:cNvSpPr>
            <p:nvPr/>
          </p:nvSpPr>
          <p:spPr bwMode="auto">
            <a:xfrm>
              <a:off x="3212" y="2210"/>
              <a:ext cx="1" cy="439"/>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86" name="Rectangle 258"/>
            <p:cNvSpPr>
              <a:spLocks noChangeArrowheads="1"/>
            </p:cNvSpPr>
            <p:nvPr/>
          </p:nvSpPr>
          <p:spPr bwMode="auto">
            <a:xfrm>
              <a:off x="3212" y="2210"/>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87" name="Freeform 259"/>
            <p:cNvSpPr>
              <a:spLocks/>
            </p:cNvSpPr>
            <p:nvPr/>
          </p:nvSpPr>
          <p:spPr bwMode="auto">
            <a:xfrm>
              <a:off x="2820" y="2562"/>
              <a:ext cx="1" cy="439"/>
            </a:xfrm>
            <a:custGeom>
              <a:avLst/>
              <a:gdLst>
                <a:gd name="T0" fmla="*/ 26 w 26"/>
                <a:gd name="T1" fmla="*/ 0 h 7903"/>
                <a:gd name="T2" fmla="*/ 0 w 26"/>
                <a:gd name="T3" fmla="*/ 0 h 7903"/>
                <a:gd name="T4" fmla="*/ 26 w 26"/>
                <a:gd name="T5" fmla="*/ 7903 h 7903"/>
                <a:gd name="T6" fmla="*/ 26 w 26"/>
                <a:gd name="T7" fmla="*/ 0 h 7903"/>
              </a:gdLst>
              <a:ahLst/>
              <a:cxnLst>
                <a:cxn ang="0">
                  <a:pos x="T0" y="T1"/>
                </a:cxn>
                <a:cxn ang="0">
                  <a:pos x="T2" y="T3"/>
                </a:cxn>
                <a:cxn ang="0">
                  <a:pos x="T4" y="T5"/>
                </a:cxn>
                <a:cxn ang="0">
                  <a:pos x="T6" y="T7"/>
                </a:cxn>
              </a:cxnLst>
              <a:rect l="0" t="0" r="r" b="b"/>
              <a:pathLst>
                <a:path w="26" h="7903">
                  <a:moveTo>
                    <a:pt x="26" y="0"/>
                  </a:moveTo>
                  <a:lnTo>
                    <a:pt x="0" y="0"/>
                  </a:lnTo>
                  <a:lnTo>
                    <a:pt x="26" y="7903"/>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88" name="Freeform 260"/>
            <p:cNvSpPr>
              <a:spLocks/>
            </p:cNvSpPr>
            <p:nvPr/>
          </p:nvSpPr>
          <p:spPr bwMode="auto">
            <a:xfrm>
              <a:off x="2820" y="2562"/>
              <a:ext cx="1" cy="439"/>
            </a:xfrm>
            <a:custGeom>
              <a:avLst/>
              <a:gdLst>
                <a:gd name="T0" fmla="*/ 0 w 26"/>
                <a:gd name="T1" fmla="*/ 0 h 7903"/>
                <a:gd name="T2" fmla="*/ 26 w 26"/>
                <a:gd name="T3" fmla="*/ 7903 h 7903"/>
                <a:gd name="T4" fmla="*/ 0 w 26"/>
                <a:gd name="T5" fmla="*/ 7903 h 7903"/>
                <a:gd name="T6" fmla="*/ 0 w 26"/>
                <a:gd name="T7" fmla="*/ 0 h 7903"/>
              </a:gdLst>
              <a:ahLst/>
              <a:cxnLst>
                <a:cxn ang="0">
                  <a:pos x="T0" y="T1"/>
                </a:cxn>
                <a:cxn ang="0">
                  <a:pos x="T2" y="T3"/>
                </a:cxn>
                <a:cxn ang="0">
                  <a:pos x="T4" y="T5"/>
                </a:cxn>
                <a:cxn ang="0">
                  <a:pos x="T6" y="T7"/>
                </a:cxn>
              </a:cxnLst>
              <a:rect l="0" t="0" r="r" b="b"/>
              <a:pathLst>
                <a:path w="26" h="7903">
                  <a:moveTo>
                    <a:pt x="0" y="0"/>
                  </a:moveTo>
                  <a:lnTo>
                    <a:pt x="26"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89" name="Rectangle 261"/>
            <p:cNvSpPr>
              <a:spLocks noChangeArrowheads="1"/>
            </p:cNvSpPr>
            <p:nvPr/>
          </p:nvSpPr>
          <p:spPr bwMode="auto">
            <a:xfrm>
              <a:off x="2820"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90" name="Freeform 262"/>
            <p:cNvSpPr>
              <a:spLocks/>
            </p:cNvSpPr>
            <p:nvPr/>
          </p:nvSpPr>
          <p:spPr bwMode="auto">
            <a:xfrm>
              <a:off x="2820" y="2562"/>
              <a:ext cx="1" cy="439"/>
            </a:xfrm>
            <a:custGeom>
              <a:avLst/>
              <a:gdLst>
                <a:gd name="T0" fmla="*/ 0 w 26"/>
                <a:gd name="T1" fmla="*/ 7903 h 7903"/>
                <a:gd name="T2" fmla="*/ 26 w 26"/>
                <a:gd name="T3" fmla="*/ 7903 h 7903"/>
                <a:gd name="T4" fmla="*/ 0 w 26"/>
                <a:gd name="T5" fmla="*/ 0 h 7903"/>
                <a:gd name="T6" fmla="*/ 0 w 26"/>
                <a:gd name="T7" fmla="*/ 7903 h 7903"/>
              </a:gdLst>
              <a:ahLst/>
              <a:cxnLst>
                <a:cxn ang="0">
                  <a:pos x="T0" y="T1"/>
                </a:cxn>
                <a:cxn ang="0">
                  <a:pos x="T2" y="T3"/>
                </a:cxn>
                <a:cxn ang="0">
                  <a:pos x="T4" y="T5"/>
                </a:cxn>
                <a:cxn ang="0">
                  <a:pos x="T6" y="T7"/>
                </a:cxn>
              </a:cxnLst>
              <a:rect l="0" t="0" r="r" b="b"/>
              <a:pathLst>
                <a:path w="26" h="7903">
                  <a:moveTo>
                    <a:pt x="0" y="7903"/>
                  </a:moveTo>
                  <a:lnTo>
                    <a:pt x="26"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91" name="Freeform 263"/>
            <p:cNvSpPr>
              <a:spLocks/>
            </p:cNvSpPr>
            <p:nvPr/>
          </p:nvSpPr>
          <p:spPr bwMode="auto">
            <a:xfrm>
              <a:off x="2820" y="2562"/>
              <a:ext cx="1" cy="439"/>
            </a:xfrm>
            <a:custGeom>
              <a:avLst/>
              <a:gdLst>
                <a:gd name="T0" fmla="*/ 26 w 26"/>
                <a:gd name="T1" fmla="*/ 7903 h 7903"/>
                <a:gd name="T2" fmla="*/ 0 w 26"/>
                <a:gd name="T3" fmla="*/ 0 h 7903"/>
                <a:gd name="T4" fmla="*/ 26 w 26"/>
                <a:gd name="T5" fmla="*/ 0 h 7903"/>
                <a:gd name="T6" fmla="*/ 26 w 26"/>
                <a:gd name="T7" fmla="*/ 7903 h 7903"/>
              </a:gdLst>
              <a:ahLst/>
              <a:cxnLst>
                <a:cxn ang="0">
                  <a:pos x="T0" y="T1"/>
                </a:cxn>
                <a:cxn ang="0">
                  <a:pos x="T2" y="T3"/>
                </a:cxn>
                <a:cxn ang="0">
                  <a:pos x="T4" y="T5"/>
                </a:cxn>
                <a:cxn ang="0">
                  <a:pos x="T6" y="T7"/>
                </a:cxn>
              </a:cxnLst>
              <a:rect l="0" t="0" r="r" b="b"/>
              <a:pathLst>
                <a:path w="26" h="7903">
                  <a:moveTo>
                    <a:pt x="26" y="7903"/>
                  </a:moveTo>
                  <a:lnTo>
                    <a:pt x="0" y="0"/>
                  </a:lnTo>
                  <a:lnTo>
                    <a:pt x="26" y="0"/>
                  </a:lnTo>
                  <a:lnTo>
                    <a:pt x="26"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92" name="Rectangle 264"/>
            <p:cNvSpPr>
              <a:spLocks noChangeArrowheads="1"/>
            </p:cNvSpPr>
            <p:nvPr/>
          </p:nvSpPr>
          <p:spPr bwMode="auto">
            <a:xfrm>
              <a:off x="2820"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93" name="Freeform 265"/>
            <p:cNvSpPr>
              <a:spLocks/>
            </p:cNvSpPr>
            <p:nvPr/>
          </p:nvSpPr>
          <p:spPr bwMode="auto">
            <a:xfrm>
              <a:off x="2821"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94" name="Freeform 266"/>
            <p:cNvSpPr>
              <a:spLocks/>
            </p:cNvSpPr>
            <p:nvPr/>
          </p:nvSpPr>
          <p:spPr bwMode="auto">
            <a:xfrm>
              <a:off x="2820"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95" name="Freeform 267"/>
            <p:cNvSpPr>
              <a:spLocks/>
            </p:cNvSpPr>
            <p:nvPr/>
          </p:nvSpPr>
          <p:spPr bwMode="auto">
            <a:xfrm>
              <a:off x="2820" y="2965"/>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96" name="Freeform 268"/>
            <p:cNvSpPr>
              <a:spLocks/>
            </p:cNvSpPr>
            <p:nvPr/>
          </p:nvSpPr>
          <p:spPr bwMode="auto">
            <a:xfrm>
              <a:off x="2843"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97" name="Freeform 269"/>
            <p:cNvSpPr>
              <a:spLocks/>
            </p:cNvSpPr>
            <p:nvPr/>
          </p:nvSpPr>
          <p:spPr bwMode="auto">
            <a:xfrm>
              <a:off x="2843"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598" name="Freeform 270"/>
            <p:cNvSpPr>
              <a:spLocks/>
            </p:cNvSpPr>
            <p:nvPr/>
          </p:nvSpPr>
          <p:spPr bwMode="auto">
            <a:xfrm>
              <a:off x="2850"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599" name="Freeform 271"/>
            <p:cNvSpPr>
              <a:spLocks/>
            </p:cNvSpPr>
            <p:nvPr/>
          </p:nvSpPr>
          <p:spPr bwMode="auto">
            <a:xfrm>
              <a:off x="2850"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00" name="Freeform 272"/>
            <p:cNvSpPr>
              <a:spLocks/>
            </p:cNvSpPr>
            <p:nvPr/>
          </p:nvSpPr>
          <p:spPr bwMode="auto">
            <a:xfrm>
              <a:off x="2821"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01" name="Freeform 273"/>
            <p:cNvSpPr>
              <a:spLocks/>
            </p:cNvSpPr>
            <p:nvPr/>
          </p:nvSpPr>
          <p:spPr bwMode="auto">
            <a:xfrm>
              <a:off x="2820"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02" name="Freeform 274"/>
            <p:cNvSpPr>
              <a:spLocks/>
            </p:cNvSpPr>
            <p:nvPr/>
          </p:nvSpPr>
          <p:spPr bwMode="auto">
            <a:xfrm>
              <a:off x="2820" y="2943"/>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03" name="Freeform 275"/>
            <p:cNvSpPr>
              <a:spLocks/>
            </p:cNvSpPr>
            <p:nvPr/>
          </p:nvSpPr>
          <p:spPr bwMode="auto">
            <a:xfrm>
              <a:off x="2843"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04" name="Freeform 276"/>
            <p:cNvSpPr>
              <a:spLocks/>
            </p:cNvSpPr>
            <p:nvPr/>
          </p:nvSpPr>
          <p:spPr bwMode="auto">
            <a:xfrm>
              <a:off x="2843"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05" name="Freeform 277"/>
            <p:cNvSpPr>
              <a:spLocks/>
            </p:cNvSpPr>
            <p:nvPr/>
          </p:nvSpPr>
          <p:spPr bwMode="auto">
            <a:xfrm>
              <a:off x="2850"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06" name="Freeform 278"/>
            <p:cNvSpPr>
              <a:spLocks/>
            </p:cNvSpPr>
            <p:nvPr/>
          </p:nvSpPr>
          <p:spPr bwMode="auto">
            <a:xfrm>
              <a:off x="2850"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07" name="Freeform 279"/>
            <p:cNvSpPr>
              <a:spLocks/>
            </p:cNvSpPr>
            <p:nvPr/>
          </p:nvSpPr>
          <p:spPr bwMode="auto">
            <a:xfrm>
              <a:off x="2850"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08" name="Freeform 280"/>
            <p:cNvSpPr>
              <a:spLocks/>
            </p:cNvSpPr>
            <p:nvPr/>
          </p:nvSpPr>
          <p:spPr bwMode="auto">
            <a:xfrm>
              <a:off x="2850"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09" name="Freeform 281"/>
            <p:cNvSpPr>
              <a:spLocks/>
            </p:cNvSpPr>
            <p:nvPr/>
          </p:nvSpPr>
          <p:spPr bwMode="auto">
            <a:xfrm>
              <a:off x="2843"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10" name="Freeform 282"/>
            <p:cNvSpPr>
              <a:spLocks/>
            </p:cNvSpPr>
            <p:nvPr/>
          </p:nvSpPr>
          <p:spPr bwMode="auto">
            <a:xfrm>
              <a:off x="2843"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11" name="Freeform 283"/>
            <p:cNvSpPr>
              <a:spLocks/>
            </p:cNvSpPr>
            <p:nvPr/>
          </p:nvSpPr>
          <p:spPr bwMode="auto">
            <a:xfrm>
              <a:off x="2821"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12" name="Freeform 284"/>
            <p:cNvSpPr>
              <a:spLocks/>
            </p:cNvSpPr>
            <p:nvPr/>
          </p:nvSpPr>
          <p:spPr bwMode="auto">
            <a:xfrm>
              <a:off x="2820"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13" name="Freeform 285"/>
            <p:cNvSpPr>
              <a:spLocks/>
            </p:cNvSpPr>
            <p:nvPr/>
          </p:nvSpPr>
          <p:spPr bwMode="auto">
            <a:xfrm>
              <a:off x="2820" y="2921"/>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14" name="Freeform 286"/>
            <p:cNvSpPr>
              <a:spLocks/>
            </p:cNvSpPr>
            <p:nvPr/>
          </p:nvSpPr>
          <p:spPr bwMode="auto">
            <a:xfrm>
              <a:off x="2850"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15" name="Freeform 287"/>
            <p:cNvSpPr>
              <a:spLocks/>
            </p:cNvSpPr>
            <p:nvPr/>
          </p:nvSpPr>
          <p:spPr bwMode="auto">
            <a:xfrm>
              <a:off x="2850"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16" name="Freeform 288"/>
            <p:cNvSpPr>
              <a:spLocks/>
            </p:cNvSpPr>
            <p:nvPr/>
          </p:nvSpPr>
          <p:spPr bwMode="auto">
            <a:xfrm>
              <a:off x="2843"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17" name="Freeform 289"/>
            <p:cNvSpPr>
              <a:spLocks/>
            </p:cNvSpPr>
            <p:nvPr/>
          </p:nvSpPr>
          <p:spPr bwMode="auto">
            <a:xfrm>
              <a:off x="2843"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18" name="Freeform 290"/>
            <p:cNvSpPr>
              <a:spLocks/>
            </p:cNvSpPr>
            <p:nvPr/>
          </p:nvSpPr>
          <p:spPr bwMode="auto">
            <a:xfrm>
              <a:off x="2821"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19" name="Freeform 291"/>
            <p:cNvSpPr>
              <a:spLocks/>
            </p:cNvSpPr>
            <p:nvPr/>
          </p:nvSpPr>
          <p:spPr bwMode="auto">
            <a:xfrm>
              <a:off x="2820"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20" name="Freeform 292"/>
            <p:cNvSpPr>
              <a:spLocks/>
            </p:cNvSpPr>
            <p:nvPr/>
          </p:nvSpPr>
          <p:spPr bwMode="auto">
            <a:xfrm>
              <a:off x="2820" y="2899"/>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21" name="Freeform 293"/>
            <p:cNvSpPr>
              <a:spLocks/>
            </p:cNvSpPr>
            <p:nvPr/>
          </p:nvSpPr>
          <p:spPr bwMode="auto">
            <a:xfrm>
              <a:off x="2850"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22" name="Freeform 294"/>
            <p:cNvSpPr>
              <a:spLocks/>
            </p:cNvSpPr>
            <p:nvPr/>
          </p:nvSpPr>
          <p:spPr bwMode="auto">
            <a:xfrm>
              <a:off x="2850"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23" name="Freeform 295"/>
            <p:cNvSpPr>
              <a:spLocks/>
            </p:cNvSpPr>
            <p:nvPr/>
          </p:nvSpPr>
          <p:spPr bwMode="auto">
            <a:xfrm>
              <a:off x="2843"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24" name="Freeform 296"/>
            <p:cNvSpPr>
              <a:spLocks/>
            </p:cNvSpPr>
            <p:nvPr/>
          </p:nvSpPr>
          <p:spPr bwMode="auto">
            <a:xfrm>
              <a:off x="2843"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25" name="Freeform 297"/>
            <p:cNvSpPr>
              <a:spLocks/>
            </p:cNvSpPr>
            <p:nvPr/>
          </p:nvSpPr>
          <p:spPr bwMode="auto">
            <a:xfrm>
              <a:off x="2821"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26" name="Freeform 298"/>
            <p:cNvSpPr>
              <a:spLocks/>
            </p:cNvSpPr>
            <p:nvPr/>
          </p:nvSpPr>
          <p:spPr bwMode="auto">
            <a:xfrm>
              <a:off x="2820"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27" name="Freeform 299"/>
            <p:cNvSpPr>
              <a:spLocks/>
            </p:cNvSpPr>
            <p:nvPr/>
          </p:nvSpPr>
          <p:spPr bwMode="auto">
            <a:xfrm>
              <a:off x="2820" y="2877"/>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28" name="Freeform 300"/>
            <p:cNvSpPr>
              <a:spLocks/>
            </p:cNvSpPr>
            <p:nvPr/>
          </p:nvSpPr>
          <p:spPr bwMode="auto">
            <a:xfrm>
              <a:off x="2850"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29" name="Freeform 301"/>
            <p:cNvSpPr>
              <a:spLocks/>
            </p:cNvSpPr>
            <p:nvPr/>
          </p:nvSpPr>
          <p:spPr bwMode="auto">
            <a:xfrm>
              <a:off x="2850"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30" name="Freeform 302"/>
            <p:cNvSpPr>
              <a:spLocks/>
            </p:cNvSpPr>
            <p:nvPr/>
          </p:nvSpPr>
          <p:spPr bwMode="auto">
            <a:xfrm>
              <a:off x="2843"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31" name="Freeform 303"/>
            <p:cNvSpPr>
              <a:spLocks/>
            </p:cNvSpPr>
            <p:nvPr/>
          </p:nvSpPr>
          <p:spPr bwMode="auto">
            <a:xfrm>
              <a:off x="2843"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32" name="Freeform 304"/>
            <p:cNvSpPr>
              <a:spLocks/>
            </p:cNvSpPr>
            <p:nvPr/>
          </p:nvSpPr>
          <p:spPr bwMode="auto">
            <a:xfrm>
              <a:off x="2821"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33" name="Freeform 305"/>
            <p:cNvSpPr>
              <a:spLocks/>
            </p:cNvSpPr>
            <p:nvPr/>
          </p:nvSpPr>
          <p:spPr bwMode="auto">
            <a:xfrm>
              <a:off x="2820"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34" name="Freeform 306"/>
            <p:cNvSpPr>
              <a:spLocks/>
            </p:cNvSpPr>
            <p:nvPr/>
          </p:nvSpPr>
          <p:spPr bwMode="auto">
            <a:xfrm>
              <a:off x="2820" y="2855"/>
              <a:ext cx="30"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35" name="Freeform 307"/>
            <p:cNvSpPr>
              <a:spLocks/>
            </p:cNvSpPr>
            <p:nvPr/>
          </p:nvSpPr>
          <p:spPr bwMode="auto">
            <a:xfrm>
              <a:off x="2850"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36" name="Freeform 308"/>
            <p:cNvSpPr>
              <a:spLocks/>
            </p:cNvSpPr>
            <p:nvPr/>
          </p:nvSpPr>
          <p:spPr bwMode="auto">
            <a:xfrm>
              <a:off x="2850"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37" name="Freeform 309"/>
            <p:cNvSpPr>
              <a:spLocks/>
            </p:cNvSpPr>
            <p:nvPr/>
          </p:nvSpPr>
          <p:spPr bwMode="auto">
            <a:xfrm>
              <a:off x="2843"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38" name="Freeform 310"/>
            <p:cNvSpPr>
              <a:spLocks/>
            </p:cNvSpPr>
            <p:nvPr/>
          </p:nvSpPr>
          <p:spPr bwMode="auto">
            <a:xfrm>
              <a:off x="2843"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39" name="Freeform 311"/>
            <p:cNvSpPr>
              <a:spLocks/>
            </p:cNvSpPr>
            <p:nvPr/>
          </p:nvSpPr>
          <p:spPr bwMode="auto">
            <a:xfrm>
              <a:off x="2821"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40" name="Freeform 312"/>
            <p:cNvSpPr>
              <a:spLocks/>
            </p:cNvSpPr>
            <p:nvPr/>
          </p:nvSpPr>
          <p:spPr bwMode="auto">
            <a:xfrm>
              <a:off x="2820"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41" name="Freeform 313"/>
            <p:cNvSpPr>
              <a:spLocks/>
            </p:cNvSpPr>
            <p:nvPr/>
          </p:nvSpPr>
          <p:spPr bwMode="auto">
            <a:xfrm>
              <a:off x="2820" y="2833"/>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42" name="Freeform 314"/>
            <p:cNvSpPr>
              <a:spLocks/>
            </p:cNvSpPr>
            <p:nvPr/>
          </p:nvSpPr>
          <p:spPr bwMode="auto">
            <a:xfrm>
              <a:off x="2850"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43" name="Freeform 315"/>
            <p:cNvSpPr>
              <a:spLocks/>
            </p:cNvSpPr>
            <p:nvPr/>
          </p:nvSpPr>
          <p:spPr bwMode="auto">
            <a:xfrm>
              <a:off x="2850"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44" name="Freeform 316"/>
            <p:cNvSpPr>
              <a:spLocks/>
            </p:cNvSpPr>
            <p:nvPr/>
          </p:nvSpPr>
          <p:spPr bwMode="auto">
            <a:xfrm>
              <a:off x="2843"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45" name="Freeform 317"/>
            <p:cNvSpPr>
              <a:spLocks/>
            </p:cNvSpPr>
            <p:nvPr/>
          </p:nvSpPr>
          <p:spPr bwMode="auto">
            <a:xfrm>
              <a:off x="2843"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46" name="Freeform 318"/>
            <p:cNvSpPr>
              <a:spLocks/>
            </p:cNvSpPr>
            <p:nvPr/>
          </p:nvSpPr>
          <p:spPr bwMode="auto">
            <a:xfrm>
              <a:off x="2821"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47" name="Freeform 319"/>
            <p:cNvSpPr>
              <a:spLocks/>
            </p:cNvSpPr>
            <p:nvPr/>
          </p:nvSpPr>
          <p:spPr bwMode="auto">
            <a:xfrm>
              <a:off x="2820"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48" name="Freeform 320"/>
            <p:cNvSpPr>
              <a:spLocks/>
            </p:cNvSpPr>
            <p:nvPr/>
          </p:nvSpPr>
          <p:spPr bwMode="auto">
            <a:xfrm>
              <a:off x="2820" y="2811"/>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49" name="Freeform 321"/>
            <p:cNvSpPr>
              <a:spLocks/>
            </p:cNvSpPr>
            <p:nvPr/>
          </p:nvSpPr>
          <p:spPr bwMode="auto">
            <a:xfrm>
              <a:off x="2850"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50" name="Freeform 322"/>
            <p:cNvSpPr>
              <a:spLocks/>
            </p:cNvSpPr>
            <p:nvPr/>
          </p:nvSpPr>
          <p:spPr bwMode="auto">
            <a:xfrm>
              <a:off x="2850"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51" name="Freeform 323"/>
            <p:cNvSpPr>
              <a:spLocks/>
            </p:cNvSpPr>
            <p:nvPr/>
          </p:nvSpPr>
          <p:spPr bwMode="auto">
            <a:xfrm>
              <a:off x="2843"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52" name="Freeform 324"/>
            <p:cNvSpPr>
              <a:spLocks/>
            </p:cNvSpPr>
            <p:nvPr/>
          </p:nvSpPr>
          <p:spPr bwMode="auto">
            <a:xfrm>
              <a:off x="2843"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53" name="Freeform 325"/>
            <p:cNvSpPr>
              <a:spLocks/>
            </p:cNvSpPr>
            <p:nvPr/>
          </p:nvSpPr>
          <p:spPr bwMode="auto">
            <a:xfrm>
              <a:off x="2821"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54" name="Freeform 326"/>
            <p:cNvSpPr>
              <a:spLocks/>
            </p:cNvSpPr>
            <p:nvPr/>
          </p:nvSpPr>
          <p:spPr bwMode="auto">
            <a:xfrm>
              <a:off x="2820"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55" name="Freeform 327"/>
            <p:cNvSpPr>
              <a:spLocks/>
            </p:cNvSpPr>
            <p:nvPr/>
          </p:nvSpPr>
          <p:spPr bwMode="auto">
            <a:xfrm>
              <a:off x="2820" y="2789"/>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56" name="Freeform 328"/>
            <p:cNvSpPr>
              <a:spLocks/>
            </p:cNvSpPr>
            <p:nvPr/>
          </p:nvSpPr>
          <p:spPr bwMode="auto">
            <a:xfrm>
              <a:off x="2850"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57" name="Freeform 329"/>
            <p:cNvSpPr>
              <a:spLocks/>
            </p:cNvSpPr>
            <p:nvPr/>
          </p:nvSpPr>
          <p:spPr bwMode="auto">
            <a:xfrm>
              <a:off x="2850"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58" name="Freeform 330"/>
            <p:cNvSpPr>
              <a:spLocks/>
            </p:cNvSpPr>
            <p:nvPr/>
          </p:nvSpPr>
          <p:spPr bwMode="auto">
            <a:xfrm>
              <a:off x="2843"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59" name="Freeform 331"/>
            <p:cNvSpPr>
              <a:spLocks/>
            </p:cNvSpPr>
            <p:nvPr/>
          </p:nvSpPr>
          <p:spPr bwMode="auto">
            <a:xfrm>
              <a:off x="2843"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60" name="Freeform 332"/>
            <p:cNvSpPr>
              <a:spLocks/>
            </p:cNvSpPr>
            <p:nvPr/>
          </p:nvSpPr>
          <p:spPr bwMode="auto">
            <a:xfrm>
              <a:off x="2821"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61" name="Freeform 333"/>
            <p:cNvSpPr>
              <a:spLocks/>
            </p:cNvSpPr>
            <p:nvPr/>
          </p:nvSpPr>
          <p:spPr bwMode="auto">
            <a:xfrm>
              <a:off x="2820"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62" name="Freeform 334"/>
            <p:cNvSpPr>
              <a:spLocks/>
            </p:cNvSpPr>
            <p:nvPr/>
          </p:nvSpPr>
          <p:spPr bwMode="auto">
            <a:xfrm>
              <a:off x="2820" y="2768"/>
              <a:ext cx="30"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63" name="Freeform 335"/>
            <p:cNvSpPr>
              <a:spLocks/>
            </p:cNvSpPr>
            <p:nvPr/>
          </p:nvSpPr>
          <p:spPr bwMode="auto">
            <a:xfrm>
              <a:off x="2850"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64" name="Freeform 336"/>
            <p:cNvSpPr>
              <a:spLocks/>
            </p:cNvSpPr>
            <p:nvPr/>
          </p:nvSpPr>
          <p:spPr bwMode="auto">
            <a:xfrm>
              <a:off x="2850"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65" name="Freeform 337"/>
            <p:cNvSpPr>
              <a:spLocks/>
            </p:cNvSpPr>
            <p:nvPr/>
          </p:nvSpPr>
          <p:spPr bwMode="auto">
            <a:xfrm>
              <a:off x="2843"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66" name="Freeform 338"/>
            <p:cNvSpPr>
              <a:spLocks/>
            </p:cNvSpPr>
            <p:nvPr/>
          </p:nvSpPr>
          <p:spPr bwMode="auto">
            <a:xfrm>
              <a:off x="2843"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67" name="Freeform 339"/>
            <p:cNvSpPr>
              <a:spLocks/>
            </p:cNvSpPr>
            <p:nvPr/>
          </p:nvSpPr>
          <p:spPr bwMode="auto">
            <a:xfrm>
              <a:off x="2821"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68" name="Freeform 340"/>
            <p:cNvSpPr>
              <a:spLocks/>
            </p:cNvSpPr>
            <p:nvPr/>
          </p:nvSpPr>
          <p:spPr bwMode="auto">
            <a:xfrm>
              <a:off x="2820"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69" name="Freeform 341"/>
            <p:cNvSpPr>
              <a:spLocks/>
            </p:cNvSpPr>
            <p:nvPr/>
          </p:nvSpPr>
          <p:spPr bwMode="auto">
            <a:xfrm>
              <a:off x="2820" y="2746"/>
              <a:ext cx="30"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70" name="Freeform 342"/>
            <p:cNvSpPr>
              <a:spLocks/>
            </p:cNvSpPr>
            <p:nvPr/>
          </p:nvSpPr>
          <p:spPr bwMode="auto">
            <a:xfrm>
              <a:off x="2850"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71" name="Freeform 343"/>
            <p:cNvSpPr>
              <a:spLocks/>
            </p:cNvSpPr>
            <p:nvPr/>
          </p:nvSpPr>
          <p:spPr bwMode="auto">
            <a:xfrm>
              <a:off x="2850"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72" name="Freeform 344"/>
            <p:cNvSpPr>
              <a:spLocks/>
            </p:cNvSpPr>
            <p:nvPr/>
          </p:nvSpPr>
          <p:spPr bwMode="auto">
            <a:xfrm>
              <a:off x="2843"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73" name="Freeform 345"/>
            <p:cNvSpPr>
              <a:spLocks/>
            </p:cNvSpPr>
            <p:nvPr/>
          </p:nvSpPr>
          <p:spPr bwMode="auto">
            <a:xfrm>
              <a:off x="2843"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74" name="Freeform 346"/>
            <p:cNvSpPr>
              <a:spLocks/>
            </p:cNvSpPr>
            <p:nvPr/>
          </p:nvSpPr>
          <p:spPr bwMode="auto">
            <a:xfrm>
              <a:off x="2821"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75" name="Freeform 347"/>
            <p:cNvSpPr>
              <a:spLocks/>
            </p:cNvSpPr>
            <p:nvPr/>
          </p:nvSpPr>
          <p:spPr bwMode="auto">
            <a:xfrm>
              <a:off x="2820"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76" name="Freeform 348"/>
            <p:cNvSpPr>
              <a:spLocks/>
            </p:cNvSpPr>
            <p:nvPr/>
          </p:nvSpPr>
          <p:spPr bwMode="auto">
            <a:xfrm>
              <a:off x="2820" y="2724"/>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77" name="Freeform 349"/>
            <p:cNvSpPr>
              <a:spLocks/>
            </p:cNvSpPr>
            <p:nvPr/>
          </p:nvSpPr>
          <p:spPr bwMode="auto">
            <a:xfrm>
              <a:off x="2850"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78" name="Freeform 350"/>
            <p:cNvSpPr>
              <a:spLocks/>
            </p:cNvSpPr>
            <p:nvPr/>
          </p:nvSpPr>
          <p:spPr bwMode="auto">
            <a:xfrm>
              <a:off x="2850"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79" name="Freeform 351"/>
            <p:cNvSpPr>
              <a:spLocks/>
            </p:cNvSpPr>
            <p:nvPr/>
          </p:nvSpPr>
          <p:spPr bwMode="auto">
            <a:xfrm>
              <a:off x="2843"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80" name="Freeform 352"/>
            <p:cNvSpPr>
              <a:spLocks/>
            </p:cNvSpPr>
            <p:nvPr/>
          </p:nvSpPr>
          <p:spPr bwMode="auto">
            <a:xfrm>
              <a:off x="2843"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81" name="Freeform 353"/>
            <p:cNvSpPr>
              <a:spLocks/>
            </p:cNvSpPr>
            <p:nvPr/>
          </p:nvSpPr>
          <p:spPr bwMode="auto">
            <a:xfrm>
              <a:off x="2821"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82" name="Freeform 354"/>
            <p:cNvSpPr>
              <a:spLocks/>
            </p:cNvSpPr>
            <p:nvPr/>
          </p:nvSpPr>
          <p:spPr bwMode="auto">
            <a:xfrm>
              <a:off x="2820"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83" name="Freeform 355"/>
            <p:cNvSpPr>
              <a:spLocks/>
            </p:cNvSpPr>
            <p:nvPr/>
          </p:nvSpPr>
          <p:spPr bwMode="auto">
            <a:xfrm>
              <a:off x="2820" y="2702"/>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84" name="Freeform 356"/>
            <p:cNvSpPr>
              <a:spLocks/>
            </p:cNvSpPr>
            <p:nvPr/>
          </p:nvSpPr>
          <p:spPr bwMode="auto">
            <a:xfrm>
              <a:off x="2850"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85" name="Freeform 357"/>
            <p:cNvSpPr>
              <a:spLocks/>
            </p:cNvSpPr>
            <p:nvPr/>
          </p:nvSpPr>
          <p:spPr bwMode="auto">
            <a:xfrm>
              <a:off x="2850"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86" name="Freeform 358"/>
            <p:cNvSpPr>
              <a:spLocks/>
            </p:cNvSpPr>
            <p:nvPr/>
          </p:nvSpPr>
          <p:spPr bwMode="auto">
            <a:xfrm>
              <a:off x="2843"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87" name="Freeform 359"/>
            <p:cNvSpPr>
              <a:spLocks/>
            </p:cNvSpPr>
            <p:nvPr/>
          </p:nvSpPr>
          <p:spPr bwMode="auto">
            <a:xfrm>
              <a:off x="2843"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88" name="Freeform 360"/>
            <p:cNvSpPr>
              <a:spLocks/>
            </p:cNvSpPr>
            <p:nvPr/>
          </p:nvSpPr>
          <p:spPr bwMode="auto">
            <a:xfrm>
              <a:off x="2821"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89" name="Freeform 361"/>
            <p:cNvSpPr>
              <a:spLocks/>
            </p:cNvSpPr>
            <p:nvPr/>
          </p:nvSpPr>
          <p:spPr bwMode="auto">
            <a:xfrm>
              <a:off x="2820"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90" name="Freeform 362"/>
            <p:cNvSpPr>
              <a:spLocks/>
            </p:cNvSpPr>
            <p:nvPr/>
          </p:nvSpPr>
          <p:spPr bwMode="auto">
            <a:xfrm>
              <a:off x="2820" y="2680"/>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91" name="Freeform 363"/>
            <p:cNvSpPr>
              <a:spLocks/>
            </p:cNvSpPr>
            <p:nvPr/>
          </p:nvSpPr>
          <p:spPr bwMode="auto">
            <a:xfrm>
              <a:off x="2850"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92" name="Freeform 364"/>
            <p:cNvSpPr>
              <a:spLocks/>
            </p:cNvSpPr>
            <p:nvPr/>
          </p:nvSpPr>
          <p:spPr bwMode="auto">
            <a:xfrm>
              <a:off x="2850"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93" name="Freeform 365"/>
            <p:cNvSpPr>
              <a:spLocks/>
            </p:cNvSpPr>
            <p:nvPr/>
          </p:nvSpPr>
          <p:spPr bwMode="auto">
            <a:xfrm>
              <a:off x="2843"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94" name="Freeform 366"/>
            <p:cNvSpPr>
              <a:spLocks/>
            </p:cNvSpPr>
            <p:nvPr/>
          </p:nvSpPr>
          <p:spPr bwMode="auto">
            <a:xfrm>
              <a:off x="2843"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95" name="Freeform 367"/>
            <p:cNvSpPr>
              <a:spLocks/>
            </p:cNvSpPr>
            <p:nvPr/>
          </p:nvSpPr>
          <p:spPr bwMode="auto">
            <a:xfrm>
              <a:off x="2821"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96" name="Freeform 368"/>
            <p:cNvSpPr>
              <a:spLocks/>
            </p:cNvSpPr>
            <p:nvPr/>
          </p:nvSpPr>
          <p:spPr bwMode="auto">
            <a:xfrm>
              <a:off x="2820"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97" name="Freeform 369"/>
            <p:cNvSpPr>
              <a:spLocks/>
            </p:cNvSpPr>
            <p:nvPr/>
          </p:nvSpPr>
          <p:spPr bwMode="auto">
            <a:xfrm>
              <a:off x="2820" y="2658"/>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698" name="Freeform 370"/>
            <p:cNvSpPr>
              <a:spLocks/>
            </p:cNvSpPr>
            <p:nvPr/>
          </p:nvSpPr>
          <p:spPr bwMode="auto">
            <a:xfrm>
              <a:off x="2850"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699" name="Freeform 371"/>
            <p:cNvSpPr>
              <a:spLocks/>
            </p:cNvSpPr>
            <p:nvPr/>
          </p:nvSpPr>
          <p:spPr bwMode="auto">
            <a:xfrm>
              <a:off x="2850"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00" name="Freeform 372"/>
            <p:cNvSpPr>
              <a:spLocks/>
            </p:cNvSpPr>
            <p:nvPr/>
          </p:nvSpPr>
          <p:spPr bwMode="auto">
            <a:xfrm>
              <a:off x="2843"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01" name="Freeform 373"/>
            <p:cNvSpPr>
              <a:spLocks/>
            </p:cNvSpPr>
            <p:nvPr/>
          </p:nvSpPr>
          <p:spPr bwMode="auto">
            <a:xfrm>
              <a:off x="2843"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02" name="Freeform 374"/>
            <p:cNvSpPr>
              <a:spLocks/>
            </p:cNvSpPr>
            <p:nvPr/>
          </p:nvSpPr>
          <p:spPr bwMode="auto">
            <a:xfrm>
              <a:off x="2821"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03" name="Freeform 375"/>
            <p:cNvSpPr>
              <a:spLocks/>
            </p:cNvSpPr>
            <p:nvPr/>
          </p:nvSpPr>
          <p:spPr bwMode="auto">
            <a:xfrm>
              <a:off x="2820"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04" name="Freeform 376"/>
            <p:cNvSpPr>
              <a:spLocks/>
            </p:cNvSpPr>
            <p:nvPr/>
          </p:nvSpPr>
          <p:spPr bwMode="auto">
            <a:xfrm>
              <a:off x="2820" y="2636"/>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05" name="Freeform 377"/>
            <p:cNvSpPr>
              <a:spLocks/>
            </p:cNvSpPr>
            <p:nvPr/>
          </p:nvSpPr>
          <p:spPr bwMode="auto">
            <a:xfrm>
              <a:off x="2850"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06" name="Freeform 378"/>
            <p:cNvSpPr>
              <a:spLocks/>
            </p:cNvSpPr>
            <p:nvPr/>
          </p:nvSpPr>
          <p:spPr bwMode="auto">
            <a:xfrm>
              <a:off x="2850"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07" name="Freeform 379"/>
            <p:cNvSpPr>
              <a:spLocks/>
            </p:cNvSpPr>
            <p:nvPr/>
          </p:nvSpPr>
          <p:spPr bwMode="auto">
            <a:xfrm>
              <a:off x="2843"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08" name="Freeform 380"/>
            <p:cNvSpPr>
              <a:spLocks/>
            </p:cNvSpPr>
            <p:nvPr/>
          </p:nvSpPr>
          <p:spPr bwMode="auto">
            <a:xfrm>
              <a:off x="2843"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09" name="Freeform 381"/>
            <p:cNvSpPr>
              <a:spLocks/>
            </p:cNvSpPr>
            <p:nvPr/>
          </p:nvSpPr>
          <p:spPr bwMode="auto">
            <a:xfrm>
              <a:off x="2821"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10" name="Freeform 382"/>
            <p:cNvSpPr>
              <a:spLocks/>
            </p:cNvSpPr>
            <p:nvPr/>
          </p:nvSpPr>
          <p:spPr bwMode="auto">
            <a:xfrm>
              <a:off x="2820"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11" name="Freeform 383"/>
            <p:cNvSpPr>
              <a:spLocks/>
            </p:cNvSpPr>
            <p:nvPr/>
          </p:nvSpPr>
          <p:spPr bwMode="auto">
            <a:xfrm>
              <a:off x="2820" y="2614"/>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12" name="Freeform 384"/>
            <p:cNvSpPr>
              <a:spLocks/>
            </p:cNvSpPr>
            <p:nvPr/>
          </p:nvSpPr>
          <p:spPr bwMode="auto">
            <a:xfrm>
              <a:off x="2850"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13" name="Freeform 385"/>
            <p:cNvSpPr>
              <a:spLocks/>
            </p:cNvSpPr>
            <p:nvPr/>
          </p:nvSpPr>
          <p:spPr bwMode="auto">
            <a:xfrm>
              <a:off x="2850"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14" name="Freeform 386"/>
            <p:cNvSpPr>
              <a:spLocks/>
            </p:cNvSpPr>
            <p:nvPr/>
          </p:nvSpPr>
          <p:spPr bwMode="auto">
            <a:xfrm>
              <a:off x="2843"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15" name="Freeform 387"/>
            <p:cNvSpPr>
              <a:spLocks/>
            </p:cNvSpPr>
            <p:nvPr/>
          </p:nvSpPr>
          <p:spPr bwMode="auto">
            <a:xfrm>
              <a:off x="2843"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16" name="Freeform 388"/>
            <p:cNvSpPr>
              <a:spLocks/>
            </p:cNvSpPr>
            <p:nvPr/>
          </p:nvSpPr>
          <p:spPr bwMode="auto">
            <a:xfrm>
              <a:off x="2821"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17" name="Freeform 389"/>
            <p:cNvSpPr>
              <a:spLocks/>
            </p:cNvSpPr>
            <p:nvPr/>
          </p:nvSpPr>
          <p:spPr bwMode="auto">
            <a:xfrm>
              <a:off x="2820"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18" name="Freeform 390"/>
            <p:cNvSpPr>
              <a:spLocks/>
            </p:cNvSpPr>
            <p:nvPr/>
          </p:nvSpPr>
          <p:spPr bwMode="auto">
            <a:xfrm>
              <a:off x="2820" y="2592"/>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19" name="Freeform 391"/>
            <p:cNvSpPr>
              <a:spLocks/>
            </p:cNvSpPr>
            <p:nvPr/>
          </p:nvSpPr>
          <p:spPr bwMode="auto">
            <a:xfrm>
              <a:off x="2850"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20" name="Freeform 392"/>
            <p:cNvSpPr>
              <a:spLocks/>
            </p:cNvSpPr>
            <p:nvPr/>
          </p:nvSpPr>
          <p:spPr bwMode="auto">
            <a:xfrm>
              <a:off x="2850"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21" name="Freeform 393"/>
            <p:cNvSpPr>
              <a:spLocks/>
            </p:cNvSpPr>
            <p:nvPr/>
          </p:nvSpPr>
          <p:spPr bwMode="auto">
            <a:xfrm>
              <a:off x="2843"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22" name="Freeform 394"/>
            <p:cNvSpPr>
              <a:spLocks/>
            </p:cNvSpPr>
            <p:nvPr/>
          </p:nvSpPr>
          <p:spPr bwMode="auto">
            <a:xfrm>
              <a:off x="2843"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23" name="Freeform 395"/>
            <p:cNvSpPr>
              <a:spLocks/>
            </p:cNvSpPr>
            <p:nvPr/>
          </p:nvSpPr>
          <p:spPr bwMode="auto">
            <a:xfrm>
              <a:off x="2821"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24" name="Freeform 396"/>
            <p:cNvSpPr>
              <a:spLocks/>
            </p:cNvSpPr>
            <p:nvPr/>
          </p:nvSpPr>
          <p:spPr bwMode="auto">
            <a:xfrm>
              <a:off x="2820"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25" name="Freeform 397"/>
            <p:cNvSpPr>
              <a:spLocks/>
            </p:cNvSpPr>
            <p:nvPr/>
          </p:nvSpPr>
          <p:spPr bwMode="auto">
            <a:xfrm>
              <a:off x="2820" y="2570"/>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26" name="Freeform 398"/>
            <p:cNvSpPr>
              <a:spLocks/>
            </p:cNvSpPr>
            <p:nvPr/>
          </p:nvSpPr>
          <p:spPr bwMode="auto">
            <a:xfrm>
              <a:off x="2850"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27" name="Freeform 399"/>
            <p:cNvSpPr>
              <a:spLocks/>
            </p:cNvSpPr>
            <p:nvPr/>
          </p:nvSpPr>
          <p:spPr bwMode="auto">
            <a:xfrm>
              <a:off x="2850"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28" name="Freeform 400"/>
            <p:cNvSpPr>
              <a:spLocks/>
            </p:cNvSpPr>
            <p:nvPr/>
          </p:nvSpPr>
          <p:spPr bwMode="auto">
            <a:xfrm>
              <a:off x="2843"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29" name="Freeform 401"/>
            <p:cNvSpPr>
              <a:spLocks/>
            </p:cNvSpPr>
            <p:nvPr/>
          </p:nvSpPr>
          <p:spPr bwMode="auto">
            <a:xfrm>
              <a:off x="2843"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30" name="Freeform 402"/>
            <p:cNvSpPr>
              <a:spLocks/>
            </p:cNvSpPr>
            <p:nvPr/>
          </p:nvSpPr>
          <p:spPr bwMode="auto">
            <a:xfrm>
              <a:off x="2821"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31" name="Freeform 403"/>
            <p:cNvSpPr>
              <a:spLocks/>
            </p:cNvSpPr>
            <p:nvPr/>
          </p:nvSpPr>
          <p:spPr bwMode="auto">
            <a:xfrm>
              <a:off x="2820"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739732" name="Group 404"/>
          <p:cNvGrpSpPr>
            <a:grpSpLocks/>
          </p:cNvGrpSpPr>
          <p:nvPr/>
        </p:nvGrpSpPr>
        <p:grpSpPr bwMode="auto">
          <a:xfrm>
            <a:off x="2551113" y="1853207"/>
            <a:ext cx="2614612" cy="3892550"/>
            <a:chOff x="2381" y="2210"/>
            <a:chExt cx="476" cy="791"/>
          </a:xfrm>
        </p:grpSpPr>
        <p:sp>
          <p:nvSpPr>
            <p:cNvPr id="739733" name="Freeform 405"/>
            <p:cNvSpPr>
              <a:spLocks/>
            </p:cNvSpPr>
            <p:nvPr/>
          </p:nvSpPr>
          <p:spPr bwMode="auto">
            <a:xfrm>
              <a:off x="2820" y="2548"/>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34" name="Freeform 406"/>
            <p:cNvSpPr>
              <a:spLocks/>
            </p:cNvSpPr>
            <p:nvPr/>
          </p:nvSpPr>
          <p:spPr bwMode="auto">
            <a:xfrm>
              <a:off x="2850"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35" name="Freeform 407"/>
            <p:cNvSpPr>
              <a:spLocks/>
            </p:cNvSpPr>
            <p:nvPr/>
          </p:nvSpPr>
          <p:spPr bwMode="auto">
            <a:xfrm>
              <a:off x="2850"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36" name="Freeform 408"/>
            <p:cNvSpPr>
              <a:spLocks/>
            </p:cNvSpPr>
            <p:nvPr/>
          </p:nvSpPr>
          <p:spPr bwMode="auto">
            <a:xfrm>
              <a:off x="2843"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37" name="Freeform 409"/>
            <p:cNvSpPr>
              <a:spLocks/>
            </p:cNvSpPr>
            <p:nvPr/>
          </p:nvSpPr>
          <p:spPr bwMode="auto">
            <a:xfrm>
              <a:off x="2843"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38" name="Freeform 410"/>
            <p:cNvSpPr>
              <a:spLocks/>
            </p:cNvSpPr>
            <p:nvPr/>
          </p:nvSpPr>
          <p:spPr bwMode="auto">
            <a:xfrm>
              <a:off x="2821"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39" name="Freeform 411"/>
            <p:cNvSpPr>
              <a:spLocks/>
            </p:cNvSpPr>
            <p:nvPr/>
          </p:nvSpPr>
          <p:spPr bwMode="auto">
            <a:xfrm>
              <a:off x="2820"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40" name="Freeform 412"/>
            <p:cNvSpPr>
              <a:spLocks/>
            </p:cNvSpPr>
            <p:nvPr/>
          </p:nvSpPr>
          <p:spPr bwMode="auto">
            <a:xfrm>
              <a:off x="2820" y="2526"/>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41" name="Freeform 413"/>
            <p:cNvSpPr>
              <a:spLocks/>
            </p:cNvSpPr>
            <p:nvPr/>
          </p:nvSpPr>
          <p:spPr bwMode="auto">
            <a:xfrm>
              <a:off x="2382"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42" name="Freeform 414"/>
            <p:cNvSpPr>
              <a:spLocks/>
            </p:cNvSpPr>
            <p:nvPr/>
          </p:nvSpPr>
          <p:spPr bwMode="auto">
            <a:xfrm>
              <a:off x="2382"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43" name="Freeform 415"/>
            <p:cNvSpPr>
              <a:spLocks/>
            </p:cNvSpPr>
            <p:nvPr/>
          </p:nvSpPr>
          <p:spPr bwMode="auto">
            <a:xfrm>
              <a:off x="2382" y="2526"/>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44" name="Freeform 416"/>
            <p:cNvSpPr>
              <a:spLocks/>
            </p:cNvSpPr>
            <p:nvPr/>
          </p:nvSpPr>
          <p:spPr bwMode="auto">
            <a:xfrm>
              <a:off x="2404"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45" name="Freeform 417"/>
            <p:cNvSpPr>
              <a:spLocks/>
            </p:cNvSpPr>
            <p:nvPr/>
          </p:nvSpPr>
          <p:spPr bwMode="auto">
            <a:xfrm>
              <a:off x="2404"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46" name="Freeform 418"/>
            <p:cNvSpPr>
              <a:spLocks/>
            </p:cNvSpPr>
            <p:nvPr/>
          </p:nvSpPr>
          <p:spPr bwMode="auto">
            <a:xfrm>
              <a:off x="2411"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47" name="Freeform 419"/>
            <p:cNvSpPr>
              <a:spLocks/>
            </p:cNvSpPr>
            <p:nvPr/>
          </p:nvSpPr>
          <p:spPr bwMode="auto">
            <a:xfrm>
              <a:off x="2411"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48" name="Freeform 420"/>
            <p:cNvSpPr>
              <a:spLocks/>
            </p:cNvSpPr>
            <p:nvPr/>
          </p:nvSpPr>
          <p:spPr bwMode="auto">
            <a:xfrm>
              <a:off x="2382"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49" name="Freeform 421"/>
            <p:cNvSpPr>
              <a:spLocks/>
            </p:cNvSpPr>
            <p:nvPr/>
          </p:nvSpPr>
          <p:spPr bwMode="auto">
            <a:xfrm>
              <a:off x="2382"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50" name="Freeform 422"/>
            <p:cNvSpPr>
              <a:spLocks/>
            </p:cNvSpPr>
            <p:nvPr/>
          </p:nvSpPr>
          <p:spPr bwMode="auto">
            <a:xfrm>
              <a:off x="2382" y="2548"/>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51" name="Freeform 423"/>
            <p:cNvSpPr>
              <a:spLocks/>
            </p:cNvSpPr>
            <p:nvPr/>
          </p:nvSpPr>
          <p:spPr bwMode="auto">
            <a:xfrm>
              <a:off x="2404"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52" name="Freeform 424"/>
            <p:cNvSpPr>
              <a:spLocks/>
            </p:cNvSpPr>
            <p:nvPr/>
          </p:nvSpPr>
          <p:spPr bwMode="auto">
            <a:xfrm>
              <a:off x="2404"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53" name="Freeform 425"/>
            <p:cNvSpPr>
              <a:spLocks/>
            </p:cNvSpPr>
            <p:nvPr/>
          </p:nvSpPr>
          <p:spPr bwMode="auto">
            <a:xfrm>
              <a:off x="2411"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54" name="Freeform 426"/>
            <p:cNvSpPr>
              <a:spLocks/>
            </p:cNvSpPr>
            <p:nvPr/>
          </p:nvSpPr>
          <p:spPr bwMode="auto">
            <a:xfrm>
              <a:off x="2411"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55" name="Freeform 427"/>
            <p:cNvSpPr>
              <a:spLocks/>
            </p:cNvSpPr>
            <p:nvPr/>
          </p:nvSpPr>
          <p:spPr bwMode="auto">
            <a:xfrm>
              <a:off x="2382"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56" name="Freeform 428"/>
            <p:cNvSpPr>
              <a:spLocks/>
            </p:cNvSpPr>
            <p:nvPr/>
          </p:nvSpPr>
          <p:spPr bwMode="auto">
            <a:xfrm>
              <a:off x="2382"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57" name="Freeform 429"/>
            <p:cNvSpPr>
              <a:spLocks/>
            </p:cNvSpPr>
            <p:nvPr/>
          </p:nvSpPr>
          <p:spPr bwMode="auto">
            <a:xfrm>
              <a:off x="2382" y="2570"/>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58" name="Freeform 430"/>
            <p:cNvSpPr>
              <a:spLocks/>
            </p:cNvSpPr>
            <p:nvPr/>
          </p:nvSpPr>
          <p:spPr bwMode="auto">
            <a:xfrm>
              <a:off x="2404"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59" name="Freeform 431"/>
            <p:cNvSpPr>
              <a:spLocks/>
            </p:cNvSpPr>
            <p:nvPr/>
          </p:nvSpPr>
          <p:spPr bwMode="auto">
            <a:xfrm>
              <a:off x="2404"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60" name="Freeform 432"/>
            <p:cNvSpPr>
              <a:spLocks/>
            </p:cNvSpPr>
            <p:nvPr/>
          </p:nvSpPr>
          <p:spPr bwMode="auto">
            <a:xfrm>
              <a:off x="2411"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61" name="Freeform 433"/>
            <p:cNvSpPr>
              <a:spLocks/>
            </p:cNvSpPr>
            <p:nvPr/>
          </p:nvSpPr>
          <p:spPr bwMode="auto">
            <a:xfrm>
              <a:off x="2411"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62" name="Freeform 434"/>
            <p:cNvSpPr>
              <a:spLocks/>
            </p:cNvSpPr>
            <p:nvPr/>
          </p:nvSpPr>
          <p:spPr bwMode="auto">
            <a:xfrm>
              <a:off x="2382"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63" name="Freeform 435"/>
            <p:cNvSpPr>
              <a:spLocks/>
            </p:cNvSpPr>
            <p:nvPr/>
          </p:nvSpPr>
          <p:spPr bwMode="auto">
            <a:xfrm>
              <a:off x="2382"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64" name="Freeform 436"/>
            <p:cNvSpPr>
              <a:spLocks/>
            </p:cNvSpPr>
            <p:nvPr/>
          </p:nvSpPr>
          <p:spPr bwMode="auto">
            <a:xfrm>
              <a:off x="2382" y="2592"/>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65" name="Freeform 437"/>
            <p:cNvSpPr>
              <a:spLocks/>
            </p:cNvSpPr>
            <p:nvPr/>
          </p:nvSpPr>
          <p:spPr bwMode="auto">
            <a:xfrm>
              <a:off x="2404"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66" name="Freeform 438"/>
            <p:cNvSpPr>
              <a:spLocks/>
            </p:cNvSpPr>
            <p:nvPr/>
          </p:nvSpPr>
          <p:spPr bwMode="auto">
            <a:xfrm>
              <a:off x="2404"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67" name="Freeform 439"/>
            <p:cNvSpPr>
              <a:spLocks/>
            </p:cNvSpPr>
            <p:nvPr/>
          </p:nvSpPr>
          <p:spPr bwMode="auto">
            <a:xfrm>
              <a:off x="2411"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68" name="Freeform 440"/>
            <p:cNvSpPr>
              <a:spLocks/>
            </p:cNvSpPr>
            <p:nvPr/>
          </p:nvSpPr>
          <p:spPr bwMode="auto">
            <a:xfrm>
              <a:off x="2411"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69" name="Freeform 441"/>
            <p:cNvSpPr>
              <a:spLocks/>
            </p:cNvSpPr>
            <p:nvPr/>
          </p:nvSpPr>
          <p:spPr bwMode="auto">
            <a:xfrm>
              <a:off x="2382"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70" name="Freeform 442"/>
            <p:cNvSpPr>
              <a:spLocks/>
            </p:cNvSpPr>
            <p:nvPr/>
          </p:nvSpPr>
          <p:spPr bwMode="auto">
            <a:xfrm>
              <a:off x="2382"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71" name="Freeform 443"/>
            <p:cNvSpPr>
              <a:spLocks/>
            </p:cNvSpPr>
            <p:nvPr/>
          </p:nvSpPr>
          <p:spPr bwMode="auto">
            <a:xfrm>
              <a:off x="2382" y="2614"/>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72" name="Freeform 444"/>
            <p:cNvSpPr>
              <a:spLocks/>
            </p:cNvSpPr>
            <p:nvPr/>
          </p:nvSpPr>
          <p:spPr bwMode="auto">
            <a:xfrm>
              <a:off x="2404"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73" name="Freeform 445"/>
            <p:cNvSpPr>
              <a:spLocks/>
            </p:cNvSpPr>
            <p:nvPr/>
          </p:nvSpPr>
          <p:spPr bwMode="auto">
            <a:xfrm>
              <a:off x="2404"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74" name="Freeform 446"/>
            <p:cNvSpPr>
              <a:spLocks/>
            </p:cNvSpPr>
            <p:nvPr/>
          </p:nvSpPr>
          <p:spPr bwMode="auto">
            <a:xfrm>
              <a:off x="2411"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75" name="Freeform 447"/>
            <p:cNvSpPr>
              <a:spLocks/>
            </p:cNvSpPr>
            <p:nvPr/>
          </p:nvSpPr>
          <p:spPr bwMode="auto">
            <a:xfrm>
              <a:off x="2411"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76" name="Freeform 448"/>
            <p:cNvSpPr>
              <a:spLocks/>
            </p:cNvSpPr>
            <p:nvPr/>
          </p:nvSpPr>
          <p:spPr bwMode="auto">
            <a:xfrm>
              <a:off x="2382"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77" name="Freeform 449"/>
            <p:cNvSpPr>
              <a:spLocks/>
            </p:cNvSpPr>
            <p:nvPr/>
          </p:nvSpPr>
          <p:spPr bwMode="auto">
            <a:xfrm>
              <a:off x="2382"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78" name="Freeform 450"/>
            <p:cNvSpPr>
              <a:spLocks/>
            </p:cNvSpPr>
            <p:nvPr/>
          </p:nvSpPr>
          <p:spPr bwMode="auto">
            <a:xfrm>
              <a:off x="2382" y="2636"/>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79" name="Freeform 451"/>
            <p:cNvSpPr>
              <a:spLocks/>
            </p:cNvSpPr>
            <p:nvPr/>
          </p:nvSpPr>
          <p:spPr bwMode="auto">
            <a:xfrm>
              <a:off x="2404"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80" name="Freeform 452"/>
            <p:cNvSpPr>
              <a:spLocks/>
            </p:cNvSpPr>
            <p:nvPr/>
          </p:nvSpPr>
          <p:spPr bwMode="auto">
            <a:xfrm>
              <a:off x="2404"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81" name="Freeform 453"/>
            <p:cNvSpPr>
              <a:spLocks/>
            </p:cNvSpPr>
            <p:nvPr/>
          </p:nvSpPr>
          <p:spPr bwMode="auto">
            <a:xfrm>
              <a:off x="2411"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82" name="Freeform 454"/>
            <p:cNvSpPr>
              <a:spLocks/>
            </p:cNvSpPr>
            <p:nvPr/>
          </p:nvSpPr>
          <p:spPr bwMode="auto">
            <a:xfrm>
              <a:off x="2411"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83" name="Freeform 455"/>
            <p:cNvSpPr>
              <a:spLocks/>
            </p:cNvSpPr>
            <p:nvPr/>
          </p:nvSpPr>
          <p:spPr bwMode="auto">
            <a:xfrm>
              <a:off x="2382"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84" name="Freeform 456"/>
            <p:cNvSpPr>
              <a:spLocks/>
            </p:cNvSpPr>
            <p:nvPr/>
          </p:nvSpPr>
          <p:spPr bwMode="auto">
            <a:xfrm>
              <a:off x="2382"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85" name="Freeform 457"/>
            <p:cNvSpPr>
              <a:spLocks/>
            </p:cNvSpPr>
            <p:nvPr/>
          </p:nvSpPr>
          <p:spPr bwMode="auto">
            <a:xfrm>
              <a:off x="2382" y="2658"/>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86" name="Freeform 458"/>
            <p:cNvSpPr>
              <a:spLocks/>
            </p:cNvSpPr>
            <p:nvPr/>
          </p:nvSpPr>
          <p:spPr bwMode="auto">
            <a:xfrm>
              <a:off x="2404"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87" name="Freeform 459"/>
            <p:cNvSpPr>
              <a:spLocks/>
            </p:cNvSpPr>
            <p:nvPr/>
          </p:nvSpPr>
          <p:spPr bwMode="auto">
            <a:xfrm>
              <a:off x="2404"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88" name="Freeform 460"/>
            <p:cNvSpPr>
              <a:spLocks/>
            </p:cNvSpPr>
            <p:nvPr/>
          </p:nvSpPr>
          <p:spPr bwMode="auto">
            <a:xfrm>
              <a:off x="2411"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89" name="Freeform 461"/>
            <p:cNvSpPr>
              <a:spLocks/>
            </p:cNvSpPr>
            <p:nvPr/>
          </p:nvSpPr>
          <p:spPr bwMode="auto">
            <a:xfrm>
              <a:off x="2411"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90" name="Freeform 462"/>
            <p:cNvSpPr>
              <a:spLocks/>
            </p:cNvSpPr>
            <p:nvPr/>
          </p:nvSpPr>
          <p:spPr bwMode="auto">
            <a:xfrm>
              <a:off x="2382"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91" name="Freeform 463"/>
            <p:cNvSpPr>
              <a:spLocks/>
            </p:cNvSpPr>
            <p:nvPr/>
          </p:nvSpPr>
          <p:spPr bwMode="auto">
            <a:xfrm>
              <a:off x="2382"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92" name="Freeform 464"/>
            <p:cNvSpPr>
              <a:spLocks/>
            </p:cNvSpPr>
            <p:nvPr/>
          </p:nvSpPr>
          <p:spPr bwMode="auto">
            <a:xfrm>
              <a:off x="2382" y="2680"/>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93" name="Freeform 465"/>
            <p:cNvSpPr>
              <a:spLocks/>
            </p:cNvSpPr>
            <p:nvPr/>
          </p:nvSpPr>
          <p:spPr bwMode="auto">
            <a:xfrm>
              <a:off x="2404"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94" name="Freeform 466"/>
            <p:cNvSpPr>
              <a:spLocks/>
            </p:cNvSpPr>
            <p:nvPr/>
          </p:nvSpPr>
          <p:spPr bwMode="auto">
            <a:xfrm>
              <a:off x="2404"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95" name="Freeform 467"/>
            <p:cNvSpPr>
              <a:spLocks/>
            </p:cNvSpPr>
            <p:nvPr/>
          </p:nvSpPr>
          <p:spPr bwMode="auto">
            <a:xfrm>
              <a:off x="2411"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96" name="Freeform 468"/>
            <p:cNvSpPr>
              <a:spLocks/>
            </p:cNvSpPr>
            <p:nvPr/>
          </p:nvSpPr>
          <p:spPr bwMode="auto">
            <a:xfrm>
              <a:off x="2411"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797" name="Freeform 469"/>
            <p:cNvSpPr>
              <a:spLocks/>
            </p:cNvSpPr>
            <p:nvPr/>
          </p:nvSpPr>
          <p:spPr bwMode="auto">
            <a:xfrm>
              <a:off x="2382"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98" name="Freeform 470"/>
            <p:cNvSpPr>
              <a:spLocks/>
            </p:cNvSpPr>
            <p:nvPr/>
          </p:nvSpPr>
          <p:spPr bwMode="auto">
            <a:xfrm>
              <a:off x="2382"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799" name="Freeform 471"/>
            <p:cNvSpPr>
              <a:spLocks/>
            </p:cNvSpPr>
            <p:nvPr/>
          </p:nvSpPr>
          <p:spPr bwMode="auto">
            <a:xfrm>
              <a:off x="2382" y="2702"/>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00" name="Freeform 472"/>
            <p:cNvSpPr>
              <a:spLocks/>
            </p:cNvSpPr>
            <p:nvPr/>
          </p:nvSpPr>
          <p:spPr bwMode="auto">
            <a:xfrm>
              <a:off x="2404"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01" name="Freeform 473"/>
            <p:cNvSpPr>
              <a:spLocks/>
            </p:cNvSpPr>
            <p:nvPr/>
          </p:nvSpPr>
          <p:spPr bwMode="auto">
            <a:xfrm>
              <a:off x="2404"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02" name="Freeform 474"/>
            <p:cNvSpPr>
              <a:spLocks/>
            </p:cNvSpPr>
            <p:nvPr/>
          </p:nvSpPr>
          <p:spPr bwMode="auto">
            <a:xfrm>
              <a:off x="2411"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03" name="Freeform 475"/>
            <p:cNvSpPr>
              <a:spLocks/>
            </p:cNvSpPr>
            <p:nvPr/>
          </p:nvSpPr>
          <p:spPr bwMode="auto">
            <a:xfrm>
              <a:off x="2411"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04" name="Freeform 476"/>
            <p:cNvSpPr>
              <a:spLocks/>
            </p:cNvSpPr>
            <p:nvPr/>
          </p:nvSpPr>
          <p:spPr bwMode="auto">
            <a:xfrm>
              <a:off x="2382"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05" name="Freeform 477"/>
            <p:cNvSpPr>
              <a:spLocks/>
            </p:cNvSpPr>
            <p:nvPr/>
          </p:nvSpPr>
          <p:spPr bwMode="auto">
            <a:xfrm>
              <a:off x="2382"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06" name="Freeform 478"/>
            <p:cNvSpPr>
              <a:spLocks/>
            </p:cNvSpPr>
            <p:nvPr/>
          </p:nvSpPr>
          <p:spPr bwMode="auto">
            <a:xfrm>
              <a:off x="2382" y="2724"/>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07" name="Freeform 479"/>
            <p:cNvSpPr>
              <a:spLocks/>
            </p:cNvSpPr>
            <p:nvPr/>
          </p:nvSpPr>
          <p:spPr bwMode="auto">
            <a:xfrm>
              <a:off x="2404"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08" name="Freeform 480"/>
            <p:cNvSpPr>
              <a:spLocks/>
            </p:cNvSpPr>
            <p:nvPr/>
          </p:nvSpPr>
          <p:spPr bwMode="auto">
            <a:xfrm>
              <a:off x="2404"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09" name="Freeform 481"/>
            <p:cNvSpPr>
              <a:spLocks/>
            </p:cNvSpPr>
            <p:nvPr/>
          </p:nvSpPr>
          <p:spPr bwMode="auto">
            <a:xfrm>
              <a:off x="2411"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10" name="Freeform 482"/>
            <p:cNvSpPr>
              <a:spLocks/>
            </p:cNvSpPr>
            <p:nvPr/>
          </p:nvSpPr>
          <p:spPr bwMode="auto">
            <a:xfrm>
              <a:off x="2411"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11" name="Freeform 483"/>
            <p:cNvSpPr>
              <a:spLocks/>
            </p:cNvSpPr>
            <p:nvPr/>
          </p:nvSpPr>
          <p:spPr bwMode="auto">
            <a:xfrm>
              <a:off x="2382"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12" name="Freeform 484"/>
            <p:cNvSpPr>
              <a:spLocks/>
            </p:cNvSpPr>
            <p:nvPr/>
          </p:nvSpPr>
          <p:spPr bwMode="auto">
            <a:xfrm>
              <a:off x="2382"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13" name="Freeform 485"/>
            <p:cNvSpPr>
              <a:spLocks/>
            </p:cNvSpPr>
            <p:nvPr/>
          </p:nvSpPr>
          <p:spPr bwMode="auto">
            <a:xfrm>
              <a:off x="2382" y="2746"/>
              <a:ext cx="29"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14" name="Freeform 486"/>
            <p:cNvSpPr>
              <a:spLocks/>
            </p:cNvSpPr>
            <p:nvPr/>
          </p:nvSpPr>
          <p:spPr bwMode="auto">
            <a:xfrm>
              <a:off x="2404"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15" name="Freeform 487"/>
            <p:cNvSpPr>
              <a:spLocks/>
            </p:cNvSpPr>
            <p:nvPr/>
          </p:nvSpPr>
          <p:spPr bwMode="auto">
            <a:xfrm>
              <a:off x="2404"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16" name="Freeform 488"/>
            <p:cNvSpPr>
              <a:spLocks/>
            </p:cNvSpPr>
            <p:nvPr/>
          </p:nvSpPr>
          <p:spPr bwMode="auto">
            <a:xfrm>
              <a:off x="2411"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17" name="Freeform 489"/>
            <p:cNvSpPr>
              <a:spLocks/>
            </p:cNvSpPr>
            <p:nvPr/>
          </p:nvSpPr>
          <p:spPr bwMode="auto">
            <a:xfrm>
              <a:off x="2411"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18" name="Freeform 490"/>
            <p:cNvSpPr>
              <a:spLocks/>
            </p:cNvSpPr>
            <p:nvPr/>
          </p:nvSpPr>
          <p:spPr bwMode="auto">
            <a:xfrm>
              <a:off x="2382"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19" name="Freeform 491"/>
            <p:cNvSpPr>
              <a:spLocks/>
            </p:cNvSpPr>
            <p:nvPr/>
          </p:nvSpPr>
          <p:spPr bwMode="auto">
            <a:xfrm>
              <a:off x="2382"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20" name="Freeform 492"/>
            <p:cNvSpPr>
              <a:spLocks/>
            </p:cNvSpPr>
            <p:nvPr/>
          </p:nvSpPr>
          <p:spPr bwMode="auto">
            <a:xfrm>
              <a:off x="2382" y="2768"/>
              <a:ext cx="29"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21" name="Freeform 493"/>
            <p:cNvSpPr>
              <a:spLocks/>
            </p:cNvSpPr>
            <p:nvPr/>
          </p:nvSpPr>
          <p:spPr bwMode="auto">
            <a:xfrm>
              <a:off x="2404"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22" name="Freeform 494"/>
            <p:cNvSpPr>
              <a:spLocks/>
            </p:cNvSpPr>
            <p:nvPr/>
          </p:nvSpPr>
          <p:spPr bwMode="auto">
            <a:xfrm>
              <a:off x="2404"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23" name="Freeform 495"/>
            <p:cNvSpPr>
              <a:spLocks/>
            </p:cNvSpPr>
            <p:nvPr/>
          </p:nvSpPr>
          <p:spPr bwMode="auto">
            <a:xfrm>
              <a:off x="2411"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24" name="Freeform 496"/>
            <p:cNvSpPr>
              <a:spLocks/>
            </p:cNvSpPr>
            <p:nvPr/>
          </p:nvSpPr>
          <p:spPr bwMode="auto">
            <a:xfrm>
              <a:off x="2411"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25" name="Freeform 497"/>
            <p:cNvSpPr>
              <a:spLocks/>
            </p:cNvSpPr>
            <p:nvPr/>
          </p:nvSpPr>
          <p:spPr bwMode="auto">
            <a:xfrm>
              <a:off x="2382"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26" name="Freeform 498"/>
            <p:cNvSpPr>
              <a:spLocks/>
            </p:cNvSpPr>
            <p:nvPr/>
          </p:nvSpPr>
          <p:spPr bwMode="auto">
            <a:xfrm>
              <a:off x="2382"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27" name="Freeform 499"/>
            <p:cNvSpPr>
              <a:spLocks/>
            </p:cNvSpPr>
            <p:nvPr/>
          </p:nvSpPr>
          <p:spPr bwMode="auto">
            <a:xfrm>
              <a:off x="2382" y="2789"/>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28" name="Freeform 500"/>
            <p:cNvSpPr>
              <a:spLocks/>
            </p:cNvSpPr>
            <p:nvPr/>
          </p:nvSpPr>
          <p:spPr bwMode="auto">
            <a:xfrm>
              <a:off x="2404"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29" name="Freeform 501"/>
            <p:cNvSpPr>
              <a:spLocks/>
            </p:cNvSpPr>
            <p:nvPr/>
          </p:nvSpPr>
          <p:spPr bwMode="auto">
            <a:xfrm>
              <a:off x="2404"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30" name="Freeform 502"/>
            <p:cNvSpPr>
              <a:spLocks/>
            </p:cNvSpPr>
            <p:nvPr/>
          </p:nvSpPr>
          <p:spPr bwMode="auto">
            <a:xfrm>
              <a:off x="2411"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31" name="Freeform 503"/>
            <p:cNvSpPr>
              <a:spLocks/>
            </p:cNvSpPr>
            <p:nvPr/>
          </p:nvSpPr>
          <p:spPr bwMode="auto">
            <a:xfrm>
              <a:off x="2411"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32" name="Freeform 504"/>
            <p:cNvSpPr>
              <a:spLocks/>
            </p:cNvSpPr>
            <p:nvPr/>
          </p:nvSpPr>
          <p:spPr bwMode="auto">
            <a:xfrm>
              <a:off x="2382"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33" name="Freeform 505"/>
            <p:cNvSpPr>
              <a:spLocks/>
            </p:cNvSpPr>
            <p:nvPr/>
          </p:nvSpPr>
          <p:spPr bwMode="auto">
            <a:xfrm>
              <a:off x="2382"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34" name="Freeform 506"/>
            <p:cNvSpPr>
              <a:spLocks/>
            </p:cNvSpPr>
            <p:nvPr/>
          </p:nvSpPr>
          <p:spPr bwMode="auto">
            <a:xfrm>
              <a:off x="2382" y="2811"/>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35" name="Freeform 507"/>
            <p:cNvSpPr>
              <a:spLocks/>
            </p:cNvSpPr>
            <p:nvPr/>
          </p:nvSpPr>
          <p:spPr bwMode="auto">
            <a:xfrm>
              <a:off x="2404"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36" name="Freeform 508"/>
            <p:cNvSpPr>
              <a:spLocks/>
            </p:cNvSpPr>
            <p:nvPr/>
          </p:nvSpPr>
          <p:spPr bwMode="auto">
            <a:xfrm>
              <a:off x="2404"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37" name="Freeform 509"/>
            <p:cNvSpPr>
              <a:spLocks/>
            </p:cNvSpPr>
            <p:nvPr/>
          </p:nvSpPr>
          <p:spPr bwMode="auto">
            <a:xfrm>
              <a:off x="2411"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38" name="Freeform 510"/>
            <p:cNvSpPr>
              <a:spLocks/>
            </p:cNvSpPr>
            <p:nvPr/>
          </p:nvSpPr>
          <p:spPr bwMode="auto">
            <a:xfrm>
              <a:off x="2411"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39" name="Freeform 511"/>
            <p:cNvSpPr>
              <a:spLocks/>
            </p:cNvSpPr>
            <p:nvPr/>
          </p:nvSpPr>
          <p:spPr bwMode="auto">
            <a:xfrm>
              <a:off x="2382"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40" name="Freeform 512"/>
            <p:cNvSpPr>
              <a:spLocks/>
            </p:cNvSpPr>
            <p:nvPr/>
          </p:nvSpPr>
          <p:spPr bwMode="auto">
            <a:xfrm>
              <a:off x="2382"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41" name="Freeform 513"/>
            <p:cNvSpPr>
              <a:spLocks/>
            </p:cNvSpPr>
            <p:nvPr/>
          </p:nvSpPr>
          <p:spPr bwMode="auto">
            <a:xfrm>
              <a:off x="2382" y="2833"/>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42" name="Freeform 514"/>
            <p:cNvSpPr>
              <a:spLocks/>
            </p:cNvSpPr>
            <p:nvPr/>
          </p:nvSpPr>
          <p:spPr bwMode="auto">
            <a:xfrm>
              <a:off x="2404"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43" name="Freeform 515"/>
            <p:cNvSpPr>
              <a:spLocks/>
            </p:cNvSpPr>
            <p:nvPr/>
          </p:nvSpPr>
          <p:spPr bwMode="auto">
            <a:xfrm>
              <a:off x="2404"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44" name="Freeform 516"/>
            <p:cNvSpPr>
              <a:spLocks/>
            </p:cNvSpPr>
            <p:nvPr/>
          </p:nvSpPr>
          <p:spPr bwMode="auto">
            <a:xfrm>
              <a:off x="2411"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45" name="Freeform 517"/>
            <p:cNvSpPr>
              <a:spLocks/>
            </p:cNvSpPr>
            <p:nvPr/>
          </p:nvSpPr>
          <p:spPr bwMode="auto">
            <a:xfrm>
              <a:off x="2411"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46" name="Freeform 518"/>
            <p:cNvSpPr>
              <a:spLocks/>
            </p:cNvSpPr>
            <p:nvPr/>
          </p:nvSpPr>
          <p:spPr bwMode="auto">
            <a:xfrm>
              <a:off x="2382"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47" name="Freeform 519"/>
            <p:cNvSpPr>
              <a:spLocks/>
            </p:cNvSpPr>
            <p:nvPr/>
          </p:nvSpPr>
          <p:spPr bwMode="auto">
            <a:xfrm>
              <a:off x="2382"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48" name="Freeform 520"/>
            <p:cNvSpPr>
              <a:spLocks/>
            </p:cNvSpPr>
            <p:nvPr/>
          </p:nvSpPr>
          <p:spPr bwMode="auto">
            <a:xfrm>
              <a:off x="2382" y="2855"/>
              <a:ext cx="29"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49" name="Freeform 521"/>
            <p:cNvSpPr>
              <a:spLocks/>
            </p:cNvSpPr>
            <p:nvPr/>
          </p:nvSpPr>
          <p:spPr bwMode="auto">
            <a:xfrm>
              <a:off x="2404"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50" name="Freeform 522"/>
            <p:cNvSpPr>
              <a:spLocks/>
            </p:cNvSpPr>
            <p:nvPr/>
          </p:nvSpPr>
          <p:spPr bwMode="auto">
            <a:xfrm>
              <a:off x="2404"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51" name="Freeform 523"/>
            <p:cNvSpPr>
              <a:spLocks/>
            </p:cNvSpPr>
            <p:nvPr/>
          </p:nvSpPr>
          <p:spPr bwMode="auto">
            <a:xfrm>
              <a:off x="2411"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52" name="Freeform 524"/>
            <p:cNvSpPr>
              <a:spLocks/>
            </p:cNvSpPr>
            <p:nvPr/>
          </p:nvSpPr>
          <p:spPr bwMode="auto">
            <a:xfrm>
              <a:off x="2411"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53" name="Freeform 525"/>
            <p:cNvSpPr>
              <a:spLocks/>
            </p:cNvSpPr>
            <p:nvPr/>
          </p:nvSpPr>
          <p:spPr bwMode="auto">
            <a:xfrm>
              <a:off x="2382"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54" name="Freeform 526"/>
            <p:cNvSpPr>
              <a:spLocks/>
            </p:cNvSpPr>
            <p:nvPr/>
          </p:nvSpPr>
          <p:spPr bwMode="auto">
            <a:xfrm>
              <a:off x="2382"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55" name="Freeform 527"/>
            <p:cNvSpPr>
              <a:spLocks/>
            </p:cNvSpPr>
            <p:nvPr/>
          </p:nvSpPr>
          <p:spPr bwMode="auto">
            <a:xfrm>
              <a:off x="2382" y="2877"/>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56" name="Freeform 528"/>
            <p:cNvSpPr>
              <a:spLocks/>
            </p:cNvSpPr>
            <p:nvPr/>
          </p:nvSpPr>
          <p:spPr bwMode="auto">
            <a:xfrm>
              <a:off x="2404"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57" name="Freeform 529"/>
            <p:cNvSpPr>
              <a:spLocks/>
            </p:cNvSpPr>
            <p:nvPr/>
          </p:nvSpPr>
          <p:spPr bwMode="auto">
            <a:xfrm>
              <a:off x="2404"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58" name="Freeform 530"/>
            <p:cNvSpPr>
              <a:spLocks/>
            </p:cNvSpPr>
            <p:nvPr/>
          </p:nvSpPr>
          <p:spPr bwMode="auto">
            <a:xfrm>
              <a:off x="2411"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59" name="Freeform 531"/>
            <p:cNvSpPr>
              <a:spLocks/>
            </p:cNvSpPr>
            <p:nvPr/>
          </p:nvSpPr>
          <p:spPr bwMode="auto">
            <a:xfrm>
              <a:off x="2411"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60" name="Freeform 532"/>
            <p:cNvSpPr>
              <a:spLocks/>
            </p:cNvSpPr>
            <p:nvPr/>
          </p:nvSpPr>
          <p:spPr bwMode="auto">
            <a:xfrm>
              <a:off x="2382"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61" name="Freeform 533"/>
            <p:cNvSpPr>
              <a:spLocks/>
            </p:cNvSpPr>
            <p:nvPr/>
          </p:nvSpPr>
          <p:spPr bwMode="auto">
            <a:xfrm>
              <a:off x="2382"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62" name="Freeform 534"/>
            <p:cNvSpPr>
              <a:spLocks/>
            </p:cNvSpPr>
            <p:nvPr/>
          </p:nvSpPr>
          <p:spPr bwMode="auto">
            <a:xfrm>
              <a:off x="2382" y="2899"/>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63" name="Freeform 535"/>
            <p:cNvSpPr>
              <a:spLocks/>
            </p:cNvSpPr>
            <p:nvPr/>
          </p:nvSpPr>
          <p:spPr bwMode="auto">
            <a:xfrm>
              <a:off x="2404"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64" name="Freeform 536"/>
            <p:cNvSpPr>
              <a:spLocks/>
            </p:cNvSpPr>
            <p:nvPr/>
          </p:nvSpPr>
          <p:spPr bwMode="auto">
            <a:xfrm>
              <a:off x="2404"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65" name="Freeform 537"/>
            <p:cNvSpPr>
              <a:spLocks/>
            </p:cNvSpPr>
            <p:nvPr/>
          </p:nvSpPr>
          <p:spPr bwMode="auto">
            <a:xfrm>
              <a:off x="2411"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66" name="Freeform 538"/>
            <p:cNvSpPr>
              <a:spLocks/>
            </p:cNvSpPr>
            <p:nvPr/>
          </p:nvSpPr>
          <p:spPr bwMode="auto">
            <a:xfrm>
              <a:off x="2411"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67" name="Freeform 539"/>
            <p:cNvSpPr>
              <a:spLocks/>
            </p:cNvSpPr>
            <p:nvPr/>
          </p:nvSpPr>
          <p:spPr bwMode="auto">
            <a:xfrm>
              <a:off x="2382"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68" name="Freeform 540"/>
            <p:cNvSpPr>
              <a:spLocks/>
            </p:cNvSpPr>
            <p:nvPr/>
          </p:nvSpPr>
          <p:spPr bwMode="auto">
            <a:xfrm>
              <a:off x="2382"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69" name="Freeform 541"/>
            <p:cNvSpPr>
              <a:spLocks/>
            </p:cNvSpPr>
            <p:nvPr/>
          </p:nvSpPr>
          <p:spPr bwMode="auto">
            <a:xfrm>
              <a:off x="2382" y="2921"/>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70" name="Freeform 542"/>
            <p:cNvSpPr>
              <a:spLocks/>
            </p:cNvSpPr>
            <p:nvPr/>
          </p:nvSpPr>
          <p:spPr bwMode="auto">
            <a:xfrm>
              <a:off x="2404"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71" name="Freeform 543"/>
            <p:cNvSpPr>
              <a:spLocks/>
            </p:cNvSpPr>
            <p:nvPr/>
          </p:nvSpPr>
          <p:spPr bwMode="auto">
            <a:xfrm>
              <a:off x="2404"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72" name="Freeform 544"/>
            <p:cNvSpPr>
              <a:spLocks/>
            </p:cNvSpPr>
            <p:nvPr/>
          </p:nvSpPr>
          <p:spPr bwMode="auto">
            <a:xfrm>
              <a:off x="2411"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73" name="Freeform 545"/>
            <p:cNvSpPr>
              <a:spLocks/>
            </p:cNvSpPr>
            <p:nvPr/>
          </p:nvSpPr>
          <p:spPr bwMode="auto">
            <a:xfrm>
              <a:off x="2411"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74" name="Freeform 546"/>
            <p:cNvSpPr>
              <a:spLocks/>
            </p:cNvSpPr>
            <p:nvPr/>
          </p:nvSpPr>
          <p:spPr bwMode="auto">
            <a:xfrm>
              <a:off x="2411"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75" name="Freeform 547"/>
            <p:cNvSpPr>
              <a:spLocks/>
            </p:cNvSpPr>
            <p:nvPr/>
          </p:nvSpPr>
          <p:spPr bwMode="auto">
            <a:xfrm>
              <a:off x="2411"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76" name="Freeform 548"/>
            <p:cNvSpPr>
              <a:spLocks/>
            </p:cNvSpPr>
            <p:nvPr/>
          </p:nvSpPr>
          <p:spPr bwMode="auto">
            <a:xfrm>
              <a:off x="2404"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77" name="Freeform 549"/>
            <p:cNvSpPr>
              <a:spLocks/>
            </p:cNvSpPr>
            <p:nvPr/>
          </p:nvSpPr>
          <p:spPr bwMode="auto">
            <a:xfrm>
              <a:off x="2404"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78" name="Freeform 550"/>
            <p:cNvSpPr>
              <a:spLocks/>
            </p:cNvSpPr>
            <p:nvPr/>
          </p:nvSpPr>
          <p:spPr bwMode="auto">
            <a:xfrm>
              <a:off x="2382"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79" name="Freeform 551"/>
            <p:cNvSpPr>
              <a:spLocks/>
            </p:cNvSpPr>
            <p:nvPr/>
          </p:nvSpPr>
          <p:spPr bwMode="auto">
            <a:xfrm>
              <a:off x="2382"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80" name="Freeform 552"/>
            <p:cNvSpPr>
              <a:spLocks/>
            </p:cNvSpPr>
            <p:nvPr/>
          </p:nvSpPr>
          <p:spPr bwMode="auto">
            <a:xfrm>
              <a:off x="2382" y="2943"/>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81" name="Freeform 553"/>
            <p:cNvSpPr>
              <a:spLocks/>
            </p:cNvSpPr>
            <p:nvPr/>
          </p:nvSpPr>
          <p:spPr bwMode="auto">
            <a:xfrm>
              <a:off x="2411"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82" name="Freeform 554"/>
            <p:cNvSpPr>
              <a:spLocks/>
            </p:cNvSpPr>
            <p:nvPr/>
          </p:nvSpPr>
          <p:spPr bwMode="auto">
            <a:xfrm>
              <a:off x="2411"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83" name="Freeform 555"/>
            <p:cNvSpPr>
              <a:spLocks/>
            </p:cNvSpPr>
            <p:nvPr/>
          </p:nvSpPr>
          <p:spPr bwMode="auto">
            <a:xfrm>
              <a:off x="2404"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84" name="Freeform 556"/>
            <p:cNvSpPr>
              <a:spLocks/>
            </p:cNvSpPr>
            <p:nvPr/>
          </p:nvSpPr>
          <p:spPr bwMode="auto">
            <a:xfrm>
              <a:off x="2404"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85" name="Freeform 557"/>
            <p:cNvSpPr>
              <a:spLocks/>
            </p:cNvSpPr>
            <p:nvPr/>
          </p:nvSpPr>
          <p:spPr bwMode="auto">
            <a:xfrm>
              <a:off x="2382"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86" name="Freeform 558"/>
            <p:cNvSpPr>
              <a:spLocks/>
            </p:cNvSpPr>
            <p:nvPr/>
          </p:nvSpPr>
          <p:spPr bwMode="auto">
            <a:xfrm>
              <a:off x="2382"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87" name="Freeform 559"/>
            <p:cNvSpPr>
              <a:spLocks/>
            </p:cNvSpPr>
            <p:nvPr/>
          </p:nvSpPr>
          <p:spPr bwMode="auto">
            <a:xfrm>
              <a:off x="2382" y="2965"/>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88" name="Freeform 560"/>
            <p:cNvSpPr>
              <a:spLocks/>
            </p:cNvSpPr>
            <p:nvPr/>
          </p:nvSpPr>
          <p:spPr bwMode="auto">
            <a:xfrm>
              <a:off x="2381" y="2562"/>
              <a:ext cx="2" cy="439"/>
            </a:xfrm>
            <a:custGeom>
              <a:avLst/>
              <a:gdLst>
                <a:gd name="T0" fmla="*/ 26 w 26"/>
                <a:gd name="T1" fmla="*/ 0 h 7903"/>
                <a:gd name="T2" fmla="*/ 0 w 26"/>
                <a:gd name="T3" fmla="*/ 0 h 7903"/>
                <a:gd name="T4" fmla="*/ 26 w 26"/>
                <a:gd name="T5" fmla="*/ 7903 h 7903"/>
                <a:gd name="T6" fmla="*/ 26 w 26"/>
                <a:gd name="T7" fmla="*/ 0 h 7903"/>
              </a:gdLst>
              <a:ahLst/>
              <a:cxnLst>
                <a:cxn ang="0">
                  <a:pos x="T0" y="T1"/>
                </a:cxn>
                <a:cxn ang="0">
                  <a:pos x="T2" y="T3"/>
                </a:cxn>
                <a:cxn ang="0">
                  <a:pos x="T4" y="T5"/>
                </a:cxn>
                <a:cxn ang="0">
                  <a:pos x="T6" y="T7"/>
                </a:cxn>
              </a:cxnLst>
              <a:rect l="0" t="0" r="r" b="b"/>
              <a:pathLst>
                <a:path w="26" h="7903">
                  <a:moveTo>
                    <a:pt x="26" y="0"/>
                  </a:moveTo>
                  <a:lnTo>
                    <a:pt x="0" y="0"/>
                  </a:lnTo>
                  <a:lnTo>
                    <a:pt x="26" y="7903"/>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89" name="Freeform 561"/>
            <p:cNvSpPr>
              <a:spLocks/>
            </p:cNvSpPr>
            <p:nvPr/>
          </p:nvSpPr>
          <p:spPr bwMode="auto">
            <a:xfrm>
              <a:off x="2381" y="2562"/>
              <a:ext cx="2" cy="439"/>
            </a:xfrm>
            <a:custGeom>
              <a:avLst/>
              <a:gdLst>
                <a:gd name="T0" fmla="*/ 0 w 26"/>
                <a:gd name="T1" fmla="*/ 0 h 7903"/>
                <a:gd name="T2" fmla="*/ 26 w 26"/>
                <a:gd name="T3" fmla="*/ 7903 h 7903"/>
                <a:gd name="T4" fmla="*/ 0 w 26"/>
                <a:gd name="T5" fmla="*/ 7903 h 7903"/>
                <a:gd name="T6" fmla="*/ 0 w 26"/>
                <a:gd name="T7" fmla="*/ 0 h 7903"/>
              </a:gdLst>
              <a:ahLst/>
              <a:cxnLst>
                <a:cxn ang="0">
                  <a:pos x="T0" y="T1"/>
                </a:cxn>
                <a:cxn ang="0">
                  <a:pos x="T2" y="T3"/>
                </a:cxn>
                <a:cxn ang="0">
                  <a:pos x="T4" y="T5"/>
                </a:cxn>
                <a:cxn ang="0">
                  <a:pos x="T6" y="T7"/>
                </a:cxn>
              </a:cxnLst>
              <a:rect l="0" t="0" r="r" b="b"/>
              <a:pathLst>
                <a:path w="26" h="7903">
                  <a:moveTo>
                    <a:pt x="0" y="0"/>
                  </a:moveTo>
                  <a:lnTo>
                    <a:pt x="26"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90" name="Rectangle 562"/>
            <p:cNvSpPr>
              <a:spLocks noChangeArrowheads="1"/>
            </p:cNvSpPr>
            <p:nvPr/>
          </p:nvSpPr>
          <p:spPr bwMode="auto">
            <a:xfrm>
              <a:off x="2381" y="2562"/>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91" name="Freeform 563"/>
            <p:cNvSpPr>
              <a:spLocks/>
            </p:cNvSpPr>
            <p:nvPr/>
          </p:nvSpPr>
          <p:spPr bwMode="auto">
            <a:xfrm>
              <a:off x="2381" y="2562"/>
              <a:ext cx="2" cy="439"/>
            </a:xfrm>
            <a:custGeom>
              <a:avLst/>
              <a:gdLst>
                <a:gd name="T0" fmla="*/ 0 w 26"/>
                <a:gd name="T1" fmla="*/ 7903 h 7903"/>
                <a:gd name="T2" fmla="*/ 26 w 26"/>
                <a:gd name="T3" fmla="*/ 7903 h 7903"/>
                <a:gd name="T4" fmla="*/ 0 w 26"/>
                <a:gd name="T5" fmla="*/ 0 h 7903"/>
                <a:gd name="T6" fmla="*/ 0 w 26"/>
                <a:gd name="T7" fmla="*/ 7903 h 7903"/>
              </a:gdLst>
              <a:ahLst/>
              <a:cxnLst>
                <a:cxn ang="0">
                  <a:pos x="T0" y="T1"/>
                </a:cxn>
                <a:cxn ang="0">
                  <a:pos x="T2" y="T3"/>
                </a:cxn>
                <a:cxn ang="0">
                  <a:pos x="T4" y="T5"/>
                </a:cxn>
                <a:cxn ang="0">
                  <a:pos x="T6" y="T7"/>
                </a:cxn>
              </a:cxnLst>
              <a:rect l="0" t="0" r="r" b="b"/>
              <a:pathLst>
                <a:path w="26" h="7903">
                  <a:moveTo>
                    <a:pt x="0" y="7903"/>
                  </a:moveTo>
                  <a:lnTo>
                    <a:pt x="26"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92" name="Freeform 564"/>
            <p:cNvSpPr>
              <a:spLocks/>
            </p:cNvSpPr>
            <p:nvPr/>
          </p:nvSpPr>
          <p:spPr bwMode="auto">
            <a:xfrm>
              <a:off x="2381" y="2562"/>
              <a:ext cx="2" cy="439"/>
            </a:xfrm>
            <a:custGeom>
              <a:avLst/>
              <a:gdLst>
                <a:gd name="T0" fmla="*/ 26 w 26"/>
                <a:gd name="T1" fmla="*/ 7903 h 7903"/>
                <a:gd name="T2" fmla="*/ 0 w 26"/>
                <a:gd name="T3" fmla="*/ 0 h 7903"/>
                <a:gd name="T4" fmla="*/ 26 w 26"/>
                <a:gd name="T5" fmla="*/ 0 h 7903"/>
                <a:gd name="T6" fmla="*/ 26 w 26"/>
                <a:gd name="T7" fmla="*/ 7903 h 7903"/>
              </a:gdLst>
              <a:ahLst/>
              <a:cxnLst>
                <a:cxn ang="0">
                  <a:pos x="T0" y="T1"/>
                </a:cxn>
                <a:cxn ang="0">
                  <a:pos x="T2" y="T3"/>
                </a:cxn>
                <a:cxn ang="0">
                  <a:pos x="T4" y="T5"/>
                </a:cxn>
                <a:cxn ang="0">
                  <a:pos x="T6" y="T7"/>
                </a:cxn>
              </a:cxnLst>
              <a:rect l="0" t="0" r="r" b="b"/>
              <a:pathLst>
                <a:path w="26" h="7903">
                  <a:moveTo>
                    <a:pt x="26" y="7903"/>
                  </a:moveTo>
                  <a:lnTo>
                    <a:pt x="0" y="0"/>
                  </a:lnTo>
                  <a:lnTo>
                    <a:pt x="26" y="0"/>
                  </a:lnTo>
                  <a:lnTo>
                    <a:pt x="26"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93" name="Rectangle 565"/>
            <p:cNvSpPr>
              <a:spLocks noChangeArrowheads="1"/>
            </p:cNvSpPr>
            <p:nvPr/>
          </p:nvSpPr>
          <p:spPr bwMode="auto">
            <a:xfrm>
              <a:off x="2381" y="2562"/>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94" name="Freeform 566"/>
            <p:cNvSpPr>
              <a:spLocks/>
            </p:cNvSpPr>
            <p:nvPr/>
          </p:nvSpPr>
          <p:spPr bwMode="auto">
            <a:xfrm>
              <a:off x="2773" y="2210"/>
              <a:ext cx="2" cy="439"/>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95" name="Freeform 567"/>
            <p:cNvSpPr>
              <a:spLocks/>
            </p:cNvSpPr>
            <p:nvPr/>
          </p:nvSpPr>
          <p:spPr bwMode="auto">
            <a:xfrm>
              <a:off x="2773" y="2210"/>
              <a:ext cx="2" cy="439"/>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96" name="Rectangle 568"/>
            <p:cNvSpPr>
              <a:spLocks noChangeArrowheads="1"/>
            </p:cNvSpPr>
            <p:nvPr/>
          </p:nvSpPr>
          <p:spPr bwMode="auto">
            <a:xfrm>
              <a:off x="2773" y="2210"/>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897" name="Freeform 569"/>
            <p:cNvSpPr>
              <a:spLocks/>
            </p:cNvSpPr>
            <p:nvPr/>
          </p:nvSpPr>
          <p:spPr bwMode="auto">
            <a:xfrm>
              <a:off x="2773" y="2210"/>
              <a:ext cx="2" cy="439"/>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98" name="Freeform 570"/>
            <p:cNvSpPr>
              <a:spLocks/>
            </p:cNvSpPr>
            <p:nvPr/>
          </p:nvSpPr>
          <p:spPr bwMode="auto">
            <a:xfrm>
              <a:off x="2773" y="2210"/>
              <a:ext cx="2" cy="439"/>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899" name="Rectangle 571"/>
            <p:cNvSpPr>
              <a:spLocks noChangeArrowheads="1"/>
            </p:cNvSpPr>
            <p:nvPr/>
          </p:nvSpPr>
          <p:spPr bwMode="auto">
            <a:xfrm>
              <a:off x="2773" y="2210"/>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00" name="Freeform 572"/>
            <p:cNvSpPr>
              <a:spLocks/>
            </p:cNvSpPr>
            <p:nvPr/>
          </p:nvSpPr>
          <p:spPr bwMode="auto">
            <a:xfrm>
              <a:off x="2744" y="2210"/>
              <a:ext cx="30"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01" name="Freeform 573"/>
            <p:cNvSpPr>
              <a:spLocks/>
            </p:cNvSpPr>
            <p:nvPr/>
          </p:nvSpPr>
          <p:spPr bwMode="auto">
            <a:xfrm>
              <a:off x="2745" y="2210"/>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02" name="Freeform 574"/>
            <p:cNvSpPr>
              <a:spLocks/>
            </p:cNvSpPr>
            <p:nvPr/>
          </p:nvSpPr>
          <p:spPr bwMode="auto">
            <a:xfrm>
              <a:off x="2744" y="2210"/>
              <a:ext cx="30" cy="36"/>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03" name="Freeform 575"/>
            <p:cNvSpPr>
              <a:spLocks/>
            </p:cNvSpPr>
            <p:nvPr/>
          </p:nvSpPr>
          <p:spPr bwMode="auto">
            <a:xfrm>
              <a:off x="2737"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04" name="Freeform 576"/>
            <p:cNvSpPr>
              <a:spLocks/>
            </p:cNvSpPr>
            <p:nvPr/>
          </p:nvSpPr>
          <p:spPr bwMode="auto">
            <a:xfrm>
              <a:off x="2737"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05" name="Freeform 577"/>
            <p:cNvSpPr>
              <a:spLocks/>
            </p:cNvSpPr>
            <p:nvPr/>
          </p:nvSpPr>
          <p:spPr bwMode="auto">
            <a:xfrm>
              <a:off x="2737" y="2239"/>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06" name="Freeform 578"/>
            <p:cNvSpPr>
              <a:spLocks/>
            </p:cNvSpPr>
            <p:nvPr/>
          </p:nvSpPr>
          <p:spPr bwMode="auto">
            <a:xfrm>
              <a:off x="2737" y="2239"/>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07" name="Freeform 579"/>
            <p:cNvSpPr>
              <a:spLocks/>
            </p:cNvSpPr>
            <p:nvPr/>
          </p:nvSpPr>
          <p:spPr bwMode="auto">
            <a:xfrm>
              <a:off x="2744" y="2232"/>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08" name="Freeform 580"/>
            <p:cNvSpPr>
              <a:spLocks/>
            </p:cNvSpPr>
            <p:nvPr/>
          </p:nvSpPr>
          <p:spPr bwMode="auto">
            <a:xfrm>
              <a:off x="2745" y="2232"/>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09" name="Freeform 581"/>
            <p:cNvSpPr>
              <a:spLocks/>
            </p:cNvSpPr>
            <p:nvPr/>
          </p:nvSpPr>
          <p:spPr bwMode="auto">
            <a:xfrm>
              <a:off x="2744" y="2232"/>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10" name="Freeform 582"/>
            <p:cNvSpPr>
              <a:spLocks/>
            </p:cNvSpPr>
            <p:nvPr/>
          </p:nvSpPr>
          <p:spPr bwMode="auto">
            <a:xfrm>
              <a:off x="2737"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11" name="Freeform 583"/>
            <p:cNvSpPr>
              <a:spLocks/>
            </p:cNvSpPr>
            <p:nvPr/>
          </p:nvSpPr>
          <p:spPr bwMode="auto">
            <a:xfrm>
              <a:off x="2737"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12" name="Freeform 584"/>
            <p:cNvSpPr>
              <a:spLocks/>
            </p:cNvSpPr>
            <p:nvPr/>
          </p:nvSpPr>
          <p:spPr bwMode="auto">
            <a:xfrm>
              <a:off x="2737" y="2261"/>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13" name="Freeform 585"/>
            <p:cNvSpPr>
              <a:spLocks/>
            </p:cNvSpPr>
            <p:nvPr/>
          </p:nvSpPr>
          <p:spPr bwMode="auto">
            <a:xfrm>
              <a:off x="2737" y="2261"/>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14" name="Freeform 586"/>
            <p:cNvSpPr>
              <a:spLocks/>
            </p:cNvSpPr>
            <p:nvPr/>
          </p:nvSpPr>
          <p:spPr bwMode="auto">
            <a:xfrm>
              <a:off x="2737" y="2283"/>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15" name="Freeform 587"/>
            <p:cNvSpPr>
              <a:spLocks/>
            </p:cNvSpPr>
            <p:nvPr/>
          </p:nvSpPr>
          <p:spPr bwMode="auto">
            <a:xfrm>
              <a:off x="2737" y="2283"/>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16" name="Freeform 588"/>
            <p:cNvSpPr>
              <a:spLocks/>
            </p:cNvSpPr>
            <p:nvPr/>
          </p:nvSpPr>
          <p:spPr bwMode="auto">
            <a:xfrm>
              <a:off x="2737"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17" name="Freeform 589"/>
            <p:cNvSpPr>
              <a:spLocks/>
            </p:cNvSpPr>
            <p:nvPr/>
          </p:nvSpPr>
          <p:spPr bwMode="auto">
            <a:xfrm>
              <a:off x="2737"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18" name="Freeform 590"/>
            <p:cNvSpPr>
              <a:spLocks/>
            </p:cNvSpPr>
            <p:nvPr/>
          </p:nvSpPr>
          <p:spPr bwMode="auto">
            <a:xfrm>
              <a:off x="2744" y="2254"/>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19" name="Freeform 591"/>
            <p:cNvSpPr>
              <a:spLocks/>
            </p:cNvSpPr>
            <p:nvPr/>
          </p:nvSpPr>
          <p:spPr bwMode="auto">
            <a:xfrm>
              <a:off x="2745"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20" name="Freeform 592"/>
            <p:cNvSpPr>
              <a:spLocks/>
            </p:cNvSpPr>
            <p:nvPr/>
          </p:nvSpPr>
          <p:spPr bwMode="auto">
            <a:xfrm>
              <a:off x="2744" y="2254"/>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21" name="Freeform 593"/>
            <p:cNvSpPr>
              <a:spLocks/>
            </p:cNvSpPr>
            <p:nvPr/>
          </p:nvSpPr>
          <p:spPr bwMode="auto">
            <a:xfrm>
              <a:off x="2737" y="230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22" name="Freeform 594"/>
            <p:cNvSpPr>
              <a:spLocks/>
            </p:cNvSpPr>
            <p:nvPr/>
          </p:nvSpPr>
          <p:spPr bwMode="auto">
            <a:xfrm>
              <a:off x="2737" y="230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23" name="Freeform 595"/>
            <p:cNvSpPr>
              <a:spLocks/>
            </p:cNvSpPr>
            <p:nvPr/>
          </p:nvSpPr>
          <p:spPr bwMode="auto">
            <a:xfrm>
              <a:off x="2737"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24" name="Freeform 596"/>
            <p:cNvSpPr>
              <a:spLocks/>
            </p:cNvSpPr>
            <p:nvPr/>
          </p:nvSpPr>
          <p:spPr bwMode="auto">
            <a:xfrm>
              <a:off x="2737"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25" name="Freeform 597"/>
            <p:cNvSpPr>
              <a:spLocks/>
            </p:cNvSpPr>
            <p:nvPr/>
          </p:nvSpPr>
          <p:spPr bwMode="auto">
            <a:xfrm>
              <a:off x="2744" y="2276"/>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26" name="Freeform 598"/>
            <p:cNvSpPr>
              <a:spLocks/>
            </p:cNvSpPr>
            <p:nvPr/>
          </p:nvSpPr>
          <p:spPr bwMode="auto">
            <a:xfrm>
              <a:off x="2745"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27" name="Freeform 599"/>
            <p:cNvSpPr>
              <a:spLocks/>
            </p:cNvSpPr>
            <p:nvPr/>
          </p:nvSpPr>
          <p:spPr bwMode="auto">
            <a:xfrm>
              <a:off x="2744" y="2276"/>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28" name="Freeform 600"/>
            <p:cNvSpPr>
              <a:spLocks/>
            </p:cNvSpPr>
            <p:nvPr/>
          </p:nvSpPr>
          <p:spPr bwMode="auto">
            <a:xfrm>
              <a:off x="2737" y="2327"/>
              <a:ext cx="8"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29" name="Freeform 601"/>
            <p:cNvSpPr>
              <a:spLocks/>
            </p:cNvSpPr>
            <p:nvPr/>
          </p:nvSpPr>
          <p:spPr bwMode="auto">
            <a:xfrm>
              <a:off x="2737" y="2327"/>
              <a:ext cx="8"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30" name="Freeform 602"/>
            <p:cNvSpPr>
              <a:spLocks/>
            </p:cNvSpPr>
            <p:nvPr/>
          </p:nvSpPr>
          <p:spPr bwMode="auto">
            <a:xfrm>
              <a:off x="2737"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31" name="Freeform 603"/>
            <p:cNvSpPr>
              <a:spLocks/>
            </p:cNvSpPr>
            <p:nvPr/>
          </p:nvSpPr>
          <p:spPr bwMode="auto">
            <a:xfrm>
              <a:off x="2737"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32" name="Freeform 604"/>
            <p:cNvSpPr>
              <a:spLocks/>
            </p:cNvSpPr>
            <p:nvPr/>
          </p:nvSpPr>
          <p:spPr bwMode="auto">
            <a:xfrm>
              <a:off x="2744" y="2298"/>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739933" name="Group 605"/>
          <p:cNvGrpSpPr>
            <a:grpSpLocks/>
          </p:cNvGrpSpPr>
          <p:nvPr/>
        </p:nvGrpSpPr>
        <p:grpSpPr bwMode="auto">
          <a:xfrm>
            <a:off x="4506913" y="2286595"/>
            <a:ext cx="3068637" cy="3459162"/>
            <a:chOff x="2737" y="2298"/>
            <a:chExt cx="559" cy="703"/>
          </a:xfrm>
        </p:grpSpPr>
        <p:sp>
          <p:nvSpPr>
            <p:cNvPr id="739934" name="Freeform 606"/>
            <p:cNvSpPr>
              <a:spLocks/>
            </p:cNvSpPr>
            <p:nvPr/>
          </p:nvSpPr>
          <p:spPr bwMode="auto">
            <a:xfrm>
              <a:off x="2745"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35" name="Freeform 607"/>
            <p:cNvSpPr>
              <a:spLocks/>
            </p:cNvSpPr>
            <p:nvPr/>
          </p:nvSpPr>
          <p:spPr bwMode="auto">
            <a:xfrm>
              <a:off x="2744" y="2298"/>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36" name="Freeform 608"/>
            <p:cNvSpPr>
              <a:spLocks/>
            </p:cNvSpPr>
            <p:nvPr/>
          </p:nvSpPr>
          <p:spPr bwMode="auto">
            <a:xfrm>
              <a:off x="2737" y="2349"/>
              <a:ext cx="8"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37" name="Freeform 609"/>
            <p:cNvSpPr>
              <a:spLocks/>
            </p:cNvSpPr>
            <p:nvPr/>
          </p:nvSpPr>
          <p:spPr bwMode="auto">
            <a:xfrm>
              <a:off x="2737" y="2349"/>
              <a:ext cx="8"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38" name="Freeform 610"/>
            <p:cNvSpPr>
              <a:spLocks/>
            </p:cNvSpPr>
            <p:nvPr/>
          </p:nvSpPr>
          <p:spPr bwMode="auto">
            <a:xfrm>
              <a:off x="2737"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39" name="Freeform 611"/>
            <p:cNvSpPr>
              <a:spLocks/>
            </p:cNvSpPr>
            <p:nvPr/>
          </p:nvSpPr>
          <p:spPr bwMode="auto">
            <a:xfrm>
              <a:off x="2737"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40" name="Freeform 612"/>
            <p:cNvSpPr>
              <a:spLocks/>
            </p:cNvSpPr>
            <p:nvPr/>
          </p:nvSpPr>
          <p:spPr bwMode="auto">
            <a:xfrm>
              <a:off x="2744" y="2320"/>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41" name="Freeform 613"/>
            <p:cNvSpPr>
              <a:spLocks/>
            </p:cNvSpPr>
            <p:nvPr/>
          </p:nvSpPr>
          <p:spPr bwMode="auto">
            <a:xfrm>
              <a:off x="2745"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42" name="Freeform 614"/>
            <p:cNvSpPr>
              <a:spLocks/>
            </p:cNvSpPr>
            <p:nvPr/>
          </p:nvSpPr>
          <p:spPr bwMode="auto">
            <a:xfrm>
              <a:off x="2744" y="2320"/>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43" name="Freeform 615"/>
            <p:cNvSpPr>
              <a:spLocks/>
            </p:cNvSpPr>
            <p:nvPr/>
          </p:nvSpPr>
          <p:spPr bwMode="auto">
            <a:xfrm>
              <a:off x="2737" y="2371"/>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44" name="Freeform 616"/>
            <p:cNvSpPr>
              <a:spLocks/>
            </p:cNvSpPr>
            <p:nvPr/>
          </p:nvSpPr>
          <p:spPr bwMode="auto">
            <a:xfrm>
              <a:off x="2737" y="2371"/>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45" name="Freeform 617"/>
            <p:cNvSpPr>
              <a:spLocks/>
            </p:cNvSpPr>
            <p:nvPr/>
          </p:nvSpPr>
          <p:spPr bwMode="auto">
            <a:xfrm>
              <a:off x="2737"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46" name="Freeform 618"/>
            <p:cNvSpPr>
              <a:spLocks/>
            </p:cNvSpPr>
            <p:nvPr/>
          </p:nvSpPr>
          <p:spPr bwMode="auto">
            <a:xfrm>
              <a:off x="2737"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47" name="Freeform 619"/>
            <p:cNvSpPr>
              <a:spLocks/>
            </p:cNvSpPr>
            <p:nvPr/>
          </p:nvSpPr>
          <p:spPr bwMode="auto">
            <a:xfrm>
              <a:off x="2744" y="2342"/>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48" name="Freeform 620"/>
            <p:cNvSpPr>
              <a:spLocks/>
            </p:cNvSpPr>
            <p:nvPr/>
          </p:nvSpPr>
          <p:spPr bwMode="auto">
            <a:xfrm>
              <a:off x="2745"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49" name="Freeform 621"/>
            <p:cNvSpPr>
              <a:spLocks/>
            </p:cNvSpPr>
            <p:nvPr/>
          </p:nvSpPr>
          <p:spPr bwMode="auto">
            <a:xfrm>
              <a:off x="2744" y="2342"/>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50" name="Freeform 622"/>
            <p:cNvSpPr>
              <a:spLocks/>
            </p:cNvSpPr>
            <p:nvPr/>
          </p:nvSpPr>
          <p:spPr bwMode="auto">
            <a:xfrm>
              <a:off x="2737" y="2393"/>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51" name="Freeform 623"/>
            <p:cNvSpPr>
              <a:spLocks/>
            </p:cNvSpPr>
            <p:nvPr/>
          </p:nvSpPr>
          <p:spPr bwMode="auto">
            <a:xfrm>
              <a:off x="2737" y="2393"/>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52" name="Freeform 624"/>
            <p:cNvSpPr>
              <a:spLocks/>
            </p:cNvSpPr>
            <p:nvPr/>
          </p:nvSpPr>
          <p:spPr bwMode="auto">
            <a:xfrm>
              <a:off x="2737" y="239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53" name="Freeform 625"/>
            <p:cNvSpPr>
              <a:spLocks/>
            </p:cNvSpPr>
            <p:nvPr/>
          </p:nvSpPr>
          <p:spPr bwMode="auto">
            <a:xfrm>
              <a:off x="2737" y="239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54" name="Freeform 626"/>
            <p:cNvSpPr>
              <a:spLocks/>
            </p:cNvSpPr>
            <p:nvPr/>
          </p:nvSpPr>
          <p:spPr bwMode="auto">
            <a:xfrm>
              <a:off x="2744" y="2364"/>
              <a:ext cx="30" cy="35"/>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55" name="Freeform 627"/>
            <p:cNvSpPr>
              <a:spLocks/>
            </p:cNvSpPr>
            <p:nvPr/>
          </p:nvSpPr>
          <p:spPr bwMode="auto">
            <a:xfrm>
              <a:off x="2745" y="2364"/>
              <a:ext cx="29" cy="35"/>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56" name="Freeform 628"/>
            <p:cNvSpPr>
              <a:spLocks/>
            </p:cNvSpPr>
            <p:nvPr/>
          </p:nvSpPr>
          <p:spPr bwMode="auto">
            <a:xfrm>
              <a:off x="2744" y="2364"/>
              <a:ext cx="30" cy="35"/>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57" name="Freeform 629"/>
            <p:cNvSpPr>
              <a:spLocks/>
            </p:cNvSpPr>
            <p:nvPr/>
          </p:nvSpPr>
          <p:spPr bwMode="auto">
            <a:xfrm>
              <a:off x="2737" y="241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58" name="Freeform 630"/>
            <p:cNvSpPr>
              <a:spLocks/>
            </p:cNvSpPr>
            <p:nvPr/>
          </p:nvSpPr>
          <p:spPr bwMode="auto">
            <a:xfrm>
              <a:off x="2737" y="241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59" name="Freeform 631"/>
            <p:cNvSpPr>
              <a:spLocks/>
            </p:cNvSpPr>
            <p:nvPr/>
          </p:nvSpPr>
          <p:spPr bwMode="auto">
            <a:xfrm>
              <a:off x="2737" y="242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60" name="Freeform 632"/>
            <p:cNvSpPr>
              <a:spLocks/>
            </p:cNvSpPr>
            <p:nvPr/>
          </p:nvSpPr>
          <p:spPr bwMode="auto">
            <a:xfrm>
              <a:off x="2737" y="242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61" name="Freeform 633"/>
            <p:cNvSpPr>
              <a:spLocks/>
            </p:cNvSpPr>
            <p:nvPr/>
          </p:nvSpPr>
          <p:spPr bwMode="auto">
            <a:xfrm>
              <a:off x="2744" y="2386"/>
              <a:ext cx="30"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62" name="Freeform 634"/>
            <p:cNvSpPr>
              <a:spLocks/>
            </p:cNvSpPr>
            <p:nvPr/>
          </p:nvSpPr>
          <p:spPr bwMode="auto">
            <a:xfrm>
              <a:off x="2745" y="2386"/>
              <a:ext cx="29" cy="35"/>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63" name="Freeform 635"/>
            <p:cNvSpPr>
              <a:spLocks/>
            </p:cNvSpPr>
            <p:nvPr/>
          </p:nvSpPr>
          <p:spPr bwMode="auto">
            <a:xfrm>
              <a:off x="2744" y="2386"/>
              <a:ext cx="30" cy="35"/>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64" name="Freeform 636"/>
            <p:cNvSpPr>
              <a:spLocks/>
            </p:cNvSpPr>
            <p:nvPr/>
          </p:nvSpPr>
          <p:spPr bwMode="auto">
            <a:xfrm>
              <a:off x="2737" y="2437"/>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65" name="Freeform 637"/>
            <p:cNvSpPr>
              <a:spLocks/>
            </p:cNvSpPr>
            <p:nvPr/>
          </p:nvSpPr>
          <p:spPr bwMode="auto">
            <a:xfrm>
              <a:off x="2737" y="2437"/>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66" name="Freeform 638"/>
            <p:cNvSpPr>
              <a:spLocks/>
            </p:cNvSpPr>
            <p:nvPr/>
          </p:nvSpPr>
          <p:spPr bwMode="auto">
            <a:xfrm>
              <a:off x="2737" y="244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67" name="Freeform 639"/>
            <p:cNvSpPr>
              <a:spLocks/>
            </p:cNvSpPr>
            <p:nvPr/>
          </p:nvSpPr>
          <p:spPr bwMode="auto">
            <a:xfrm>
              <a:off x="2737" y="244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68" name="Freeform 640"/>
            <p:cNvSpPr>
              <a:spLocks/>
            </p:cNvSpPr>
            <p:nvPr/>
          </p:nvSpPr>
          <p:spPr bwMode="auto">
            <a:xfrm>
              <a:off x="2744" y="2408"/>
              <a:ext cx="30"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69" name="Freeform 641"/>
            <p:cNvSpPr>
              <a:spLocks/>
            </p:cNvSpPr>
            <p:nvPr/>
          </p:nvSpPr>
          <p:spPr bwMode="auto">
            <a:xfrm>
              <a:off x="2745" y="2408"/>
              <a:ext cx="29" cy="35"/>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70" name="Freeform 642"/>
            <p:cNvSpPr>
              <a:spLocks/>
            </p:cNvSpPr>
            <p:nvPr/>
          </p:nvSpPr>
          <p:spPr bwMode="auto">
            <a:xfrm>
              <a:off x="2744" y="2408"/>
              <a:ext cx="30" cy="35"/>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71" name="Freeform 643"/>
            <p:cNvSpPr>
              <a:spLocks/>
            </p:cNvSpPr>
            <p:nvPr/>
          </p:nvSpPr>
          <p:spPr bwMode="auto">
            <a:xfrm>
              <a:off x="2737" y="2459"/>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72" name="Freeform 644"/>
            <p:cNvSpPr>
              <a:spLocks/>
            </p:cNvSpPr>
            <p:nvPr/>
          </p:nvSpPr>
          <p:spPr bwMode="auto">
            <a:xfrm>
              <a:off x="2737" y="2459"/>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73" name="Freeform 645"/>
            <p:cNvSpPr>
              <a:spLocks/>
            </p:cNvSpPr>
            <p:nvPr/>
          </p:nvSpPr>
          <p:spPr bwMode="auto">
            <a:xfrm>
              <a:off x="2737" y="246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74" name="Freeform 646"/>
            <p:cNvSpPr>
              <a:spLocks/>
            </p:cNvSpPr>
            <p:nvPr/>
          </p:nvSpPr>
          <p:spPr bwMode="auto">
            <a:xfrm>
              <a:off x="2737" y="246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75" name="Freeform 647"/>
            <p:cNvSpPr>
              <a:spLocks/>
            </p:cNvSpPr>
            <p:nvPr/>
          </p:nvSpPr>
          <p:spPr bwMode="auto">
            <a:xfrm>
              <a:off x="2744" y="2430"/>
              <a:ext cx="30"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76" name="Freeform 648"/>
            <p:cNvSpPr>
              <a:spLocks/>
            </p:cNvSpPr>
            <p:nvPr/>
          </p:nvSpPr>
          <p:spPr bwMode="auto">
            <a:xfrm>
              <a:off x="2745" y="2430"/>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77" name="Freeform 649"/>
            <p:cNvSpPr>
              <a:spLocks/>
            </p:cNvSpPr>
            <p:nvPr/>
          </p:nvSpPr>
          <p:spPr bwMode="auto">
            <a:xfrm>
              <a:off x="2744" y="2430"/>
              <a:ext cx="30"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78" name="Freeform 650"/>
            <p:cNvSpPr>
              <a:spLocks/>
            </p:cNvSpPr>
            <p:nvPr/>
          </p:nvSpPr>
          <p:spPr bwMode="auto">
            <a:xfrm>
              <a:off x="2737" y="2481"/>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79" name="Freeform 651"/>
            <p:cNvSpPr>
              <a:spLocks/>
            </p:cNvSpPr>
            <p:nvPr/>
          </p:nvSpPr>
          <p:spPr bwMode="auto">
            <a:xfrm>
              <a:off x="2737" y="2481"/>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80" name="Freeform 652"/>
            <p:cNvSpPr>
              <a:spLocks/>
            </p:cNvSpPr>
            <p:nvPr/>
          </p:nvSpPr>
          <p:spPr bwMode="auto">
            <a:xfrm>
              <a:off x="2737" y="2487"/>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81" name="Freeform 653"/>
            <p:cNvSpPr>
              <a:spLocks/>
            </p:cNvSpPr>
            <p:nvPr/>
          </p:nvSpPr>
          <p:spPr bwMode="auto">
            <a:xfrm>
              <a:off x="2737" y="2487"/>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82" name="Freeform 654"/>
            <p:cNvSpPr>
              <a:spLocks/>
            </p:cNvSpPr>
            <p:nvPr/>
          </p:nvSpPr>
          <p:spPr bwMode="auto">
            <a:xfrm>
              <a:off x="2744" y="2452"/>
              <a:ext cx="30"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83" name="Freeform 655"/>
            <p:cNvSpPr>
              <a:spLocks/>
            </p:cNvSpPr>
            <p:nvPr/>
          </p:nvSpPr>
          <p:spPr bwMode="auto">
            <a:xfrm>
              <a:off x="2745" y="2452"/>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84" name="Freeform 656"/>
            <p:cNvSpPr>
              <a:spLocks/>
            </p:cNvSpPr>
            <p:nvPr/>
          </p:nvSpPr>
          <p:spPr bwMode="auto">
            <a:xfrm>
              <a:off x="2744" y="2452"/>
              <a:ext cx="30"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85" name="Freeform 657"/>
            <p:cNvSpPr>
              <a:spLocks/>
            </p:cNvSpPr>
            <p:nvPr/>
          </p:nvSpPr>
          <p:spPr bwMode="auto">
            <a:xfrm>
              <a:off x="2737" y="2503"/>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86" name="Freeform 658"/>
            <p:cNvSpPr>
              <a:spLocks/>
            </p:cNvSpPr>
            <p:nvPr/>
          </p:nvSpPr>
          <p:spPr bwMode="auto">
            <a:xfrm>
              <a:off x="2737" y="2503"/>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87" name="Freeform 659"/>
            <p:cNvSpPr>
              <a:spLocks/>
            </p:cNvSpPr>
            <p:nvPr/>
          </p:nvSpPr>
          <p:spPr bwMode="auto">
            <a:xfrm>
              <a:off x="2737" y="2509"/>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88" name="Freeform 660"/>
            <p:cNvSpPr>
              <a:spLocks/>
            </p:cNvSpPr>
            <p:nvPr/>
          </p:nvSpPr>
          <p:spPr bwMode="auto">
            <a:xfrm>
              <a:off x="2737" y="2509"/>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89" name="Freeform 661"/>
            <p:cNvSpPr>
              <a:spLocks/>
            </p:cNvSpPr>
            <p:nvPr/>
          </p:nvSpPr>
          <p:spPr bwMode="auto">
            <a:xfrm>
              <a:off x="2744" y="2473"/>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90" name="Freeform 662"/>
            <p:cNvSpPr>
              <a:spLocks/>
            </p:cNvSpPr>
            <p:nvPr/>
          </p:nvSpPr>
          <p:spPr bwMode="auto">
            <a:xfrm>
              <a:off x="2745" y="2473"/>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91" name="Freeform 663"/>
            <p:cNvSpPr>
              <a:spLocks/>
            </p:cNvSpPr>
            <p:nvPr/>
          </p:nvSpPr>
          <p:spPr bwMode="auto">
            <a:xfrm>
              <a:off x="2744" y="2473"/>
              <a:ext cx="30" cy="36"/>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92" name="Freeform 664"/>
            <p:cNvSpPr>
              <a:spLocks/>
            </p:cNvSpPr>
            <p:nvPr/>
          </p:nvSpPr>
          <p:spPr bwMode="auto">
            <a:xfrm>
              <a:off x="2737" y="2525"/>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93" name="Freeform 665"/>
            <p:cNvSpPr>
              <a:spLocks/>
            </p:cNvSpPr>
            <p:nvPr/>
          </p:nvSpPr>
          <p:spPr bwMode="auto">
            <a:xfrm>
              <a:off x="2737" y="2525"/>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94" name="Freeform 666"/>
            <p:cNvSpPr>
              <a:spLocks/>
            </p:cNvSpPr>
            <p:nvPr/>
          </p:nvSpPr>
          <p:spPr bwMode="auto">
            <a:xfrm>
              <a:off x="2737" y="253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95" name="Freeform 667"/>
            <p:cNvSpPr>
              <a:spLocks/>
            </p:cNvSpPr>
            <p:nvPr/>
          </p:nvSpPr>
          <p:spPr bwMode="auto">
            <a:xfrm>
              <a:off x="2737" y="253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96" name="Freeform 668"/>
            <p:cNvSpPr>
              <a:spLocks/>
            </p:cNvSpPr>
            <p:nvPr/>
          </p:nvSpPr>
          <p:spPr bwMode="auto">
            <a:xfrm>
              <a:off x="2744" y="2495"/>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97" name="Freeform 669"/>
            <p:cNvSpPr>
              <a:spLocks/>
            </p:cNvSpPr>
            <p:nvPr/>
          </p:nvSpPr>
          <p:spPr bwMode="auto">
            <a:xfrm>
              <a:off x="2745" y="2495"/>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39998" name="Freeform 670"/>
            <p:cNvSpPr>
              <a:spLocks/>
            </p:cNvSpPr>
            <p:nvPr/>
          </p:nvSpPr>
          <p:spPr bwMode="auto">
            <a:xfrm>
              <a:off x="2744" y="2495"/>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9999" name="Freeform 671"/>
            <p:cNvSpPr>
              <a:spLocks/>
            </p:cNvSpPr>
            <p:nvPr/>
          </p:nvSpPr>
          <p:spPr bwMode="auto">
            <a:xfrm>
              <a:off x="2737" y="2547"/>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00" name="Freeform 672"/>
            <p:cNvSpPr>
              <a:spLocks/>
            </p:cNvSpPr>
            <p:nvPr/>
          </p:nvSpPr>
          <p:spPr bwMode="auto">
            <a:xfrm>
              <a:off x="2737" y="2547"/>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01" name="Freeform 673"/>
            <p:cNvSpPr>
              <a:spLocks/>
            </p:cNvSpPr>
            <p:nvPr/>
          </p:nvSpPr>
          <p:spPr bwMode="auto">
            <a:xfrm>
              <a:off x="2737" y="255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02" name="Freeform 674"/>
            <p:cNvSpPr>
              <a:spLocks/>
            </p:cNvSpPr>
            <p:nvPr/>
          </p:nvSpPr>
          <p:spPr bwMode="auto">
            <a:xfrm>
              <a:off x="2737" y="255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03" name="Freeform 675"/>
            <p:cNvSpPr>
              <a:spLocks/>
            </p:cNvSpPr>
            <p:nvPr/>
          </p:nvSpPr>
          <p:spPr bwMode="auto">
            <a:xfrm>
              <a:off x="2744" y="2517"/>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04" name="Freeform 676"/>
            <p:cNvSpPr>
              <a:spLocks/>
            </p:cNvSpPr>
            <p:nvPr/>
          </p:nvSpPr>
          <p:spPr bwMode="auto">
            <a:xfrm>
              <a:off x="2745" y="2517"/>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05" name="Freeform 677"/>
            <p:cNvSpPr>
              <a:spLocks/>
            </p:cNvSpPr>
            <p:nvPr/>
          </p:nvSpPr>
          <p:spPr bwMode="auto">
            <a:xfrm>
              <a:off x="2744" y="2517"/>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06" name="Freeform 678"/>
            <p:cNvSpPr>
              <a:spLocks/>
            </p:cNvSpPr>
            <p:nvPr/>
          </p:nvSpPr>
          <p:spPr bwMode="auto">
            <a:xfrm>
              <a:off x="2737" y="2568"/>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07" name="Freeform 679"/>
            <p:cNvSpPr>
              <a:spLocks/>
            </p:cNvSpPr>
            <p:nvPr/>
          </p:nvSpPr>
          <p:spPr bwMode="auto">
            <a:xfrm>
              <a:off x="2737" y="2568"/>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08" name="Freeform 680"/>
            <p:cNvSpPr>
              <a:spLocks/>
            </p:cNvSpPr>
            <p:nvPr/>
          </p:nvSpPr>
          <p:spPr bwMode="auto">
            <a:xfrm>
              <a:off x="2737" y="257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09" name="Freeform 681"/>
            <p:cNvSpPr>
              <a:spLocks/>
            </p:cNvSpPr>
            <p:nvPr/>
          </p:nvSpPr>
          <p:spPr bwMode="auto">
            <a:xfrm>
              <a:off x="2737" y="257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10" name="Freeform 682"/>
            <p:cNvSpPr>
              <a:spLocks/>
            </p:cNvSpPr>
            <p:nvPr/>
          </p:nvSpPr>
          <p:spPr bwMode="auto">
            <a:xfrm>
              <a:off x="2744" y="2539"/>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11" name="Freeform 683"/>
            <p:cNvSpPr>
              <a:spLocks/>
            </p:cNvSpPr>
            <p:nvPr/>
          </p:nvSpPr>
          <p:spPr bwMode="auto">
            <a:xfrm>
              <a:off x="2745" y="2539"/>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12" name="Freeform 684"/>
            <p:cNvSpPr>
              <a:spLocks/>
            </p:cNvSpPr>
            <p:nvPr/>
          </p:nvSpPr>
          <p:spPr bwMode="auto">
            <a:xfrm>
              <a:off x="2744" y="2539"/>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13" name="Freeform 685"/>
            <p:cNvSpPr>
              <a:spLocks/>
            </p:cNvSpPr>
            <p:nvPr/>
          </p:nvSpPr>
          <p:spPr bwMode="auto">
            <a:xfrm>
              <a:off x="2737" y="2590"/>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14" name="Freeform 686"/>
            <p:cNvSpPr>
              <a:spLocks/>
            </p:cNvSpPr>
            <p:nvPr/>
          </p:nvSpPr>
          <p:spPr bwMode="auto">
            <a:xfrm>
              <a:off x="2737" y="2590"/>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15" name="Freeform 687"/>
            <p:cNvSpPr>
              <a:spLocks/>
            </p:cNvSpPr>
            <p:nvPr/>
          </p:nvSpPr>
          <p:spPr bwMode="auto">
            <a:xfrm>
              <a:off x="2737" y="259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16" name="Freeform 688"/>
            <p:cNvSpPr>
              <a:spLocks/>
            </p:cNvSpPr>
            <p:nvPr/>
          </p:nvSpPr>
          <p:spPr bwMode="auto">
            <a:xfrm>
              <a:off x="2737" y="259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17" name="Freeform 689"/>
            <p:cNvSpPr>
              <a:spLocks/>
            </p:cNvSpPr>
            <p:nvPr/>
          </p:nvSpPr>
          <p:spPr bwMode="auto">
            <a:xfrm>
              <a:off x="2744" y="2561"/>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18" name="Freeform 690"/>
            <p:cNvSpPr>
              <a:spLocks/>
            </p:cNvSpPr>
            <p:nvPr/>
          </p:nvSpPr>
          <p:spPr bwMode="auto">
            <a:xfrm>
              <a:off x="2745" y="2561"/>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19" name="Freeform 691"/>
            <p:cNvSpPr>
              <a:spLocks/>
            </p:cNvSpPr>
            <p:nvPr/>
          </p:nvSpPr>
          <p:spPr bwMode="auto">
            <a:xfrm>
              <a:off x="2744" y="2561"/>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20" name="Freeform 692"/>
            <p:cNvSpPr>
              <a:spLocks/>
            </p:cNvSpPr>
            <p:nvPr/>
          </p:nvSpPr>
          <p:spPr bwMode="auto">
            <a:xfrm>
              <a:off x="2737" y="2612"/>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21" name="Freeform 693"/>
            <p:cNvSpPr>
              <a:spLocks/>
            </p:cNvSpPr>
            <p:nvPr/>
          </p:nvSpPr>
          <p:spPr bwMode="auto">
            <a:xfrm>
              <a:off x="2737" y="2612"/>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22" name="Freeform 694"/>
            <p:cNvSpPr>
              <a:spLocks/>
            </p:cNvSpPr>
            <p:nvPr/>
          </p:nvSpPr>
          <p:spPr bwMode="auto">
            <a:xfrm>
              <a:off x="2737" y="261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23" name="Freeform 695"/>
            <p:cNvSpPr>
              <a:spLocks/>
            </p:cNvSpPr>
            <p:nvPr/>
          </p:nvSpPr>
          <p:spPr bwMode="auto">
            <a:xfrm>
              <a:off x="2737" y="261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24" name="Freeform 696"/>
            <p:cNvSpPr>
              <a:spLocks/>
            </p:cNvSpPr>
            <p:nvPr/>
          </p:nvSpPr>
          <p:spPr bwMode="auto">
            <a:xfrm>
              <a:off x="2744" y="2583"/>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25" name="Freeform 697"/>
            <p:cNvSpPr>
              <a:spLocks/>
            </p:cNvSpPr>
            <p:nvPr/>
          </p:nvSpPr>
          <p:spPr bwMode="auto">
            <a:xfrm>
              <a:off x="2745" y="2583"/>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26" name="Freeform 698"/>
            <p:cNvSpPr>
              <a:spLocks/>
            </p:cNvSpPr>
            <p:nvPr/>
          </p:nvSpPr>
          <p:spPr bwMode="auto">
            <a:xfrm>
              <a:off x="2744" y="2583"/>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27" name="Freeform 699"/>
            <p:cNvSpPr>
              <a:spLocks/>
            </p:cNvSpPr>
            <p:nvPr/>
          </p:nvSpPr>
          <p:spPr bwMode="auto">
            <a:xfrm>
              <a:off x="2737" y="2634"/>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28" name="Freeform 700"/>
            <p:cNvSpPr>
              <a:spLocks/>
            </p:cNvSpPr>
            <p:nvPr/>
          </p:nvSpPr>
          <p:spPr bwMode="auto">
            <a:xfrm>
              <a:off x="2737" y="2634"/>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29" name="Freeform 701"/>
            <p:cNvSpPr>
              <a:spLocks/>
            </p:cNvSpPr>
            <p:nvPr/>
          </p:nvSpPr>
          <p:spPr bwMode="auto">
            <a:xfrm>
              <a:off x="2737" y="2641"/>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30" name="Freeform 702"/>
            <p:cNvSpPr>
              <a:spLocks/>
            </p:cNvSpPr>
            <p:nvPr/>
          </p:nvSpPr>
          <p:spPr bwMode="auto">
            <a:xfrm>
              <a:off x="2737" y="2641"/>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31" name="Freeform 703"/>
            <p:cNvSpPr>
              <a:spLocks/>
            </p:cNvSpPr>
            <p:nvPr/>
          </p:nvSpPr>
          <p:spPr bwMode="auto">
            <a:xfrm>
              <a:off x="2744" y="2605"/>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32" name="Freeform 704"/>
            <p:cNvSpPr>
              <a:spLocks/>
            </p:cNvSpPr>
            <p:nvPr/>
          </p:nvSpPr>
          <p:spPr bwMode="auto">
            <a:xfrm>
              <a:off x="2745" y="2605"/>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33" name="Freeform 705"/>
            <p:cNvSpPr>
              <a:spLocks/>
            </p:cNvSpPr>
            <p:nvPr/>
          </p:nvSpPr>
          <p:spPr bwMode="auto">
            <a:xfrm>
              <a:off x="2744" y="2605"/>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34" name="Freeform 706"/>
            <p:cNvSpPr>
              <a:spLocks/>
            </p:cNvSpPr>
            <p:nvPr/>
          </p:nvSpPr>
          <p:spPr bwMode="auto">
            <a:xfrm>
              <a:off x="2737" y="2656"/>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35" name="Freeform 707"/>
            <p:cNvSpPr>
              <a:spLocks/>
            </p:cNvSpPr>
            <p:nvPr/>
          </p:nvSpPr>
          <p:spPr bwMode="auto">
            <a:xfrm>
              <a:off x="2737" y="2656"/>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36" name="Freeform 708"/>
            <p:cNvSpPr>
              <a:spLocks/>
            </p:cNvSpPr>
            <p:nvPr/>
          </p:nvSpPr>
          <p:spPr bwMode="auto">
            <a:xfrm>
              <a:off x="2737" y="2663"/>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37" name="Freeform 709"/>
            <p:cNvSpPr>
              <a:spLocks/>
            </p:cNvSpPr>
            <p:nvPr/>
          </p:nvSpPr>
          <p:spPr bwMode="auto">
            <a:xfrm>
              <a:off x="2737" y="2663"/>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38" name="Freeform 710"/>
            <p:cNvSpPr>
              <a:spLocks/>
            </p:cNvSpPr>
            <p:nvPr/>
          </p:nvSpPr>
          <p:spPr bwMode="auto">
            <a:xfrm>
              <a:off x="2744" y="2627"/>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39" name="Freeform 711"/>
            <p:cNvSpPr>
              <a:spLocks/>
            </p:cNvSpPr>
            <p:nvPr/>
          </p:nvSpPr>
          <p:spPr bwMode="auto">
            <a:xfrm>
              <a:off x="2745" y="2627"/>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40" name="Freeform 712"/>
            <p:cNvSpPr>
              <a:spLocks/>
            </p:cNvSpPr>
            <p:nvPr/>
          </p:nvSpPr>
          <p:spPr bwMode="auto">
            <a:xfrm>
              <a:off x="2744" y="2627"/>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41" name="Freeform 713"/>
            <p:cNvSpPr>
              <a:spLocks/>
            </p:cNvSpPr>
            <p:nvPr/>
          </p:nvSpPr>
          <p:spPr bwMode="auto">
            <a:xfrm>
              <a:off x="2737" y="2678"/>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42" name="Freeform 714"/>
            <p:cNvSpPr>
              <a:spLocks/>
            </p:cNvSpPr>
            <p:nvPr/>
          </p:nvSpPr>
          <p:spPr bwMode="auto">
            <a:xfrm>
              <a:off x="2737" y="2678"/>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43" name="Freeform 715"/>
            <p:cNvSpPr>
              <a:spLocks/>
            </p:cNvSpPr>
            <p:nvPr/>
          </p:nvSpPr>
          <p:spPr bwMode="auto">
            <a:xfrm>
              <a:off x="2737" y="2685"/>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44" name="Freeform 716"/>
            <p:cNvSpPr>
              <a:spLocks/>
            </p:cNvSpPr>
            <p:nvPr/>
          </p:nvSpPr>
          <p:spPr bwMode="auto">
            <a:xfrm>
              <a:off x="2737" y="2685"/>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45" name="Freeform 717"/>
            <p:cNvSpPr>
              <a:spLocks/>
            </p:cNvSpPr>
            <p:nvPr/>
          </p:nvSpPr>
          <p:spPr bwMode="auto">
            <a:xfrm>
              <a:off x="2744" y="2649"/>
              <a:ext cx="30"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46" name="Freeform 718"/>
            <p:cNvSpPr>
              <a:spLocks/>
            </p:cNvSpPr>
            <p:nvPr/>
          </p:nvSpPr>
          <p:spPr bwMode="auto">
            <a:xfrm>
              <a:off x="2745" y="2649"/>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47" name="Freeform 719"/>
            <p:cNvSpPr>
              <a:spLocks/>
            </p:cNvSpPr>
            <p:nvPr/>
          </p:nvSpPr>
          <p:spPr bwMode="auto">
            <a:xfrm>
              <a:off x="2744" y="2649"/>
              <a:ext cx="30" cy="36"/>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48" name="Freeform 720"/>
            <p:cNvSpPr>
              <a:spLocks/>
            </p:cNvSpPr>
            <p:nvPr/>
          </p:nvSpPr>
          <p:spPr bwMode="auto">
            <a:xfrm>
              <a:off x="3259" y="2562"/>
              <a:ext cx="1" cy="439"/>
            </a:xfrm>
            <a:custGeom>
              <a:avLst/>
              <a:gdLst>
                <a:gd name="T0" fmla="*/ 27 w 27"/>
                <a:gd name="T1" fmla="*/ 0 h 7903"/>
                <a:gd name="T2" fmla="*/ 0 w 27"/>
                <a:gd name="T3" fmla="*/ 0 h 7903"/>
                <a:gd name="T4" fmla="*/ 27 w 27"/>
                <a:gd name="T5" fmla="*/ 7903 h 7903"/>
                <a:gd name="T6" fmla="*/ 27 w 27"/>
                <a:gd name="T7" fmla="*/ 0 h 7903"/>
              </a:gdLst>
              <a:ahLst/>
              <a:cxnLst>
                <a:cxn ang="0">
                  <a:pos x="T0" y="T1"/>
                </a:cxn>
                <a:cxn ang="0">
                  <a:pos x="T2" y="T3"/>
                </a:cxn>
                <a:cxn ang="0">
                  <a:pos x="T4" y="T5"/>
                </a:cxn>
                <a:cxn ang="0">
                  <a:pos x="T6" y="T7"/>
                </a:cxn>
              </a:cxnLst>
              <a:rect l="0" t="0" r="r" b="b"/>
              <a:pathLst>
                <a:path w="27" h="7903">
                  <a:moveTo>
                    <a:pt x="27" y="0"/>
                  </a:moveTo>
                  <a:lnTo>
                    <a:pt x="0" y="0"/>
                  </a:lnTo>
                  <a:lnTo>
                    <a:pt x="27" y="7903"/>
                  </a:lnTo>
                  <a:lnTo>
                    <a:pt x="27"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49" name="Freeform 721"/>
            <p:cNvSpPr>
              <a:spLocks/>
            </p:cNvSpPr>
            <p:nvPr/>
          </p:nvSpPr>
          <p:spPr bwMode="auto">
            <a:xfrm>
              <a:off x="3259" y="2562"/>
              <a:ext cx="1" cy="439"/>
            </a:xfrm>
            <a:custGeom>
              <a:avLst/>
              <a:gdLst>
                <a:gd name="T0" fmla="*/ 0 w 27"/>
                <a:gd name="T1" fmla="*/ 0 h 7903"/>
                <a:gd name="T2" fmla="*/ 27 w 27"/>
                <a:gd name="T3" fmla="*/ 7903 h 7903"/>
                <a:gd name="T4" fmla="*/ 0 w 27"/>
                <a:gd name="T5" fmla="*/ 7903 h 7903"/>
                <a:gd name="T6" fmla="*/ 0 w 27"/>
                <a:gd name="T7" fmla="*/ 0 h 7903"/>
              </a:gdLst>
              <a:ahLst/>
              <a:cxnLst>
                <a:cxn ang="0">
                  <a:pos x="T0" y="T1"/>
                </a:cxn>
                <a:cxn ang="0">
                  <a:pos x="T2" y="T3"/>
                </a:cxn>
                <a:cxn ang="0">
                  <a:pos x="T4" y="T5"/>
                </a:cxn>
                <a:cxn ang="0">
                  <a:pos x="T6" y="T7"/>
                </a:cxn>
              </a:cxnLst>
              <a:rect l="0" t="0" r="r" b="b"/>
              <a:pathLst>
                <a:path w="27" h="7903">
                  <a:moveTo>
                    <a:pt x="0" y="0"/>
                  </a:moveTo>
                  <a:lnTo>
                    <a:pt x="27"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50" name="Rectangle 722"/>
            <p:cNvSpPr>
              <a:spLocks noChangeArrowheads="1"/>
            </p:cNvSpPr>
            <p:nvPr/>
          </p:nvSpPr>
          <p:spPr bwMode="auto">
            <a:xfrm>
              <a:off x="3259"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51" name="Freeform 723"/>
            <p:cNvSpPr>
              <a:spLocks/>
            </p:cNvSpPr>
            <p:nvPr/>
          </p:nvSpPr>
          <p:spPr bwMode="auto">
            <a:xfrm>
              <a:off x="3259" y="2562"/>
              <a:ext cx="1" cy="439"/>
            </a:xfrm>
            <a:custGeom>
              <a:avLst/>
              <a:gdLst>
                <a:gd name="T0" fmla="*/ 0 w 27"/>
                <a:gd name="T1" fmla="*/ 7903 h 7903"/>
                <a:gd name="T2" fmla="*/ 27 w 27"/>
                <a:gd name="T3" fmla="*/ 7903 h 7903"/>
                <a:gd name="T4" fmla="*/ 0 w 27"/>
                <a:gd name="T5" fmla="*/ 0 h 7903"/>
                <a:gd name="T6" fmla="*/ 0 w 27"/>
                <a:gd name="T7" fmla="*/ 7903 h 7903"/>
              </a:gdLst>
              <a:ahLst/>
              <a:cxnLst>
                <a:cxn ang="0">
                  <a:pos x="T0" y="T1"/>
                </a:cxn>
                <a:cxn ang="0">
                  <a:pos x="T2" y="T3"/>
                </a:cxn>
                <a:cxn ang="0">
                  <a:pos x="T4" y="T5"/>
                </a:cxn>
                <a:cxn ang="0">
                  <a:pos x="T6" y="T7"/>
                </a:cxn>
              </a:cxnLst>
              <a:rect l="0" t="0" r="r" b="b"/>
              <a:pathLst>
                <a:path w="27" h="7903">
                  <a:moveTo>
                    <a:pt x="0" y="7903"/>
                  </a:moveTo>
                  <a:lnTo>
                    <a:pt x="27"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52" name="Freeform 724"/>
            <p:cNvSpPr>
              <a:spLocks/>
            </p:cNvSpPr>
            <p:nvPr/>
          </p:nvSpPr>
          <p:spPr bwMode="auto">
            <a:xfrm>
              <a:off x="3259" y="2562"/>
              <a:ext cx="1" cy="439"/>
            </a:xfrm>
            <a:custGeom>
              <a:avLst/>
              <a:gdLst>
                <a:gd name="T0" fmla="*/ 27 w 27"/>
                <a:gd name="T1" fmla="*/ 7903 h 7903"/>
                <a:gd name="T2" fmla="*/ 0 w 27"/>
                <a:gd name="T3" fmla="*/ 0 h 7903"/>
                <a:gd name="T4" fmla="*/ 27 w 27"/>
                <a:gd name="T5" fmla="*/ 0 h 7903"/>
                <a:gd name="T6" fmla="*/ 27 w 27"/>
                <a:gd name="T7" fmla="*/ 7903 h 7903"/>
              </a:gdLst>
              <a:ahLst/>
              <a:cxnLst>
                <a:cxn ang="0">
                  <a:pos x="T0" y="T1"/>
                </a:cxn>
                <a:cxn ang="0">
                  <a:pos x="T2" y="T3"/>
                </a:cxn>
                <a:cxn ang="0">
                  <a:pos x="T4" y="T5"/>
                </a:cxn>
                <a:cxn ang="0">
                  <a:pos x="T6" y="T7"/>
                </a:cxn>
              </a:cxnLst>
              <a:rect l="0" t="0" r="r" b="b"/>
              <a:pathLst>
                <a:path w="27" h="7903">
                  <a:moveTo>
                    <a:pt x="27" y="7903"/>
                  </a:moveTo>
                  <a:lnTo>
                    <a:pt x="0" y="0"/>
                  </a:lnTo>
                  <a:lnTo>
                    <a:pt x="27" y="0"/>
                  </a:lnTo>
                  <a:lnTo>
                    <a:pt x="27"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53" name="Rectangle 725"/>
            <p:cNvSpPr>
              <a:spLocks noChangeArrowheads="1"/>
            </p:cNvSpPr>
            <p:nvPr/>
          </p:nvSpPr>
          <p:spPr bwMode="auto">
            <a:xfrm>
              <a:off x="3259"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54" name="Freeform 726"/>
            <p:cNvSpPr>
              <a:spLocks/>
            </p:cNvSpPr>
            <p:nvPr/>
          </p:nvSpPr>
          <p:spPr bwMode="auto">
            <a:xfrm>
              <a:off x="3260"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55" name="Freeform 727"/>
            <p:cNvSpPr>
              <a:spLocks/>
            </p:cNvSpPr>
            <p:nvPr/>
          </p:nvSpPr>
          <p:spPr bwMode="auto">
            <a:xfrm>
              <a:off x="3259"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56" name="Freeform 728"/>
            <p:cNvSpPr>
              <a:spLocks/>
            </p:cNvSpPr>
            <p:nvPr/>
          </p:nvSpPr>
          <p:spPr bwMode="auto">
            <a:xfrm>
              <a:off x="3259" y="2965"/>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57" name="Freeform 729"/>
            <p:cNvSpPr>
              <a:spLocks/>
            </p:cNvSpPr>
            <p:nvPr/>
          </p:nvSpPr>
          <p:spPr bwMode="auto">
            <a:xfrm>
              <a:off x="3282" y="2956"/>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58" name="Freeform 730"/>
            <p:cNvSpPr>
              <a:spLocks/>
            </p:cNvSpPr>
            <p:nvPr/>
          </p:nvSpPr>
          <p:spPr bwMode="auto">
            <a:xfrm>
              <a:off x="3282" y="2956"/>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59" name="Freeform 731"/>
            <p:cNvSpPr>
              <a:spLocks/>
            </p:cNvSpPr>
            <p:nvPr/>
          </p:nvSpPr>
          <p:spPr bwMode="auto">
            <a:xfrm>
              <a:off x="3288" y="2956"/>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60" name="Freeform 732"/>
            <p:cNvSpPr>
              <a:spLocks/>
            </p:cNvSpPr>
            <p:nvPr/>
          </p:nvSpPr>
          <p:spPr bwMode="auto">
            <a:xfrm>
              <a:off x="3288" y="2956"/>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61" name="Freeform 733"/>
            <p:cNvSpPr>
              <a:spLocks/>
            </p:cNvSpPr>
            <p:nvPr/>
          </p:nvSpPr>
          <p:spPr bwMode="auto">
            <a:xfrm>
              <a:off x="3260"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62" name="Freeform 734"/>
            <p:cNvSpPr>
              <a:spLocks/>
            </p:cNvSpPr>
            <p:nvPr/>
          </p:nvSpPr>
          <p:spPr bwMode="auto">
            <a:xfrm>
              <a:off x="3259"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63" name="Freeform 735"/>
            <p:cNvSpPr>
              <a:spLocks/>
            </p:cNvSpPr>
            <p:nvPr/>
          </p:nvSpPr>
          <p:spPr bwMode="auto">
            <a:xfrm>
              <a:off x="3259" y="2943"/>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64" name="Freeform 736"/>
            <p:cNvSpPr>
              <a:spLocks/>
            </p:cNvSpPr>
            <p:nvPr/>
          </p:nvSpPr>
          <p:spPr bwMode="auto">
            <a:xfrm>
              <a:off x="3282" y="2934"/>
              <a:ext cx="14" cy="9"/>
            </a:xfrm>
            <a:custGeom>
              <a:avLst/>
              <a:gdLst>
                <a:gd name="T0" fmla="*/ 118 w 252"/>
                <a:gd name="T1" fmla="*/ 162 h 162"/>
                <a:gd name="T2" fmla="*/ 0 w 252"/>
                <a:gd name="T3" fmla="*/ 143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3"/>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65" name="Freeform 737"/>
            <p:cNvSpPr>
              <a:spLocks/>
            </p:cNvSpPr>
            <p:nvPr/>
          </p:nvSpPr>
          <p:spPr bwMode="auto">
            <a:xfrm>
              <a:off x="3282" y="2934"/>
              <a:ext cx="14" cy="9"/>
            </a:xfrm>
            <a:custGeom>
              <a:avLst/>
              <a:gdLst>
                <a:gd name="T0" fmla="*/ 118 w 252"/>
                <a:gd name="T1" fmla="*/ 162 h 162"/>
                <a:gd name="T2" fmla="*/ 0 w 252"/>
                <a:gd name="T3" fmla="*/ 143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3"/>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66" name="Freeform 738"/>
            <p:cNvSpPr>
              <a:spLocks/>
            </p:cNvSpPr>
            <p:nvPr/>
          </p:nvSpPr>
          <p:spPr bwMode="auto">
            <a:xfrm>
              <a:off x="3288" y="2934"/>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67" name="Freeform 739"/>
            <p:cNvSpPr>
              <a:spLocks/>
            </p:cNvSpPr>
            <p:nvPr/>
          </p:nvSpPr>
          <p:spPr bwMode="auto">
            <a:xfrm>
              <a:off x="3288" y="2934"/>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68" name="Freeform 740"/>
            <p:cNvSpPr>
              <a:spLocks/>
            </p:cNvSpPr>
            <p:nvPr/>
          </p:nvSpPr>
          <p:spPr bwMode="auto">
            <a:xfrm>
              <a:off x="3288" y="2912"/>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69" name="Freeform 741"/>
            <p:cNvSpPr>
              <a:spLocks/>
            </p:cNvSpPr>
            <p:nvPr/>
          </p:nvSpPr>
          <p:spPr bwMode="auto">
            <a:xfrm>
              <a:off x="3288" y="2912"/>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70" name="Freeform 742"/>
            <p:cNvSpPr>
              <a:spLocks/>
            </p:cNvSpPr>
            <p:nvPr/>
          </p:nvSpPr>
          <p:spPr bwMode="auto">
            <a:xfrm>
              <a:off x="3282" y="2912"/>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71" name="Freeform 743"/>
            <p:cNvSpPr>
              <a:spLocks/>
            </p:cNvSpPr>
            <p:nvPr/>
          </p:nvSpPr>
          <p:spPr bwMode="auto">
            <a:xfrm>
              <a:off x="3282" y="2912"/>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72" name="Freeform 744"/>
            <p:cNvSpPr>
              <a:spLocks/>
            </p:cNvSpPr>
            <p:nvPr/>
          </p:nvSpPr>
          <p:spPr bwMode="auto">
            <a:xfrm>
              <a:off x="3260"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73" name="Freeform 745"/>
            <p:cNvSpPr>
              <a:spLocks/>
            </p:cNvSpPr>
            <p:nvPr/>
          </p:nvSpPr>
          <p:spPr bwMode="auto">
            <a:xfrm>
              <a:off x="3259"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74" name="Freeform 746"/>
            <p:cNvSpPr>
              <a:spLocks/>
            </p:cNvSpPr>
            <p:nvPr/>
          </p:nvSpPr>
          <p:spPr bwMode="auto">
            <a:xfrm>
              <a:off x="3259" y="2921"/>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75" name="Freeform 747"/>
            <p:cNvSpPr>
              <a:spLocks/>
            </p:cNvSpPr>
            <p:nvPr/>
          </p:nvSpPr>
          <p:spPr bwMode="auto">
            <a:xfrm>
              <a:off x="3288" y="2890"/>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76" name="Freeform 748"/>
            <p:cNvSpPr>
              <a:spLocks/>
            </p:cNvSpPr>
            <p:nvPr/>
          </p:nvSpPr>
          <p:spPr bwMode="auto">
            <a:xfrm>
              <a:off x="3288" y="2890"/>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77" name="Freeform 749"/>
            <p:cNvSpPr>
              <a:spLocks/>
            </p:cNvSpPr>
            <p:nvPr/>
          </p:nvSpPr>
          <p:spPr bwMode="auto">
            <a:xfrm>
              <a:off x="3282" y="2890"/>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78" name="Freeform 750"/>
            <p:cNvSpPr>
              <a:spLocks/>
            </p:cNvSpPr>
            <p:nvPr/>
          </p:nvSpPr>
          <p:spPr bwMode="auto">
            <a:xfrm>
              <a:off x="3282" y="2890"/>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79" name="Freeform 751"/>
            <p:cNvSpPr>
              <a:spLocks/>
            </p:cNvSpPr>
            <p:nvPr/>
          </p:nvSpPr>
          <p:spPr bwMode="auto">
            <a:xfrm>
              <a:off x="3260"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80" name="Freeform 752"/>
            <p:cNvSpPr>
              <a:spLocks/>
            </p:cNvSpPr>
            <p:nvPr/>
          </p:nvSpPr>
          <p:spPr bwMode="auto">
            <a:xfrm>
              <a:off x="3259"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81" name="Freeform 753"/>
            <p:cNvSpPr>
              <a:spLocks/>
            </p:cNvSpPr>
            <p:nvPr/>
          </p:nvSpPr>
          <p:spPr bwMode="auto">
            <a:xfrm>
              <a:off x="3259" y="2899"/>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82" name="Freeform 754"/>
            <p:cNvSpPr>
              <a:spLocks/>
            </p:cNvSpPr>
            <p:nvPr/>
          </p:nvSpPr>
          <p:spPr bwMode="auto">
            <a:xfrm>
              <a:off x="3288" y="2868"/>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83" name="Freeform 755"/>
            <p:cNvSpPr>
              <a:spLocks/>
            </p:cNvSpPr>
            <p:nvPr/>
          </p:nvSpPr>
          <p:spPr bwMode="auto">
            <a:xfrm>
              <a:off x="3288" y="2868"/>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84" name="Freeform 756"/>
            <p:cNvSpPr>
              <a:spLocks/>
            </p:cNvSpPr>
            <p:nvPr/>
          </p:nvSpPr>
          <p:spPr bwMode="auto">
            <a:xfrm>
              <a:off x="3282" y="2868"/>
              <a:ext cx="14" cy="10"/>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85" name="Freeform 757"/>
            <p:cNvSpPr>
              <a:spLocks/>
            </p:cNvSpPr>
            <p:nvPr/>
          </p:nvSpPr>
          <p:spPr bwMode="auto">
            <a:xfrm>
              <a:off x="3282" y="2868"/>
              <a:ext cx="14" cy="10"/>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86" name="Freeform 758"/>
            <p:cNvSpPr>
              <a:spLocks/>
            </p:cNvSpPr>
            <p:nvPr/>
          </p:nvSpPr>
          <p:spPr bwMode="auto">
            <a:xfrm>
              <a:off x="3260"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87" name="Freeform 759"/>
            <p:cNvSpPr>
              <a:spLocks/>
            </p:cNvSpPr>
            <p:nvPr/>
          </p:nvSpPr>
          <p:spPr bwMode="auto">
            <a:xfrm>
              <a:off x="3259"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88" name="Freeform 760"/>
            <p:cNvSpPr>
              <a:spLocks/>
            </p:cNvSpPr>
            <p:nvPr/>
          </p:nvSpPr>
          <p:spPr bwMode="auto">
            <a:xfrm>
              <a:off x="3259" y="2877"/>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89" name="Freeform 761"/>
            <p:cNvSpPr>
              <a:spLocks/>
            </p:cNvSpPr>
            <p:nvPr/>
          </p:nvSpPr>
          <p:spPr bwMode="auto">
            <a:xfrm>
              <a:off x="3288" y="2847"/>
              <a:ext cx="8"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90" name="Freeform 762"/>
            <p:cNvSpPr>
              <a:spLocks/>
            </p:cNvSpPr>
            <p:nvPr/>
          </p:nvSpPr>
          <p:spPr bwMode="auto">
            <a:xfrm>
              <a:off x="3288" y="2847"/>
              <a:ext cx="8"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91" name="Freeform 763"/>
            <p:cNvSpPr>
              <a:spLocks/>
            </p:cNvSpPr>
            <p:nvPr/>
          </p:nvSpPr>
          <p:spPr bwMode="auto">
            <a:xfrm>
              <a:off x="3282" y="2847"/>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92" name="Freeform 764"/>
            <p:cNvSpPr>
              <a:spLocks/>
            </p:cNvSpPr>
            <p:nvPr/>
          </p:nvSpPr>
          <p:spPr bwMode="auto">
            <a:xfrm>
              <a:off x="3282" y="2847"/>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93" name="Freeform 765"/>
            <p:cNvSpPr>
              <a:spLocks/>
            </p:cNvSpPr>
            <p:nvPr/>
          </p:nvSpPr>
          <p:spPr bwMode="auto">
            <a:xfrm>
              <a:off x="3260"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94" name="Freeform 766"/>
            <p:cNvSpPr>
              <a:spLocks/>
            </p:cNvSpPr>
            <p:nvPr/>
          </p:nvSpPr>
          <p:spPr bwMode="auto">
            <a:xfrm>
              <a:off x="3259"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95" name="Freeform 767"/>
            <p:cNvSpPr>
              <a:spLocks/>
            </p:cNvSpPr>
            <p:nvPr/>
          </p:nvSpPr>
          <p:spPr bwMode="auto">
            <a:xfrm>
              <a:off x="3259" y="2855"/>
              <a:ext cx="30"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96" name="Freeform 768"/>
            <p:cNvSpPr>
              <a:spLocks/>
            </p:cNvSpPr>
            <p:nvPr/>
          </p:nvSpPr>
          <p:spPr bwMode="auto">
            <a:xfrm>
              <a:off x="3288" y="2825"/>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97" name="Freeform 769"/>
            <p:cNvSpPr>
              <a:spLocks/>
            </p:cNvSpPr>
            <p:nvPr/>
          </p:nvSpPr>
          <p:spPr bwMode="auto">
            <a:xfrm>
              <a:off x="3288" y="2825"/>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098" name="Freeform 770"/>
            <p:cNvSpPr>
              <a:spLocks/>
            </p:cNvSpPr>
            <p:nvPr/>
          </p:nvSpPr>
          <p:spPr bwMode="auto">
            <a:xfrm>
              <a:off x="3282" y="2825"/>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099" name="Freeform 771"/>
            <p:cNvSpPr>
              <a:spLocks/>
            </p:cNvSpPr>
            <p:nvPr/>
          </p:nvSpPr>
          <p:spPr bwMode="auto">
            <a:xfrm>
              <a:off x="3282" y="2825"/>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00" name="Freeform 772"/>
            <p:cNvSpPr>
              <a:spLocks/>
            </p:cNvSpPr>
            <p:nvPr/>
          </p:nvSpPr>
          <p:spPr bwMode="auto">
            <a:xfrm>
              <a:off x="3260"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01" name="Freeform 773"/>
            <p:cNvSpPr>
              <a:spLocks/>
            </p:cNvSpPr>
            <p:nvPr/>
          </p:nvSpPr>
          <p:spPr bwMode="auto">
            <a:xfrm>
              <a:off x="3259"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02" name="Freeform 774"/>
            <p:cNvSpPr>
              <a:spLocks/>
            </p:cNvSpPr>
            <p:nvPr/>
          </p:nvSpPr>
          <p:spPr bwMode="auto">
            <a:xfrm>
              <a:off x="3259" y="2833"/>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03" name="Freeform 775"/>
            <p:cNvSpPr>
              <a:spLocks/>
            </p:cNvSpPr>
            <p:nvPr/>
          </p:nvSpPr>
          <p:spPr bwMode="auto">
            <a:xfrm>
              <a:off x="3288" y="2803"/>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04" name="Freeform 776"/>
            <p:cNvSpPr>
              <a:spLocks/>
            </p:cNvSpPr>
            <p:nvPr/>
          </p:nvSpPr>
          <p:spPr bwMode="auto">
            <a:xfrm>
              <a:off x="3288" y="2803"/>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05" name="Freeform 777"/>
            <p:cNvSpPr>
              <a:spLocks/>
            </p:cNvSpPr>
            <p:nvPr/>
          </p:nvSpPr>
          <p:spPr bwMode="auto">
            <a:xfrm>
              <a:off x="3282" y="2803"/>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06" name="Freeform 778"/>
            <p:cNvSpPr>
              <a:spLocks/>
            </p:cNvSpPr>
            <p:nvPr/>
          </p:nvSpPr>
          <p:spPr bwMode="auto">
            <a:xfrm>
              <a:off x="3282" y="2803"/>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07" name="Freeform 779"/>
            <p:cNvSpPr>
              <a:spLocks/>
            </p:cNvSpPr>
            <p:nvPr/>
          </p:nvSpPr>
          <p:spPr bwMode="auto">
            <a:xfrm>
              <a:off x="3260"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08" name="Freeform 780"/>
            <p:cNvSpPr>
              <a:spLocks/>
            </p:cNvSpPr>
            <p:nvPr/>
          </p:nvSpPr>
          <p:spPr bwMode="auto">
            <a:xfrm>
              <a:off x="3259"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09" name="Freeform 781"/>
            <p:cNvSpPr>
              <a:spLocks/>
            </p:cNvSpPr>
            <p:nvPr/>
          </p:nvSpPr>
          <p:spPr bwMode="auto">
            <a:xfrm>
              <a:off x="3259" y="2811"/>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10" name="Freeform 782"/>
            <p:cNvSpPr>
              <a:spLocks/>
            </p:cNvSpPr>
            <p:nvPr/>
          </p:nvSpPr>
          <p:spPr bwMode="auto">
            <a:xfrm>
              <a:off x="3288" y="278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11" name="Freeform 783"/>
            <p:cNvSpPr>
              <a:spLocks/>
            </p:cNvSpPr>
            <p:nvPr/>
          </p:nvSpPr>
          <p:spPr bwMode="auto">
            <a:xfrm>
              <a:off x="3288" y="278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12" name="Freeform 784"/>
            <p:cNvSpPr>
              <a:spLocks/>
            </p:cNvSpPr>
            <p:nvPr/>
          </p:nvSpPr>
          <p:spPr bwMode="auto">
            <a:xfrm>
              <a:off x="3282" y="2781"/>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13" name="Freeform 785"/>
            <p:cNvSpPr>
              <a:spLocks/>
            </p:cNvSpPr>
            <p:nvPr/>
          </p:nvSpPr>
          <p:spPr bwMode="auto">
            <a:xfrm>
              <a:off x="3282" y="2781"/>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14" name="Freeform 786"/>
            <p:cNvSpPr>
              <a:spLocks/>
            </p:cNvSpPr>
            <p:nvPr/>
          </p:nvSpPr>
          <p:spPr bwMode="auto">
            <a:xfrm>
              <a:off x="3260"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15" name="Freeform 787"/>
            <p:cNvSpPr>
              <a:spLocks/>
            </p:cNvSpPr>
            <p:nvPr/>
          </p:nvSpPr>
          <p:spPr bwMode="auto">
            <a:xfrm>
              <a:off x="3259"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16" name="Freeform 788"/>
            <p:cNvSpPr>
              <a:spLocks/>
            </p:cNvSpPr>
            <p:nvPr/>
          </p:nvSpPr>
          <p:spPr bwMode="auto">
            <a:xfrm>
              <a:off x="3259" y="2789"/>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17" name="Freeform 789"/>
            <p:cNvSpPr>
              <a:spLocks/>
            </p:cNvSpPr>
            <p:nvPr/>
          </p:nvSpPr>
          <p:spPr bwMode="auto">
            <a:xfrm>
              <a:off x="3288" y="275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18" name="Freeform 790"/>
            <p:cNvSpPr>
              <a:spLocks/>
            </p:cNvSpPr>
            <p:nvPr/>
          </p:nvSpPr>
          <p:spPr bwMode="auto">
            <a:xfrm>
              <a:off x="3288" y="275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19" name="Freeform 791"/>
            <p:cNvSpPr>
              <a:spLocks/>
            </p:cNvSpPr>
            <p:nvPr/>
          </p:nvSpPr>
          <p:spPr bwMode="auto">
            <a:xfrm>
              <a:off x="3282" y="2759"/>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20" name="Freeform 792"/>
            <p:cNvSpPr>
              <a:spLocks/>
            </p:cNvSpPr>
            <p:nvPr/>
          </p:nvSpPr>
          <p:spPr bwMode="auto">
            <a:xfrm>
              <a:off x="3282" y="2759"/>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21" name="Freeform 793"/>
            <p:cNvSpPr>
              <a:spLocks/>
            </p:cNvSpPr>
            <p:nvPr/>
          </p:nvSpPr>
          <p:spPr bwMode="auto">
            <a:xfrm>
              <a:off x="3260"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22" name="Freeform 794"/>
            <p:cNvSpPr>
              <a:spLocks/>
            </p:cNvSpPr>
            <p:nvPr/>
          </p:nvSpPr>
          <p:spPr bwMode="auto">
            <a:xfrm>
              <a:off x="3259"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23" name="Freeform 795"/>
            <p:cNvSpPr>
              <a:spLocks/>
            </p:cNvSpPr>
            <p:nvPr/>
          </p:nvSpPr>
          <p:spPr bwMode="auto">
            <a:xfrm>
              <a:off x="3259" y="2768"/>
              <a:ext cx="30"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24" name="Freeform 796"/>
            <p:cNvSpPr>
              <a:spLocks/>
            </p:cNvSpPr>
            <p:nvPr/>
          </p:nvSpPr>
          <p:spPr bwMode="auto">
            <a:xfrm>
              <a:off x="3288" y="2737"/>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25" name="Freeform 797"/>
            <p:cNvSpPr>
              <a:spLocks/>
            </p:cNvSpPr>
            <p:nvPr/>
          </p:nvSpPr>
          <p:spPr bwMode="auto">
            <a:xfrm>
              <a:off x="3288" y="2737"/>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26" name="Freeform 798"/>
            <p:cNvSpPr>
              <a:spLocks/>
            </p:cNvSpPr>
            <p:nvPr/>
          </p:nvSpPr>
          <p:spPr bwMode="auto">
            <a:xfrm>
              <a:off x="3282" y="273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27" name="Freeform 799"/>
            <p:cNvSpPr>
              <a:spLocks/>
            </p:cNvSpPr>
            <p:nvPr/>
          </p:nvSpPr>
          <p:spPr bwMode="auto">
            <a:xfrm>
              <a:off x="3282" y="273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28" name="Freeform 800"/>
            <p:cNvSpPr>
              <a:spLocks/>
            </p:cNvSpPr>
            <p:nvPr/>
          </p:nvSpPr>
          <p:spPr bwMode="auto">
            <a:xfrm>
              <a:off x="3260"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29" name="Freeform 801"/>
            <p:cNvSpPr>
              <a:spLocks/>
            </p:cNvSpPr>
            <p:nvPr/>
          </p:nvSpPr>
          <p:spPr bwMode="auto">
            <a:xfrm>
              <a:off x="3259"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30" name="Freeform 802"/>
            <p:cNvSpPr>
              <a:spLocks/>
            </p:cNvSpPr>
            <p:nvPr/>
          </p:nvSpPr>
          <p:spPr bwMode="auto">
            <a:xfrm>
              <a:off x="3259" y="2746"/>
              <a:ext cx="30"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31" name="Freeform 803"/>
            <p:cNvSpPr>
              <a:spLocks/>
            </p:cNvSpPr>
            <p:nvPr/>
          </p:nvSpPr>
          <p:spPr bwMode="auto">
            <a:xfrm>
              <a:off x="3288" y="2715"/>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32" name="Freeform 804"/>
            <p:cNvSpPr>
              <a:spLocks/>
            </p:cNvSpPr>
            <p:nvPr/>
          </p:nvSpPr>
          <p:spPr bwMode="auto">
            <a:xfrm>
              <a:off x="3288" y="2715"/>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33" name="Freeform 805"/>
            <p:cNvSpPr>
              <a:spLocks/>
            </p:cNvSpPr>
            <p:nvPr/>
          </p:nvSpPr>
          <p:spPr bwMode="auto">
            <a:xfrm>
              <a:off x="3282" y="2715"/>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740134" name="Group 806"/>
          <p:cNvGrpSpPr>
            <a:grpSpLocks/>
          </p:cNvGrpSpPr>
          <p:nvPr/>
        </p:nvGrpSpPr>
        <p:grpSpPr bwMode="auto">
          <a:xfrm>
            <a:off x="2100263" y="2070695"/>
            <a:ext cx="5475287" cy="2484437"/>
            <a:chOff x="2299" y="2254"/>
            <a:chExt cx="997" cy="505"/>
          </a:xfrm>
        </p:grpSpPr>
        <p:sp>
          <p:nvSpPr>
            <p:cNvPr id="740135" name="Freeform 807"/>
            <p:cNvSpPr>
              <a:spLocks/>
            </p:cNvSpPr>
            <p:nvPr/>
          </p:nvSpPr>
          <p:spPr bwMode="auto">
            <a:xfrm>
              <a:off x="3282" y="2715"/>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36" name="Freeform 808"/>
            <p:cNvSpPr>
              <a:spLocks/>
            </p:cNvSpPr>
            <p:nvPr/>
          </p:nvSpPr>
          <p:spPr bwMode="auto">
            <a:xfrm>
              <a:off x="3260"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37" name="Freeform 809"/>
            <p:cNvSpPr>
              <a:spLocks/>
            </p:cNvSpPr>
            <p:nvPr/>
          </p:nvSpPr>
          <p:spPr bwMode="auto">
            <a:xfrm>
              <a:off x="3259"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38" name="Freeform 810"/>
            <p:cNvSpPr>
              <a:spLocks/>
            </p:cNvSpPr>
            <p:nvPr/>
          </p:nvSpPr>
          <p:spPr bwMode="auto">
            <a:xfrm>
              <a:off x="3259" y="2724"/>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39" name="Freeform 811"/>
            <p:cNvSpPr>
              <a:spLocks/>
            </p:cNvSpPr>
            <p:nvPr/>
          </p:nvSpPr>
          <p:spPr bwMode="auto">
            <a:xfrm>
              <a:off x="3288" y="2693"/>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40" name="Freeform 812"/>
            <p:cNvSpPr>
              <a:spLocks/>
            </p:cNvSpPr>
            <p:nvPr/>
          </p:nvSpPr>
          <p:spPr bwMode="auto">
            <a:xfrm>
              <a:off x="3288" y="2693"/>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41" name="Freeform 813"/>
            <p:cNvSpPr>
              <a:spLocks/>
            </p:cNvSpPr>
            <p:nvPr/>
          </p:nvSpPr>
          <p:spPr bwMode="auto">
            <a:xfrm>
              <a:off x="3282" y="2693"/>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42" name="Freeform 814"/>
            <p:cNvSpPr>
              <a:spLocks/>
            </p:cNvSpPr>
            <p:nvPr/>
          </p:nvSpPr>
          <p:spPr bwMode="auto">
            <a:xfrm>
              <a:off x="3282" y="2693"/>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43" name="Freeform 815"/>
            <p:cNvSpPr>
              <a:spLocks/>
            </p:cNvSpPr>
            <p:nvPr/>
          </p:nvSpPr>
          <p:spPr bwMode="auto">
            <a:xfrm>
              <a:off x="3260"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44" name="Freeform 816"/>
            <p:cNvSpPr>
              <a:spLocks/>
            </p:cNvSpPr>
            <p:nvPr/>
          </p:nvSpPr>
          <p:spPr bwMode="auto">
            <a:xfrm>
              <a:off x="3259"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45" name="Freeform 817"/>
            <p:cNvSpPr>
              <a:spLocks/>
            </p:cNvSpPr>
            <p:nvPr/>
          </p:nvSpPr>
          <p:spPr bwMode="auto">
            <a:xfrm>
              <a:off x="3259" y="2702"/>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46" name="Freeform 818"/>
            <p:cNvSpPr>
              <a:spLocks/>
            </p:cNvSpPr>
            <p:nvPr/>
          </p:nvSpPr>
          <p:spPr bwMode="auto">
            <a:xfrm>
              <a:off x="3288" y="267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47" name="Freeform 819"/>
            <p:cNvSpPr>
              <a:spLocks/>
            </p:cNvSpPr>
            <p:nvPr/>
          </p:nvSpPr>
          <p:spPr bwMode="auto">
            <a:xfrm>
              <a:off x="3288" y="267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48" name="Freeform 820"/>
            <p:cNvSpPr>
              <a:spLocks/>
            </p:cNvSpPr>
            <p:nvPr/>
          </p:nvSpPr>
          <p:spPr bwMode="auto">
            <a:xfrm>
              <a:off x="3282" y="2671"/>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49" name="Freeform 821"/>
            <p:cNvSpPr>
              <a:spLocks/>
            </p:cNvSpPr>
            <p:nvPr/>
          </p:nvSpPr>
          <p:spPr bwMode="auto">
            <a:xfrm>
              <a:off x="3282" y="2671"/>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50" name="Freeform 822"/>
            <p:cNvSpPr>
              <a:spLocks/>
            </p:cNvSpPr>
            <p:nvPr/>
          </p:nvSpPr>
          <p:spPr bwMode="auto">
            <a:xfrm>
              <a:off x="3260"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51" name="Freeform 823"/>
            <p:cNvSpPr>
              <a:spLocks/>
            </p:cNvSpPr>
            <p:nvPr/>
          </p:nvSpPr>
          <p:spPr bwMode="auto">
            <a:xfrm>
              <a:off x="3259"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52" name="Freeform 824"/>
            <p:cNvSpPr>
              <a:spLocks/>
            </p:cNvSpPr>
            <p:nvPr/>
          </p:nvSpPr>
          <p:spPr bwMode="auto">
            <a:xfrm>
              <a:off x="3259" y="2680"/>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53" name="Freeform 825"/>
            <p:cNvSpPr>
              <a:spLocks/>
            </p:cNvSpPr>
            <p:nvPr/>
          </p:nvSpPr>
          <p:spPr bwMode="auto">
            <a:xfrm>
              <a:off x="3288" y="264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54" name="Freeform 826"/>
            <p:cNvSpPr>
              <a:spLocks/>
            </p:cNvSpPr>
            <p:nvPr/>
          </p:nvSpPr>
          <p:spPr bwMode="auto">
            <a:xfrm>
              <a:off x="3288" y="264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55" name="Freeform 827"/>
            <p:cNvSpPr>
              <a:spLocks/>
            </p:cNvSpPr>
            <p:nvPr/>
          </p:nvSpPr>
          <p:spPr bwMode="auto">
            <a:xfrm>
              <a:off x="3282" y="2649"/>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56" name="Freeform 828"/>
            <p:cNvSpPr>
              <a:spLocks/>
            </p:cNvSpPr>
            <p:nvPr/>
          </p:nvSpPr>
          <p:spPr bwMode="auto">
            <a:xfrm>
              <a:off x="3282" y="2649"/>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57" name="Freeform 829"/>
            <p:cNvSpPr>
              <a:spLocks/>
            </p:cNvSpPr>
            <p:nvPr/>
          </p:nvSpPr>
          <p:spPr bwMode="auto">
            <a:xfrm>
              <a:off x="3260"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58" name="Freeform 830"/>
            <p:cNvSpPr>
              <a:spLocks/>
            </p:cNvSpPr>
            <p:nvPr/>
          </p:nvSpPr>
          <p:spPr bwMode="auto">
            <a:xfrm>
              <a:off x="3259"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59" name="Freeform 831"/>
            <p:cNvSpPr>
              <a:spLocks/>
            </p:cNvSpPr>
            <p:nvPr/>
          </p:nvSpPr>
          <p:spPr bwMode="auto">
            <a:xfrm>
              <a:off x="3259" y="2658"/>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60" name="Freeform 832"/>
            <p:cNvSpPr>
              <a:spLocks/>
            </p:cNvSpPr>
            <p:nvPr/>
          </p:nvSpPr>
          <p:spPr bwMode="auto">
            <a:xfrm>
              <a:off x="3288" y="2627"/>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61" name="Freeform 833"/>
            <p:cNvSpPr>
              <a:spLocks/>
            </p:cNvSpPr>
            <p:nvPr/>
          </p:nvSpPr>
          <p:spPr bwMode="auto">
            <a:xfrm>
              <a:off x="3288" y="2627"/>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62" name="Freeform 834"/>
            <p:cNvSpPr>
              <a:spLocks/>
            </p:cNvSpPr>
            <p:nvPr/>
          </p:nvSpPr>
          <p:spPr bwMode="auto">
            <a:xfrm>
              <a:off x="3282" y="2627"/>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63" name="Freeform 835"/>
            <p:cNvSpPr>
              <a:spLocks/>
            </p:cNvSpPr>
            <p:nvPr/>
          </p:nvSpPr>
          <p:spPr bwMode="auto">
            <a:xfrm>
              <a:off x="3282" y="2627"/>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64" name="Freeform 836"/>
            <p:cNvSpPr>
              <a:spLocks/>
            </p:cNvSpPr>
            <p:nvPr/>
          </p:nvSpPr>
          <p:spPr bwMode="auto">
            <a:xfrm>
              <a:off x="3260"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65" name="Freeform 837"/>
            <p:cNvSpPr>
              <a:spLocks/>
            </p:cNvSpPr>
            <p:nvPr/>
          </p:nvSpPr>
          <p:spPr bwMode="auto">
            <a:xfrm>
              <a:off x="3259"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66" name="Freeform 838"/>
            <p:cNvSpPr>
              <a:spLocks/>
            </p:cNvSpPr>
            <p:nvPr/>
          </p:nvSpPr>
          <p:spPr bwMode="auto">
            <a:xfrm>
              <a:off x="3259" y="2636"/>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67" name="Freeform 839"/>
            <p:cNvSpPr>
              <a:spLocks/>
            </p:cNvSpPr>
            <p:nvPr/>
          </p:nvSpPr>
          <p:spPr bwMode="auto">
            <a:xfrm>
              <a:off x="3288" y="2605"/>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68" name="Freeform 840"/>
            <p:cNvSpPr>
              <a:spLocks/>
            </p:cNvSpPr>
            <p:nvPr/>
          </p:nvSpPr>
          <p:spPr bwMode="auto">
            <a:xfrm>
              <a:off x="3288" y="2605"/>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69" name="Freeform 841"/>
            <p:cNvSpPr>
              <a:spLocks/>
            </p:cNvSpPr>
            <p:nvPr/>
          </p:nvSpPr>
          <p:spPr bwMode="auto">
            <a:xfrm>
              <a:off x="3282" y="2605"/>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70" name="Freeform 842"/>
            <p:cNvSpPr>
              <a:spLocks/>
            </p:cNvSpPr>
            <p:nvPr/>
          </p:nvSpPr>
          <p:spPr bwMode="auto">
            <a:xfrm>
              <a:off x="3282" y="2605"/>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71" name="Freeform 843"/>
            <p:cNvSpPr>
              <a:spLocks/>
            </p:cNvSpPr>
            <p:nvPr/>
          </p:nvSpPr>
          <p:spPr bwMode="auto">
            <a:xfrm>
              <a:off x="3260"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72" name="Freeform 844"/>
            <p:cNvSpPr>
              <a:spLocks/>
            </p:cNvSpPr>
            <p:nvPr/>
          </p:nvSpPr>
          <p:spPr bwMode="auto">
            <a:xfrm>
              <a:off x="3259"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73" name="Freeform 845"/>
            <p:cNvSpPr>
              <a:spLocks/>
            </p:cNvSpPr>
            <p:nvPr/>
          </p:nvSpPr>
          <p:spPr bwMode="auto">
            <a:xfrm>
              <a:off x="3259" y="2614"/>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74" name="Freeform 846"/>
            <p:cNvSpPr>
              <a:spLocks/>
            </p:cNvSpPr>
            <p:nvPr/>
          </p:nvSpPr>
          <p:spPr bwMode="auto">
            <a:xfrm>
              <a:off x="3288" y="2583"/>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75" name="Freeform 847"/>
            <p:cNvSpPr>
              <a:spLocks/>
            </p:cNvSpPr>
            <p:nvPr/>
          </p:nvSpPr>
          <p:spPr bwMode="auto">
            <a:xfrm>
              <a:off x="3288" y="2583"/>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76" name="Freeform 848"/>
            <p:cNvSpPr>
              <a:spLocks/>
            </p:cNvSpPr>
            <p:nvPr/>
          </p:nvSpPr>
          <p:spPr bwMode="auto">
            <a:xfrm>
              <a:off x="3282" y="2583"/>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77" name="Freeform 849"/>
            <p:cNvSpPr>
              <a:spLocks/>
            </p:cNvSpPr>
            <p:nvPr/>
          </p:nvSpPr>
          <p:spPr bwMode="auto">
            <a:xfrm>
              <a:off x="3282" y="2583"/>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78" name="Freeform 850"/>
            <p:cNvSpPr>
              <a:spLocks/>
            </p:cNvSpPr>
            <p:nvPr/>
          </p:nvSpPr>
          <p:spPr bwMode="auto">
            <a:xfrm>
              <a:off x="3260"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79" name="Freeform 851"/>
            <p:cNvSpPr>
              <a:spLocks/>
            </p:cNvSpPr>
            <p:nvPr/>
          </p:nvSpPr>
          <p:spPr bwMode="auto">
            <a:xfrm>
              <a:off x="3259"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80" name="Freeform 852"/>
            <p:cNvSpPr>
              <a:spLocks/>
            </p:cNvSpPr>
            <p:nvPr/>
          </p:nvSpPr>
          <p:spPr bwMode="auto">
            <a:xfrm>
              <a:off x="3259" y="2592"/>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81" name="Freeform 853"/>
            <p:cNvSpPr>
              <a:spLocks/>
            </p:cNvSpPr>
            <p:nvPr/>
          </p:nvSpPr>
          <p:spPr bwMode="auto">
            <a:xfrm>
              <a:off x="3288" y="2561"/>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82" name="Freeform 854"/>
            <p:cNvSpPr>
              <a:spLocks/>
            </p:cNvSpPr>
            <p:nvPr/>
          </p:nvSpPr>
          <p:spPr bwMode="auto">
            <a:xfrm>
              <a:off x="3288" y="2561"/>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83" name="Freeform 855"/>
            <p:cNvSpPr>
              <a:spLocks/>
            </p:cNvSpPr>
            <p:nvPr/>
          </p:nvSpPr>
          <p:spPr bwMode="auto">
            <a:xfrm>
              <a:off x="3282" y="2561"/>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84" name="Freeform 856"/>
            <p:cNvSpPr>
              <a:spLocks/>
            </p:cNvSpPr>
            <p:nvPr/>
          </p:nvSpPr>
          <p:spPr bwMode="auto">
            <a:xfrm>
              <a:off x="3282" y="2561"/>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85" name="Freeform 857"/>
            <p:cNvSpPr>
              <a:spLocks/>
            </p:cNvSpPr>
            <p:nvPr/>
          </p:nvSpPr>
          <p:spPr bwMode="auto">
            <a:xfrm>
              <a:off x="3260"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86" name="Freeform 858"/>
            <p:cNvSpPr>
              <a:spLocks/>
            </p:cNvSpPr>
            <p:nvPr/>
          </p:nvSpPr>
          <p:spPr bwMode="auto">
            <a:xfrm>
              <a:off x="3259"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87" name="Freeform 859"/>
            <p:cNvSpPr>
              <a:spLocks/>
            </p:cNvSpPr>
            <p:nvPr/>
          </p:nvSpPr>
          <p:spPr bwMode="auto">
            <a:xfrm>
              <a:off x="3259" y="2570"/>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88" name="Freeform 860"/>
            <p:cNvSpPr>
              <a:spLocks/>
            </p:cNvSpPr>
            <p:nvPr/>
          </p:nvSpPr>
          <p:spPr bwMode="auto">
            <a:xfrm>
              <a:off x="3288" y="2539"/>
              <a:ext cx="8"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89" name="Freeform 861"/>
            <p:cNvSpPr>
              <a:spLocks/>
            </p:cNvSpPr>
            <p:nvPr/>
          </p:nvSpPr>
          <p:spPr bwMode="auto">
            <a:xfrm>
              <a:off x="3288" y="2539"/>
              <a:ext cx="8"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90" name="Freeform 862"/>
            <p:cNvSpPr>
              <a:spLocks/>
            </p:cNvSpPr>
            <p:nvPr/>
          </p:nvSpPr>
          <p:spPr bwMode="auto">
            <a:xfrm>
              <a:off x="3282" y="2539"/>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91" name="Freeform 863"/>
            <p:cNvSpPr>
              <a:spLocks/>
            </p:cNvSpPr>
            <p:nvPr/>
          </p:nvSpPr>
          <p:spPr bwMode="auto">
            <a:xfrm>
              <a:off x="3282" y="2539"/>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92" name="Freeform 864"/>
            <p:cNvSpPr>
              <a:spLocks/>
            </p:cNvSpPr>
            <p:nvPr/>
          </p:nvSpPr>
          <p:spPr bwMode="auto">
            <a:xfrm>
              <a:off x="3260"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93" name="Freeform 865"/>
            <p:cNvSpPr>
              <a:spLocks/>
            </p:cNvSpPr>
            <p:nvPr/>
          </p:nvSpPr>
          <p:spPr bwMode="auto">
            <a:xfrm>
              <a:off x="3259"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94" name="Freeform 866"/>
            <p:cNvSpPr>
              <a:spLocks/>
            </p:cNvSpPr>
            <p:nvPr/>
          </p:nvSpPr>
          <p:spPr bwMode="auto">
            <a:xfrm>
              <a:off x="3259" y="2548"/>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95" name="Freeform 867"/>
            <p:cNvSpPr>
              <a:spLocks/>
            </p:cNvSpPr>
            <p:nvPr/>
          </p:nvSpPr>
          <p:spPr bwMode="auto">
            <a:xfrm>
              <a:off x="3288" y="2517"/>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96" name="Freeform 868"/>
            <p:cNvSpPr>
              <a:spLocks/>
            </p:cNvSpPr>
            <p:nvPr/>
          </p:nvSpPr>
          <p:spPr bwMode="auto">
            <a:xfrm>
              <a:off x="3288" y="2517"/>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97" name="Freeform 869"/>
            <p:cNvSpPr>
              <a:spLocks/>
            </p:cNvSpPr>
            <p:nvPr/>
          </p:nvSpPr>
          <p:spPr bwMode="auto">
            <a:xfrm>
              <a:off x="3282" y="251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198" name="Freeform 870"/>
            <p:cNvSpPr>
              <a:spLocks/>
            </p:cNvSpPr>
            <p:nvPr/>
          </p:nvSpPr>
          <p:spPr bwMode="auto">
            <a:xfrm>
              <a:off x="3282" y="251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199" name="Freeform 871"/>
            <p:cNvSpPr>
              <a:spLocks/>
            </p:cNvSpPr>
            <p:nvPr/>
          </p:nvSpPr>
          <p:spPr bwMode="auto">
            <a:xfrm>
              <a:off x="3260"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00" name="Freeform 872"/>
            <p:cNvSpPr>
              <a:spLocks/>
            </p:cNvSpPr>
            <p:nvPr/>
          </p:nvSpPr>
          <p:spPr bwMode="auto">
            <a:xfrm>
              <a:off x="3259"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01" name="Freeform 873"/>
            <p:cNvSpPr>
              <a:spLocks/>
            </p:cNvSpPr>
            <p:nvPr/>
          </p:nvSpPr>
          <p:spPr bwMode="auto">
            <a:xfrm>
              <a:off x="3259" y="2526"/>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02" name="Freeform 874"/>
            <p:cNvSpPr>
              <a:spLocks/>
            </p:cNvSpPr>
            <p:nvPr/>
          </p:nvSpPr>
          <p:spPr bwMode="auto">
            <a:xfrm>
              <a:off x="2306" y="2649"/>
              <a:ext cx="29"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03" name="Freeform 875"/>
            <p:cNvSpPr>
              <a:spLocks/>
            </p:cNvSpPr>
            <p:nvPr/>
          </p:nvSpPr>
          <p:spPr bwMode="auto">
            <a:xfrm>
              <a:off x="2306" y="2649"/>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04" name="Freeform 876"/>
            <p:cNvSpPr>
              <a:spLocks/>
            </p:cNvSpPr>
            <p:nvPr/>
          </p:nvSpPr>
          <p:spPr bwMode="auto">
            <a:xfrm>
              <a:off x="2306" y="2649"/>
              <a:ext cx="29" cy="36"/>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05" name="Freeform 877"/>
            <p:cNvSpPr>
              <a:spLocks/>
            </p:cNvSpPr>
            <p:nvPr/>
          </p:nvSpPr>
          <p:spPr bwMode="auto">
            <a:xfrm>
              <a:off x="2299" y="2685"/>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06" name="Freeform 878"/>
            <p:cNvSpPr>
              <a:spLocks/>
            </p:cNvSpPr>
            <p:nvPr/>
          </p:nvSpPr>
          <p:spPr bwMode="auto">
            <a:xfrm>
              <a:off x="2299" y="2685"/>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07" name="Freeform 879"/>
            <p:cNvSpPr>
              <a:spLocks/>
            </p:cNvSpPr>
            <p:nvPr/>
          </p:nvSpPr>
          <p:spPr bwMode="auto">
            <a:xfrm>
              <a:off x="2299" y="2678"/>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08" name="Freeform 880"/>
            <p:cNvSpPr>
              <a:spLocks/>
            </p:cNvSpPr>
            <p:nvPr/>
          </p:nvSpPr>
          <p:spPr bwMode="auto">
            <a:xfrm>
              <a:off x="2299" y="2678"/>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09" name="Freeform 881"/>
            <p:cNvSpPr>
              <a:spLocks/>
            </p:cNvSpPr>
            <p:nvPr/>
          </p:nvSpPr>
          <p:spPr bwMode="auto">
            <a:xfrm>
              <a:off x="2306" y="2627"/>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10" name="Freeform 882"/>
            <p:cNvSpPr>
              <a:spLocks/>
            </p:cNvSpPr>
            <p:nvPr/>
          </p:nvSpPr>
          <p:spPr bwMode="auto">
            <a:xfrm>
              <a:off x="2306" y="2627"/>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11" name="Freeform 883"/>
            <p:cNvSpPr>
              <a:spLocks/>
            </p:cNvSpPr>
            <p:nvPr/>
          </p:nvSpPr>
          <p:spPr bwMode="auto">
            <a:xfrm>
              <a:off x="2306" y="2627"/>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12" name="Freeform 884"/>
            <p:cNvSpPr>
              <a:spLocks/>
            </p:cNvSpPr>
            <p:nvPr/>
          </p:nvSpPr>
          <p:spPr bwMode="auto">
            <a:xfrm>
              <a:off x="2299" y="2663"/>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13" name="Freeform 885"/>
            <p:cNvSpPr>
              <a:spLocks/>
            </p:cNvSpPr>
            <p:nvPr/>
          </p:nvSpPr>
          <p:spPr bwMode="auto">
            <a:xfrm>
              <a:off x="2299" y="2663"/>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14" name="Freeform 886"/>
            <p:cNvSpPr>
              <a:spLocks/>
            </p:cNvSpPr>
            <p:nvPr/>
          </p:nvSpPr>
          <p:spPr bwMode="auto">
            <a:xfrm>
              <a:off x="2299" y="2656"/>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15" name="Freeform 887"/>
            <p:cNvSpPr>
              <a:spLocks/>
            </p:cNvSpPr>
            <p:nvPr/>
          </p:nvSpPr>
          <p:spPr bwMode="auto">
            <a:xfrm>
              <a:off x="2299" y="2656"/>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16" name="Freeform 888"/>
            <p:cNvSpPr>
              <a:spLocks/>
            </p:cNvSpPr>
            <p:nvPr/>
          </p:nvSpPr>
          <p:spPr bwMode="auto">
            <a:xfrm>
              <a:off x="2306" y="2605"/>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17" name="Freeform 889"/>
            <p:cNvSpPr>
              <a:spLocks/>
            </p:cNvSpPr>
            <p:nvPr/>
          </p:nvSpPr>
          <p:spPr bwMode="auto">
            <a:xfrm>
              <a:off x="2306" y="2605"/>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18" name="Freeform 890"/>
            <p:cNvSpPr>
              <a:spLocks/>
            </p:cNvSpPr>
            <p:nvPr/>
          </p:nvSpPr>
          <p:spPr bwMode="auto">
            <a:xfrm>
              <a:off x="2306" y="2605"/>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19" name="Freeform 891"/>
            <p:cNvSpPr>
              <a:spLocks/>
            </p:cNvSpPr>
            <p:nvPr/>
          </p:nvSpPr>
          <p:spPr bwMode="auto">
            <a:xfrm>
              <a:off x="2299" y="2641"/>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20" name="Freeform 892"/>
            <p:cNvSpPr>
              <a:spLocks/>
            </p:cNvSpPr>
            <p:nvPr/>
          </p:nvSpPr>
          <p:spPr bwMode="auto">
            <a:xfrm>
              <a:off x="2299" y="2641"/>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21" name="Freeform 893"/>
            <p:cNvSpPr>
              <a:spLocks/>
            </p:cNvSpPr>
            <p:nvPr/>
          </p:nvSpPr>
          <p:spPr bwMode="auto">
            <a:xfrm>
              <a:off x="2299" y="2634"/>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22" name="Freeform 894"/>
            <p:cNvSpPr>
              <a:spLocks/>
            </p:cNvSpPr>
            <p:nvPr/>
          </p:nvSpPr>
          <p:spPr bwMode="auto">
            <a:xfrm>
              <a:off x="2299" y="2634"/>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23" name="Freeform 895"/>
            <p:cNvSpPr>
              <a:spLocks/>
            </p:cNvSpPr>
            <p:nvPr/>
          </p:nvSpPr>
          <p:spPr bwMode="auto">
            <a:xfrm>
              <a:off x="2306" y="2583"/>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24" name="Freeform 896"/>
            <p:cNvSpPr>
              <a:spLocks/>
            </p:cNvSpPr>
            <p:nvPr/>
          </p:nvSpPr>
          <p:spPr bwMode="auto">
            <a:xfrm>
              <a:off x="2306" y="2583"/>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25" name="Freeform 897"/>
            <p:cNvSpPr>
              <a:spLocks/>
            </p:cNvSpPr>
            <p:nvPr/>
          </p:nvSpPr>
          <p:spPr bwMode="auto">
            <a:xfrm>
              <a:off x="2306" y="2583"/>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26" name="Freeform 898"/>
            <p:cNvSpPr>
              <a:spLocks/>
            </p:cNvSpPr>
            <p:nvPr/>
          </p:nvSpPr>
          <p:spPr bwMode="auto">
            <a:xfrm>
              <a:off x="2299" y="261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27" name="Freeform 899"/>
            <p:cNvSpPr>
              <a:spLocks/>
            </p:cNvSpPr>
            <p:nvPr/>
          </p:nvSpPr>
          <p:spPr bwMode="auto">
            <a:xfrm>
              <a:off x="2299" y="261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28" name="Freeform 900"/>
            <p:cNvSpPr>
              <a:spLocks/>
            </p:cNvSpPr>
            <p:nvPr/>
          </p:nvSpPr>
          <p:spPr bwMode="auto">
            <a:xfrm>
              <a:off x="2299" y="2612"/>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29" name="Freeform 901"/>
            <p:cNvSpPr>
              <a:spLocks/>
            </p:cNvSpPr>
            <p:nvPr/>
          </p:nvSpPr>
          <p:spPr bwMode="auto">
            <a:xfrm>
              <a:off x="2299" y="2612"/>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30" name="Freeform 902"/>
            <p:cNvSpPr>
              <a:spLocks/>
            </p:cNvSpPr>
            <p:nvPr/>
          </p:nvSpPr>
          <p:spPr bwMode="auto">
            <a:xfrm>
              <a:off x="2306" y="2561"/>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31" name="Freeform 903"/>
            <p:cNvSpPr>
              <a:spLocks/>
            </p:cNvSpPr>
            <p:nvPr/>
          </p:nvSpPr>
          <p:spPr bwMode="auto">
            <a:xfrm>
              <a:off x="2306" y="2561"/>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32" name="Freeform 904"/>
            <p:cNvSpPr>
              <a:spLocks/>
            </p:cNvSpPr>
            <p:nvPr/>
          </p:nvSpPr>
          <p:spPr bwMode="auto">
            <a:xfrm>
              <a:off x="2306" y="2561"/>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33" name="Freeform 905"/>
            <p:cNvSpPr>
              <a:spLocks/>
            </p:cNvSpPr>
            <p:nvPr/>
          </p:nvSpPr>
          <p:spPr bwMode="auto">
            <a:xfrm>
              <a:off x="2299" y="259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34" name="Freeform 906"/>
            <p:cNvSpPr>
              <a:spLocks/>
            </p:cNvSpPr>
            <p:nvPr/>
          </p:nvSpPr>
          <p:spPr bwMode="auto">
            <a:xfrm>
              <a:off x="2299" y="259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35" name="Freeform 907"/>
            <p:cNvSpPr>
              <a:spLocks/>
            </p:cNvSpPr>
            <p:nvPr/>
          </p:nvSpPr>
          <p:spPr bwMode="auto">
            <a:xfrm>
              <a:off x="2299" y="2590"/>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36" name="Freeform 908"/>
            <p:cNvSpPr>
              <a:spLocks/>
            </p:cNvSpPr>
            <p:nvPr/>
          </p:nvSpPr>
          <p:spPr bwMode="auto">
            <a:xfrm>
              <a:off x="2299" y="2590"/>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37" name="Freeform 909"/>
            <p:cNvSpPr>
              <a:spLocks/>
            </p:cNvSpPr>
            <p:nvPr/>
          </p:nvSpPr>
          <p:spPr bwMode="auto">
            <a:xfrm>
              <a:off x="2306" y="2539"/>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38" name="Freeform 910"/>
            <p:cNvSpPr>
              <a:spLocks/>
            </p:cNvSpPr>
            <p:nvPr/>
          </p:nvSpPr>
          <p:spPr bwMode="auto">
            <a:xfrm>
              <a:off x="2306" y="2539"/>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39" name="Freeform 911"/>
            <p:cNvSpPr>
              <a:spLocks/>
            </p:cNvSpPr>
            <p:nvPr/>
          </p:nvSpPr>
          <p:spPr bwMode="auto">
            <a:xfrm>
              <a:off x="2306" y="2539"/>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40" name="Freeform 912"/>
            <p:cNvSpPr>
              <a:spLocks/>
            </p:cNvSpPr>
            <p:nvPr/>
          </p:nvSpPr>
          <p:spPr bwMode="auto">
            <a:xfrm>
              <a:off x="2299" y="257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41" name="Freeform 913"/>
            <p:cNvSpPr>
              <a:spLocks/>
            </p:cNvSpPr>
            <p:nvPr/>
          </p:nvSpPr>
          <p:spPr bwMode="auto">
            <a:xfrm>
              <a:off x="2299" y="257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42" name="Freeform 914"/>
            <p:cNvSpPr>
              <a:spLocks/>
            </p:cNvSpPr>
            <p:nvPr/>
          </p:nvSpPr>
          <p:spPr bwMode="auto">
            <a:xfrm>
              <a:off x="2299" y="2568"/>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43" name="Freeform 915"/>
            <p:cNvSpPr>
              <a:spLocks/>
            </p:cNvSpPr>
            <p:nvPr/>
          </p:nvSpPr>
          <p:spPr bwMode="auto">
            <a:xfrm>
              <a:off x="2299" y="2568"/>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44" name="Freeform 916"/>
            <p:cNvSpPr>
              <a:spLocks/>
            </p:cNvSpPr>
            <p:nvPr/>
          </p:nvSpPr>
          <p:spPr bwMode="auto">
            <a:xfrm>
              <a:off x="2306" y="2517"/>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45" name="Freeform 917"/>
            <p:cNvSpPr>
              <a:spLocks/>
            </p:cNvSpPr>
            <p:nvPr/>
          </p:nvSpPr>
          <p:spPr bwMode="auto">
            <a:xfrm>
              <a:off x="2306" y="2517"/>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46" name="Freeform 918"/>
            <p:cNvSpPr>
              <a:spLocks/>
            </p:cNvSpPr>
            <p:nvPr/>
          </p:nvSpPr>
          <p:spPr bwMode="auto">
            <a:xfrm>
              <a:off x="2306" y="2517"/>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47" name="Freeform 919"/>
            <p:cNvSpPr>
              <a:spLocks/>
            </p:cNvSpPr>
            <p:nvPr/>
          </p:nvSpPr>
          <p:spPr bwMode="auto">
            <a:xfrm>
              <a:off x="2299" y="255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48" name="Freeform 920"/>
            <p:cNvSpPr>
              <a:spLocks/>
            </p:cNvSpPr>
            <p:nvPr/>
          </p:nvSpPr>
          <p:spPr bwMode="auto">
            <a:xfrm>
              <a:off x="2299" y="255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49" name="Freeform 921"/>
            <p:cNvSpPr>
              <a:spLocks/>
            </p:cNvSpPr>
            <p:nvPr/>
          </p:nvSpPr>
          <p:spPr bwMode="auto">
            <a:xfrm>
              <a:off x="2299" y="2547"/>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50" name="Freeform 922"/>
            <p:cNvSpPr>
              <a:spLocks/>
            </p:cNvSpPr>
            <p:nvPr/>
          </p:nvSpPr>
          <p:spPr bwMode="auto">
            <a:xfrm>
              <a:off x="2299" y="2547"/>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51" name="Freeform 923"/>
            <p:cNvSpPr>
              <a:spLocks/>
            </p:cNvSpPr>
            <p:nvPr/>
          </p:nvSpPr>
          <p:spPr bwMode="auto">
            <a:xfrm>
              <a:off x="2306" y="2495"/>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52" name="Freeform 924"/>
            <p:cNvSpPr>
              <a:spLocks/>
            </p:cNvSpPr>
            <p:nvPr/>
          </p:nvSpPr>
          <p:spPr bwMode="auto">
            <a:xfrm>
              <a:off x="2306" y="2495"/>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53" name="Freeform 925"/>
            <p:cNvSpPr>
              <a:spLocks/>
            </p:cNvSpPr>
            <p:nvPr/>
          </p:nvSpPr>
          <p:spPr bwMode="auto">
            <a:xfrm>
              <a:off x="2306" y="2495"/>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54" name="Freeform 926"/>
            <p:cNvSpPr>
              <a:spLocks/>
            </p:cNvSpPr>
            <p:nvPr/>
          </p:nvSpPr>
          <p:spPr bwMode="auto">
            <a:xfrm>
              <a:off x="2299" y="253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55" name="Freeform 927"/>
            <p:cNvSpPr>
              <a:spLocks/>
            </p:cNvSpPr>
            <p:nvPr/>
          </p:nvSpPr>
          <p:spPr bwMode="auto">
            <a:xfrm>
              <a:off x="2299" y="253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56" name="Freeform 928"/>
            <p:cNvSpPr>
              <a:spLocks/>
            </p:cNvSpPr>
            <p:nvPr/>
          </p:nvSpPr>
          <p:spPr bwMode="auto">
            <a:xfrm>
              <a:off x="2299" y="2525"/>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57" name="Freeform 929"/>
            <p:cNvSpPr>
              <a:spLocks/>
            </p:cNvSpPr>
            <p:nvPr/>
          </p:nvSpPr>
          <p:spPr bwMode="auto">
            <a:xfrm>
              <a:off x="2299" y="2525"/>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58" name="Freeform 930"/>
            <p:cNvSpPr>
              <a:spLocks/>
            </p:cNvSpPr>
            <p:nvPr/>
          </p:nvSpPr>
          <p:spPr bwMode="auto">
            <a:xfrm>
              <a:off x="2306" y="2473"/>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59" name="Freeform 931"/>
            <p:cNvSpPr>
              <a:spLocks/>
            </p:cNvSpPr>
            <p:nvPr/>
          </p:nvSpPr>
          <p:spPr bwMode="auto">
            <a:xfrm>
              <a:off x="2306" y="2473"/>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60" name="Freeform 932"/>
            <p:cNvSpPr>
              <a:spLocks/>
            </p:cNvSpPr>
            <p:nvPr/>
          </p:nvSpPr>
          <p:spPr bwMode="auto">
            <a:xfrm>
              <a:off x="2306" y="2473"/>
              <a:ext cx="29" cy="36"/>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61" name="Freeform 933"/>
            <p:cNvSpPr>
              <a:spLocks/>
            </p:cNvSpPr>
            <p:nvPr/>
          </p:nvSpPr>
          <p:spPr bwMode="auto">
            <a:xfrm>
              <a:off x="2299" y="2509"/>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62" name="Freeform 934"/>
            <p:cNvSpPr>
              <a:spLocks/>
            </p:cNvSpPr>
            <p:nvPr/>
          </p:nvSpPr>
          <p:spPr bwMode="auto">
            <a:xfrm>
              <a:off x="2299" y="2509"/>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63" name="Freeform 935"/>
            <p:cNvSpPr>
              <a:spLocks/>
            </p:cNvSpPr>
            <p:nvPr/>
          </p:nvSpPr>
          <p:spPr bwMode="auto">
            <a:xfrm>
              <a:off x="2299" y="2503"/>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64" name="Freeform 936"/>
            <p:cNvSpPr>
              <a:spLocks/>
            </p:cNvSpPr>
            <p:nvPr/>
          </p:nvSpPr>
          <p:spPr bwMode="auto">
            <a:xfrm>
              <a:off x="2299" y="2503"/>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65" name="Freeform 937"/>
            <p:cNvSpPr>
              <a:spLocks/>
            </p:cNvSpPr>
            <p:nvPr/>
          </p:nvSpPr>
          <p:spPr bwMode="auto">
            <a:xfrm>
              <a:off x="2306" y="2452"/>
              <a:ext cx="29"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66" name="Freeform 938"/>
            <p:cNvSpPr>
              <a:spLocks/>
            </p:cNvSpPr>
            <p:nvPr/>
          </p:nvSpPr>
          <p:spPr bwMode="auto">
            <a:xfrm>
              <a:off x="2306" y="2452"/>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67" name="Freeform 939"/>
            <p:cNvSpPr>
              <a:spLocks/>
            </p:cNvSpPr>
            <p:nvPr/>
          </p:nvSpPr>
          <p:spPr bwMode="auto">
            <a:xfrm>
              <a:off x="2306" y="2452"/>
              <a:ext cx="29"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68" name="Freeform 940"/>
            <p:cNvSpPr>
              <a:spLocks/>
            </p:cNvSpPr>
            <p:nvPr/>
          </p:nvSpPr>
          <p:spPr bwMode="auto">
            <a:xfrm>
              <a:off x="2299" y="2487"/>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69" name="Freeform 941"/>
            <p:cNvSpPr>
              <a:spLocks/>
            </p:cNvSpPr>
            <p:nvPr/>
          </p:nvSpPr>
          <p:spPr bwMode="auto">
            <a:xfrm>
              <a:off x="2299" y="2487"/>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70" name="Freeform 942"/>
            <p:cNvSpPr>
              <a:spLocks/>
            </p:cNvSpPr>
            <p:nvPr/>
          </p:nvSpPr>
          <p:spPr bwMode="auto">
            <a:xfrm>
              <a:off x="2299" y="2481"/>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71" name="Freeform 943"/>
            <p:cNvSpPr>
              <a:spLocks/>
            </p:cNvSpPr>
            <p:nvPr/>
          </p:nvSpPr>
          <p:spPr bwMode="auto">
            <a:xfrm>
              <a:off x="2299" y="2481"/>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72" name="Freeform 944"/>
            <p:cNvSpPr>
              <a:spLocks/>
            </p:cNvSpPr>
            <p:nvPr/>
          </p:nvSpPr>
          <p:spPr bwMode="auto">
            <a:xfrm>
              <a:off x="2306" y="2430"/>
              <a:ext cx="29"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73" name="Freeform 945"/>
            <p:cNvSpPr>
              <a:spLocks/>
            </p:cNvSpPr>
            <p:nvPr/>
          </p:nvSpPr>
          <p:spPr bwMode="auto">
            <a:xfrm>
              <a:off x="2306" y="2430"/>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74" name="Freeform 946"/>
            <p:cNvSpPr>
              <a:spLocks/>
            </p:cNvSpPr>
            <p:nvPr/>
          </p:nvSpPr>
          <p:spPr bwMode="auto">
            <a:xfrm>
              <a:off x="2306" y="2430"/>
              <a:ext cx="29"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75" name="Freeform 947"/>
            <p:cNvSpPr>
              <a:spLocks/>
            </p:cNvSpPr>
            <p:nvPr/>
          </p:nvSpPr>
          <p:spPr bwMode="auto">
            <a:xfrm>
              <a:off x="2299" y="246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76" name="Freeform 948"/>
            <p:cNvSpPr>
              <a:spLocks/>
            </p:cNvSpPr>
            <p:nvPr/>
          </p:nvSpPr>
          <p:spPr bwMode="auto">
            <a:xfrm>
              <a:off x="2299" y="246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77" name="Freeform 949"/>
            <p:cNvSpPr>
              <a:spLocks/>
            </p:cNvSpPr>
            <p:nvPr/>
          </p:nvSpPr>
          <p:spPr bwMode="auto">
            <a:xfrm>
              <a:off x="2299" y="2459"/>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78" name="Freeform 950"/>
            <p:cNvSpPr>
              <a:spLocks/>
            </p:cNvSpPr>
            <p:nvPr/>
          </p:nvSpPr>
          <p:spPr bwMode="auto">
            <a:xfrm>
              <a:off x="2299" y="2459"/>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79" name="Freeform 951"/>
            <p:cNvSpPr>
              <a:spLocks/>
            </p:cNvSpPr>
            <p:nvPr/>
          </p:nvSpPr>
          <p:spPr bwMode="auto">
            <a:xfrm>
              <a:off x="2306" y="2408"/>
              <a:ext cx="29"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80" name="Freeform 952"/>
            <p:cNvSpPr>
              <a:spLocks/>
            </p:cNvSpPr>
            <p:nvPr/>
          </p:nvSpPr>
          <p:spPr bwMode="auto">
            <a:xfrm>
              <a:off x="2306" y="2408"/>
              <a:ext cx="29" cy="35"/>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81" name="Freeform 953"/>
            <p:cNvSpPr>
              <a:spLocks/>
            </p:cNvSpPr>
            <p:nvPr/>
          </p:nvSpPr>
          <p:spPr bwMode="auto">
            <a:xfrm>
              <a:off x="2306" y="2408"/>
              <a:ext cx="29" cy="35"/>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82" name="Freeform 954"/>
            <p:cNvSpPr>
              <a:spLocks/>
            </p:cNvSpPr>
            <p:nvPr/>
          </p:nvSpPr>
          <p:spPr bwMode="auto">
            <a:xfrm>
              <a:off x="2299" y="244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83" name="Freeform 955"/>
            <p:cNvSpPr>
              <a:spLocks/>
            </p:cNvSpPr>
            <p:nvPr/>
          </p:nvSpPr>
          <p:spPr bwMode="auto">
            <a:xfrm>
              <a:off x="2299" y="244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84" name="Freeform 956"/>
            <p:cNvSpPr>
              <a:spLocks/>
            </p:cNvSpPr>
            <p:nvPr/>
          </p:nvSpPr>
          <p:spPr bwMode="auto">
            <a:xfrm>
              <a:off x="2299" y="2437"/>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85" name="Freeform 957"/>
            <p:cNvSpPr>
              <a:spLocks/>
            </p:cNvSpPr>
            <p:nvPr/>
          </p:nvSpPr>
          <p:spPr bwMode="auto">
            <a:xfrm>
              <a:off x="2299" y="2437"/>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86" name="Freeform 958"/>
            <p:cNvSpPr>
              <a:spLocks/>
            </p:cNvSpPr>
            <p:nvPr/>
          </p:nvSpPr>
          <p:spPr bwMode="auto">
            <a:xfrm>
              <a:off x="2306" y="2386"/>
              <a:ext cx="29"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87" name="Freeform 959"/>
            <p:cNvSpPr>
              <a:spLocks/>
            </p:cNvSpPr>
            <p:nvPr/>
          </p:nvSpPr>
          <p:spPr bwMode="auto">
            <a:xfrm>
              <a:off x="2306" y="2386"/>
              <a:ext cx="29" cy="35"/>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88" name="Freeform 960"/>
            <p:cNvSpPr>
              <a:spLocks/>
            </p:cNvSpPr>
            <p:nvPr/>
          </p:nvSpPr>
          <p:spPr bwMode="auto">
            <a:xfrm>
              <a:off x="2306" y="2386"/>
              <a:ext cx="29" cy="35"/>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89" name="Freeform 961"/>
            <p:cNvSpPr>
              <a:spLocks/>
            </p:cNvSpPr>
            <p:nvPr/>
          </p:nvSpPr>
          <p:spPr bwMode="auto">
            <a:xfrm>
              <a:off x="2299" y="242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90" name="Freeform 962"/>
            <p:cNvSpPr>
              <a:spLocks/>
            </p:cNvSpPr>
            <p:nvPr/>
          </p:nvSpPr>
          <p:spPr bwMode="auto">
            <a:xfrm>
              <a:off x="2299" y="242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91" name="Freeform 963"/>
            <p:cNvSpPr>
              <a:spLocks/>
            </p:cNvSpPr>
            <p:nvPr/>
          </p:nvSpPr>
          <p:spPr bwMode="auto">
            <a:xfrm>
              <a:off x="2299" y="241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92" name="Freeform 964"/>
            <p:cNvSpPr>
              <a:spLocks/>
            </p:cNvSpPr>
            <p:nvPr/>
          </p:nvSpPr>
          <p:spPr bwMode="auto">
            <a:xfrm>
              <a:off x="2299" y="241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93" name="Freeform 965"/>
            <p:cNvSpPr>
              <a:spLocks/>
            </p:cNvSpPr>
            <p:nvPr/>
          </p:nvSpPr>
          <p:spPr bwMode="auto">
            <a:xfrm>
              <a:off x="2306" y="2364"/>
              <a:ext cx="29" cy="35"/>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94" name="Freeform 966"/>
            <p:cNvSpPr>
              <a:spLocks/>
            </p:cNvSpPr>
            <p:nvPr/>
          </p:nvSpPr>
          <p:spPr bwMode="auto">
            <a:xfrm>
              <a:off x="2306" y="2364"/>
              <a:ext cx="29" cy="35"/>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95" name="Freeform 967"/>
            <p:cNvSpPr>
              <a:spLocks/>
            </p:cNvSpPr>
            <p:nvPr/>
          </p:nvSpPr>
          <p:spPr bwMode="auto">
            <a:xfrm>
              <a:off x="2306" y="2364"/>
              <a:ext cx="29" cy="35"/>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96" name="Freeform 968"/>
            <p:cNvSpPr>
              <a:spLocks/>
            </p:cNvSpPr>
            <p:nvPr/>
          </p:nvSpPr>
          <p:spPr bwMode="auto">
            <a:xfrm>
              <a:off x="2299" y="239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97" name="Freeform 969"/>
            <p:cNvSpPr>
              <a:spLocks/>
            </p:cNvSpPr>
            <p:nvPr/>
          </p:nvSpPr>
          <p:spPr bwMode="auto">
            <a:xfrm>
              <a:off x="2299" y="239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298" name="Freeform 970"/>
            <p:cNvSpPr>
              <a:spLocks/>
            </p:cNvSpPr>
            <p:nvPr/>
          </p:nvSpPr>
          <p:spPr bwMode="auto">
            <a:xfrm>
              <a:off x="2299" y="2393"/>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299" name="Freeform 971"/>
            <p:cNvSpPr>
              <a:spLocks/>
            </p:cNvSpPr>
            <p:nvPr/>
          </p:nvSpPr>
          <p:spPr bwMode="auto">
            <a:xfrm>
              <a:off x="2299" y="2393"/>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00" name="Freeform 972"/>
            <p:cNvSpPr>
              <a:spLocks/>
            </p:cNvSpPr>
            <p:nvPr/>
          </p:nvSpPr>
          <p:spPr bwMode="auto">
            <a:xfrm>
              <a:off x="2306" y="2342"/>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01" name="Freeform 973"/>
            <p:cNvSpPr>
              <a:spLocks/>
            </p:cNvSpPr>
            <p:nvPr/>
          </p:nvSpPr>
          <p:spPr bwMode="auto">
            <a:xfrm>
              <a:off x="2306"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02" name="Freeform 974"/>
            <p:cNvSpPr>
              <a:spLocks/>
            </p:cNvSpPr>
            <p:nvPr/>
          </p:nvSpPr>
          <p:spPr bwMode="auto">
            <a:xfrm>
              <a:off x="2306" y="2342"/>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03" name="Freeform 975"/>
            <p:cNvSpPr>
              <a:spLocks/>
            </p:cNvSpPr>
            <p:nvPr/>
          </p:nvSpPr>
          <p:spPr bwMode="auto">
            <a:xfrm>
              <a:off x="2299" y="237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04" name="Freeform 976"/>
            <p:cNvSpPr>
              <a:spLocks/>
            </p:cNvSpPr>
            <p:nvPr/>
          </p:nvSpPr>
          <p:spPr bwMode="auto">
            <a:xfrm>
              <a:off x="2299" y="237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05" name="Freeform 977"/>
            <p:cNvSpPr>
              <a:spLocks/>
            </p:cNvSpPr>
            <p:nvPr/>
          </p:nvSpPr>
          <p:spPr bwMode="auto">
            <a:xfrm>
              <a:off x="2299"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06" name="Freeform 978"/>
            <p:cNvSpPr>
              <a:spLocks/>
            </p:cNvSpPr>
            <p:nvPr/>
          </p:nvSpPr>
          <p:spPr bwMode="auto">
            <a:xfrm>
              <a:off x="2299"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07" name="Freeform 979"/>
            <p:cNvSpPr>
              <a:spLocks/>
            </p:cNvSpPr>
            <p:nvPr/>
          </p:nvSpPr>
          <p:spPr bwMode="auto">
            <a:xfrm>
              <a:off x="2306" y="2320"/>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08" name="Freeform 980"/>
            <p:cNvSpPr>
              <a:spLocks/>
            </p:cNvSpPr>
            <p:nvPr/>
          </p:nvSpPr>
          <p:spPr bwMode="auto">
            <a:xfrm>
              <a:off x="2306"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09" name="Freeform 981"/>
            <p:cNvSpPr>
              <a:spLocks/>
            </p:cNvSpPr>
            <p:nvPr/>
          </p:nvSpPr>
          <p:spPr bwMode="auto">
            <a:xfrm>
              <a:off x="2306" y="2320"/>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10" name="Freeform 982"/>
            <p:cNvSpPr>
              <a:spLocks/>
            </p:cNvSpPr>
            <p:nvPr/>
          </p:nvSpPr>
          <p:spPr bwMode="auto">
            <a:xfrm>
              <a:off x="2299" y="2355"/>
              <a:ext cx="14" cy="9"/>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11" name="Freeform 983"/>
            <p:cNvSpPr>
              <a:spLocks/>
            </p:cNvSpPr>
            <p:nvPr/>
          </p:nvSpPr>
          <p:spPr bwMode="auto">
            <a:xfrm>
              <a:off x="2299" y="2355"/>
              <a:ext cx="14" cy="9"/>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12" name="Freeform 984"/>
            <p:cNvSpPr>
              <a:spLocks/>
            </p:cNvSpPr>
            <p:nvPr/>
          </p:nvSpPr>
          <p:spPr bwMode="auto">
            <a:xfrm>
              <a:off x="2299"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13" name="Freeform 985"/>
            <p:cNvSpPr>
              <a:spLocks/>
            </p:cNvSpPr>
            <p:nvPr/>
          </p:nvSpPr>
          <p:spPr bwMode="auto">
            <a:xfrm>
              <a:off x="2299"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14" name="Freeform 986"/>
            <p:cNvSpPr>
              <a:spLocks/>
            </p:cNvSpPr>
            <p:nvPr/>
          </p:nvSpPr>
          <p:spPr bwMode="auto">
            <a:xfrm>
              <a:off x="2306" y="2298"/>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15" name="Freeform 987"/>
            <p:cNvSpPr>
              <a:spLocks/>
            </p:cNvSpPr>
            <p:nvPr/>
          </p:nvSpPr>
          <p:spPr bwMode="auto">
            <a:xfrm>
              <a:off x="2306"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16" name="Freeform 988"/>
            <p:cNvSpPr>
              <a:spLocks/>
            </p:cNvSpPr>
            <p:nvPr/>
          </p:nvSpPr>
          <p:spPr bwMode="auto">
            <a:xfrm>
              <a:off x="2306" y="2298"/>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17" name="Freeform 989"/>
            <p:cNvSpPr>
              <a:spLocks/>
            </p:cNvSpPr>
            <p:nvPr/>
          </p:nvSpPr>
          <p:spPr bwMode="auto">
            <a:xfrm>
              <a:off x="2299" y="2333"/>
              <a:ext cx="14" cy="9"/>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18" name="Freeform 990"/>
            <p:cNvSpPr>
              <a:spLocks/>
            </p:cNvSpPr>
            <p:nvPr/>
          </p:nvSpPr>
          <p:spPr bwMode="auto">
            <a:xfrm>
              <a:off x="2299" y="2333"/>
              <a:ext cx="14" cy="9"/>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19" name="Freeform 991"/>
            <p:cNvSpPr>
              <a:spLocks/>
            </p:cNvSpPr>
            <p:nvPr/>
          </p:nvSpPr>
          <p:spPr bwMode="auto">
            <a:xfrm>
              <a:off x="2299"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20" name="Freeform 992"/>
            <p:cNvSpPr>
              <a:spLocks/>
            </p:cNvSpPr>
            <p:nvPr/>
          </p:nvSpPr>
          <p:spPr bwMode="auto">
            <a:xfrm>
              <a:off x="2299"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21" name="Freeform 993"/>
            <p:cNvSpPr>
              <a:spLocks/>
            </p:cNvSpPr>
            <p:nvPr/>
          </p:nvSpPr>
          <p:spPr bwMode="auto">
            <a:xfrm>
              <a:off x="2306" y="2276"/>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22" name="Freeform 994"/>
            <p:cNvSpPr>
              <a:spLocks/>
            </p:cNvSpPr>
            <p:nvPr/>
          </p:nvSpPr>
          <p:spPr bwMode="auto">
            <a:xfrm>
              <a:off x="2306"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23" name="Freeform 995"/>
            <p:cNvSpPr>
              <a:spLocks/>
            </p:cNvSpPr>
            <p:nvPr/>
          </p:nvSpPr>
          <p:spPr bwMode="auto">
            <a:xfrm>
              <a:off x="2306" y="2276"/>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24" name="Freeform 996"/>
            <p:cNvSpPr>
              <a:spLocks/>
            </p:cNvSpPr>
            <p:nvPr/>
          </p:nvSpPr>
          <p:spPr bwMode="auto">
            <a:xfrm>
              <a:off x="2299" y="231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25" name="Freeform 997"/>
            <p:cNvSpPr>
              <a:spLocks/>
            </p:cNvSpPr>
            <p:nvPr/>
          </p:nvSpPr>
          <p:spPr bwMode="auto">
            <a:xfrm>
              <a:off x="2299" y="231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26" name="Freeform 998"/>
            <p:cNvSpPr>
              <a:spLocks/>
            </p:cNvSpPr>
            <p:nvPr/>
          </p:nvSpPr>
          <p:spPr bwMode="auto">
            <a:xfrm>
              <a:off x="2299"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27" name="Freeform 999"/>
            <p:cNvSpPr>
              <a:spLocks/>
            </p:cNvSpPr>
            <p:nvPr/>
          </p:nvSpPr>
          <p:spPr bwMode="auto">
            <a:xfrm>
              <a:off x="2299"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28" name="Freeform 1000"/>
            <p:cNvSpPr>
              <a:spLocks/>
            </p:cNvSpPr>
            <p:nvPr/>
          </p:nvSpPr>
          <p:spPr bwMode="auto">
            <a:xfrm>
              <a:off x="2306" y="2254"/>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29" name="Freeform 1001"/>
            <p:cNvSpPr>
              <a:spLocks/>
            </p:cNvSpPr>
            <p:nvPr/>
          </p:nvSpPr>
          <p:spPr bwMode="auto">
            <a:xfrm>
              <a:off x="2306"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30" name="Freeform 1002"/>
            <p:cNvSpPr>
              <a:spLocks/>
            </p:cNvSpPr>
            <p:nvPr/>
          </p:nvSpPr>
          <p:spPr bwMode="auto">
            <a:xfrm>
              <a:off x="2306" y="2254"/>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31" name="Freeform 1003"/>
            <p:cNvSpPr>
              <a:spLocks/>
            </p:cNvSpPr>
            <p:nvPr/>
          </p:nvSpPr>
          <p:spPr bwMode="auto">
            <a:xfrm>
              <a:off x="2299" y="2289"/>
              <a:ext cx="14" cy="1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32" name="Freeform 1004"/>
            <p:cNvSpPr>
              <a:spLocks/>
            </p:cNvSpPr>
            <p:nvPr/>
          </p:nvSpPr>
          <p:spPr bwMode="auto">
            <a:xfrm>
              <a:off x="2299" y="2289"/>
              <a:ext cx="14" cy="1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33" name="Freeform 1005"/>
            <p:cNvSpPr>
              <a:spLocks/>
            </p:cNvSpPr>
            <p:nvPr/>
          </p:nvSpPr>
          <p:spPr bwMode="auto">
            <a:xfrm>
              <a:off x="2299"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34" name="Freeform 1006"/>
            <p:cNvSpPr>
              <a:spLocks/>
            </p:cNvSpPr>
            <p:nvPr/>
          </p:nvSpPr>
          <p:spPr bwMode="auto">
            <a:xfrm>
              <a:off x="2299"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40335" name="Freeform 1007"/>
          <p:cNvSpPr>
            <a:spLocks/>
          </p:cNvSpPr>
          <p:nvPr/>
        </p:nvSpPr>
        <p:spPr bwMode="auto">
          <a:xfrm>
            <a:off x="2100263" y="2104032"/>
            <a:ext cx="39687"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36" name="Freeform 1008"/>
          <p:cNvSpPr>
            <a:spLocks/>
          </p:cNvSpPr>
          <p:nvPr/>
        </p:nvSpPr>
        <p:spPr bwMode="auto">
          <a:xfrm>
            <a:off x="2100263" y="2104032"/>
            <a:ext cx="39687"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37" name="Freeform 1009"/>
          <p:cNvSpPr>
            <a:spLocks/>
          </p:cNvSpPr>
          <p:nvPr/>
        </p:nvSpPr>
        <p:spPr bwMode="auto">
          <a:xfrm>
            <a:off x="2100263" y="2138957"/>
            <a:ext cx="77787" cy="4445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38" name="Freeform 1010"/>
          <p:cNvSpPr>
            <a:spLocks/>
          </p:cNvSpPr>
          <p:nvPr/>
        </p:nvSpPr>
        <p:spPr bwMode="auto">
          <a:xfrm>
            <a:off x="2100263" y="2138957"/>
            <a:ext cx="77787" cy="4445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39" name="Freeform 1011"/>
          <p:cNvSpPr>
            <a:spLocks/>
          </p:cNvSpPr>
          <p:nvPr/>
        </p:nvSpPr>
        <p:spPr bwMode="auto">
          <a:xfrm>
            <a:off x="2139950" y="1961157"/>
            <a:ext cx="158750" cy="177800"/>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40" name="Freeform 1012"/>
          <p:cNvSpPr>
            <a:spLocks/>
          </p:cNvSpPr>
          <p:nvPr/>
        </p:nvSpPr>
        <p:spPr bwMode="auto">
          <a:xfrm>
            <a:off x="2139950" y="1961157"/>
            <a:ext cx="158750" cy="177800"/>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41" name="Freeform 1013"/>
          <p:cNvSpPr>
            <a:spLocks/>
          </p:cNvSpPr>
          <p:nvPr/>
        </p:nvSpPr>
        <p:spPr bwMode="auto">
          <a:xfrm>
            <a:off x="2139950" y="1961157"/>
            <a:ext cx="158750" cy="177800"/>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42" name="Freeform 1014"/>
          <p:cNvSpPr>
            <a:spLocks/>
          </p:cNvSpPr>
          <p:nvPr/>
        </p:nvSpPr>
        <p:spPr bwMode="auto">
          <a:xfrm>
            <a:off x="2100263" y="1996082"/>
            <a:ext cx="39687"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43" name="Freeform 1015"/>
          <p:cNvSpPr>
            <a:spLocks/>
          </p:cNvSpPr>
          <p:nvPr/>
        </p:nvSpPr>
        <p:spPr bwMode="auto">
          <a:xfrm>
            <a:off x="2100263" y="1996082"/>
            <a:ext cx="39687" cy="7937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44" name="Freeform 1016"/>
          <p:cNvSpPr>
            <a:spLocks/>
          </p:cNvSpPr>
          <p:nvPr/>
        </p:nvSpPr>
        <p:spPr bwMode="auto">
          <a:xfrm>
            <a:off x="2100263" y="2031007"/>
            <a:ext cx="77787" cy="4445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45" name="Freeform 1017"/>
          <p:cNvSpPr>
            <a:spLocks/>
          </p:cNvSpPr>
          <p:nvPr/>
        </p:nvSpPr>
        <p:spPr bwMode="auto">
          <a:xfrm>
            <a:off x="2100263" y="2031007"/>
            <a:ext cx="77787" cy="4445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46" name="Freeform 1018"/>
          <p:cNvSpPr>
            <a:spLocks/>
          </p:cNvSpPr>
          <p:nvPr/>
        </p:nvSpPr>
        <p:spPr bwMode="auto">
          <a:xfrm>
            <a:off x="2139950" y="1853207"/>
            <a:ext cx="158750" cy="177800"/>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47" name="Freeform 1019"/>
          <p:cNvSpPr>
            <a:spLocks/>
          </p:cNvSpPr>
          <p:nvPr/>
        </p:nvSpPr>
        <p:spPr bwMode="auto">
          <a:xfrm>
            <a:off x="2139950" y="1853207"/>
            <a:ext cx="158750" cy="177800"/>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48" name="Freeform 1020"/>
          <p:cNvSpPr>
            <a:spLocks/>
          </p:cNvSpPr>
          <p:nvPr/>
        </p:nvSpPr>
        <p:spPr bwMode="auto">
          <a:xfrm>
            <a:off x="2139950" y="1853207"/>
            <a:ext cx="158750" cy="177800"/>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49" name="Freeform 1021"/>
          <p:cNvSpPr>
            <a:spLocks/>
          </p:cNvSpPr>
          <p:nvPr/>
        </p:nvSpPr>
        <p:spPr bwMode="auto">
          <a:xfrm>
            <a:off x="2292350" y="1853207"/>
            <a:ext cx="11113" cy="2160588"/>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50" name="Freeform 1022"/>
          <p:cNvSpPr>
            <a:spLocks/>
          </p:cNvSpPr>
          <p:nvPr/>
        </p:nvSpPr>
        <p:spPr bwMode="auto">
          <a:xfrm>
            <a:off x="2292350" y="1853207"/>
            <a:ext cx="11113" cy="2160588"/>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51" name="Rectangle 1023"/>
          <p:cNvSpPr>
            <a:spLocks noChangeArrowheads="1"/>
          </p:cNvSpPr>
          <p:nvPr/>
        </p:nvSpPr>
        <p:spPr bwMode="auto">
          <a:xfrm>
            <a:off x="2292350" y="1853207"/>
            <a:ext cx="11113" cy="21605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52" name="Freeform 1024"/>
          <p:cNvSpPr>
            <a:spLocks/>
          </p:cNvSpPr>
          <p:nvPr/>
        </p:nvSpPr>
        <p:spPr bwMode="auto">
          <a:xfrm>
            <a:off x="2292350" y="1853207"/>
            <a:ext cx="11113" cy="2160588"/>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53" name="Freeform 1025"/>
          <p:cNvSpPr>
            <a:spLocks/>
          </p:cNvSpPr>
          <p:nvPr/>
        </p:nvSpPr>
        <p:spPr bwMode="auto">
          <a:xfrm>
            <a:off x="2292350" y="1853207"/>
            <a:ext cx="11113" cy="2160588"/>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54" name="Rectangle 1026"/>
          <p:cNvSpPr>
            <a:spLocks noChangeArrowheads="1"/>
          </p:cNvSpPr>
          <p:nvPr/>
        </p:nvSpPr>
        <p:spPr bwMode="auto">
          <a:xfrm>
            <a:off x="2292350" y="1853207"/>
            <a:ext cx="11113" cy="21605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55" name="Rectangle 1027"/>
          <p:cNvSpPr>
            <a:spLocks noChangeArrowheads="1"/>
          </p:cNvSpPr>
          <p:nvPr/>
        </p:nvSpPr>
        <p:spPr bwMode="auto">
          <a:xfrm>
            <a:off x="1985963" y="5817195"/>
            <a:ext cx="5721350" cy="96837"/>
          </a:xfrm>
          <a:prstGeom prst="rect">
            <a:avLst/>
          </a:prstGeom>
          <a:solidFill>
            <a:srgbClr val="808080"/>
          </a:solidFill>
          <a:ln w="19050">
            <a:solidFill>
              <a:srgbClr val="000000"/>
            </a:solidFill>
            <a:miter lim="800000"/>
            <a:headEnd/>
            <a:tailEnd/>
          </a:ln>
        </p:spPr>
        <p:txBody>
          <a:bodyPr/>
          <a:lstStyle/>
          <a:p>
            <a:endParaRPr lang="en-US"/>
          </a:p>
        </p:txBody>
      </p:sp>
      <p:sp>
        <p:nvSpPr>
          <p:cNvPr id="740356" name="Rectangle 1028"/>
          <p:cNvSpPr>
            <a:spLocks noChangeArrowheads="1"/>
          </p:cNvSpPr>
          <p:nvPr/>
        </p:nvSpPr>
        <p:spPr bwMode="auto">
          <a:xfrm>
            <a:off x="1995488" y="1683345"/>
            <a:ext cx="5721350" cy="96837"/>
          </a:xfrm>
          <a:prstGeom prst="rect">
            <a:avLst/>
          </a:prstGeom>
          <a:solidFill>
            <a:srgbClr val="808080"/>
          </a:solidFill>
          <a:ln w="19050">
            <a:solidFill>
              <a:srgbClr val="000000"/>
            </a:solidFill>
            <a:miter lim="800000"/>
            <a:headEnd/>
            <a:tailEnd/>
          </a:ln>
        </p:spPr>
        <p:txBody>
          <a:bodyPr/>
          <a:lstStyle/>
          <a:p>
            <a:endParaRPr lang="en-US"/>
          </a:p>
        </p:txBody>
      </p:sp>
      <p:sp>
        <p:nvSpPr>
          <p:cNvPr id="740357" name="Rectangle 1029"/>
          <p:cNvSpPr>
            <a:spLocks noChangeArrowheads="1"/>
          </p:cNvSpPr>
          <p:nvPr/>
        </p:nvSpPr>
        <p:spPr bwMode="auto">
          <a:xfrm>
            <a:off x="1985963" y="5817195"/>
            <a:ext cx="5721350" cy="492125"/>
          </a:xfrm>
          <a:prstGeom prst="rect">
            <a:avLst/>
          </a:prstGeom>
          <a:solidFill>
            <a:srgbClr val="808080"/>
          </a:solidFill>
          <a:ln w="53975">
            <a:solidFill>
              <a:srgbClr val="333333"/>
            </a:solidFill>
            <a:miter lim="800000"/>
            <a:headEnd/>
            <a:tailEnd/>
          </a:ln>
        </p:spPr>
        <p:txBody>
          <a:bodyPr/>
          <a:lstStyle/>
          <a:p>
            <a:endParaRPr lang="en-US"/>
          </a:p>
        </p:txBody>
      </p:sp>
      <p:sp>
        <p:nvSpPr>
          <p:cNvPr id="740358" name="Rectangle 1030"/>
          <p:cNvSpPr>
            <a:spLocks noChangeArrowheads="1"/>
          </p:cNvSpPr>
          <p:nvPr/>
        </p:nvSpPr>
        <p:spPr bwMode="auto">
          <a:xfrm>
            <a:off x="1995488" y="1302345"/>
            <a:ext cx="5721350" cy="477837"/>
          </a:xfrm>
          <a:prstGeom prst="rect">
            <a:avLst/>
          </a:prstGeom>
          <a:solidFill>
            <a:srgbClr val="808080"/>
          </a:solidFill>
          <a:ln w="53975">
            <a:solidFill>
              <a:srgbClr val="333333"/>
            </a:solidFill>
            <a:miter lim="800000"/>
            <a:headEnd/>
            <a:tailEnd/>
          </a:ln>
        </p:spPr>
        <p:txBody>
          <a:bodyPr/>
          <a:lstStyle/>
          <a:p>
            <a:endParaRPr lang="en-US"/>
          </a:p>
        </p:txBody>
      </p:sp>
      <p:grpSp>
        <p:nvGrpSpPr>
          <p:cNvPr id="740359" name="Group 1031"/>
          <p:cNvGrpSpPr>
            <a:grpSpLocks/>
          </p:cNvGrpSpPr>
          <p:nvPr/>
        </p:nvGrpSpPr>
        <p:grpSpPr bwMode="auto">
          <a:xfrm rot="5400000" flipH="1">
            <a:off x="3438525" y="913408"/>
            <a:ext cx="198437" cy="2055812"/>
            <a:chOff x="432" y="1760"/>
            <a:chExt cx="125" cy="1295"/>
          </a:xfrm>
        </p:grpSpPr>
        <p:sp>
          <p:nvSpPr>
            <p:cNvPr id="740360" name="Freeform 1032"/>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61" name="Freeform 1033"/>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62" name="Freeform 1034"/>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63" name="Freeform 1035"/>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64" name="Freeform 1036"/>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65" name="Freeform 1037"/>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66" name="Freeform 1038"/>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67" name="Freeform 1039"/>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68" name="Freeform 1040"/>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69" name="Freeform 1041"/>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70" name="Freeform 1042"/>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71" name="Freeform 1043"/>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72" name="Freeform 1044"/>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73" name="Freeform 1045"/>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74" name="Freeform 1046"/>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75" name="Freeform 1047"/>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76" name="Freeform 1048"/>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77" name="Freeform 1049"/>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78" name="Freeform 1050"/>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79" name="Freeform 1051"/>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80" name="Freeform 1052"/>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81" name="Freeform 1053"/>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82" name="Freeform 1054"/>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83" name="Freeform 1055"/>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84" name="Freeform 1056"/>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85" name="Freeform 1057"/>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86" name="Freeform 1058"/>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87" name="Freeform 1059"/>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88" name="Freeform 1060"/>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89" name="Freeform 1061"/>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90" name="Freeform 1062"/>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91" name="Freeform 1063"/>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92" name="Freeform 1064"/>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93" name="Freeform 1065"/>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94" name="Freeform 1066"/>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95" name="Freeform 1067"/>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96" name="Freeform 1068"/>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97" name="Freeform 1069"/>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398" name="Freeform 1070"/>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399" name="Freeform 1071"/>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00" name="Freeform 1072"/>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01" name="Freeform 1073"/>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02" name="Freeform 1074"/>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03" name="Freeform 1075"/>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04" name="Freeform 1076"/>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05" name="Freeform 1077"/>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06" name="Freeform 1078"/>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07" name="Freeform 1079"/>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08" name="Freeform 1080"/>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09" name="Freeform 1081"/>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10" name="Freeform 1082"/>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11" name="Freeform 1083"/>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12" name="Freeform 1084"/>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13" name="Freeform 1085"/>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14" name="Freeform 1086"/>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15" name="Freeform 1087"/>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16" name="Freeform 1088"/>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17" name="Freeform 1089"/>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18" name="Freeform 1090"/>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19" name="Freeform 1091"/>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20" name="Freeform 1092"/>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21" name="Freeform 1093"/>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22" name="Freeform 1094"/>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23" name="Freeform 1095"/>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24" name="Freeform 1096"/>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25" name="Freeform 1097"/>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26" name="Freeform 1098"/>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27" name="Freeform 1099"/>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28" name="Freeform 1100"/>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29" name="Freeform 1101"/>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30" name="Freeform 1102"/>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31" name="Freeform 1103"/>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32" name="Freeform 1104"/>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33" name="Freeform 1105"/>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34" name="Freeform 1106"/>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35" name="Freeform 1107"/>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36" name="Freeform 1108"/>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37" name="Freeform 1109"/>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38" name="Freeform 1110"/>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39" name="Freeform 1111"/>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40" name="Freeform 1112"/>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41" name="Freeform 1113"/>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42" name="Freeform 1114"/>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43" name="Freeform 1115"/>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44" name="Freeform 1116"/>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45" name="Freeform 1117"/>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46" name="Freeform 1118"/>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47" name="Freeform 1119"/>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48" name="Freeform 1120"/>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49" name="Freeform 1121"/>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50" name="Freeform 1122"/>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51" name="Freeform 1123"/>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52" name="Freeform 1124"/>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53" name="Freeform 1125"/>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54" name="Freeform 1126"/>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55" name="Freeform 1127"/>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56" name="Freeform 1128"/>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57" name="Freeform 1129"/>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58" name="Freeform 1130"/>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59" name="Freeform 1131"/>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60" name="Freeform 1132"/>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61" name="Freeform 1133"/>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62" name="Freeform 1134"/>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63" name="Freeform 1135"/>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64" name="Freeform 1136"/>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65" name="Freeform 1137"/>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66" name="Freeform 1138"/>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67" name="Freeform 1139"/>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68" name="Freeform 1140"/>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69" name="Freeform 1141"/>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70" name="Freeform 1142"/>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71" name="Freeform 1143"/>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72" name="Freeform 1144"/>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73" name="Freeform 1145"/>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74" name="Freeform 1146"/>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75" name="Freeform 1147"/>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76" name="Freeform 1148"/>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77" name="Freeform 1149"/>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78" name="Freeform 1150"/>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79" name="Freeform 1151"/>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80" name="Freeform 1152"/>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81" name="Freeform 1153"/>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82" name="Freeform 1154"/>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83" name="Freeform 1155"/>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84" name="Freeform 1156"/>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85" name="Freeform 1157"/>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86" name="Rectangle 1158"/>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0487" name="Group 1159"/>
          <p:cNvGrpSpPr>
            <a:grpSpLocks/>
          </p:cNvGrpSpPr>
          <p:nvPr/>
        </p:nvGrpSpPr>
        <p:grpSpPr bwMode="auto">
          <a:xfrm rot="5400000" flipH="1">
            <a:off x="5867400" y="924520"/>
            <a:ext cx="198438" cy="2055812"/>
            <a:chOff x="432" y="1760"/>
            <a:chExt cx="125" cy="1295"/>
          </a:xfrm>
        </p:grpSpPr>
        <p:sp>
          <p:nvSpPr>
            <p:cNvPr id="740488" name="Freeform 1160"/>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89" name="Freeform 1161"/>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90" name="Freeform 1162"/>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91" name="Freeform 1163"/>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92" name="Freeform 1164"/>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93" name="Freeform 1165"/>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94" name="Freeform 1166"/>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95" name="Freeform 1167"/>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96" name="Freeform 1168"/>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97" name="Freeform 1169"/>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498" name="Freeform 1170"/>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499" name="Freeform 1171"/>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00" name="Freeform 1172"/>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01" name="Freeform 1173"/>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02" name="Freeform 1174"/>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03" name="Freeform 1175"/>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04" name="Freeform 1176"/>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05" name="Freeform 1177"/>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06" name="Freeform 1178"/>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07" name="Freeform 1179"/>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08" name="Freeform 1180"/>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09" name="Freeform 1181"/>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10" name="Freeform 1182"/>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11" name="Freeform 1183"/>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12" name="Freeform 1184"/>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13" name="Freeform 1185"/>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14" name="Freeform 1186"/>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15" name="Freeform 1187"/>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16" name="Freeform 1188"/>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17" name="Freeform 1189"/>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18" name="Freeform 1190"/>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19" name="Freeform 1191"/>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20" name="Freeform 1192"/>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21" name="Freeform 1193"/>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22" name="Freeform 1194"/>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23" name="Freeform 1195"/>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24" name="Freeform 1196"/>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25" name="Freeform 1197"/>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26" name="Freeform 1198"/>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27" name="Freeform 1199"/>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28" name="Freeform 1200"/>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29" name="Freeform 1201"/>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30" name="Freeform 1202"/>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31" name="Freeform 1203"/>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32" name="Freeform 1204"/>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33" name="Freeform 1205"/>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34" name="Freeform 1206"/>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35" name="Freeform 1207"/>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36" name="Freeform 1208"/>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37" name="Freeform 1209"/>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38" name="Freeform 1210"/>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39" name="Freeform 1211"/>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40" name="Freeform 1212"/>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41" name="Freeform 1213"/>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42" name="Freeform 1214"/>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43" name="Freeform 1215"/>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44" name="Freeform 1216"/>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45" name="Freeform 1217"/>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46" name="Freeform 1218"/>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47" name="Freeform 1219"/>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48" name="Freeform 1220"/>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49" name="Freeform 1221"/>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50" name="Freeform 1222"/>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51" name="Freeform 1223"/>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52" name="Freeform 1224"/>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53" name="Freeform 1225"/>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54" name="Freeform 1226"/>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55" name="Freeform 1227"/>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56" name="Freeform 1228"/>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57" name="Freeform 1229"/>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58" name="Freeform 1230"/>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59" name="Freeform 1231"/>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60" name="Freeform 1232"/>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61" name="Freeform 1233"/>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62" name="Freeform 1234"/>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63" name="Freeform 1235"/>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64" name="Freeform 1236"/>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65" name="Freeform 1237"/>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66" name="Freeform 1238"/>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67" name="Freeform 1239"/>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68" name="Freeform 1240"/>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69" name="Freeform 1241"/>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70" name="Freeform 1242"/>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71" name="Freeform 1243"/>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72" name="Freeform 1244"/>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73" name="Freeform 1245"/>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74" name="Freeform 1246"/>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75" name="Freeform 1247"/>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76" name="Freeform 1248"/>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77" name="Freeform 1249"/>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78" name="Freeform 1250"/>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79" name="Freeform 1251"/>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80" name="Freeform 1252"/>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81" name="Freeform 1253"/>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82" name="Freeform 1254"/>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83" name="Freeform 1255"/>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84" name="Freeform 1256"/>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85" name="Freeform 1257"/>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86" name="Freeform 1258"/>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87" name="Freeform 1259"/>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88" name="Freeform 1260"/>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89" name="Freeform 1261"/>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90" name="Freeform 1262"/>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91" name="Freeform 1263"/>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92" name="Freeform 1264"/>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93" name="Freeform 1265"/>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94" name="Freeform 1266"/>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95" name="Freeform 1267"/>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96" name="Freeform 1268"/>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97" name="Freeform 1269"/>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598" name="Freeform 1270"/>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599" name="Freeform 1271"/>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00" name="Freeform 1272"/>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01" name="Freeform 1273"/>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02" name="Freeform 1274"/>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03" name="Freeform 1275"/>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04" name="Freeform 1276"/>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05" name="Freeform 1277"/>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06" name="Freeform 1278"/>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07" name="Freeform 1279"/>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08" name="Freeform 1280"/>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09" name="Freeform 1281"/>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10" name="Freeform 1282"/>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11" name="Freeform 1283"/>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12" name="Freeform 1284"/>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13" name="Freeform 1285"/>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14" name="Rectangle 1286"/>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0615" name="Group 1287"/>
          <p:cNvGrpSpPr>
            <a:grpSpLocks/>
          </p:cNvGrpSpPr>
          <p:nvPr/>
        </p:nvGrpSpPr>
        <p:grpSpPr bwMode="auto">
          <a:xfrm rot="16200000" flipH="1">
            <a:off x="3644900" y="4601170"/>
            <a:ext cx="198438" cy="2055812"/>
            <a:chOff x="432" y="1760"/>
            <a:chExt cx="125" cy="1295"/>
          </a:xfrm>
        </p:grpSpPr>
        <p:sp>
          <p:nvSpPr>
            <p:cNvPr id="740616" name="Freeform 1288"/>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17" name="Freeform 1289"/>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18" name="Freeform 1290"/>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19" name="Freeform 1291"/>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20" name="Freeform 1292"/>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21" name="Freeform 1293"/>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22" name="Freeform 1294"/>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23" name="Freeform 1295"/>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24" name="Freeform 1296"/>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25" name="Freeform 1297"/>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26" name="Freeform 1298"/>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27" name="Freeform 1299"/>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28" name="Freeform 1300"/>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29" name="Freeform 1301"/>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30" name="Freeform 1302"/>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31" name="Freeform 1303"/>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32" name="Freeform 1304"/>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33" name="Freeform 1305"/>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34" name="Freeform 1306"/>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35" name="Freeform 1307"/>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36" name="Freeform 1308"/>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37" name="Freeform 1309"/>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38" name="Freeform 1310"/>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39" name="Freeform 1311"/>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40" name="Freeform 1312"/>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41" name="Freeform 1313"/>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42" name="Freeform 1314"/>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43" name="Freeform 1315"/>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44" name="Freeform 1316"/>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45" name="Freeform 1317"/>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46" name="Freeform 1318"/>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47" name="Freeform 1319"/>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48" name="Freeform 1320"/>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49" name="Freeform 1321"/>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50" name="Freeform 1322"/>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51" name="Freeform 1323"/>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52" name="Freeform 1324"/>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53" name="Freeform 1325"/>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54" name="Freeform 1326"/>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55" name="Freeform 1327"/>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56" name="Freeform 1328"/>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57" name="Freeform 1329"/>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58" name="Freeform 1330"/>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59" name="Freeform 1331"/>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60" name="Freeform 1332"/>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61" name="Freeform 1333"/>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62" name="Freeform 1334"/>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63" name="Freeform 1335"/>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64" name="Freeform 1336"/>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65" name="Freeform 1337"/>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66" name="Freeform 1338"/>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67" name="Freeform 1339"/>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68" name="Freeform 1340"/>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69" name="Freeform 1341"/>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70" name="Freeform 1342"/>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71" name="Freeform 1343"/>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72" name="Freeform 1344"/>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73" name="Freeform 1345"/>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74" name="Freeform 1346"/>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75" name="Freeform 1347"/>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76" name="Freeform 1348"/>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77" name="Freeform 1349"/>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78" name="Freeform 1350"/>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79" name="Freeform 1351"/>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80" name="Freeform 1352"/>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81" name="Freeform 1353"/>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82" name="Freeform 1354"/>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83" name="Freeform 1355"/>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84" name="Freeform 1356"/>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85" name="Freeform 1357"/>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86" name="Freeform 1358"/>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87" name="Freeform 1359"/>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88" name="Freeform 1360"/>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89" name="Freeform 1361"/>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90" name="Freeform 1362"/>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91" name="Freeform 1363"/>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92" name="Freeform 1364"/>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93" name="Freeform 1365"/>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94" name="Freeform 1366"/>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95" name="Freeform 1367"/>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96" name="Freeform 1368"/>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97" name="Freeform 1369"/>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698" name="Freeform 1370"/>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699" name="Freeform 1371"/>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00" name="Freeform 1372"/>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01" name="Freeform 1373"/>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02" name="Freeform 1374"/>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03" name="Freeform 1375"/>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04" name="Freeform 1376"/>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05" name="Freeform 1377"/>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06" name="Freeform 1378"/>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07" name="Freeform 1379"/>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08" name="Freeform 1380"/>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09" name="Freeform 1381"/>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10" name="Freeform 1382"/>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11" name="Freeform 1383"/>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12" name="Freeform 1384"/>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13" name="Freeform 1385"/>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14" name="Freeform 1386"/>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15" name="Freeform 1387"/>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16" name="Freeform 1388"/>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17" name="Freeform 1389"/>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18" name="Freeform 1390"/>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19" name="Freeform 1391"/>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20" name="Freeform 1392"/>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21" name="Freeform 1393"/>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22" name="Freeform 1394"/>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23" name="Freeform 1395"/>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24" name="Freeform 1396"/>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25" name="Freeform 1397"/>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26" name="Freeform 1398"/>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27" name="Freeform 1399"/>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28" name="Freeform 1400"/>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29" name="Freeform 1401"/>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30" name="Freeform 1402"/>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31" name="Freeform 1403"/>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32" name="Freeform 1404"/>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33" name="Freeform 1405"/>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34" name="Freeform 1406"/>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35" name="Freeform 1407"/>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36" name="Freeform 1408"/>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37" name="Freeform 1409"/>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38" name="Freeform 1410"/>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39" name="Freeform 1411"/>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40" name="Freeform 1412"/>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41" name="Freeform 1413"/>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42" name="Rectangle 1414"/>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0743" name="Group 1415"/>
          <p:cNvGrpSpPr>
            <a:grpSpLocks/>
          </p:cNvGrpSpPr>
          <p:nvPr/>
        </p:nvGrpSpPr>
        <p:grpSpPr bwMode="auto">
          <a:xfrm rot="16200000" flipH="1">
            <a:off x="6073775" y="4612283"/>
            <a:ext cx="198437" cy="2055812"/>
            <a:chOff x="432" y="1760"/>
            <a:chExt cx="125" cy="1295"/>
          </a:xfrm>
        </p:grpSpPr>
        <p:sp>
          <p:nvSpPr>
            <p:cNvPr id="740744" name="Freeform 1416"/>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45" name="Freeform 1417"/>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46" name="Freeform 1418"/>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47" name="Freeform 1419"/>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48" name="Freeform 1420"/>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49" name="Freeform 1421"/>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50" name="Freeform 1422"/>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51" name="Freeform 1423"/>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52" name="Freeform 1424"/>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53" name="Freeform 1425"/>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54" name="Freeform 1426"/>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55" name="Freeform 1427"/>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56" name="Freeform 1428"/>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57" name="Freeform 1429"/>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58" name="Freeform 1430"/>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59" name="Freeform 1431"/>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60" name="Freeform 1432"/>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61" name="Freeform 1433"/>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62" name="Freeform 1434"/>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63" name="Freeform 1435"/>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64" name="Freeform 1436"/>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65" name="Freeform 1437"/>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66" name="Freeform 1438"/>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67" name="Freeform 1439"/>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68" name="Freeform 1440"/>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69" name="Freeform 1441"/>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70" name="Freeform 1442"/>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71" name="Freeform 1443"/>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72" name="Freeform 1444"/>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73" name="Freeform 1445"/>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74" name="Freeform 1446"/>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75" name="Freeform 1447"/>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76" name="Freeform 1448"/>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77" name="Freeform 1449"/>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78" name="Freeform 1450"/>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79" name="Freeform 1451"/>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80" name="Freeform 1452"/>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81" name="Freeform 1453"/>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82" name="Freeform 1454"/>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83" name="Freeform 1455"/>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84" name="Freeform 1456"/>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85" name="Freeform 1457"/>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86" name="Freeform 1458"/>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87" name="Freeform 1459"/>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88" name="Freeform 1460"/>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89" name="Freeform 1461"/>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90" name="Freeform 1462"/>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91" name="Freeform 1463"/>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92" name="Freeform 1464"/>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93" name="Freeform 1465"/>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94" name="Freeform 1466"/>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95" name="Freeform 1467"/>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96" name="Freeform 1468"/>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97" name="Freeform 1469"/>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798" name="Freeform 1470"/>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799" name="Freeform 1471"/>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00" name="Freeform 1472"/>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01" name="Freeform 1473"/>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02" name="Freeform 1474"/>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03" name="Freeform 1475"/>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04" name="Freeform 1476"/>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05" name="Freeform 1477"/>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06" name="Freeform 1478"/>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07" name="Freeform 1479"/>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08" name="Freeform 1480"/>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09" name="Freeform 1481"/>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10" name="Freeform 1482"/>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11" name="Freeform 1483"/>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12" name="Freeform 1484"/>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13" name="Freeform 1485"/>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14" name="Freeform 1486"/>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15" name="Freeform 1487"/>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16" name="Freeform 1488"/>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17" name="Freeform 1489"/>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18" name="Freeform 1490"/>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19" name="Freeform 1491"/>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20" name="Freeform 1492"/>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21" name="Freeform 1493"/>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22" name="Freeform 1494"/>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23" name="Freeform 1495"/>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24" name="Freeform 1496"/>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25" name="Freeform 1497"/>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26" name="Freeform 1498"/>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27" name="Freeform 1499"/>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28" name="Freeform 1500"/>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29" name="Freeform 1501"/>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30" name="Freeform 1502"/>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31" name="Freeform 1503"/>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32" name="Freeform 1504"/>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33" name="Freeform 1505"/>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34" name="Freeform 1506"/>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35" name="Freeform 1507"/>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36" name="Freeform 1508"/>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37" name="Freeform 1509"/>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38" name="Freeform 1510"/>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39" name="Freeform 1511"/>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40" name="Freeform 1512"/>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41" name="Freeform 1513"/>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42" name="Freeform 1514"/>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43" name="Freeform 1515"/>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44" name="Freeform 1516"/>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45" name="Freeform 1517"/>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46" name="Freeform 1518"/>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47" name="Freeform 1519"/>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48" name="Freeform 1520"/>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49" name="Freeform 1521"/>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50" name="Freeform 1522"/>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51" name="Freeform 1523"/>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52" name="Freeform 1524"/>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53" name="Freeform 1525"/>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54" name="Freeform 1526"/>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55" name="Freeform 1527"/>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56" name="Freeform 1528"/>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57" name="Freeform 1529"/>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58" name="Freeform 1530"/>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59" name="Freeform 1531"/>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60" name="Freeform 1532"/>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61" name="Freeform 1533"/>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62" name="Freeform 1534"/>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63" name="Freeform 1535"/>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64" name="Freeform 1536"/>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65" name="Freeform 1537"/>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66" name="Freeform 1538"/>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67" name="Freeform 1539"/>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68" name="Freeform 1540"/>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69" name="Freeform 1541"/>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70" name="Rectangle 1542"/>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0871" name="Group 1543"/>
          <p:cNvGrpSpPr>
            <a:grpSpLocks/>
          </p:cNvGrpSpPr>
          <p:nvPr/>
        </p:nvGrpSpPr>
        <p:grpSpPr bwMode="auto">
          <a:xfrm>
            <a:off x="2532063" y="2173882"/>
            <a:ext cx="198437" cy="1306513"/>
            <a:chOff x="1595" y="1514"/>
            <a:chExt cx="125" cy="823"/>
          </a:xfrm>
        </p:grpSpPr>
        <p:sp>
          <p:nvSpPr>
            <p:cNvPr id="740872" name="Freeform 1544"/>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73" name="Freeform 1545"/>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74" name="Freeform 1546"/>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75" name="Freeform 1547"/>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76" name="Freeform 1548"/>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77" name="Freeform 1549"/>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78" name="Freeform 1550"/>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79" name="Freeform 1551"/>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80" name="Freeform 1552"/>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81" name="Freeform 1553"/>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82" name="Freeform 1554"/>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83" name="Freeform 1555"/>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84" name="Freeform 1556"/>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85" name="Freeform 1557"/>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86" name="Freeform 1558"/>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87" name="Freeform 1559"/>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88" name="Freeform 1560"/>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89" name="Freeform 1561"/>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90" name="Freeform 1562"/>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91" name="Freeform 1563"/>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92" name="Freeform 1564"/>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93" name="Freeform 1565"/>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94" name="Freeform 1566"/>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95" name="Freeform 1567"/>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96" name="Freeform 1568"/>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97" name="Freeform 1569"/>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898" name="Freeform 1570"/>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899" name="Freeform 1571"/>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00" name="Freeform 1572"/>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01" name="Freeform 1573"/>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02" name="Freeform 1574"/>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03" name="Freeform 1575"/>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04" name="Freeform 1576"/>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05" name="Freeform 1577"/>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06" name="Freeform 1578"/>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07" name="Freeform 1579"/>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08" name="Freeform 1580"/>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09" name="Freeform 1581"/>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10" name="Freeform 1582"/>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11" name="Freeform 1583"/>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12" name="Freeform 1584"/>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13" name="Freeform 1585"/>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14" name="Freeform 1586"/>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15" name="Freeform 1587"/>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16" name="Freeform 1588"/>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17" name="Freeform 1589"/>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18" name="Freeform 1590"/>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19" name="Freeform 1591"/>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20" name="Freeform 1592"/>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21" name="Freeform 1593"/>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22" name="Freeform 1594"/>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23" name="Freeform 1595"/>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24" name="Freeform 1596"/>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25" name="Freeform 1597"/>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26" name="Freeform 1598"/>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27" name="Freeform 1599"/>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28" name="Freeform 1600"/>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29" name="Freeform 1601"/>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30" name="Freeform 1602"/>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31" name="Freeform 1603"/>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32" name="Freeform 1604"/>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33" name="Freeform 1605"/>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34" name="Freeform 1606"/>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35" name="Freeform 1607"/>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36" name="Freeform 1608"/>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37" name="Freeform 1609"/>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38" name="Freeform 1610"/>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39" name="Freeform 1611"/>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40" name="Freeform 1612"/>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41" name="Freeform 1613"/>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42" name="Freeform 1614"/>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43" name="Freeform 1615"/>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44" name="Freeform 1616"/>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45" name="Freeform 1617"/>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46" name="Freeform 1618"/>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47" name="Freeform 1619"/>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48" name="Freeform 1620"/>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49" name="Rectangle 1621"/>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0950" name="Group 1622"/>
          <p:cNvGrpSpPr>
            <a:grpSpLocks/>
          </p:cNvGrpSpPr>
          <p:nvPr/>
        </p:nvGrpSpPr>
        <p:grpSpPr bwMode="auto">
          <a:xfrm>
            <a:off x="4940300" y="2126257"/>
            <a:ext cx="198438" cy="1306513"/>
            <a:chOff x="1595" y="1514"/>
            <a:chExt cx="125" cy="823"/>
          </a:xfrm>
        </p:grpSpPr>
        <p:sp>
          <p:nvSpPr>
            <p:cNvPr id="740951" name="Freeform 1623"/>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52" name="Freeform 1624"/>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53" name="Freeform 1625"/>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54" name="Freeform 1626"/>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55" name="Freeform 1627"/>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56" name="Freeform 1628"/>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57" name="Freeform 1629"/>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58" name="Freeform 1630"/>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59" name="Freeform 1631"/>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60" name="Freeform 1632"/>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61" name="Freeform 1633"/>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62" name="Freeform 1634"/>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63" name="Freeform 1635"/>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64" name="Freeform 1636"/>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65" name="Freeform 1637"/>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66" name="Freeform 1638"/>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67" name="Freeform 1639"/>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68" name="Freeform 1640"/>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69" name="Freeform 1641"/>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70" name="Freeform 1642"/>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71" name="Freeform 1643"/>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72" name="Freeform 1644"/>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73" name="Freeform 1645"/>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74" name="Freeform 1646"/>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75" name="Freeform 1647"/>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76" name="Freeform 1648"/>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77" name="Freeform 1649"/>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78" name="Freeform 1650"/>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79" name="Freeform 1651"/>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80" name="Freeform 1652"/>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81" name="Freeform 1653"/>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82" name="Freeform 1654"/>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83" name="Freeform 1655"/>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84" name="Freeform 1656"/>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85" name="Freeform 1657"/>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86" name="Freeform 1658"/>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87" name="Freeform 1659"/>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88" name="Freeform 1660"/>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89" name="Freeform 1661"/>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90" name="Freeform 1662"/>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91" name="Freeform 1663"/>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92" name="Freeform 1664"/>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93" name="Freeform 1665"/>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94" name="Freeform 1666"/>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95" name="Freeform 1667"/>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96" name="Freeform 1668"/>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97" name="Freeform 1669"/>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0998" name="Freeform 1670"/>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0999" name="Freeform 1671"/>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00" name="Freeform 1672"/>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01" name="Freeform 1673"/>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02" name="Freeform 1674"/>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03" name="Freeform 1675"/>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04" name="Freeform 1676"/>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05" name="Freeform 1677"/>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06" name="Freeform 1678"/>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07" name="Freeform 1679"/>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08" name="Freeform 1680"/>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09" name="Freeform 1681"/>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10" name="Freeform 1682"/>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11" name="Freeform 1683"/>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12" name="Freeform 1684"/>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13" name="Freeform 1685"/>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14" name="Freeform 1686"/>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15" name="Freeform 1687"/>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16" name="Freeform 1688"/>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17" name="Freeform 1689"/>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18" name="Freeform 1690"/>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19" name="Freeform 1691"/>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20" name="Freeform 1692"/>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21" name="Freeform 1693"/>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22" name="Freeform 1694"/>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23" name="Freeform 1695"/>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24" name="Freeform 1696"/>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25" name="Freeform 1697"/>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26" name="Freeform 1698"/>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27" name="Freeform 1699"/>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28" name="Rectangle 1700"/>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1029" name="Group 1701"/>
          <p:cNvGrpSpPr>
            <a:grpSpLocks/>
          </p:cNvGrpSpPr>
          <p:nvPr/>
        </p:nvGrpSpPr>
        <p:grpSpPr bwMode="auto">
          <a:xfrm>
            <a:off x="7339013" y="2126257"/>
            <a:ext cx="198437" cy="1306513"/>
            <a:chOff x="1595" y="1514"/>
            <a:chExt cx="125" cy="823"/>
          </a:xfrm>
        </p:grpSpPr>
        <p:sp>
          <p:nvSpPr>
            <p:cNvPr id="741030" name="Freeform 1702"/>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31" name="Freeform 1703"/>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32" name="Freeform 1704"/>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33" name="Freeform 1705"/>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34" name="Freeform 1706"/>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35" name="Freeform 1707"/>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36" name="Freeform 1708"/>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37" name="Freeform 1709"/>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38" name="Freeform 1710"/>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39" name="Freeform 1711"/>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40" name="Freeform 1712"/>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41" name="Freeform 1713"/>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42" name="Freeform 1714"/>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43" name="Freeform 1715"/>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44" name="Freeform 1716"/>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45" name="Freeform 1717"/>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46" name="Freeform 1718"/>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47" name="Freeform 1719"/>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48" name="Freeform 1720"/>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49" name="Freeform 1721"/>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50" name="Freeform 1722"/>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51" name="Freeform 1723"/>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52" name="Freeform 1724"/>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53" name="Freeform 1725"/>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54" name="Freeform 1726"/>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55" name="Freeform 1727"/>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56" name="Freeform 1728"/>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57" name="Freeform 1729"/>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58" name="Freeform 1730"/>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59" name="Freeform 1731"/>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60" name="Freeform 1732"/>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61" name="Freeform 1733"/>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62" name="Freeform 1734"/>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63" name="Freeform 1735"/>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64" name="Freeform 1736"/>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65" name="Freeform 1737"/>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66" name="Freeform 1738"/>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67" name="Freeform 1739"/>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68" name="Freeform 1740"/>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69" name="Freeform 1741"/>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70" name="Freeform 1742"/>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71" name="Freeform 1743"/>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72" name="Freeform 1744"/>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73" name="Freeform 1745"/>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74" name="Freeform 1746"/>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75" name="Freeform 1747"/>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76" name="Freeform 1748"/>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77" name="Freeform 1749"/>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78" name="Freeform 1750"/>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79" name="Freeform 1751"/>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80" name="Freeform 1752"/>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81" name="Freeform 1753"/>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82" name="Freeform 1754"/>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83" name="Freeform 1755"/>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84" name="Freeform 1756"/>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85" name="Freeform 1757"/>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86" name="Freeform 1758"/>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87" name="Freeform 1759"/>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88" name="Freeform 1760"/>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89" name="Freeform 1761"/>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90" name="Freeform 1762"/>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91" name="Freeform 1763"/>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92" name="Freeform 1764"/>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93" name="Freeform 1765"/>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94" name="Freeform 1766"/>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95" name="Freeform 1767"/>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96" name="Freeform 1768"/>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97" name="Freeform 1769"/>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098" name="Freeform 1770"/>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099" name="Freeform 1771"/>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00" name="Freeform 1772"/>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01" name="Freeform 1773"/>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02" name="Freeform 1774"/>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03" name="Freeform 1775"/>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04" name="Freeform 1776"/>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05" name="Freeform 1777"/>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06" name="Freeform 1778"/>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07" name="Rectangle 1779"/>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1108" name="Group 1780"/>
          <p:cNvGrpSpPr>
            <a:grpSpLocks/>
          </p:cNvGrpSpPr>
          <p:nvPr/>
        </p:nvGrpSpPr>
        <p:grpSpPr bwMode="auto">
          <a:xfrm rot="10800000">
            <a:off x="2117725" y="4191595"/>
            <a:ext cx="198438" cy="1306512"/>
            <a:chOff x="1595" y="1514"/>
            <a:chExt cx="125" cy="823"/>
          </a:xfrm>
        </p:grpSpPr>
        <p:sp>
          <p:nvSpPr>
            <p:cNvPr id="741109" name="Freeform 1781"/>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10" name="Freeform 1782"/>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11" name="Freeform 1783"/>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12" name="Freeform 1784"/>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13" name="Freeform 1785"/>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14" name="Freeform 1786"/>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15" name="Freeform 1787"/>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16" name="Freeform 1788"/>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17" name="Freeform 1789"/>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18" name="Freeform 1790"/>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19" name="Freeform 1791"/>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20" name="Freeform 1792"/>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21" name="Freeform 1793"/>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22" name="Freeform 1794"/>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23" name="Freeform 1795"/>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24" name="Freeform 1796"/>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25" name="Freeform 1797"/>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26" name="Freeform 1798"/>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27" name="Freeform 1799"/>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28" name="Freeform 1800"/>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29" name="Freeform 1801"/>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30" name="Freeform 1802"/>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31" name="Freeform 1803"/>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32" name="Freeform 1804"/>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33" name="Freeform 1805"/>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34" name="Freeform 1806"/>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35" name="Freeform 1807"/>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36" name="Freeform 1808"/>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37" name="Freeform 1809"/>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38" name="Freeform 1810"/>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39" name="Freeform 1811"/>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40" name="Freeform 1812"/>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41" name="Freeform 1813"/>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42" name="Freeform 1814"/>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43" name="Freeform 1815"/>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44" name="Freeform 1816"/>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45" name="Freeform 1817"/>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46" name="Freeform 1818"/>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47" name="Freeform 1819"/>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48" name="Freeform 1820"/>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49" name="Freeform 1821"/>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50" name="Freeform 1822"/>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51" name="Freeform 1823"/>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52" name="Freeform 1824"/>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53" name="Freeform 1825"/>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54" name="Freeform 1826"/>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55" name="Freeform 1827"/>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56" name="Freeform 1828"/>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57" name="Freeform 1829"/>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58" name="Freeform 1830"/>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59" name="Freeform 1831"/>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60" name="Freeform 1832"/>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61" name="Freeform 1833"/>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62" name="Freeform 1834"/>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63" name="Freeform 1835"/>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64" name="Freeform 1836"/>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65" name="Freeform 1837"/>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66" name="Freeform 1838"/>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67" name="Freeform 1839"/>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68" name="Freeform 1840"/>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69" name="Freeform 1841"/>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70" name="Freeform 1842"/>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71" name="Freeform 1843"/>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72" name="Freeform 1844"/>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73" name="Freeform 1845"/>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74" name="Freeform 1846"/>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75" name="Freeform 1847"/>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76" name="Freeform 1848"/>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77" name="Freeform 1849"/>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78" name="Freeform 1850"/>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79" name="Freeform 1851"/>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80" name="Freeform 1852"/>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81" name="Freeform 1853"/>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82" name="Freeform 1854"/>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83" name="Freeform 1855"/>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84" name="Freeform 1856"/>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85" name="Freeform 1857"/>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86" name="Rectangle 1858"/>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1187" name="Group 1859"/>
          <p:cNvGrpSpPr>
            <a:grpSpLocks/>
          </p:cNvGrpSpPr>
          <p:nvPr/>
        </p:nvGrpSpPr>
        <p:grpSpPr bwMode="auto">
          <a:xfrm rot="10800000">
            <a:off x="4525963" y="4143970"/>
            <a:ext cx="198437" cy="1306512"/>
            <a:chOff x="1595" y="1514"/>
            <a:chExt cx="125" cy="823"/>
          </a:xfrm>
        </p:grpSpPr>
        <p:sp>
          <p:nvSpPr>
            <p:cNvPr id="741188" name="Freeform 1860"/>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89" name="Freeform 1861"/>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90" name="Freeform 1862"/>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91" name="Freeform 1863"/>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92" name="Freeform 1864"/>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93" name="Freeform 1865"/>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94" name="Freeform 1866"/>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95" name="Freeform 1867"/>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96" name="Freeform 1868"/>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97" name="Freeform 1869"/>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198" name="Freeform 1870"/>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199" name="Freeform 1871"/>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00" name="Freeform 1872"/>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01" name="Freeform 1873"/>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02" name="Freeform 1874"/>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03" name="Freeform 1875"/>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04" name="Freeform 1876"/>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05" name="Freeform 1877"/>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06" name="Freeform 1878"/>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07" name="Freeform 1879"/>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08" name="Freeform 1880"/>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09" name="Freeform 1881"/>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10" name="Freeform 1882"/>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11" name="Freeform 1883"/>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12" name="Freeform 1884"/>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13" name="Freeform 1885"/>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14" name="Freeform 1886"/>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15" name="Freeform 1887"/>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16" name="Freeform 1888"/>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17" name="Freeform 1889"/>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18" name="Freeform 1890"/>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19" name="Freeform 1891"/>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20" name="Freeform 1892"/>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21" name="Freeform 1893"/>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22" name="Freeform 1894"/>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23" name="Freeform 1895"/>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24" name="Freeform 1896"/>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25" name="Freeform 1897"/>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26" name="Freeform 1898"/>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27" name="Freeform 1899"/>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28" name="Freeform 1900"/>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29" name="Freeform 1901"/>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30" name="Freeform 1902"/>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31" name="Freeform 1903"/>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32" name="Freeform 1904"/>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33" name="Freeform 1905"/>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34" name="Freeform 1906"/>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35" name="Freeform 1907"/>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36" name="Freeform 1908"/>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37" name="Freeform 1909"/>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38" name="Freeform 1910"/>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39" name="Freeform 1911"/>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40" name="Freeform 1912"/>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41" name="Freeform 1913"/>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42" name="Freeform 1914"/>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43" name="Freeform 1915"/>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44" name="Freeform 1916"/>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45" name="Freeform 1917"/>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46" name="Freeform 1918"/>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47" name="Freeform 1919"/>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48" name="Freeform 1920"/>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49" name="Freeform 1921"/>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50" name="Freeform 1922"/>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51" name="Freeform 1923"/>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52" name="Freeform 1924"/>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53" name="Freeform 1925"/>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54" name="Freeform 1926"/>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55" name="Freeform 1927"/>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56" name="Freeform 1928"/>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57" name="Freeform 1929"/>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58" name="Freeform 1930"/>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59" name="Freeform 1931"/>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60" name="Freeform 1932"/>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61" name="Freeform 1933"/>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62" name="Freeform 1934"/>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63" name="Freeform 1935"/>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64" name="Freeform 1936"/>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65" name="Rectangle 1937"/>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1266" name="Group 1938"/>
          <p:cNvGrpSpPr>
            <a:grpSpLocks/>
          </p:cNvGrpSpPr>
          <p:nvPr/>
        </p:nvGrpSpPr>
        <p:grpSpPr bwMode="auto">
          <a:xfrm rot="10800000">
            <a:off x="6924675" y="4143970"/>
            <a:ext cx="198438" cy="1306512"/>
            <a:chOff x="1595" y="1514"/>
            <a:chExt cx="125" cy="823"/>
          </a:xfrm>
        </p:grpSpPr>
        <p:sp>
          <p:nvSpPr>
            <p:cNvPr id="741267" name="Freeform 1939"/>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68" name="Freeform 1940"/>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69" name="Freeform 1941"/>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70" name="Freeform 1942"/>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71" name="Freeform 1943"/>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72" name="Freeform 1944"/>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73" name="Freeform 1945"/>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74" name="Freeform 1946"/>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75" name="Freeform 1947"/>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76" name="Freeform 1948"/>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77" name="Freeform 1949"/>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78" name="Freeform 1950"/>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79" name="Freeform 1951"/>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80" name="Freeform 1952"/>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81" name="Freeform 1953"/>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82" name="Freeform 1954"/>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83" name="Freeform 1955"/>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84" name="Freeform 1956"/>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85" name="Freeform 1957"/>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86" name="Freeform 1958"/>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87" name="Freeform 1959"/>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88" name="Freeform 1960"/>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89" name="Freeform 1961"/>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90" name="Freeform 1962"/>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91" name="Freeform 1963"/>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92" name="Freeform 1964"/>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93" name="Freeform 1965"/>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94" name="Freeform 1966"/>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95" name="Freeform 1967"/>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96" name="Freeform 1968"/>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97" name="Freeform 1969"/>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298" name="Freeform 1970"/>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299" name="Freeform 1971"/>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00" name="Freeform 1972"/>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01" name="Freeform 1973"/>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02" name="Freeform 1974"/>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03" name="Freeform 1975"/>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04" name="Freeform 1976"/>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05" name="Freeform 1977"/>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06" name="Freeform 1978"/>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07" name="Freeform 1979"/>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08" name="Freeform 1980"/>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09" name="Freeform 1981"/>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10" name="Freeform 1982"/>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11" name="Freeform 1983"/>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12" name="Freeform 1984"/>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13" name="Freeform 1985"/>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14" name="Freeform 1986"/>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15" name="Freeform 1987"/>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16" name="Freeform 1988"/>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17" name="Freeform 1989"/>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18" name="Freeform 1990"/>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19" name="Freeform 1991"/>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20" name="Freeform 1992"/>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21" name="Freeform 1993"/>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22" name="Freeform 1994"/>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23" name="Freeform 1995"/>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24" name="Freeform 1996"/>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25" name="Freeform 1997"/>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26" name="Freeform 1998"/>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27" name="Freeform 1999"/>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28" name="Freeform 2000"/>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29" name="Freeform 2001"/>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30" name="Freeform 2002"/>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31" name="Freeform 2003"/>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32" name="Freeform 2004"/>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33" name="Freeform 2005"/>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34" name="Freeform 2006"/>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35" name="Freeform 2007"/>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36" name="Freeform 2008"/>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37" name="Freeform 2009"/>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38" name="Freeform 2010"/>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39" name="Freeform 2011"/>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40" name="Freeform 2012"/>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41" name="Freeform 2013"/>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42" name="Freeform 2014"/>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43" name="Freeform 2015"/>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44" name="Rectangle 2016"/>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1345" name="Group 2017"/>
          <p:cNvGrpSpPr>
            <a:grpSpLocks/>
          </p:cNvGrpSpPr>
          <p:nvPr/>
        </p:nvGrpSpPr>
        <p:grpSpPr bwMode="auto">
          <a:xfrm>
            <a:off x="1949450" y="1302345"/>
            <a:ext cx="5788025" cy="5006975"/>
            <a:chOff x="1326" y="1061"/>
            <a:chExt cx="3646" cy="3154"/>
          </a:xfrm>
        </p:grpSpPr>
        <p:sp>
          <p:nvSpPr>
            <p:cNvPr id="741346" name="Rectangle 2018"/>
            <p:cNvSpPr>
              <a:spLocks noChangeArrowheads="1"/>
            </p:cNvSpPr>
            <p:nvPr/>
          </p:nvSpPr>
          <p:spPr bwMode="auto">
            <a:xfrm rot="5400000">
              <a:off x="1829" y="827"/>
              <a:ext cx="2669" cy="3603"/>
            </a:xfrm>
            <a:prstGeom prst="rect">
              <a:avLst/>
            </a:prstGeom>
            <a:gradFill rotWithShape="1">
              <a:gsLst>
                <a:gs pos="0">
                  <a:srgbClr val="CBCBCB"/>
                </a:gs>
                <a:gs pos="100000">
                  <a:srgbClr val="808080"/>
                </a:gs>
              </a:gsLst>
              <a:lin ang="18900000" scaled="1"/>
            </a:gra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ltLang="en-US"/>
            </a:p>
          </p:txBody>
        </p:sp>
        <p:sp>
          <p:nvSpPr>
            <p:cNvPr id="741347" name="Freeform 2019"/>
            <p:cNvSpPr>
              <a:spLocks/>
            </p:cNvSpPr>
            <p:nvPr/>
          </p:nvSpPr>
          <p:spPr bwMode="auto">
            <a:xfrm>
              <a:off x="4951" y="2729"/>
              <a:ext cx="4" cy="1261"/>
            </a:xfrm>
            <a:custGeom>
              <a:avLst/>
              <a:gdLst>
                <a:gd name="T0" fmla="*/ 0 w 14"/>
                <a:gd name="T1" fmla="*/ 7329 h 7329"/>
                <a:gd name="T2" fmla="*/ 14 w 14"/>
                <a:gd name="T3" fmla="*/ 7329 h 7329"/>
                <a:gd name="T4" fmla="*/ 0 w 14"/>
                <a:gd name="T5" fmla="*/ 0 h 7329"/>
                <a:gd name="T6" fmla="*/ 0 w 14"/>
                <a:gd name="T7" fmla="*/ 7329 h 7329"/>
              </a:gdLst>
              <a:ahLst/>
              <a:cxnLst>
                <a:cxn ang="0">
                  <a:pos x="T0" y="T1"/>
                </a:cxn>
                <a:cxn ang="0">
                  <a:pos x="T2" y="T3"/>
                </a:cxn>
                <a:cxn ang="0">
                  <a:pos x="T4" y="T5"/>
                </a:cxn>
                <a:cxn ang="0">
                  <a:pos x="T6" y="T7"/>
                </a:cxn>
              </a:cxnLst>
              <a:rect l="0" t="0" r="r" b="b"/>
              <a:pathLst>
                <a:path w="14" h="7329">
                  <a:moveTo>
                    <a:pt x="0" y="7329"/>
                  </a:moveTo>
                  <a:lnTo>
                    <a:pt x="14" y="7329"/>
                  </a:lnTo>
                  <a:lnTo>
                    <a:pt x="0" y="0"/>
                  </a:lnTo>
                  <a:lnTo>
                    <a:pt x="0"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48" name="Freeform 2020"/>
            <p:cNvSpPr>
              <a:spLocks/>
            </p:cNvSpPr>
            <p:nvPr/>
          </p:nvSpPr>
          <p:spPr bwMode="auto">
            <a:xfrm>
              <a:off x="4951" y="2729"/>
              <a:ext cx="4" cy="1261"/>
            </a:xfrm>
            <a:custGeom>
              <a:avLst/>
              <a:gdLst>
                <a:gd name="T0" fmla="*/ 14 w 14"/>
                <a:gd name="T1" fmla="*/ 7329 h 7329"/>
                <a:gd name="T2" fmla="*/ 0 w 14"/>
                <a:gd name="T3" fmla="*/ 0 h 7329"/>
                <a:gd name="T4" fmla="*/ 14 w 14"/>
                <a:gd name="T5" fmla="*/ 0 h 7329"/>
                <a:gd name="T6" fmla="*/ 14 w 14"/>
                <a:gd name="T7" fmla="*/ 7329 h 7329"/>
              </a:gdLst>
              <a:ahLst/>
              <a:cxnLst>
                <a:cxn ang="0">
                  <a:pos x="T0" y="T1"/>
                </a:cxn>
                <a:cxn ang="0">
                  <a:pos x="T2" y="T3"/>
                </a:cxn>
                <a:cxn ang="0">
                  <a:pos x="T4" y="T5"/>
                </a:cxn>
                <a:cxn ang="0">
                  <a:pos x="T6" y="T7"/>
                </a:cxn>
              </a:cxnLst>
              <a:rect l="0" t="0" r="r" b="b"/>
              <a:pathLst>
                <a:path w="14" h="7329">
                  <a:moveTo>
                    <a:pt x="14" y="7329"/>
                  </a:moveTo>
                  <a:lnTo>
                    <a:pt x="0" y="0"/>
                  </a:lnTo>
                  <a:lnTo>
                    <a:pt x="14" y="0"/>
                  </a:lnTo>
                  <a:lnTo>
                    <a:pt x="14"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49" name="Rectangle 2021"/>
            <p:cNvSpPr>
              <a:spLocks noChangeArrowheads="1"/>
            </p:cNvSpPr>
            <p:nvPr/>
          </p:nvSpPr>
          <p:spPr bwMode="auto">
            <a:xfrm>
              <a:off x="4951" y="2729"/>
              <a:ext cx="4" cy="12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50" name="Freeform 2022"/>
            <p:cNvSpPr>
              <a:spLocks/>
            </p:cNvSpPr>
            <p:nvPr/>
          </p:nvSpPr>
          <p:spPr bwMode="auto">
            <a:xfrm>
              <a:off x="4951" y="2667"/>
              <a:ext cx="4" cy="62"/>
            </a:xfrm>
            <a:custGeom>
              <a:avLst/>
              <a:gdLst>
                <a:gd name="T0" fmla="*/ 0 w 14"/>
                <a:gd name="T1" fmla="*/ 365 h 365"/>
                <a:gd name="T2" fmla="*/ 14 w 14"/>
                <a:gd name="T3" fmla="*/ 365 h 365"/>
                <a:gd name="T4" fmla="*/ 0 w 14"/>
                <a:gd name="T5" fmla="*/ 0 h 365"/>
                <a:gd name="T6" fmla="*/ 0 w 14"/>
                <a:gd name="T7" fmla="*/ 365 h 365"/>
              </a:gdLst>
              <a:ahLst/>
              <a:cxnLst>
                <a:cxn ang="0">
                  <a:pos x="T0" y="T1"/>
                </a:cxn>
                <a:cxn ang="0">
                  <a:pos x="T2" y="T3"/>
                </a:cxn>
                <a:cxn ang="0">
                  <a:pos x="T4" y="T5"/>
                </a:cxn>
                <a:cxn ang="0">
                  <a:pos x="T6" y="T7"/>
                </a:cxn>
              </a:cxnLst>
              <a:rect l="0" t="0" r="r" b="b"/>
              <a:pathLst>
                <a:path w="14" h="365">
                  <a:moveTo>
                    <a:pt x="0" y="365"/>
                  </a:moveTo>
                  <a:lnTo>
                    <a:pt x="14" y="365"/>
                  </a:lnTo>
                  <a:lnTo>
                    <a:pt x="0" y="0"/>
                  </a:lnTo>
                  <a:lnTo>
                    <a:pt x="0"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51" name="Freeform 2023"/>
            <p:cNvSpPr>
              <a:spLocks/>
            </p:cNvSpPr>
            <p:nvPr/>
          </p:nvSpPr>
          <p:spPr bwMode="auto">
            <a:xfrm>
              <a:off x="4951" y="2667"/>
              <a:ext cx="4" cy="62"/>
            </a:xfrm>
            <a:custGeom>
              <a:avLst/>
              <a:gdLst>
                <a:gd name="T0" fmla="*/ 14 w 14"/>
                <a:gd name="T1" fmla="*/ 365 h 365"/>
                <a:gd name="T2" fmla="*/ 0 w 14"/>
                <a:gd name="T3" fmla="*/ 0 h 365"/>
                <a:gd name="T4" fmla="*/ 14 w 14"/>
                <a:gd name="T5" fmla="*/ 0 h 365"/>
                <a:gd name="T6" fmla="*/ 14 w 14"/>
                <a:gd name="T7" fmla="*/ 365 h 365"/>
              </a:gdLst>
              <a:ahLst/>
              <a:cxnLst>
                <a:cxn ang="0">
                  <a:pos x="T0" y="T1"/>
                </a:cxn>
                <a:cxn ang="0">
                  <a:pos x="T2" y="T3"/>
                </a:cxn>
                <a:cxn ang="0">
                  <a:pos x="T4" y="T5"/>
                </a:cxn>
                <a:cxn ang="0">
                  <a:pos x="T6" y="T7"/>
                </a:cxn>
              </a:cxnLst>
              <a:rect l="0" t="0" r="r" b="b"/>
              <a:pathLst>
                <a:path w="14" h="365">
                  <a:moveTo>
                    <a:pt x="14" y="365"/>
                  </a:moveTo>
                  <a:lnTo>
                    <a:pt x="0" y="0"/>
                  </a:lnTo>
                  <a:lnTo>
                    <a:pt x="14" y="0"/>
                  </a:lnTo>
                  <a:lnTo>
                    <a:pt x="14"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52" name="Rectangle 2024"/>
            <p:cNvSpPr>
              <a:spLocks noChangeArrowheads="1"/>
            </p:cNvSpPr>
            <p:nvPr/>
          </p:nvSpPr>
          <p:spPr bwMode="auto">
            <a:xfrm>
              <a:off x="4951" y="2667"/>
              <a:ext cx="4" cy="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53" name="Freeform 2025"/>
            <p:cNvSpPr>
              <a:spLocks/>
            </p:cNvSpPr>
            <p:nvPr/>
          </p:nvSpPr>
          <p:spPr bwMode="auto">
            <a:xfrm>
              <a:off x="4937" y="2632"/>
              <a:ext cx="14" cy="7"/>
            </a:xfrm>
            <a:custGeom>
              <a:avLst/>
              <a:gdLst>
                <a:gd name="T0" fmla="*/ 70 w 70"/>
                <a:gd name="T1" fmla="*/ 0 h 29"/>
                <a:gd name="T2" fmla="*/ 70 w 70"/>
                <a:gd name="T3" fmla="*/ 14 h 29"/>
                <a:gd name="T4" fmla="*/ 0 w 70"/>
                <a:gd name="T5" fmla="*/ 29 h 29"/>
                <a:gd name="T6" fmla="*/ 70 w 70"/>
                <a:gd name="T7" fmla="*/ 0 h 29"/>
              </a:gdLst>
              <a:ahLst/>
              <a:cxnLst>
                <a:cxn ang="0">
                  <a:pos x="T0" y="T1"/>
                </a:cxn>
                <a:cxn ang="0">
                  <a:pos x="T2" y="T3"/>
                </a:cxn>
                <a:cxn ang="0">
                  <a:pos x="T4" y="T5"/>
                </a:cxn>
                <a:cxn ang="0">
                  <a:pos x="T6" y="T7"/>
                </a:cxn>
              </a:cxnLst>
              <a:rect l="0" t="0" r="r" b="b"/>
              <a:pathLst>
                <a:path w="70" h="29">
                  <a:moveTo>
                    <a:pt x="70" y="0"/>
                  </a:moveTo>
                  <a:lnTo>
                    <a:pt x="70" y="14"/>
                  </a:lnTo>
                  <a:lnTo>
                    <a:pt x="0" y="29"/>
                  </a:lnTo>
                  <a:lnTo>
                    <a:pt x="7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54" name="Freeform 2026"/>
            <p:cNvSpPr>
              <a:spLocks/>
            </p:cNvSpPr>
            <p:nvPr/>
          </p:nvSpPr>
          <p:spPr bwMode="auto">
            <a:xfrm>
              <a:off x="4937" y="2636"/>
              <a:ext cx="14" cy="3"/>
            </a:xfrm>
            <a:custGeom>
              <a:avLst/>
              <a:gdLst>
                <a:gd name="T0" fmla="*/ 70 w 70"/>
                <a:gd name="T1" fmla="*/ 0 h 26"/>
                <a:gd name="T2" fmla="*/ 0 w 70"/>
                <a:gd name="T3" fmla="*/ 15 h 26"/>
                <a:gd name="T4" fmla="*/ 10 w 70"/>
                <a:gd name="T5" fmla="*/ 26 h 26"/>
                <a:gd name="T6" fmla="*/ 70 w 70"/>
                <a:gd name="T7" fmla="*/ 0 h 26"/>
              </a:gdLst>
              <a:ahLst/>
              <a:cxnLst>
                <a:cxn ang="0">
                  <a:pos x="T0" y="T1"/>
                </a:cxn>
                <a:cxn ang="0">
                  <a:pos x="T2" y="T3"/>
                </a:cxn>
                <a:cxn ang="0">
                  <a:pos x="T4" y="T5"/>
                </a:cxn>
                <a:cxn ang="0">
                  <a:pos x="T6" y="T7"/>
                </a:cxn>
              </a:cxnLst>
              <a:rect l="0" t="0" r="r" b="b"/>
              <a:pathLst>
                <a:path w="70" h="26">
                  <a:moveTo>
                    <a:pt x="70" y="0"/>
                  </a:moveTo>
                  <a:lnTo>
                    <a:pt x="0" y="15"/>
                  </a:lnTo>
                  <a:lnTo>
                    <a:pt x="10" y="26"/>
                  </a:lnTo>
                  <a:lnTo>
                    <a:pt x="7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55" name="Freeform 2027"/>
            <p:cNvSpPr>
              <a:spLocks/>
            </p:cNvSpPr>
            <p:nvPr/>
          </p:nvSpPr>
          <p:spPr bwMode="auto">
            <a:xfrm>
              <a:off x="4937" y="2632"/>
              <a:ext cx="14" cy="7"/>
            </a:xfrm>
            <a:custGeom>
              <a:avLst/>
              <a:gdLst>
                <a:gd name="T0" fmla="*/ 70 w 70"/>
                <a:gd name="T1" fmla="*/ 0 h 40"/>
                <a:gd name="T2" fmla="*/ 70 w 70"/>
                <a:gd name="T3" fmla="*/ 14 h 40"/>
                <a:gd name="T4" fmla="*/ 10 w 70"/>
                <a:gd name="T5" fmla="*/ 40 h 40"/>
                <a:gd name="T6" fmla="*/ 0 w 70"/>
                <a:gd name="T7" fmla="*/ 29 h 40"/>
                <a:gd name="T8" fmla="*/ 70 w 70"/>
                <a:gd name="T9" fmla="*/ 0 h 40"/>
              </a:gdLst>
              <a:ahLst/>
              <a:cxnLst>
                <a:cxn ang="0">
                  <a:pos x="T0" y="T1"/>
                </a:cxn>
                <a:cxn ang="0">
                  <a:pos x="T2" y="T3"/>
                </a:cxn>
                <a:cxn ang="0">
                  <a:pos x="T4" y="T5"/>
                </a:cxn>
                <a:cxn ang="0">
                  <a:pos x="T6" y="T7"/>
                </a:cxn>
                <a:cxn ang="0">
                  <a:pos x="T8" y="T9"/>
                </a:cxn>
              </a:cxnLst>
              <a:rect l="0" t="0" r="r" b="b"/>
              <a:pathLst>
                <a:path w="70" h="40">
                  <a:moveTo>
                    <a:pt x="70" y="0"/>
                  </a:moveTo>
                  <a:lnTo>
                    <a:pt x="70" y="14"/>
                  </a:lnTo>
                  <a:lnTo>
                    <a:pt x="10" y="40"/>
                  </a:lnTo>
                  <a:lnTo>
                    <a:pt x="0" y="29"/>
                  </a:lnTo>
                  <a:lnTo>
                    <a:pt x="7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56" name="Freeform 2028"/>
            <p:cNvSpPr>
              <a:spLocks/>
            </p:cNvSpPr>
            <p:nvPr/>
          </p:nvSpPr>
          <p:spPr bwMode="auto">
            <a:xfrm>
              <a:off x="4934" y="2639"/>
              <a:ext cx="7" cy="12"/>
            </a:xfrm>
            <a:custGeom>
              <a:avLst/>
              <a:gdLst>
                <a:gd name="T0" fmla="*/ 29 w 39"/>
                <a:gd name="T1" fmla="*/ 0 h 72"/>
                <a:gd name="T2" fmla="*/ 39 w 39"/>
                <a:gd name="T3" fmla="*/ 11 h 72"/>
                <a:gd name="T4" fmla="*/ 0 w 39"/>
                <a:gd name="T5" fmla="*/ 72 h 72"/>
                <a:gd name="T6" fmla="*/ 29 w 39"/>
                <a:gd name="T7" fmla="*/ 0 h 72"/>
              </a:gdLst>
              <a:ahLst/>
              <a:cxnLst>
                <a:cxn ang="0">
                  <a:pos x="T0" y="T1"/>
                </a:cxn>
                <a:cxn ang="0">
                  <a:pos x="T2" y="T3"/>
                </a:cxn>
                <a:cxn ang="0">
                  <a:pos x="T4" y="T5"/>
                </a:cxn>
                <a:cxn ang="0">
                  <a:pos x="T6" y="T7"/>
                </a:cxn>
              </a:cxnLst>
              <a:rect l="0" t="0" r="r" b="b"/>
              <a:pathLst>
                <a:path w="39" h="72">
                  <a:moveTo>
                    <a:pt x="29" y="0"/>
                  </a:moveTo>
                  <a:lnTo>
                    <a:pt x="39" y="11"/>
                  </a:lnTo>
                  <a:lnTo>
                    <a:pt x="0" y="72"/>
                  </a:lnTo>
                  <a:lnTo>
                    <a:pt x="2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57" name="Freeform 2029"/>
            <p:cNvSpPr>
              <a:spLocks/>
            </p:cNvSpPr>
            <p:nvPr/>
          </p:nvSpPr>
          <p:spPr bwMode="auto">
            <a:xfrm>
              <a:off x="4934" y="2639"/>
              <a:ext cx="7" cy="12"/>
            </a:xfrm>
            <a:custGeom>
              <a:avLst/>
              <a:gdLst>
                <a:gd name="T0" fmla="*/ 39 w 39"/>
                <a:gd name="T1" fmla="*/ 0 h 61"/>
                <a:gd name="T2" fmla="*/ 0 w 39"/>
                <a:gd name="T3" fmla="*/ 61 h 61"/>
                <a:gd name="T4" fmla="*/ 13 w 39"/>
                <a:gd name="T5" fmla="*/ 61 h 61"/>
                <a:gd name="T6" fmla="*/ 39 w 39"/>
                <a:gd name="T7" fmla="*/ 0 h 61"/>
              </a:gdLst>
              <a:ahLst/>
              <a:cxnLst>
                <a:cxn ang="0">
                  <a:pos x="T0" y="T1"/>
                </a:cxn>
                <a:cxn ang="0">
                  <a:pos x="T2" y="T3"/>
                </a:cxn>
                <a:cxn ang="0">
                  <a:pos x="T4" y="T5"/>
                </a:cxn>
                <a:cxn ang="0">
                  <a:pos x="T6" y="T7"/>
                </a:cxn>
              </a:cxnLst>
              <a:rect l="0" t="0" r="r" b="b"/>
              <a:pathLst>
                <a:path w="39" h="61">
                  <a:moveTo>
                    <a:pt x="39" y="0"/>
                  </a:moveTo>
                  <a:lnTo>
                    <a:pt x="0" y="61"/>
                  </a:lnTo>
                  <a:lnTo>
                    <a:pt x="13" y="61"/>
                  </a:lnTo>
                  <a:lnTo>
                    <a:pt x="3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58" name="Freeform 2030"/>
            <p:cNvSpPr>
              <a:spLocks/>
            </p:cNvSpPr>
            <p:nvPr/>
          </p:nvSpPr>
          <p:spPr bwMode="auto">
            <a:xfrm>
              <a:off x="4934" y="2639"/>
              <a:ext cx="7" cy="12"/>
            </a:xfrm>
            <a:custGeom>
              <a:avLst/>
              <a:gdLst>
                <a:gd name="T0" fmla="*/ 29 w 39"/>
                <a:gd name="T1" fmla="*/ 0 h 72"/>
                <a:gd name="T2" fmla="*/ 39 w 39"/>
                <a:gd name="T3" fmla="*/ 11 h 72"/>
                <a:gd name="T4" fmla="*/ 13 w 39"/>
                <a:gd name="T5" fmla="*/ 72 h 72"/>
                <a:gd name="T6" fmla="*/ 0 w 39"/>
                <a:gd name="T7" fmla="*/ 72 h 72"/>
                <a:gd name="T8" fmla="*/ 29 w 39"/>
                <a:gd name="T9" fmla="*/ 0 h 72"/>
              </a:gdLst>
              <a:ahLst/>
              <a:cxnLst>
                <a:cxn ang="0">
                  <a:pos x="T0" y="T1"/>
                </a:cxn>
                <a:cxn ang="0">
                  <a:pos x="T2" y="T3"/>
                </a:cxn>
                <a:cxn ang="0">
                  <a:pos x="T4" y="T5"/>
                </a:cxn>
                <a:cxn ang="0">
                  <a:pos x="T6" y="T7"/>
                </a:cxn>
                <a:cxn ang="0">
                  <a:pos x="T8" y="T9"/>
                </a:cxn>
              </a:cxnLst>
              <a:rect l="0" t="0" r="r" b="b"/>
              <a:pathLst>
                <a:path w="39" h="72">
                  <a:moveTo>
                    <a:pt x="29" y="0"/>
                  </a:moveTo>
                  <a:lnTo>
                    <a:pt x="39" y="11"/>
                  </a:lnTo>
                  <a:lnTo>
                    <a:pt x="13" y="72"/>
                  </a:lnTo>
                  <a:lnTo>
                    <a:pt x="0" y="72"/>
                  </a:lnTo>
                  <a:lnTo>
                    <a:pt x="2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59" name="Freeform 2031"/>
            <p:cNvSpPr>
              <a:spLocks/>
            </p:cNvSpPr>
            <p:nvPr/>
          </p:nvSpPr>
          <p:spPr bwMode="auto">
            <a:xfrm>
              <a:off x="4934" y="2651"/>
              <a:ext cx="3" cy="12"/>
            </a:xfrm>
            <a:custGeom>
              <a:avLst/>
              <a:gdLst>
                <a:gd name="T0" fmla="*/ 0 w 29"/>
                <a:gd name="T1" fmla="*/ 0 h 70"/>
                <a:gd name="T2" fmla="*/ 13 w 29"/>
                <a:gd name="T3" fmla="*/ 0 h 70"/>
                <a:gd name="T4" fmla="*/ 29 w 29"/>
                <a:gd name="T5" fmla="*/ 70 h 70"/>
                <a:gd name="T6" fmla="*/ 0 w 29"/>
                <a:gd name="T7" fmla="*/ 0 h 70"/>
              </a:gdLst>
              <a:ahLst/>
              <a:cxnLst>
                <a:cxn ang="0">
                  <a:pos x="T0" y="T1"/>
                </a:cxn>
                <a:cxn ang="0">
                  <a:pos x="T2" y="T3"/>
                </a:cxn>
                <a:cxn ang="0">
                  <a:pos x="T4" y="T5"/>
                </a:cxn>
                <a:cxn ang="0">
                  <a:pos x="T6" y="T7"/>
                </a:cxn>
              </a:cxnLst>
              <a:rect l="0" t="0" r="r" b="b"/>
              <a:pathLst>
                <a:path w="29" h="70">
                  <a:moveTo>
                    <a:pt x="0" y="0"/>
                  </a:moveTo>
                  <a:lnTo>
                    <a:pt x="13" y="0"/>
                  </a:lnTo>
                  <a:lnTo>
                    <a:pt x="29" y="70"/>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60" name="Freeform 2032"/>
            <p:cNvSpPr>
              <a:spLocks/>
            </p:cNvSpPr>
            <p:nvPr/>
          </p:nvSpPr>
          <p:spPr bwMode="auto">
            <a:xfrm>
              <a:off x="4937" y="2651"/>
              <a:ext cx="4" cy="12"/>
            </a:xfrm>
            <a:custGeom>
              <a:avLst/>
              <a:gdLst>
                <a:gd name="T0" fmla="*/ 0 w 26"/>
                <a:gd name="T1" fmla="*/ 0 h 70"/>
                <a:gd name="T2" fmla="*/ 16 w 26"/>
                <a:gd name="T3" fmla="*/ 70 h 70"/>
                <a:gd name="T4" fmla="*/ 26 w 26"/>
                <a:gd name="T5" fmla="*/ 61 h 70"/>
                <a:gd name="T6" fmla="*/ 0 w 26"/>
                <a:gd name="T7" fmla="*/ 0 h 70"/>
              </a:gdLst>
              <a:ahLst/>
              <a:cxnLst>
                <a:cxn ang="0">
                  <a:pos x="T0" y="T1"/>
                </a:cxn>
                <a:cxn ang="0">
                  <a:pos x="T2" y="T3"/>
                </a:cxn>
                <a:cxn ang="0">
                  <a:pos x="T4" y="T5"/>
                </a:cxn>
                <a:cxn ang="0">
                  <a:pos x="T6" y="T7"/>
                </a:cxn>
              </a:cxnLst>
              <a:rect l="0" t="0" r="r" b="b"/>
              <a:pathLst>
                <a:path w="26" h="70">
                  <a:moveTo>
                    <a:pt x="0" y="0"/>
                  </a:moveTo>
                  <a:lnTo>
                    <a:pt x="16" y="70"/>
                  </a:lnTo>
                  <a:lnTo>
                    <a:pt x="26" y="61"/>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61" name="Freeform 2033"/>
            <p:cNvSpPr>
              <a:spLocks/>
            </p:cNvSpPr>
            <p:nvPr/>
          </p:nvSpPr>
          <p:spPr bwMode="auto">
            <a:xfrm>
              <a:off x="4934" y="2651"/>
              <a:ext cx="7" cy="12"/>
            </a:xfrm>
            <a:custGeom>
              <a:avLst/>
              <a:gdLst>
                <a:gd name="T0" fmla="*/ 0 w 39"/>
                <a:gd name="T1" fmla="*/ 0 h 70"/>
                <a:gd name="T2" fmla="*/ 13 w 39"/>
                <a:gd name="T3" fmla="*/ 0 h 70"/>
                <a:gd name="T4" fmla="*/ 39 w 39"/>
                <a:gd name="T5" fmla="*/ 61 h 70"/>
                <a:gd name="T6" fmla="*/ 29 w 39"/>
                <a:gd name="T7" fmla="*/ 70 h 70"/>
                <a:gd name="T8" fmla="*/ 0 w 39"/>
                <a:gd name="T9" fmla="*/ 0 h 70"/>
              </a:gdLst>
              <a:ahLst/>
              <a:cxnLst>
                <a:cxn ang="0">
                  <a:pos x="T0" y="T1"/>
                </a:cxn>
                <a:cxn ang="0">
                  <a:pos x="T2" y="T3"/>
                </a:cxn>
                <a:cxn ang="0">
                  <a:pos x="T4" y="T5"/>
                </a:cxn>
                <a:cxn ang="0">
                  <a:pos x="T6" y="T7"/>
                </a:cxn>
                <a:cxn ang="0">
                  <a:pos x="T8" y="T9"/>
                </a:cxn>
              </a:cxnLst>
              <a:rect l="0" t="0" r="r" b="b"/>
              <a:pathLst>
                <a:path w="39" h="70">
                  <a:moveTo>
                    <a:pt x="0" y="0"/>
                  </a:moveTo>
                  <a:lnTo>
                    <a:pt x="13" y="0"/>
                  </a:lnTo>
                  <a:lnTo>
                    <a:pt x="39" y="61"/>
                  </a:lnTo>
                  <a:lnTo>
                    <a:pt x="29" y="70"/>
                  </a:lnTo>
                  <a:lnTo>
                    <a:pt x="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62" name="Freeform 2034"/>
            <p:cNvSpPr>
              <a:spLocks/>
            </p:cNvSpPr>
            <p:nvPr/>
          </p:nvSpPr>
          <p:spPr bwMode="auto">
            <a:xfrm>
              <a:off x="4937" y="2660"/>
              <a:ext cx="14" cy="7"/>
            </a:xfrm>
            <a:custGeom>
              <a:avLst/>
              <a:gdLst>
                <a:gd name="T0" fmla="*/ 0 w 70"/>
                <a:gd name="T1" fmla="*/ 9 h 39"/>
                <a:gd name="T2" fmla="*/ 10 w 70"/>
                <a:gd name="T3" fmla="*/ 0 h 39"/>
                <a:gd name="T4" fmla="*/ 70 w 70"/>
                <a:gd name="T5" fmla="*/ 39 h 39"/>
                <a:gd name="T6" fmla="*/ 0 w 70"/>
                <a:gd name="T7" fmla="*/ 9 h 39"/>
              </a:gdLst>
              <a:ahLst/>
              <a:cxnLst>
                <a:cxn ang="0">
                  <a:pos x="T0" y="T1"/>
                </a:cxn>
                <a:cxn ang="0">
                  <a:pos x="T2" y="T3"/>
                </a:cxn>
                <a:cxn ang="0">
                  <a:pos x="T4" y="T5"/>
                </a:cxn>
                <a:cxn ang="0">
                  <a:pos x="T6" y="T7"/>
                </a:cxn>
              </a:cxnLst>
              <a:rect l="0" t="0" r="r" b="b"/>
              <a:pathLst>
                <a:path w="70" h="39">
                  <a:moveTo>
                    <a:pt x="0" y="9"/>
                  </a:moveTo>
                  <a:lnTo>
                    <a:pt x="10" y="0"/>
                  </a:lnTo>
                  <a:lnTo>
                    <a:pt x="70" y="39"/>
                  </a:lnTo>
                  <a:lnTo>
                    <a:pt x="0"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63" name="Freeform 2035"/>
            <p:cNvSpPr>
              <a:spLocks/>
            </p:cNvSpPr>
            <p:nvPr/>
          </p:nvSpPr>
          <p:spPr bwMode="auto">
            <a:xfrm>
              <a:off x="4941" y="2660"/>
              <a:ext cx="10" cy="7"/>
            </a:xfrm>
            <a:custGeom>
              <a:avLst/>
              <a:gdLst>
                <a:gd name="T0" fmla="*/ 0 w 60"/>
                <a:gd name="T1" fmla="*/ 0 h 39"/>
                <a:gd name="T2" fmla="*/ 60 w 60"/>
                <a:gd name="T3" fmla="*/ 39 h 39"/>
                <a:gd name="T4" fmla="*/ 60 w 60"/>
                <a:gd name="T5" fmla="*/ 26 h 39"/>
                <a:gd name="T6" fmla="*/ 0 w 60"/>
                <a:gd name="T7" fmla="*/ 0 h 39"/>
              </a:gdLst>
              <a:ahLst/>
              <a:cxnLst>
                <a:cxn ang="0">
                  <a:pos x="T0" y="T1"/>
                </a:cxn>
                <a:cxn ang="0">
                  <a:pos x="T2" y="T3"/>
                </a:cxn>
                <a:cxn ang="0">
                  <a:pos x="T4" y="T5"/>
                </a:cxn>
                <a:cxn ang="0">
                  <a:pos x="T6" y="T7"/>
                </a:cxn>
              </a:cxnLst>
              <a:rect l="0" t="0" r="r" b="b"/>
              <a:pathLst>
                <a:path w="60" h="39">
                  <a:moveTo>
                    <a:pt x="0" y="0"/>
                  </a:moveTo>
                  <a:lnTo>
                    <a:pt x="60" y="39"/>
                  </a:lnTo>
                  <a:lnTo>
                    <a:pt x="60" y="26"/>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64" name="Freeform 2036"/>
            <p:cNvSpPr>
              <a:spLocks/>
            </p:cNvSpPr>
            <p:nvPr/>
          </p:nvSpPr>
          <p:spPr bwMode="auto">
            <a:xfrm>
              <a:off x="4937" y="2660"/>
              <a:ext cx="14" cy="7"/>
            </a:xfrm>
            <a:custGeom>
              <a:avLst/>
              <a:gdLst>
                <a:gd name="T0" fmla="*/ 0 w 70"/>
                <a:gd name="T1" fmla="*/ 9 h 39"/>
                <a:gd name="T2" fmla="*/ 10 w 70"/>
                <a:gd name="T3" fmla="*/ 0 h 39"/>
                <a:gd name="T4" fmla="*/ 70 w 70"/>
                <a:gd name="T5" fmla="*/ 26 h 39"/>
                <a:gd name="T6" fmla="*/ 70 w 70"/>
                <a:gd name="T7" fmla="*/ 39 h 39"/>
                <a:gd name="T8" fmla="*/ 0 w 70"/>
                <a:gd name="T9" fmla="*/ 9 h 39"/>
              </a:gdLst>
              <a:ahLst/>
              <a:cxnLst>
                <a:cxn ang="0">
                  <a:pos x="T0" y="T1"/>
                </a:cxn>
                <a:cxn ang="0">
                  <a:pos x="T2" y="T3"/>
                </a:cxn>
                <a:cxn ang="0">
                  <a:pos x="T4" y="T5"/>
                </a:cxn>
                <a:cxn ang="0">
                  <a:pos x="T6" y="T7"/>
                </a:cxn>
                <a:cxn ang="0">
                  <a:pos x="T8" y="T9"/>
                </a:cxn>
              </a:cxnLst>
              <a:rect l="0" t="0" r="r" b="b"/>
              <a:pathLst>
                <a:path w="70" h="39">
                  <a:moveTo>
                    <a:pt x="0" y="9"/>
                  </a:moveTo>
                  <a:lnTo>
                    <a:pt x="10" y="0"/>
                  </a:lnTo>
                  <a:lnTo>
                    <a:pt x="70" y="26"/>
                  </a:lnTo>
                  <a:lnTo>
                    <a:pt x="70" y="39"/>
                  </a:lnTo>
                  <a:lnTo>
                    <a:pt x="0"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65" name="Freeform 2037"/>
            <p:cNvSpPr>
              <a:spLocks/>
            </p:cNvSpPr>
            <p:nvPr/>
          </p:nvSpPr>
          <p:spPr bwMode="auto">
            <a:xfrm>
              <a:off x="4951" y="2629"/>
              <a:ext cx="14" cy="7"/>
            </a:xfrm>
            <a:custGeom>
              <a:avLst/>
              <a:gdLst>
                <a:gd name="T0" fmla="*/ 0 w 70"/>
                <a:gd name="T1" fmla="*/ 30 h 30"/>
                <a:gd name="T2" fmla="*/ 0 w 70"/>
                <a:gd name="T3" fmla="*/ 16 h 30"/>
                <a:gd name="T4" fmla="*/ 70 w 70"/>
                <a:gd name="T5" fmla="*/ 0 h 30"/>
                <a:gd name="T6" fmla="*/ 0 w 70"/>
                <a:gd name="T7" fmla="*/ 30 h 30"/>
              </a:gdLst>
              <a:ahLst/>
              <a:cxnLst>
                <a:cxn ang="0">
                  <a:pos x="T0" y="T1"/>
                </a:cxn>
                <a:cxn ang="0">
                  <a:pos x="T2" y="T3"/>
                </a:cxn>
                <a:cxn ang="0">
                  <a:pos x="T4" y="T5"/>
                </a:cxn>
                <a:cxn ang="0">
                  <a:pos x="T6" y="T7"/>
                </a:cxn>
              </a:cxnLst>
              <a:rect l="0" t="0" r="r" b="b"/>
              <a:pathLst>
                <a:path w="70" h="30">
                  <a:moveTo>
                    <a:pt x="0" y="30"/>
                  </a:moveTo>
                  <a:lnTo>
                    <a:pt x="0" y="16"/>
                  </a:lnTo>
                  <a:lnTo>
                    <a:pt x="70" y="0"/>
                  </a:lnTo>
                  <a:lnTo>
                    <a:pt x="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66" name="Freeform 2038"/>
            <p:cNvSpPr>
              <a:spLocks/>
            </p:cNvSpPr>
            <p:nvPr/>
          </p:nvSpPr>
          <p:spPr bwMode="auto">
            <a:xfrm>
              <a:off x="4951" y="2629"/>
              <a:ext cx="14" cy="3"/>
            </a:xfrm>
            <a:custGeom>
              <a:avLst/>
              <a:gdLst>
                <a:gd name="T0" fmla="*/ 0 w 70"/>
                <a:gd name="T1" fmla="*/ 26 h 26"/>
                <a:gd name="T2" fmla="*/ 70 w 70"/>
                <a:gd name="T3" fmla="*/ 10 h 26"/>
                <a:gd name="T4" fmla="*/ 60 w 70"/>
                <a:gd name="T5" fmla="*/ 0 h 26"/>
                <a:gd name="T6" fmla="*/ 0 w 70"/>
                <a:gd name="T7" fmla="*/ 26 h 26"/>
              </a:gdLst>
              <a:ahLst/>
              <a:cxnLst>
                <a:cxn ang="0">
                  <a:pos x="T0" y="T1"/>
                </a:cxn>
                <a:cxn ang="0">
                  <a:pos x="T2" y="T3"/>
                </a:cxn>
                <a:cxn ang="0">
                  <a:pos x="T4" y="T5"/>
                </a:cxn>
                <a:cxn ang="0">
                  <a:pos x="T6" y="T7"/>
                </a:cxn>
              </a:cxnLst>
              <a:rect l="0" t="0" r="r" b="b"/>
              <a:pathLst>
                <a:path w="70" h="26">
                  <a:moveTo>
                    <a:pt x="0" y="26"/>
                  </a:moveTo>
                  <a:lnTo>
                    <a:pt x="70" y="10"/>
                  </a:lnTo>
                  <a:lnTo>
                    <a:pt x="60" y="0"/>
                  </a:lnTo>
                  <a:lnTo>
                    <a:pt x="0" y="2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67" name="Freeform 2039"/>
            <p:cNvSpPr>
              <a:spLocks/>
            </p:cNvSpPr>
            <p:nvPr/>
          </p:nvSpPr>
          <p:spPr bwMode="auto">
            <a:xfrm>
              <a:off x="4951" y="2629"/>
              <a:ext cx="14" cy="7"/>
            </a:xfrm>
            <a:custGeom>
              <a:avLst/>
              <a:gdLst>
                <a:gd name="T0" fmla="*/ 0 w 70"/>
                <a:gd name="T1" fmla="*/ 40 h 40"/>
                <a:gd name="T2" fmla="*/ 0 w 70"/>
                <a:gd name="T3" fmla="*/ 26 h 40"/>
                <a:gd name="T4" fmla="*/ 60 w 70"/>
                <a:gd name="T5" fmla="*/ 0 h 40"/>
                <a:gd name="T6" fmla="*/ 70 w 70"/>
                <a:gd name="T7" fmla="*/ 10 h 40"/>
                <a:gd name="T8" fmla="*/ 0 w 70"/>
                <a:gd name="T9" fmla="*/ 40 h 40"/>
              </a:gdLst>
              <a:ahLst/>
              <a:cxnLst>
                <a:cxn ang="0">
                  <a:pos x="T0" y="T1"/>
                </a:cxn>
                <a:cxn ang="0">
                  <a:pos x="T2" y="T3"/>
                </a:cxn>
                <a:cxn ang="0">
                  <a:pos x="T4" y="T5"/>
                </a:cxn>
                <a:cxn ang="0">
                  <a:pos x="T6" y="T7"/>
                </a:cxn>
                <a:cxn ang="0">
                  <a:pos x="T8" y="T9"/>
                </a:cxn>
              </a:cxnLst>
              <a:rect l="0" t="0" r="r" b="b"/>
              <a:pathLst>
                <a:path w="70" h="40">
                  <a:moveTo>
                    <a:pt x="0" y="40"/>
                  </a:moveTo>
                  <a:lnTo>
                    <a:pt x="0" y="26"/>
                  </a:lnTo>
                  <a:lnTo>
                    <a:pt x="60" y="0"/>
                  </a:lnTo>
                  <a:lnTo>
                    <a:pt x="70" y="10"/>
                  </a:lnTo>
                  <a:lnTo>
                    <a:pt x="0" y="4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68" name="Freeform 2040"/>
            <p:cNvSpPr>
              <a:spLocks/>
            </p:cNvSpPr>
            <p:nvPr/>
          </p:nvSpPr>
          <p:spPr bwMode="auto">
            <a:xfrm>
              <a:off x="4965" y="2617"/>
              <a:ext cx="7" cy="12"/>
            </a:xfrm>
            <a:custGeom>
              <a:avLst/>
              <a:gdLst>
                <a:gd name="T0" fmla="*/ 10 w 38"/>
                <a:gd name="T1" fmla="*/ 71 h 71"/>
                <a:gd name="T2" fmla="*/ 0 w 38"/>
                <a:gd name="T3" fmla="*/ 61 h 71"/>
                <a:gd name="T4" fmla="*/ 38 w 38"/>
                <a:gd name="T5" fmla="*/ 0 h 71"/>
                <a:gd name="T6" fmla="*/ 10 w 38"/>
                <a:gd name="T7" fmla="*/ 71 h 71"/>
              </a:gdLst>
              <a:ahLst/>
              <a:cxnLst>
                <a:cxn ang="0">
                  <a:pos x="T0" y="T1"/>
                </a:cxn>
                <a:cxn ang="0">
                  <a:pos x="T2" y="T3"/>
                </a:cxn>
                <a:cxn ang="0">
                  <a:pos x="T4" y="T5"/>
                </a:cxn>
                <a:cxn ang="0">
                  <a:pos x="T6" y="T7"/>
                </a:cxn>
              </a:cxnLst>
              <a:rect l="0" t="0" r="r" b="b"/>
              <a:pathLst>
                <a:path w="38" h="71">
                  <a:moveTo>
                    <a:pt x="10" y="71"/>
                  </a:moveTo>
                  <a:lnTo>
                    <a:pt x="0" y="61"/>
                  </a:lnTo>
                  <a:lnTo>
                    <a:pt x="38" y="0"/>
                  </a:lnTo>
                  <a:lnTo>
                    <a:pt x="10" y="7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69" name="Freeform 2041"/>
            <p:cNvSpPr>
              <a:spLocks/>
            </p:cNvSpPr>
            <p:nvPr/>
          </p:nvSpPr>
          <p:spPr bwMode="auto">
            <a:xfrm>
              <a:off x="4965" y="2617"/>
              <a:ext cx="7" cy="12"/>
            </a:xfrm>
            <a:custGeom>
              <a:avLst/>
              <a:gdLst>
                <a:gd name="T0" fmla="*/ 0 w 38"/>
                <a:gd name="T1" fmla="*/ 61 h 61"/>
                <a:gd name="T2" fmla="*/ 38 w 38"/>
                <a:gd name="T3" fmla="*/ 0 h 61"/>
                <a:gd name="T4" fmla="*/ 25 w 38"/>
                <a:gd name="T5" fmla="*/ 0 h 61"/>
                <a:gd name="T6" fmla="*/ 0 w 38"/>
                <a:gd name="T7" fmla="*/ 61 h 61"/>
              </a:gdLst>
              <a:ahLst/>
              <a:cxnLst>
                <a:cxn ang="0">
                  <a:pos x="T0" y="T1"/>
                </a:cxn>
                <a:cxn ang="0">
                  <a:pos x="T2" y="T3"/>
                </a:cxn>
                <a:cxn ang="0">
                  <a:pos x="T4" y="T5"/>
                </a:cxn>
                <a:cxn ang="0">
                  <a:pos x="T6" y="T7"/>
                </a:cxn>
              </a:cxnLst>
              <a:rect l="0" t="0" r="r" b="b"/>
              <a:pathLst>
                <a:path w="38" h="61">
                  <a:moveTo>
                    <a:pt x="0" y="61"/>
                  </a:moveTo>
                  <a:lnTo>
                    <a:pt x="38" y="0"/>
                  </a:lnTo>
                  <a:lnTo>
                    <a:pt x="25" y="0"/>
                  </a:lnTo>
                  <a:lnTo>
                    <a:pt x="0" y="6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70" name="Freeform 2042"/>
            <p:cNvSpPr>
              <a:spLocks/>
            </p:cNvSpPr>
            <p:nvPr/>
          </p:nvSpPr>
          <p:spPr bwMode="auto">
            <a:xfrm>
              <a:off x="4965" y="2617"/>
              <a:ext cx="7" cy="12"/>
            </a:xfrm>
            <a:custGeom>
              <a:avLst/>
              <a:gdLst>
                <a:gd name="T0" fmla="*/ 10 w 38"/>
                <a:gd name="T1" fmla="*/ 71 h 71"/>
                <a:gd name="T2" fmla="*/ 0 w 38"/>
                <a:gd name="T3" fmla="*/ 61 h 71"/>
                <a:gd name="T4" fmla="*/ 25 w 38"/>
                <a:gd name="T5" fmla="*/ 0 h 71"/>
                <a:gd name="T6" fmla="*/ 38 w 38"/>
                <a:gd name="T7" fmla="*/ 0 h 71"/>
                <a:gd name="T8" fmla="*/ 10 w 38"/>
                <a:gd name="T9" fmla="*/ 71 h 71"/>
              </a:gdLst>
              <a:ahLst/>
              <a:cxnLst>
                <a:cxn ang="0">
                  <a:pos x="T0" y="T1"/>
                </a:cxn>
                <a:cxn ang="0">
                  <a:pos x="T2" y="T3"/>
                </a:cxn>
                <a:cxn ang="0">
                  <a:pos x="T4" y="T5"/>
                </a:cxn>
                <a:cxn ang="0">
                  <a:pos x="T6" y="T7"/>
                </a:cxn>
                <a:cxn ang="0">
                  <a:pos x="T8" y="T9"/>
                </a:cxn>
              </a:cxnLst>
              <a:rect l="0" t="0" r="r" b="b"/>
              <a:pathLst>
                <a:path w="38" h="71">
                  <a:moveTo>
                    <a:pt x="10" y="71"/>
                  </a:moveTo>
                  <a:lnTo>
                    <a:pt x="0" y="61"/>
                  </a:lnTo>
                  <a:lnTo>
                    <a:pt x="25" y="0"/>
                  </a:lnTo>
                  <a:lnTo>
                    <a:pt x="38" y="0"/>
                  </a:lnTo>
                  <a:lnTo>
                    <a:pt x="10" y="71"/>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71" name="Freeform 2043"/>
            <p:cNvSpPr>
              <a:spLocks/>
            </p:cNvSpPr>
            <p:nvPr/>
          </p:nvSpPr>
          <p:spPr bwMode="auto">
            <a:xfrm>
              <a:off x="4965" y="2605"/>
              <a:ext cx="7" cy="12"/>
            </a:xfrm>
            <a:custGeom>
              <a:avLst/>
              <a:gdLst>
                <a:gd name="T0" fmla="*/ 28 w 28"/>
                <a:gd name="T1" fmla="*/ 70 h 70"/>
                <a:gd name="T2" fmla="*/ 15 w 28"/>
                <a:gd name="T3" fmla="*/ 70 h 70"/>
                <a:gd name="T4" fmla="*/ 0 w 28"/>
                <a:gd name="T5" fmla="*/ 0 h 70"/>
                <a:gd name="T6" fmla="*/ 28 w 28"/>
                <a:gd name="T7" fmla="*/ 70 h 70"/>
              </a:gdLst>
              <a:ahLst/>
              <a:cxnLst>
                <a:cxn ang="0">
                  <a:pos x="T0" y="T1"/>
                </a:cxn>
                <a:cxn ang="0">
                  <a:pos x="T2" y="T3"/>
                </a:cxn>
                <a:cxn ang="0">
                  <a:pos x="T4" y="T5"/>
                </a:cxn>
                <a:cxn ang="0">
                  <a:pos x="T6" y="T7"/>
                </a:cxn>
              </a:cxnLst>
              <a:rect l="0" t="0" r="r" b="b"/>
              <a:pathLst>
                <a:path w="28" h="70">
                  <a:moveTo>
                    <a:pt x="28" y="70"/>
                  </a:moveTo>
                  <a:lnTo>
                    <a:pt x="15" y="70"/>
                  </a:lnTo>
                  <a:lnTo>
                    <a:pt x="0" y="0"/>
                  </a:lnTo>
                  <a:lnTo>
                    <a:pt x="28"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72" name="Freeform 2044"/>
            <p:cNvSpPr>
              <a:spLocks/>
            </p:cNvSpPr>
            <p:nvPr/>
          </p:nvSpPr>
          <p:spPr bwMode="auto">
            <a:xfrm>
              <a:off x="4965" y="2605"/>
              <a:ext cx="4" cy="12"/>
            </a:xfrm>
            <a:custGeom>
              <a:avLst/>
              <a:gdLst>
                <a:gd name="T0" fmla="*/ 25 w 25"/>
                <a:gd name="T1" fmla="*/ 70 h 70"/>
                <a:gd name="T2" fmla="*/ 10 w 25"/>
                <a:gd name="T3" fmla="*/ 0 h 70"/>
                <a:gd name="T4" fmla="*/ 0 w 25"/>
                <a:gd name="T5" fmla="*/ 9 h 70"/>
                <a:gd name="T6" fmla="*/ 25 w 25"/>
                <a:gd name="T7" fmla="*/ 70 h 70"/>
              </a:gdLst>
              <a:ahLst/>
              <a:cxnLst>
                <a:cxn ang="0">
                  <a:pos x="T0" y="T1"/>
                </a:cxn>
                <a:cxn ang="0">
                  <a:pos x="T2" y="T3"/>
                </a:cxn>
                <a:cxn ang="0">
                  <a:pos x="T4" y="T5"/>
                </a:cxn>
                <a:cxn ang="0">
                  <a:pos x="T6" y="T7"/>
                </a:cxn>
              </a:cxnLst>
              <a:rect l="0" t="0" r="r" b="b"/>
              <a:pathLst>
                <a:path w="25" h="70">
                  <a:moveTo>
                    <a:pt x="25" y="70"/>
                  </a:moveTo>
                  <a:lnTo>
                    <a:pt x="10" y="0"/>
                  </a:lnTo>
                  <a:lnTo>
                    <a:pt x="0" y="9"/>
                  </a:lnTo>
                  <a:lnTo>
                    <a:pt x="25"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73" name="Freeform 2045"/>
            <p:cNvSpPr>
              <a:spLocks/>
            </p:cNvSpPr>
            <p:nvPr/>
          </p:nvSpPr>
          <p:spPr bwMode="auto">
            <a:xfrm>
              <a:off x="4965" y="2605"/>
              <a:ext cx="7" cy="12"/>
            </a:xfrm>
            <a:custGeom>
              <a:avLst/>
              <a:gdLst>
                <a:gd name="T0" fmla="*/ 38 w 38"/>
                <a:gd name="T1" fmla="*/ 70 h 70"/>
                <a:gd name="T2" fmla="*/ 25 w 38"/>
                <a:gd name="T3" fmla="*/ 70 h 70"/>
                <a:gd name="T4" fmla="*/ 0 w 38"/>
                <a:gd name="T5" fmla="*/ 9 h 70"/>
                <a:gd name="T6" fmla="*/ 10 w 38"/>
                <a:gd name="T7" fmla="*/ 0 h 70"/>
                <a:gd name="T8" fmla="*/ 38 w 38"/>
                <a:gd name="T9" fmla="*/ 70 h 70"/>
              </a:gdLst>
              <a:ahLst/>
              <a:cxnLst>
                <a:cxn ang="0">
                  <a:pos x="T0" y="T1"/>
                </a:cxn>
                <a:cxn ang="0">
                  <a:pos x="T2" y="T3"/>
                </a:cxn>
                <a:cxn ang="0">
                  <a:pos x="T4" y="T5"/>
                </a:cxn>
                <a:cxn ang="0">
                  <a:pos x="T6" y="T7"/>
                </a:cxn>
                <a:cxn ang="0">
                  <a:pos x="T8" y="T9"/>
                </a:cxn>
              </a:cxnLst>
              <a:rect l="0" t="0" r="r" b="b"/>
              <a:pathLst>
                <a:path w="38" h="70">
                  <a:moveTo>
                    <a:pt x="38" y="70"/>
                  </a:moveTo>
                  <a:lnTo>
                    <a:pt x="25" y="70"/>
                  </a:lnTo>
                  <a:lnTo>
                    <a:pt x="0" y="9"/>
                  </a:lnTo>
                  <a:lnTo>
                    <a:pt x="10" y="0"/>
                  </a:lnTo>
                  <a:lnTo>
                    <a:pt x="38"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74" name="Freeform 2046"/>
            <p:cNvSpPr>
              <a:spLocks/>
            </p:cNvSpPr>
            <p:nvPr/>
          </p:nvSpPr>
          <p:spPr bwMode="auto">
            <a:xfrm>
              <a:off x="4951" y="2601"/>
              <a:ext cx="14" cy="7"/>
            </a:xfrm>
            <a:custGeom>
              <a:avLst/>
              <a:gdLst>
                <a:gd name="T0" fmla="*/ 70 w 70"/>
                <a:gd name="T1" fmla="*/ 30 h 39"/>
                <a:gd name="T2" fmla="*/ 60 w 70"/>
                <a:gd name="T3" fmla="*/ 39 h 39"/>
                <a:gd name="T4" fmla="*/ 0 w 70"/>
                <a:gd name="T5" fmla="*/ 0 h 39"/>
                <a:gd name="T6" fmla="*/ 70 w 70"/>
                <a:gd name="T7" fmla="*/ 30 h 39"/>
              </a:gdLst>
              <a:ahLst/>
              <a:cxnLst>
                <a:cxn ang="0">
                  <a:pos x="T0" y="T1"/>
                </a:cxn>
                <a:cxn ang="0">
                  <a:pos x="T2" y="T3"/>
                </a:cxn>
                <a:cxn ang="0">
                  <a:pos x="T4" y="T5"/>
                </a:cxn>
                <a:cxn ang="0">
                  <a:pos x="T6" y="T7"/>
                </a:cxn>
              </a:cxnLst>
              <a:rect l="0" t="0" r="r" b="b"/>
              <a:pathLst>
                <a:path w="70" h="39">
                  <a:moveTo>
                    <a:pt x="70" y="30"/>
                  </a:moveTo>
                  <a:lnTo>
                    <a:pt x="60" y="39"/>
                  </a:lnTo>
                  <a:lnTo>
                    <a:pt x="0" y="0"/>
                  </a:lnTo>
                  <a:lnTo>
                    <a:pt x="7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75" name="Freeform 2047"/>
            <p:cNvSpPr>
              <a:spLocks/>
            </p:cNvSpPr>
            <p:nvPr/>
          </p:nvSpPr>
          <p:spPr bwMode="auto">
            <a:xfrm>
              <a:off x="4951" y="2601"/>
              <a:ext cx="14" cy="7"/>
            </a:xfrm>
            <a:custGeom>
              <a:avLst/>
              <a:gdLst>
                <a:gd name="T0" fmla="*/ 60 w 60"/>
                <a:gd name="T1" fmla="*/ 39 h 39"/>
                <a:gd name="T2" fmla="*/ 0 w 60"/>
                <a:gd name="T3" fmla="*/ 0 h 39"/>
                <a:gd name="T4" fmla="*/ 0 w 60"/>
                <a:gd name="T5" fmla="*/ 13 h 39"/>
                <a:gd name="T6" fmla="*/ 60 w 60"/>
                <a:gd name="T7" fmla="*/ 39 h 39"/>
              </a:gdLst>
              <a:ahLst/>
              <a:cxnLst>
                <a:cxn ang="0">
                  <a:pos x="T0" y="T1"/>
                </a:cxn>
                <a:cxn ang="0">
                  <a:pos x="T2" y="T3"/>
                </a:cxn>
                <a:cxn ang="0">
                  <a:pos x="T4" y="T5"/>
                </a:cxn>
                <a:cxn ang="0">
                  <a:pos x="T6" y="T7"/>
                </a:cxn>
              </a:cxnLst>
              <a:rect l="0" t="0" r="r" b="b"/>
              <a:pathLst>
                <a:path w="60" h="39">
                  <a:moveTo>
                    <a:pt x="60" y="39"/>
                  </a:moveTo>
                  <a:lnTo>
                    <a:pt x="0" y="0"/>
                  </a:lnTo>
                  <a:lnTo>
                    <a:pt x="0" y="13"/>
                  </a:lnTo>
                  <a:lnTo>
                    <a:pt x="60" y="3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76" name="Freeform 2048"/>
            <p:cNvSpPr>
              <a:spLocks/>
            </p:cNvSpPr>
            <p:nvPr/>
          </p:nvSpPr>
          <p:spPr bwMode="auto">
            <a:xfrm>
              <a:off x="4951" y="2601"/>
              <a:ext cx="14" cy="7"/>
            </a:xfrm>
            <a:custGeom>
              <a:avLst/>
              <a:gdLst>
                <a:gd name="T0" fmla="*/ 70 w 70"/>
                <a:gd name="T1" fmla="*/ 30 h 39"/>
                <a:gd name="T2" fmla="*/ 60 w 70"/>
                <a:gd name="T3" fmla="*/ 39 h 39"/>
                <a:gd name="T4" fmla="*/ 0 w 70"/>
                <a:gd name="T5" fmla="*/ 13 h 39"/>
                <a:gd name="T6" fmla="*/ 0 w 70"/>
                <a:gd name="T7" fmla="*/ 0 h 39"/>
                <a:gd name="T8" fmla="*/ 70 w 70"/>
                <a:gd name="T9" fmla="*/ 30 h 39"/>
              </a:gdLst>
              <a:ahLst/>
              <a:cxnLst>
                <a:cxn ang="0">
                  <a:pos x="T0" y="T1"/>
                </a:cxn>
                <a:cxn ang="0">
                  <a:pos x="T2" y="T3"/>
                </a:cxn>
                <a:cxn ang="0">
                  <a:pos x="T4" y="T5"/>
                </a:cxn>
                <a:cxn ang="0">
                  <a:pos x="T6" y="T7"/>
                </a:cxn>
                <a:cxn ang="0">
                  <a:pos x="T8" y="T9"/>
                </a:cxn>
              </a:cxnLst>
              <a:rect l="0" t="0" r="r" b="b"/>
              <a:pathLst>
                <a:path w="70" h="39">
                  <a:moveTo>
                    <a:pt x="70" y="30"/>
                  </a:moveTo>
                  <a:lnTo>
                    <a:pt x="60" y="39"/>
                  </a:lnTo>
                  <a:lnTo>
                    <a:pt x="0" y="13"/>
                  </a:lnTo>
                  <a:lnTo>
                    <a:pt x="0" y="0"/>
                  </a:lnTo>
                  <a:lnTo>
                    <a:pt x="70" y="3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77" name="Freeform 2049"/>
            <p:cNvSpPr>
              <a:spLocks/>
            </p:cNvSpPr>
            <p:nvPr/>
          </p:nvSpPr>
          <p:spPr bwMode="auto">
            <a:xfrm>
              <a:off x="4951" y="2539"/>
              <a:ext cx="4" cy="62"/>
            </a:xfrm>
            <a:custGeom>
              <a:avLst/>
              <a:gdLst>
                <a:gd name="T0" fmla="*/ 0 w 14"/>
                <a:gd name="T1" fmla="*/ 366 h 366"/>
                <a:gd name="T2" fmla="*/ 14 w 14"/>
                <a:gd name="T3" fmla="*/ 366 h 366"/>
                <a:gd name="T4" fmla="*/ 0 w 14"/>
                <a:gd name="T5" fmla="*/ 0 h 366"/>
                <a:gd name="T6" fmla="*/ 0 w 14"/>
                <a:gd name="T7" fmla="*/ 366 h 366"/>
              </a:gdLst>
              <a:ahLst/>
              <a:cxnLst>
                <a:cxn ang="0">
                  <a:pos x="T0" y="T1"/>
                </a:cxn>
                <a:cxn ang="0">
                  <a:pos x="T2" y="T3"/>
                </a:cxn>
                <a:cxn ang="0">
                  <a:pos x="T4" y="T5"/>
                </a:cxn>
                <a:cxn ang="0">
                  <a:pos x="T6" y="T7"/>
                </a:cxn>
              </a:cxnLst>
              <a:rect l="0" t="0" r="r" b="b"/>
              <a:pathLst>
                <a:path w="14" h="366">
                  <a:moveTo>
                    <a:pt x="0" y="366"/>
                  </a:moveTo>
                  <a:lnTo>
                    <a:pt x="14" y="366"/>
                  </a:lnTo>
                  <a:lnTo>
                    <a:pt x="0" y="0"/>
                  </a:lnTo>
                  <a:lnTo>
                    <a:pt x="0"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78" name="Freeform 2050"/>
            <p:cNvSpPr>
              <a:spLocks/>
            </p:cNvSpPr>
            <p:nvPr/>
          </p:nvSpPr>
          <p:spPr bwMode="auto">
            <a:xfrm>
              <a:off x="4951" y="2539"/>
              <a:ext cx="4" cy="62"/>
            </a:xfrm>
            <a:custGeom>
              <a:avLst/>
              <a:gdLst>
                <a:gd name="T0" fmla="*/ 14 w 14"/>
                <a:gd name="T1" fmla="*/ 366 h 366"/>
                <a:gd name="T2" fmla="*/ 0 w 14"/>
                <a:gd name="T3" fmla="*/ 0 h 366"/>
                <a:gd name="T4" fmla="*/ 14 w 14"/>
                <a:gd name="T5" fmla="*/ 0 h 366"/>
                <a:gd name="T6" fmla="*/ 14 w 14"/>
                <a:gd name="T7" fmla="*/ 366 h 366"/>
              </a:gdLst>
              <a:ahLst/>
              <a:cxnLst>
                <a:cxn ang="0">
                  <a:pos x="T0" y="T1"/>
                </a:cxn>
                <a:cxn ang="0">
                  <a:pos x="T2" y="T3"/>
                </a:cxn>
                <a:cxn ang="0">
                  <a:pos x="T4" y="T5"/>
                </a:cxn>
                <a:cxn ang="0">
                  <a:pos x="T6" y="T7"/>
                </a:cxn>
              </a:cxnLst>
              <a:rect l="0" t="0" r="r" b="b"/>
              <a:pathLst>
                <a:path w="14" h="366">
                  <a:moveTo>
                    <a:pt x="14" y="366"/>
                  </a:moveTo>
                  <a:lnTo>
                    <a:pt x="0" y="0"/>
                  </a:lnTo>
                  <a:lnTo>
                    <a:pt x="14" y="0"/>
                  </a:lnTo>
                  <a:lnTo>
                    <a:pt x="14"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79" name="Rectangle 2051"/>
            <p:cNvSpPr>
              <a:spLocks noChangeArrowheads="1"/>
            </p:cNvSpPr>
            <p:nvPr/>
          </p:nvSpPr>
          <p:spPr bwMode="auto">
            <a:xfrm>
              <a:off x="4951" y="2539"/>
              <a:ext cx="4" cy="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80" name="Freeform 2052"/>
            <p:cNvSpPr>
              <a:spLocks/>
            </p:cNvSpPr>
            <p:nvPr/>
          </p:nvSpPr>
          <p:spPr bwMode="auto">
            <a:xfrm>
              <a:off x="4951" y="1278"/>
              <a:ext cx="4" cy="1261"/>
            </a:xfrm>
            <a:custGeom>
              <a:avLst/>
              <a:gdLst>
                <a:gd name="T0" fmla="*/ 0 w 14"/>
                <a:gd name="T1" fmla="*/ 7330 h 7330"/>
                <a:gd name="T2" fmla="*/ 14 w 14"/>
                <a:gd name="T3" fmla="*/ 7330 h 7330"/>
                <a:gd name="T4" fmla="*/ 0 w 14"/>
                <a:gd name="T5" fmla="*/ 0 h 7330"/>
                <a:gd name="T6" fmla="*/ 0 w 14"/>
                <a:gd name="T7" fmla="*/ 7330 h 7330"/>
              </a:gdLst>
              <a:ahLst/>
              <a:cxnLst>
                <a:cxn ang="0">
                  <a:pos x="T0" y="T1"/>
                </a:cxn>
                <a:cxn ang="0">
                  <a:pos x="T2" y="T3"/>
                </a:cxn>
                <a:cxn ang="0">
                  <a:pos x="T4" y="T5"/>
                </a:cxn>
                <a:cxn ang="0">
                  <a:pos x="T6" y="T7"/>
                </a:cxn>
              </a:cxnLst>
              <a:rect l="0" t="0" r="r" b="b"/>
              <a:pathLst>
                <a:path w="14" h="7330">
                  <a:moveTo>
                    <a:pt x="0" y="7330"/>
                  </a:moveTo>
                  <a:lnTo>
                    <a:pt x="14" y="7330"/>
                  </a:lnTo>
                  <a:lnTo>
                    <a:pt x="0" y="0"/>
                  </a:lnTo>
                  <a:lnTo>
                    <a:pt x="0"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81" name="Freeform 2053"/>
            <p:cNvSpPr>
              <a:spLocks/>
            </p:cNvSpPr>
            <p:nvPr/>
          </p:nvSpPr>
          <p:spPr bwMode="auto">
            <a:xfrm>
              <a:off x="4951" y="1278"/>
              <a:ext cx="4" cy="1261"/>
            </a:xfrm>
            <a:custGeom>
              <a:avLst/>
              <a:gdLst>
                <a:gd name="T0" fmla="*/ 14 w 14"/>
                <a:gd name="T1" fmla="*/ 7330 h 7330"/>
                <a:gd name="T2" fmla="*/ 0 w 14"/>
                <a:gd name="T3" fmla="*/ 0 h 7330"/>
                <a:gd name="T4" fmla="*/ 14 w 14"/>
                <a:gd name="T5" fmla="*/ 0 h 7330"/>
                <a:gd name="T6" fmla="*/ 14 w 14"/>
                <a:gd name="T7" fmla="*/ 7330 h 7330"/>
              </a:gdLst>
              <a:ahLst/>
              <a:cxnLst>
                <a:cxn ang="0">
                  <a:pos x="T0" y="T1"/>
                </a:cxn>
                <a:cxn ang="0">
                  <a:pos x="T2" y="T3"/>
                </a:cxn>
                <a:cxn ang="0">
                  <a:pos x="T4" y="T5"/>
                </a:cxn>
                <a:cxn ang="0">
                  <a:pos x="T6" y="T7"/>
                </a:cxn>
              </a:cxnLst>
              <a:rect l="0" t="0" r="r" b="b"/>
              <a:pathLst>
                <a:path w="14" h="7330">
                  <a:moveTo>
                    <a:pt x="14" y="7330"/>
                  </a:moveTo>
                  <a:lnTo>
                    <a:pt x="0" y="0"/>
                  </a:lnTo>
                  <a:lnTo>
                    <a:pt x="14" y="0"/>
                  </a:lnTo>
                  <a:lnTo>
                    <a:pt x="14"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82" name="Rectangle 2054"/>
            <p:cNvSpPr>
              <a:spLocks noChangeArrowheads="1"/>
            </p:cNvSpPr>
            <p:nvPr/>
          </p:nvSpPr>
          <p:spPr bwMode="auto">
            <a:xfrm>
              <a:off x="4951" y="1278"/>
              <a:ext cx="4" cy="12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83" name="Freeform 2055"/>
            <p:cNvSpPr>
              <a:spLocks/>
            </p:cNvSpPr>
            <p:nvPr/>
          </p:nvSpPr>
          <p:spPr bwMode="auto">
            <a:xfrm>
              <a:off x="3135" y="1340"/>
              <a:ext cx="4"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84" name="Freeform 2056"/>
            <p:cNvSpPr>
              <a:spLocks/>
            </p:cNvSpPr>
            <p:nvPr/>
          </p:nvSpPr>
          <p:spPr bwMode="auto">
            <a:xfrm>
              <a:off x="3135" y="1340"/>
              <a:ext cx="4"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85" name="Rectangle 2057"/>
            <p:cNvSpPr>
              <a:spLocks noChangeArrowheads="1"/>
            </p:cNvSpPr>
            <p:nvPr/>
          </p:nvSpPr>
          <p:spPr bwMode="auto">
            <a:xfrm>
              <a:off x="3135" y="1340"/>
              <a:ext cx="27" cy="2588"/>
            </a:xfrm>
            <a:prstGeom prst="rect">
              <a:avLst/>
            </a:prstGeom>
            <a:solidFill>
              <a:srgbClr val="808080"/>
            </a:solidFill>
            <a:ln w="9525">
              <a:solidFill>
                <a:srgbClr val="000000"/>
              </a:solidFill>
              <a:miter lim="800000"/>
              <a:headEnd/>
              <a:tailEnd/>
            </a:ln>
          </p:spPr>
          <p:txBody>
            <a:bodyPr/>
            <a:lstStyle/>
            <a:p>
              <a:endParaRPr lang="en-US"/>
            </a:p>
          </p:txBody>
        </p:sp>
        <p:sp>
          <p:nvSpPr>
            <p:cNvPr id="741386" name="Freeform 2058"/>
            <p:cNvSpPr>
              <a:spLocks/>
            </p:cNvSpPr>
            <p:nvPr/>
          </p:nvSpPr>
          <p:spPr bwMode="auto">
            <a:xfrm>
              <a:off x="1347" y="3925"/>
              <a:ext cx="3604" cy="3"/>
            </a:xfrm>
            <a:custGeom>
              <a:avLst/>
              <a:gdLst>
                <a:gd name="T0" fmla="*/ 18772 w 18772"/>
                <a:gd name="T1" fmla="*/ 13 h 13"/>
                <a:gd name="T2" fmla="*/ 18772 w 18772"/>
                <a:gd name="T3" fmla="*/ 0 h 13"/>
                <a:gd name="T4" fmla="*/ 0 w 18772"/>
                <a:gd name="T5" fmla="*/ 13 h 13"/>
                <a:gd name="T6" fmla="*/ 18772 w 18772"/>
                <a:gd name="T7" fmla="*/ 13 h 13"/>
              </a:gdLst>
              <a:ahLst/>
              <a:cxnLst>
                <a:cxn ang="0">
                  <a:pos x="T0" y="T1"/>
                </a:cxn>
                <a:cxn ang="0">
                  <a:pos x="T2" y="T3"/>
                </a:cxn>
                <a:cxn ang="0">
                  <a:pos x="T4" y="T5"/>
                </a:cxn>
                <a:cxn ang="0">
                  <a:pos x="T6" y="T7"/>
                </a:cxn>
              </a:cxnLst>
              <a:rect l="0" t="0" r="r" b="b"/>
              <a:pathLst>
                <a:path w="18772" h="13">
                  <a:moveTo>
                    <a:pt x="18772" y="13"/>
                  </a:moveTo>
                  <a:lnTo>
                    <a:pt x="18772" y="0"/>
                  </a:lnTo>
                  <a:lnTo>
                    <a:pt x="0" y="13"/>
                  </a:lnTo>
                  <a:lnTo>
                    <a:pt x="18772" y="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87" name="Freeform 2059"/>
            <p:cNvSpPr>
              <a:spLocks/>
            </p:cNvSpPr>
            <p:nvPr/>
          </p:nvSpPr>
          <p:spPr bwMode="auto">
            <a:xfrm>
              <a:off x="1347" y="3925"/>
              <a:ext cx="3604" cy="3"/>
            </a:xfrm>
            <a:custGeom>
              <a:avLst/>
              <a:gdLst>
                <a:gd name="T0" fmla="*/ 18772 w 18772"/>
                <a:gd name="T1" fmla="*/ 0 h 13"/>
                <a:gd name="T2" fmla="*/ 0 w 18772"/>
                <a:gd name="T3" fmla="*/ 13 h 13"/>
                <a:gd name="T4" fmla="*/ 0 w 18772"/>
                <a:gd name="T5" fmla="*/ 0 h 13"/>
                <a:gd name="T6" fmla="*/ 18772 w 18772"/>
                <a:gd name="T7" fmla="*/ 0 h 13"/>
              </a:gdLst>
              <a:ahLst/>
              <a:cxnLst>
                <a:cxn ang="0">
                  <a:pos x="T0" y="T1"/>
                </a:cxn>
                <a:cxn ang="0">
                  <a:pos x="T2" y="T3"/>
                </a:cxn>
                <a:cxn ang="0">
                  <a:pos x="T4" y="T5"/>
                </a:cxn>
                <a:cxn ang="0">
                  <a:pos x="T6" y="T7"/>
                </a:cxn>
              </a:cxnLst>
              <a:rect l="0" t="0" r="r" b="b"/>
              <a:pathLst>
                <a:path w="18772" h="13">
                  <a:moveTo>
                    <a:pt x="18772" y="0"/>
                  </a:moveTo>
                  <a:lnTo>
                    <a:pt x="0" y="13"/>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88" name="Freeform 2060"/>
            <p:cNvSpPr>
              <a:spLocks/>
            </p:cNvSpPr>
            <p:nvPr/>
          </p:nvSpPr>
          <p:spPr bwMode="auto">
            <a:xfrm>
              <a:off x="1347" y="3971"/>
              <a:ext cx="3604" cy="4"/>
            </a:xfrm>
            <a:custGeom>
              <a:avLst/>
              <a:gdLst>
                <a:gd name="T0" fmla="*/ 18772 w 18772"/>
                <a:gd name="T1" fmla="*/ 7 h 7"/>
                <a:gd name="T2" fmla="*/ 18772 w 18772"/>
                <a:gd name="T3" fmla="*/ 0 h 7"/>
                <a:gd name="T4" fmla="*/ 0 w 18772"/>
                <a:gd name="T5" fmla="*/ 7 h 7"/>
                <a:gd name="T6" fmla="*/ 18772 w 18772"/>
                <a:gd name="T7" fmla="*/ 7 h 7"/>
              </a:gdLst>
              <a:ahLst/>
              <a:cxnLst>
                <a:cxn ang="0">
                  <a:pos x="T0" y="T1"/>
                </a:cxn>
                <a:cxn ang="0">
                  <a:pos x="T2" y="T3"/>
                </a:cxn>
                <a:cxn ang="0">
                  <a:pos x="T4" y="T5"/>
                </a:cxn>
                <a:cxn ang="0">
                  <a:pos x="T6" y="T7"/>
                </a:cxn>
              </a:cxnLst>
              <a:rect l="0" t="0" r="r" b="b"/>
              <a:pathLst>
                <a:path w="18772" h="7">
                  <a:moveTo>
                    <a:pt x="18772" y="7"/>
                  </a:moveTo>
                  <a:lnTo>
                    <a:pt x="18772" y="0"/>
                  </a:lnTo>
                  <a:lnTo>
                    <a:pt x="0" y="7"/>
                  </a:lnTo>
                  <a:lnTo>
                    <a:pt x="18772" y="7"/>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89" name="Freeform 2061"/>
            <p:cNvSpPr>
              <a:spLocks/>
            </p:cNvSpPr>
            <p:nvPr/>
          </p:nvSpPr>
          <p:spPr bwMode="auto">
            <a:xfrm>
              <a:off x="1347" y="3971"/>
              <a:ext cx="3604" cy="4"/>
            </a:xfrm>
            <a:custGeom>
              <a:avLst/>
              <a:gdLst>
                <a:gd name="T0" fmla="*/ 18772 w 18772"/>
                <a:gd name="T1" fmla="*/ 0 h 7"/>
                <a:gd name="T2" fmla="*/ 0 w 18772"/>
                <a:gd name="T3" fmla="*/ 7 h 7"/>
                <a:gd name="T4" fmla="*/ 0 w 18772"/>
                <a:gd name="T5" fmla="*/ 0 h 7"/>
                <a:gd name="T6" fmla="*/ 18772 w 18772"/>
                <a:gd name="T7" fmla="*/ 0 h 7"/>
              </a:gdLst>
              <a:ahLst/>
              <a:cxnLst>
                <a:cxn ang="0">
                  <a:pos x="T0" y="T1"/>
                </a:cxn>
                <a:cxn ang="0">
                  <a:pos x="T2" y="T3"/>
                </a:cxn>
                <a:cxn ang="0">
                  <a:pos x="T4" y="T5"/>
                </a:cxn>
                <a:cxn ang="0">
                  <a:pos x="T6" y="T7"/>
                </a:cxn>
              </a:cxnLst>
              <a:rect l="0" t="0" r="r" b="b"/>
              <a:pathLst>
                <a:path w="18772" h="7">
                  <a:moveTo>
                    <a:pt x="18772" y="0"/>
                  </a:moveTo>
                  <a:lnTo>
                    <a:pt x="0" y="7"/>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90" name="Rectangle 2062"/>
            <p:cNvSpPr>
              <a:spLocks noChangeArrowheads="1"/>
            </p:cNvSpPr>
            <p:nvPr/>
          </p:nvSpPr>
          <p:spPr bwMode="auto">
            <a:xfrm>
              <a:off x="1347" y="3971"/>
              <a:ext cx="3604" cy="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91" name="Freeform 2063"/>
            <p:cNvSpPr>
              <a:spLocks/>
            </p:cNvSpPr>
            <p:nvPr/>
          </p:nvSpPr>
          <p:spPr bwMode="auto">
            <a:xfrm>
              <a:off x="1347" y="1297"/>
              <a:ext cx="3604" cy="3"/>
            </a:xfrm>
            <a:custGeom>
              <a:avLst/>
              <a:gdLst>
                <a:gd name="T0" fmla="*/ 18772 w 18772"/>
                <a:gd name="T1" fmla="*/ 7 h 7"/>
                <a:gd name="T2" fmla="*/ 18772 w 18772"/>
                <a:gd name="T3" fmla="*/ 0 h 7"/>
                <a:gd name="T4" fmla="*/ 0 w 18772"/>
                <a:gd name="T5" fmla="*/ 7 h 7"/>
                <a:gd name="T6" fmla="*/ 18772 w 18772"/>
                <a:gd name="T7" fmla="*/ 7 h 7"/>
              </a:gdLst>
              <a:ahLst/>
              <a:cxnLst>
                <a:cxn ang="0">
                  <a:pos x="T0" y="T1"/>
                </a:cxn>
                <a:cxn ang="0">
                  <a:pos x="T2" y="T3"/>
                </a:cxn>
                <a:cxn ang="0">
                  <a:pos x="T4" y="T5"/>
                </a:cxn>
                <a:cxn ang="0">
                  <a:pos x="T6" y="T7"/>
                </a:cxn>
              </a:cxnLst>
              <a:rect l="0" t="0" r="r" b="b"/>
              <a:pathLst>
                <a:path w="18772" h="7">
                  <a:moveTo>
                    <a:pt x="18772" y="7"/>
                  </a:moveTo>
                  <a:lnTo>
                    <a:pt x="18772" y="0"/>
                  </a:lnTo>
                  <a:lnTo>
                    <a:pt x="0" y="7"/>
                  </a:lnTo>
                  <a:lnTo>
                    <a:pt x="18772" y="7"/>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92" name="Freeform 2064"/>
            <p:cNvSpPr>
              <a:spLocks/>
            </p:cNvSpPr>
            <p:nvPr/>
          </p:nvSpPr>
          <p:spPr bwMode="auto">
            <a:xfrm>
              <a:off x="1347" y="1297"/>
              <a:ext cx="3604" cy="3"/>
            </a:xfrm>
            <a:custGeom>
              <a:avLst/>
              <a:gdLst>
                <a:gd name="T0" fmla="*/ 18772 w 18772"/>
                <a:gd name="T1" fmla="*/ 0 h 7"/>
                <a:gd name="T2" fmla="*/ 0 w 18772"/>
                <a:gd name="T3" fmla="*/ 7 h 7"/>
                <a:gd name="T4" fmla="*/ 0 w 18772"/>
                <a:gd name="T5" fmla="*/ 0 h 7"/>
                <a:gd name="T6" fmla="*/ 18772 w 18772"/>
                <a:gd name="T7" fmla="*/ 0 h 7"/>
              </a:gdLst>
              <a:ahLst/>
              <a:cxnLst>
                <a:cxn ang="0">
                  <a:pos x="T0" y="T1"/>
                </a:cxn>
                <a:cxn ang="0">
                  <a:pos x="T2" y="T3"/>
                </a:cxn>
                <a:cxn ang="0">
                  <a:pos x="T4" y="T5"/>
                </a:cxn>
                <a:cxn ang="0">
                  <a:pos x="T6" y="T7"/>
                </a:cxn>
              </a:cxnLst>
              <a:rect l="0" t="0" r="r" b="b"/>
              <a:pathLst>
                <a:path w="18772" h="7">
                  <a:moveTo>
                    <a:pt x="18772" y="0"/>
                  </a:moveTo>
                  <a:lnTo>
                    <a:pt x="0" y="7"/>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93" name="Rectangle 2065"/>
            <p:cNvSpPr>
              <a:spLocks noChangeArrowheads="1"/>
            </p:cNvSpPr>
            <p:nvPr/>
          </p:nvSpPr>
          <p:spPr bwMode="auto">
            <a:xfrm>
              <a:off x="1347" y="1297"/>
              <a:ext cx="3604" cy="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94" name="Freeform 2066"/>
            <p:cNvSpPr>
              <a:spLocks/>
            </p:cNvSpPr>
            <p:nvPr/>
          </p:nvSpPr>
          <p:spPr bwMode="auto">
            <a:xfrm>
              <a:off x="1347" y="1340"/>
              <a:ext cx="3604" cy="3"/>
            </a:xfrm>
            <a:custGeom>
              <a:avLst/>
              <a:gdLst>
                <a:gd name="T0" fmla="*/ 18772 w 18772"/>
                <a:gd name="T1" fmla="*/ 13 h 13"/>
                <a:gd name="T2" fmla="*/ 18772 w 18772"/>
                <a:gd name="T3" fmla="*/ 0 h 13"/>
                <a:gd name="T4" fmla="*/ 0 w 18772"/>
                <a:gd name="T5" fmla="*/ 13 h 13"/>
                <a:gd name="T6" fmla="*/ 18772 w 18772"/>
                <a:gd name="T7" fmla="*/ 13 h 13"/>
              </a:gdLst>
              <a:ahLst/>
              <a:cxnLst>
                <a:cxn ang="0">
                  <a:pos x="T0" y="T1"/>
                </a:cxn>
                <a:cxn ang="0">
                  <a:pos x="T2" y="T3"/>
                </a:cxn>
                <a:cxn ang="0">
                  <a:pos x="T4" y="T5"/>
                </a:cxn>
                <a:cxn ang="0">
                  <a:pos x="T6" y="T7"/>
                </a:cxn>
              </a:cxnLst>
              <a:rect l="0" t="0" r="r" b="b"/>
              <a:pathLst>
                <a:path w="18772" h="13">
                  <a:moveTo>
                    <a:pt x="18772" y="13"/>
                  </a:moveTo>
                  <a:lnTo>
                    <a:pt x="18772" y="0"/>
                  </a:lnTo>
                  <a:lnTo>
                    <a:pt x="0" y="13"/>
                  </a:lnTo>
                  <a:lnTo>
                    <a:pt x="18772" y="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95" name="Freeform 2067"/>
            <p:cNvSpPr>
              <a:spLocks/>
            </p:cNvSpPr>
            <p:nvPr/>
          </p:nvSpPr>
          <p:spPr bwMode="auto">
            <a:xfrm>
              <a:off x="1347" y="1340"/>
              <a:ext cx="3604" cy="3"/>
            </a:xfrm>
            <a:custGeom>
              <a:avLst/>
              <a:gdLst>
                <a:gd name="T0" fmla="*/ 18772 w 18772"/>
                <a:gd name="T1" fmla="*/ 0 h 13"/>
                <a:gd name="T2" fmla="*/ 0 w 18772"/>
                <a:gd name="T3" fmla="*/ 13 h 13"/>
                <a:gd name="T4" fmla="*/ 0 w 18772"/>
                <a:gd name="T5" fmla="*/ 0 h 13"/>
                <a:gd name="T6" fmla="*/ 18772 w 18772"/>
                <a:gd name="T7" fmla="*/ 0 h 13"/>
              </a:gdLst>
              <a:ahLst/>
              <a:cxnLst>
                <a:cxn ang="0">
                  <a:pos x="T0" y="T1"/>
                </a:cxn>
                <a:cxn ang="0">
                  <a:pos x="T2" y="T3"/>
                </a:cxn>
                <a:cxn ang="0">
                  <a:pos x="T4" y="T5"/>
                </a:cxn>
                <a:cxn ang="0">
                  <a:pos x="T6" y="T7"/>
                </a:cxn>
              </a:cxnLst>
              <a:rect l="0" t="0" r="r" b="b"/>
              <a:pathLst>
                <a:path w="18772" h="13">
                  <a:moveTo>
                    <a:pt x="18772" y="0"/>
                  </a:moveTo>
                  <a:lnTo>
                    <a:pt x="0" y="13"/>
                  </a:lnTo>
                  <a:lnTo>
                    <a:pt x="0" y="0"/>
                  </a:lnTo>
                  <a:lnTo>
                    <a:pt x="18772"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96" name="Rectangle 2068"/>
            <p:cNvSpPr>
              <a:spLocks noChangeArrowheads="1"/>
            </p:cNvSpPr>
            <p:nvPr/>
          </p:nvSpPr>
          <p:spPr bwMode="auto">
            <a:xfrm>
              <a:off x="1347" y="1340"/>
              <a:ext cx="3604" cy="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397" name="Freeform 2069"/>
            <p:cNvSpPr>
              <a:spLocks/>
            </p:cNvSpPr>
            <p:nvPr/>
          </p:nvSpPr>
          <p:spPr bwMode="auto">
            <a:xfrm>
              <a:off x="3159" y="1340"/>
              <a:ext cx="4"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98" name="Freeform 2070"/>
            <p:cNvSpPr>
              <a:spLocks/>
            </p:cNvSpPr>
            <p:nvPr/>
          </p:nvSpPr>
          <p:spPr bwMode="auto">
            <a:xfrm>
              <a:off x="3159" y="1340"/>
              <a:ext cx="4"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399" name="Rectangle 2071"/>
            <p:cNvSpPr>
              <a:spLocks noChangeArrowheads="1"/>
            </p:cNvSpPr>
            <p:nvPr/>
          </p:nvSpPr>
          <p:spPr bwMode="auto">
            <a:xfrm>
              <a:off x="3159" y="1340"/>
              <a:ext cx="4" cy="2588"/>
            </a:xfrm>
            <a:prstGeom prst="rect">
              <a:avLst/>
            </a:prstGeom>
            <a:solidFill>
              <a:srgbClr val="808080"/>
            </a:solidFill>
            <a:ln w="9525">
              <a:solidFill>
                <a:srgbClr val="000000"/>
              </a:solidFill>
              <a:miter lim="800000"/>
              <a:headEnd/>
              <a:tailEnd/>
            </a:ln>
          </p:spPr>
          <p:txBody>
            <a:bodyPr/>
            <a:lstStyle/>
            <a:p>
              <a:endParaRPr lang="en-US"/>
            </a:p>
          </p:txBody>
        </p:sp>
        <p:sp>
          <p:nvSpPr>
            <p:cNvPr id="741400" name="Freeform 2072"/>
            <p:cNvSpPr>
              <a:spLocks/>
            </p:cNvSpPr>
            <p:nvPr/>
          </p:nvSpPr>
          <p:spPr bwMode="auto">
            <a:xfrm>
              <a:off x="1617" y="1340"/>
              <a:ext cx="3"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01" name="Freeform 2073"/>
            <p:cNvSpPr>
              <a:spLocks/>
            </p:cNvSpPr>
            <p:nvPr/>
          </p:nvSpPr>
          <p:spPr bwMode="auto">
            <a:xfrm>
              <a:off x="1617" y="1340"/>
              <a:ext cx="3"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02" name="Rectangle 2074"/>
            <p:cNvSpPr>
              <a:spLocks noChangeArrowheads="1"/>
            </p:cNvSpPr>
            <p:nvPr/>
          </p:nvSpPr>
          <p:spPr bwMode="auto">
            <a:xfrm>
              <a:off x="1617" y="1340"/>
              <a:ext cx="27" cy="2588"/>
            </a:xfrm>
            <a:prstGeom prst="rect">
              <a:avLst/>
            </a:prstGeom>
            <a:solidFill>
              <a:srgbClr val="808080"/>
            </a:solidFill>
            <a:ln w="9525">
              <a:solidFill>
                <a:srgbClr val="000000"/>
              </a:solidFill>
              <a:miter lim="800000"/>
              <a:headEnd/>
              <a:tailEnd/>
            </a:ln>
          </p:spPr>
          <p:txBody>
            <a:bodyPr/>
            <a:lstStyle/>
            <a:p>
              <a:endParaRPr lang="en-US"/>
            </a:p>
          </p:txBody>
        </p:sp>
        <p:sp>
          <p:nvSpPr>
            <p:cNvPr id="741403" name="Freeform 2075"/>
            <p:cNvSpPr>
              <a:spLocks/>
            </p:cNvSpPr>
            <p:nvPr/>
          </p:nvSpPr>
          <p:spPr bwMode="auto">
            <a:xfrm>
              <a:off x="1641" y="1340"/>
              <a:ext cx="3"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04" name="Freeform 2076"/>
            <p:cNvSpPr>
              <a:spLocks/>
            </p:cNvSpPr>
            <p:nvPr/>
          </p:nvSpPr>
          <p:spPr bwMode="auto">
            <a:xfrm>
              <a:off x="1641" y="1340"/>
              <a:ext cx="3"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05" name="Rectangle 2077"/>
            <p:cNvSpPr>
              <a:spLocks noChangeArrowheads="1"/>
            </p:cNvSpPr>
            <p:nvPr/>
          </p:nvSpPr>
          <p:spPr bwMode="auto">
            <a:xfrm>
              <a:off x="1641" y="1340"/>
              <a:ext cx="3" cy="25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06" name="Freeform 2078"/>
            <p:cNvSpPr>
              <a:spLocks/>
            </p:cNvSpPr>
            <p:nvPr/>
          </p:nvSpPr>
          <p:spPr bwMode="auto">
            <a:xfrm>
              <a:off x="1343" y="2729"/>
              <a:ext cx="4" cy="1261"/>
            </a:xfrm>
            <a:custGeom>
              <a:avLst/>
              <a:gdLst>
                <a:gd name="T0" fmla="*/ 0 w 13"/>
                <a:gd name="T1" fmla="*/ 7329 h 7329"/>
                <a:gd name="T2" fmla="*/ 13 w 13"/>
                <a:gd name="T3" fmla="*/ 7329 h 7329"/>
                <a:gd name="T4" fmla="*/ 0 w 13"/>
                <a:gd name="T5" fmla="*/ 0 h 7329"/>
                <a:gd name="T6" fmla="*/ 0 w 13"/>
                <a:gd name="T7" fmla="*/ 7329 h 7329"/>
              </a:gdLst>
              <a:ahLst/>
              <a:cxnLst>
                <a:cxn ang="0">
                  <a:pos x="T0" y="T1"/>
                </a:cxn>
                <a:cxn ang="0">
                  <a:pos x="T2" y="T3"/>
                </a:cxn>
                <a:cxn ang="0">
                  <a:pos x="T4" y="T5"/>
                </a:cxn>
                <a:cxn ang="0">
                  <a:pos x="T6" y="T7"/>
                </a:cxn>
              </a:cxnLst>
              <a:rect l="0" t="0" r="r" b="b"/>
              <a:pathLst>
                <a:path w="13" h="7329">
                  <a:moveTo>
                    <a:pt x="0" y="7329"/>
                  </a:moveTo>
                  <a:lnTo>
                    <a:pt x="13" y="7329"/>
                  </a:lnTo>
                  <a:lnTo>
                    <a:pt x="0" y="0"/>
                  </a:lnTo>
                  <a:lnTo>
                    <a:pt x="0"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07" name="Freeform 2079"/>
            <p:cNvSpPr>
              <a:spLocks/>
            </p:cNvSpPr>
            <p:nvPr/>
          </p:nvSpPr>
          <p:spPr bwMode="auto">
            <a:xfrm>
              <a:off x="1343" y="2729"/>
              <a:ext cx="4" cy="1261"/>
            </a:xfrm>
            <a:custGeom>
              <a:avLst/>
              <a:gdLst>
                <a:gd name="T0" fmla="*/ 13 w 13"/>
                <a:gd name="T1" fmla="*/ 7329 h 7329"/>
                <a:gd name="T2" fmla="*/ 0 w 13"/>
                <a:gd name="T3" fmla="*/ 0 h 7329"/>
                <a:gd name="T4" fmla="*/ 13 w 13"/>
                <a:gd name="T5" fmla="*/ 0 h 7329"/>
                <a:gd name="T6" fmla="*/ 13 w 13"/>
                <a:gd name="T7" fmla="*/ 7329 h 7329"/>
              </a:gdLst>
              <a:ahLst/>
              <a:cxnLst>
                <a:cxn ang="0">
                  <a:pos x="T0" y="T1"/>
                </a:cxn>
                <a:cxn ang="0">
                  <a:pos x="T2" y="T3"/>
                </a:cxn>
                <a:cxn ang="0">
                  <a:pos x="T4" y="T5"/>
                </a:cxn>
                <a:cxn ang="0">
                  <a:pos x="T6" y="T7"/>
                </a:cxn>
              </a:cxnLst>
              <a:rect l="0" t="0" r="r" b="b"/>
              <a:pathLst>
                <a:path w="13" h="7329">
                  <a:moveTo>
                    <a:pt x="13" y="7329"/>
                  </a:moveTo>
                  <a:lnTo>
                    <a:pt x="0" y="0"/>
                  </a:lnTo>
                  <a:lnTo>
                    <a:pt x="13" y="0"/>
                  </a:lnTo>
                  <a:lnTo>
                    <a:pt x="13" y="732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08" name="Rectangle 2080"/>
            <p:cNvSpPr>
              <a:spLocks noChangeArrowheads="1"/>
            </p:cNvSpPr>
            <p:nvPr/>
          </p:nvSpPr>
          <p:spPr bwMode="auto">
            <a:xfrm>
              <a:off x="1343" y="2729"/>
              <a:ext cx="4" cy="12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09" name="Freeform 2081"/>
            <p:cNvSpPr>
              <a:spLocks/>
            </p:cNvSpPr>
            <p:nvPr/>
          </p:nvSpPr>
          <p:spPr bwMode="auto">
            <a:xfrm>
              <a:off x="1343" y="2667"/>
              <a:ext cx="4" cy="62"/>
            </a:xfrm>
            <a:custGeom>
              <a:avLst/>
              <a:gdLst>
                <a:gd name="T0" fmla="*/ 0 w 13"/>
                <a:gd name="T1" fmla="*/ 365 h 365"/>
                <a:gd name="T2" fmla="*/ 13 w 13"/>
                <a:gd name="T3" fmla="*/ 365 h 365"/>
                <a:gd name="T4" fmla="*/ 0 w 13"/>
                <a:gd name="T5" fmla="*/ 0 h 365"/>
                <a:gd name="T6" fmla="*/ 0 w 13"/>
                <a:gd name="T7" fmla="*/ 365 h 365"/>
              </a:gdLst>
              <a:ahLst/>
              <a:cxnLst>
                <a:cxn ang="0">
                  <a:pos x="T0" y="T1"/>
                </a:cxn>
                <a:cxn ang="0">
                  <a:pos x="T2" y="T3"/>
                </a:cxn>
                <a:cxn ang="0">
                  <a:pos x="T4" y="T5"/>
                </a:cxn>
                <a:cxn ang="0">
                  <a:pos x="T6" y="T7"/>
                </a:cxn>
              </a:cxnLst>
              <a:rect l="0" t="0" r="r" b="b"/>
              <a:pathLst>
                <a:path w="13" h="365">
                  <a:moveTo>
                    <a:pt x="0" y="365"/>
                  </a:moveTo>
                  <a:lnTo>
                    <a:pt x="13" y="365"/>
                  </a:lnTo>
                  <a:lnTo>
                    <a:pt x="0" y="0"/>
                  </a:lnTo>
                  <a:lnTo>
                    <a:pt x="0"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10" name="Freeform 2082"/>
            <p:cNvSpPr>
              <a:spLocks/>
            </p:cNvSpPr>
            <p:nvPr/>
          </p:nvSpPr>
          <p:spPr bwMode="auto">
            <a:xfrm>
              <a:off x="1343" y="2667"/>
              <a:ext cx="4" cy="62"/>
            </a:xfrm>
            <a:custGeom>
              <a:avLst/>
              <a:gdLst>
                <a:gd name="T0" fmla="*/ 13 w 13"/>
                <a:gd name="T1" fmla="*/ 365 h 365"/>
                <a:gd name="T2" fmla="*/ 0 w 13"/>
                <a:gd name="T3" fmla="*/ 0 h 365"/>
                <a:gd name="T4" fmla="*/ 13 w 13"/>
                <a:gd name="T5" fmla="*/ 0 h 365"/>
                <a:gd name="T6" fmla="*/ 13 w 13"/>
                <a:gd name="T7" fmla="*/ 365 h 365"/>
              </a:gdLst>
              <a:ahLst/>
              <a:cxnLst>
                <a:cxn ang="0">
                  <a:pos x="T0" y="T1"/>
                </a:cxn>
                <a:cxn ang="0">
                  <a:pos x="T2" y="T3"/>
                </a:cxn>
                <a:cxn ang="0">
                  <a:pos x="T4" y="T5"/>
                </a:cxn>
                <a:cxn ang="0">
                  <a:pos x="T6" y="T7"/>
                </a:cxn>
              </a:cxnLst>
              <a:rect l="0" t="0" r="r" b="b"/>
              <a:pathLst>
                <a:path w="13" h="365">
                  <a:moveTo>
                    <a:pt x="13" y="365"/>
                  </a:moveTo>
                  <a:lnTo>
                    <a:pt x="0" y="0"/>
                  </a:lnTo>
                  <a:lnTo>
                    <a:pt x="13" y="0"/>
                  </a:lnTo>
                  <a:lnTo>
                    <a:pt x="13" y="36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11" name="Rectangle 2083"/>
            <p:cNvSpPr>
              <a:spLocks noChangeArrowheads="1"/>
            </p:cNvSpPr>
            <p:nvPr/>
          </p:nvSpPr>
          <p:spPr bwMode="auto">
            <a:xfrm>
              <a:off x="1343" y="2667"/>
              <a:ext cx="4" cy="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12" name="Freeform 2084"/>
            <p:cNvSpPr>
              <a:spLocks/>
            </p:cNvSpPr>
            <p:nvPr/>
          </p:nvSpPr>
          <p:spPr bwMode="auto">
            <a:xfrm>
              <a:off x="1333" y="2632"/>
              <a:ext cx="14" cy="7"/>
            </a:xfrm>
            <a:custGeom>
              <a:avLst/>
              <a:gdLst>
                <a:gd name="T0" fmla="*/ 69 w 69"/>
                <a:gd name="T1" fmla="*/ 0 h 29"/>
                <a:gd name="T2" fmla="*/ 69 w 69"/>
                <a:gd name="T3" fmla="*/ 14 h 29"/>
                <a:gd name="T4" fmla="*/ 0 w 69"/>
                <a:gd name="T5" fmla="*/ 29 h 29"/>
                <a:gd name="T6" fmla="*/ 69 w 69"/>
                <a:gd name="T7" fmla="*/ 0 h 29"/>
              </a:gdLst>
              <a:ahLst/>
              <a:cxnLst>
                <a:cxn ang="0">
                  <a:pos x="T0" y="T1"/>
                </a:cxn>
                <a:cxn ang="0">
                  <a:pos x="T2" y="T3"/>
                </a:cxn>
                <a:cxn ang="0">
                  <a:pos x="T4" y="T5"/>
                </a:cxn>
                <a:cxn ang="0">
                  <a:pos x="T6" y="T7"/>
                </a:cxn>
              </a:cxnLst>
              <a:rect l="0" t="0" r="r" b="b"/>
              <a:pathLst>
                <a:path w="69" h="29">
                  <a:moveTo>
                    <a:pt x="69" y="0"/>
                  </a:moveTo>
                  <a:lnTo>
                    <a:pt x="69" y="14"/>
                  </a:lnTo>
                  <a:lnTo>
                    <a:pt x="0" y="29"/>
                  </a:lnTo>
                  <a:lnTo>
                    <a:pt x="6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13" name="Freeform 2085"/>
            <p:cNvSpPr>
              <a:spLocks/>
            </p:cNvSpPr>
            <p:nvPr/>
          </p:nvSpPr>
          <p:spPr bwMode="auto">
            <a:xfrm>
              <a:off x="1333" y="2636"/>
              <a:ext cx="14" cy="3"/>
            </a:xfrm>
            <a:custGeom>
              <a:avLst/>
              <a:gdLst>
                <a:gd name="T0" fmla="*/ 69 w 69"/>
                <a:gd name="T1" fmla="*/ 0 h 26"/>
                <a:gd name="T2" fmla="*/ 0 w 69"/>
                <a:gd name="T3" fmla="*/ 15 h 26"/>
                <a:gd name="T4" fmla="*/ 9 w 69"/>
                <a:gd name="T5" fmla="*/ 26 h 26"/>
                <a:gd name="T6" fmla="*/ 69 w 69"/>
                <a:gd name="T7" fmla="*/ 0 h 26"/>
              </a:gdLst>
              <a:ahLst/>
              <a:cxnLst>
                <a:cxn ang="0">
                  <a:pos x="T0" y="T1"/>
                </a:cxn>
                <a:cxn ang="0">
                  <a:pos x="T2" y="T3"/>
                </a:cxn>
                <a:cxn ang="0">
                  <a:pos x="T4" y="T5"/>
                </a:cxn>
                <a:cxn ang="0">
                  <a:pos x="T6" y="T7"/>
                </a:cxn>
              </a:cxnLst>
              <a:rect l="0" t="0" r="r" b="b"/>
              <a:pathLst>
                <a:path w="69" h="26">
                  <a:moveTo>
                    <a:pt x="69" y="0"/>
                  </a:moveTo>
                  <a:lnTo>
                    <a:pt x="0" y="15"/>
                  </a:lnTo>
                  <a:lnTo>
                    <a:pt x="9" y="26"/>
                  </a:lnTo>
                  <a:lnTo>
                    <a:pt x="6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14" name="Freeform 2086"/>
            <p:cNvSpPr>
              <a:spLocks/>
            </p:cNvSpPr>
            <p:nvPr/>
          </p:nvSpPr>
          <p:spPr bwMode="auto">
            <a:xfrm>
              <a:off x="1333" y="2632"/>
              <a:ext cx="14" cy="7"/>
            </a:xfrm>
            <a:custGeom>
              <a:avLst/>
              <a:gdLst>
                <a:gd name="T0" fmla="*/ 69 w 69"/>
                <a:gd name="T1" fmla="*/ 0 h 40"/>
                <a:gd name="T2" fmla="*/ 69 w 69"/>
                <a:gd name="T3" fmla="*/ 14 h 40"/>
                <a:gd name="T4" fmla="*/ 9 w 69"/>
                <a:gd name="T5" fmla="*/ 40 h 40"/>
                <a:gd name="T6" fmla="*/ 0 w 69"/>
                <a:gd name="T7" fmla="*/ 29 h 40"/>
                <a:gd name="T8" fmla="*/ 69 w 69"/>
                <a:gd name="T9" fmla="*/ 0 h 40"/>
              </a:gdLst>
              <a:ahLst/>
              <a:cxnLst>
                <a:cxn ang="0">
                  <a:pos x="T0" y="T1"/>
                </a:cxn>
                <a:cxn ang="0">
                  <a:pos x="T2" y="T3"/>
                </a:cxn>
                <a:cxn ang="0">
                  <a:pos x="T4" y="T5"/>
                </a:cxn>
                <a:cxn ang="0">
                  <a:pos x="T6" y="T7"/>
                </a:cxn>
                <a:cxn ang="0">
                  <a:pos x="T8" y="T9"/>
                </a:cxn>
              </a:cxnLst>
              <a:rect l="0" t="0" r="r" b="b"/>
              <a:pathLst>
                <a:path w="69" h="40">
                  <a:moveTo>
                    <a:pt x="69" y="0"/>
                  </a:moveTo>
                  <a:lnTo>
                    <a:pt x="69" y="14"/>
                  </a:lnTo>
                  <a:lnTo>
                    <a:pt x="9" y="40"/>
                  </a:lnTo>
                  <a:lnTo>
                    <a:pt x="0" y="29"/>
                  </a:lnTo>
                  <a:lnTo>
                    <a:pt x="6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15" name="Freeform 2087"/>
            <p:cNvSpPr>
              <a:spLocks/>
            </p:cNvSpPr>
            <p:nvPr/>
          </p:nvSpPr>
          <p:spPr bwMode="auto">
            <a:xfrm>
              <a:off x="1326" y="2639"/>
              <a:ext cx="7" cy="12"/>
            </a:xfrm>
            <a:custGeom>
              <a:avLst/>
              <a:gdLst>
                <a:gd name="T0" fmla="*/ 29 w 38"/>
                <a:gd name="T1" fmla="*/ 0 h 72"/>
                <a:gd name="T2" fmla="*/ 38 w 38"/>
                <a:gd name="T3" fmla="*/ 11 h 72"/>
                <a:gd name="T4" fmla="*/ 0 w 38"/>
                <a:gd name="T5" fmla="*/ 72 h 72"/>
                <a:gd name="T6" fmla="*/ 29 w 38"/>
                <a:gd name="T7" fmla="*/ 0 h 72"/>
              </a:gdLst>
              <a:ahLst/>
              <a:cxnLst>
                <a:cxn ang="0">
                  <a:pos x="T0" y="T1"/>
                </a:cxn>
                <a:cxn ang="0">
                  <a:pos x="T2" y="T3"/>
                </a:cxn>
                <a:cxn ang="0">
                  <a:pos x="T4" y="T5"/>
                </a:cxn>
                <a:cxn ang="0">
                  <a:pos x="T6" y="T7"/>
                </a:cxn>
              </a:cxnLst>
              <a:rect l="0" t="0" r="r" b="b"/>
              <a:pathLst>
                <a:path w="38" h="72">
                  <a:moveTo>
                    <a:pt x="29" y="0"/>
                  </a:moveTo>
                  <a:lnTo>
                    <a:pt x="38" y="11"/>
                  </a:lnTo>
                  <a:lnTo>
                    <a:pt x="0" y="72"/>
                  </a:lnTo>
                  <a:lnTo>
                    <a:pt x="29"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16" name="Freeform 2088"/>
            <p:cNvSpPr>
              <a:spLocks/>
            </p:cNvSpPr>
            <p:nvPr/>
          </p:nvSpPr>
          <p:spPr bwMode="auto">
            <a:xfrm>
              <a:off x="1326" y="2639"/>
              <a:ext cx="7" cy="12"/>
            </a:xfrm>
            <a:custGeom>
              <a:avLst/>
              <a:gdLst>
                <a:gd name="T0" fmla="*/ 38 w 38"/>
                <a:gd name="T1" fmla="*/ 0 h 61"/>
                <a:gd name="T2" fmla="*/ 0 w 38"/>
                <a:gd name="T3" fmla="*/ 61 h 61"/>
                <a:gd name="T4" fmla="*/ 14 w 38"/>
                <a:gd name="T5" fmla="*/ 61 h 61"/>
                <a:gd name="T6" fmla="*/ 38 w 38"/>
                <a:gd name="T7" fmla="*/ 0 h 61"/>
              </a:gdLst>
              <a:ahLst/>
              <a:cxnLst>
                <a:cxn ang="0">
                  <a:pos x="T0" y="T1"/>
                </a:cxn>
                <a:cxn ang="0">
                  <a:pos x="T2" y="T3"/>
                </a:cxn>
                <a:cxn ang="0">
                  <a:pos x="T4" y="T5"/>
                </a:cxn>
                <a:cxn ang="0">
                  <a:pos x="T6" y="T7"/>
                </a:cxn>
              </a:cxnLst>
              <a:rect l="0" t="0" r="r" b="b"/>
              <a:pathLst>
                <a:path w="38" h="61">
                  <a:moveTo>
                    <a:pt x="38" y="0"/>
                  </a:moveTo>
                  <a:lnTo>
                    <a:pt x="0" y="61"/>
                  </a:lnTo>
                  <a:lnTo>
                    <a:pt x="14" y="61"/>
                  </a:lnTo>
                  <a:lnTo>
                    <a:pt x="38"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17" name="Freeform 2089"/>
            <p:cNvSpPr>
              <a:spLocks/>
            </p:cNvSpPr>
            <p:nvPr/>
          </p:nvSpPr>
          <p:spPr bwMode="auto">
            <a:xfrm>
              <a:off x="1326" y="2639"/>
              <a:ext cx="7" cy="12"/>
            </a:xfrm>
            <a:custGeom>
              <a:avLst/>
              <a:gdLst>
                <a:gd name="T0" fmla="*/ 29 w 38"/>
                <a:gd name="T1" fmla="*/ 0 h 72"/>
                <a:gd name="T2" fmla="*/ 38 w 38"/>
                <a:gd name="T3" fmla="*/ 11 h 72"/>
                <a:gd name="T4" fmla="*/ 14 w 38"/>
                <a:gd name="T5" fmla="*/ 72 h 72"/>
                <a:gd name="T6" fmla="*/ 0 w 38"/>
                <a:gd name="T7" fmla="*/ 72 h 72"/>
                <a:gd name="T8" fmla="*/ 29 w 38"/>
                <a:gd name="T9" fmla="*/ 0 h 72"/>
              </a:gdLst>
              <a:ahLst/>
              <a:cxnLst>
                <a:cxn ang="0">
                  <a:pos x="T0" y="T1"/>
                </a:cxn>
                <a:cxn ang="0">
                  <a:pos x="T2" y="T3"/>
                </a:cxn>
                <a:cxn ang="0">
                  <a:pos x="T4" y="T5"/>
                </a:cxn>
                <a:cxn ang="0">
                  <a:pos x="T6" y="T7"/>
                </a:cxn>
                <a:cxn ang="0">
                  <a:pos x="T8" y="T9"/>
                </a:cxn>
              </a:cxnLst>
              <a:rect l="0" t="0" r="r" b="b"/>
              <a:pathLst>
                <a:path w="38" h="72">
                  <a:moveTo>
                    <a:pt x="29" y="0"/>
                  </a:moveTo>
                  <a:lnTo>
                    <a:pt x="38" y="11"/>
                  </a:lnTo>
                  <a:lnTo>
                    <a:pt x="14" y="72"/>
                  </a:lnTo>
                  <a:lnTo>
                    <a:pt x="0" y="72"/>
                  </a:lnTo>
                  <a:lnTo>
                    <a:pt x="29"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18" name="Freeform 2090"/>
            <p:cNvSpPr>
              <a:spLocks/>
            </p:cNvSpPr>
            <p:nvPr/>
          </p:nvSpPr>
          <p:spPr bwMode="auto">
            <a:xfrm>
              <a:off x="1326" y="2651"/>
              <a:ext cx="7" cy="12"/>
            </a:xfrm>
            <a:custGeom>
              <a:avLst/>
              <a:gdLst>
                <a:gd name="T0" fmla="*/ 0 w 29"/>
                <a:gd name="T1" fmla="*/ 0 h 70"/>
                <a:gd name="T2" fmla="*/ 14 w 29"/>
                <a:gd name="T3" fmla="*/ 0 h 70"/>
                <a:gd name="T4" fmla="*/ 29 w 29"/>
                <a:gd name="T5" fmla="*/ 70 h 70"/>
                <a:gd name="T6" fmla="*/ 0 w 29"/>
                <a:gd name="T7" fmla="*/ 0 h 70"/>
              </a:gdLst>
              <a:ahLst/>
              <a:cxnLst>
                <a:cxn ang="0">
                  <a:pos x="T0" y="T1"/>
                </a:cxn>
                <a:cxn ang="0">
                  <a:pos x="T2" y="T3"/>
                </a:cxn>
                <a:cxn ang="0">
                  <a:pos x="T4" y="T5"/>
                </a:cxn>
                <a:cxn ang="0">
                  <a:pos x="T6" y="T7"/>
                </a:cxn>
              </a:cxnLst>
              <a:rect l="0" t="0" r="r" b="b"/>
              <a:pathLst>
                <a:path w="29" h="70">
                  <a:moveTo>
                    <a:pt x="0" y="0"/>
                  </a:moveTo>
                  <a:lnTo>
                    <a:pt x="14" y="0"/>
                  </a:lnTo>
                  <a:lnTo>
                    <a:pt x="29" y="70"/>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19" name="Freeform 2091"/>
            <p:cNvSpPr>
              <a:spLocks/>
            </p:cNvSpPr>
            <p:nvPr/>
          </p:nvSpPr>
          <p:spPr bwMode="auto">
            <a:xfrm>
              <a:off x="1329" y="2651"/>
              <a:ext cx="4" cy="12"/>
            </a:xfrm>
            <a:custGeom>
              <a:avLst/>
              <a:gdLst>
                <a:gd name="T0" fmla="*/ 0 w 24"/>
                <a:gd name="T1" fmla="*/ 0 h 70"/>
                <a:gd name="T2" fmla="*/ 15 w 24"/>
                <a:gd name="T3" fmla="*/ 70 h 70"/>
                <a:gd name="T4" fmla="*/ 24 w 24"/>
                <a:gd name="T5" fmla="*/ 61 h 70"/>
                <a:gd name="T6" fmla="*/ 0 w 24"/>
                <a:gd name="T7" fmla="*/ 0 h 70"/>
              </a:gdLst>
              <a:ahLst/>
              <a:cxnLst>
                <a:cxn ang="0">
                  <a:pos x="T0" y="T1"/>
                </a:cxn>
                <a:cxn ang="0">
                  <a:pos x="T2" y="T3"/>
                </a:cxn>
                <a:cxn ang="0">
                  <a:pos x="T4" y="T5"/>
                </a:cxn>
                <a:cxn ang="0">
                  <a:pos x="T6" y="T7"/>
                </a:cxn>
              </a:cxnLst>
              <a:rect l="0" t="0" r="r" b="b"/>
              <a:pathLst>
                <a:path w="24" h="70">
                  <a:moveTo>
                    <a:pt x="0" y="0"/>
                  </a:moveTo>
                  <a:lnTo>
                    <a:pt x="15" y="70"/>
                  </a:lnTo>
                  <a:lnTo>
                    <a:pt x="24" y="61"/>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20" name="Freeform 2092"/>
            <p:cNvSpPr>
              <a:spLocks/>
            </p:cNvSpPr>
            <p:nvPr/>
          </p:nvSpPr>
          <p:spPr bwMode="auto">
            <a:xfrm>
              <a:off x="1326" y="2651"/>
              <a:ext cx="7" cy="12"/>
            </a:xfrm>
            <a:custGeom>
              <a:avLst/>
              <a:gdLst>
                <a:gd name="T0" fmla="*/ 0 w 38"/>
                <a:gd name="T1" fmla="*/ 0 h 70"/>
                <a:gd name="T2" fmla="*/ 14 w 38"/>
                <a:gd name="T3" fmla="*/ 0 h 70"/>
                <a:gd name="T4" fmla="*/ 38 w 38"/>
                <a:gd name="T5" fmla="*/ 61 h 70"/>
                <a:gd name="T6" fmla="*/ 29 w 38"/>
                <a:gd name="T7" fmla="*/ 70 h 70"/>
                <a:gd name="T8" fmla="*/ 0 w 38"/>
                <a:gd name="T9" fmla="*/ 0 h 70"/>
              </a:gdLst>
              <a:ahLst/>
              <a:cxnLst>
                <a:cxn ang="0">
                  <a:pos x="T0" y="T1"/>
                </a:cxn>
                <a:cxn ang="0">
                  <a:pos x="T2" y="T3"/>
                </a:cxn>
                <a:cxn ang="0">
                  <a:pos x="T4" y="T5"/>
                </a:cxn>
                <a:cxn ang="0">
                  <a:pos x="T6" y="T7"/>
                </a:cxn>
                <a:cxn ang="0">
                  <a:pos x="T8" y="T9"/>
                </a:cxn>
              </a:cxnLst>
              <a:rect l="0" t="0" r="r" b="b"/>
              <a:pathLst>
                <a:path w="38" h="70">
                  <a:moveTo>
                    <a:pt x="0" y="0"/>
                  </a:moveTo>
                  <a:lnTo>
                    <a:pt x="14" y="0"/>
                  </a:lnTo>
                  <a:lnTo>
                    <a:pt x="38" y="61"/>
                  </a:lnTo>
                  <a:lnTo>
                    <a:pt x="29" y="70"/>
                  </a:lnTo>
                  <a:lnTo>
                    <a:pt x="0"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21" name="Freeform 2093"/>
            <p:cNvSpPr>
              <a:spLocks/>
            </p:cNvSpPr>
            <p:nvPr/>
          </p:nvSpPr>
          <p:spPr bwMode="auto">
            <a:xfrm>
              <a:off x="1333" y="2660"/>
              <a:ext cx="14" cy="7"/>
            </a:xfrm>
            <a:custGeom>
              <a:avLst/>
              <a:gdLst>
                <a:gd name="T0" fmla="*/ 0 w 69"/>
                <a:gd name="T1" fmla="*/ 9 h 39"/>
                <a:gd name="T2" fmla="*/ 9 w 69"/>
                <a:gd name="T3" fmla="*/ 0 h 39"/>
                <a:gd name="T4" fmla="*/ 69 w 69"/>
                <a:gd name="T5" fmla="*/ 39 h 39"/>
                <a:gd name="T6" fmla="*/ 0 w 69"/>
                <a:gd name="T7" fmla="*/ 9 h 39"/>
              </a:gdLst>
              <a:ahLst/>
              <a:cxnLst>
                <a:cxn ang="0">
                  <a:pos x="T0" y="T1"/>
                </a:cxn>
                <a:cxn ang="0">
                  <a:pos x="T2" y="T3"/>
                </a:cxn>
                <a:cxn ang="0">
                  <a:pos x="T4" y="T5"/>
                </a:cxn>
                <a:cxn ang="0">
                  <a:pos x="T6" y="T7"/>
                </a:cxn>
              </a:cxnLst>
              <a:rect l="0" t="0" r="r" b="b"/>
              <a:pathLst>
                <a:path w="69" h="39">
                  <a:moveTo>
                    <a:pt x="0" y="9"/>
                  </a:moveTo>
                  <a:lnTo>
                    <a:pt x="9" y="0"/>
                  </a:lnTo>
                  <a:lnTo>
                    <a:pt x="69" y="39"/>
                  </a:lnTo>
                  <a:lnTo>
                    <a:pt x="0"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22" name="Freeform 2094"/>
            <p:cNvSpPr>
              <a:spLocks/>
            </p:cNvSpPr>
            <p:nvPr/>
          </p:nvSpPr>
          <p:spPr bwMode="auto">
            <a:xfrm>
              <a:off x="1333" y="2660"/>
              <a:ext cx="14" cy="7"/>
            </a:xfrm>
            <a:custGeom>
              <a:avLst/>
              <a:gdLst>
                <a:gd name="T0" fmla="*/ 0 w 60"/>
                <a:gd name="T1" fmla="*/ 0 h 39"/>
                <a:gd name="T2" fmla="*/ 60 w 60"/>
                <a:gd name="T3" fmla="*/ 39 h 39"/>
                <a:gd name="T4" fmla="*/ 60 w 60"/>
                <a:gd name="T5" fmla="*/ 26 h 39"/>
                <a:gd name="T6" fmla="*/ 0 w 60"/>
                <a:gd name="T7" fmla="*/ 0 h 39"/>
              </a:gdLst>
              <a:ahLst/>
              <a:cxnLst>
                <a:cxn ang="0">
                  <a:pos x="T0" y="T1"/>
                </a:cxn>
                <a:cxn ang="0">
                  <a:pos x="T2" y="T3"/>
                </a:cxn>
                <a:cxn ang="0">
                  <a:pos x="T4" y="T5"/>
                </a:cxn>
                <a:cxn ang="0">
                  <a:pos x="T6" y="T7"/>
                </a:cxn>
              </a:cxnLst>
              <a:rect l="0" t="0" r="r" b="b"/>
              <a:pathLst>
                <a:path w="60" h="39">
                  <a:moveTo>
                    <a:pt x="0" y="0"/>
                  </a:moveTo>
                  <a:lnTo>
                    <a:pt x="60" y="39"/>
                  </a:lnTo>
                  <a:lnTo>
                    <a:pt x="60" y="26"/>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23" name="Freeform 2095"/>
            <p:cNvSpPr>
              <a:spLocks/>
            </p:cNvSpPr>
            <p:nvPr/>
          </p:nvSpPr>
          <p:spPr bwMode="auto">
            <a:xfrm>
              <a:off x="1333" y="2660"/>
              <a:ext cx="14" cy="7"/>
            </a:xfrm>
            <a:custGeom>
              <a:avLst/>
              <a:gdLst>
                <a:gd name="T0" fmla="*/ 0 w 69"/>
                <a:gd name="T1" fmla="*/ 9 h 39"/>
                <a:gd name="T2" fmla="*/ 9 w 69"/>
                <a:gd name="T3" fmla="*/ 0 h 39"/>
                <a:gd name="T4" fmla="*/ 69 w 69"/>
                <a:gd name="T5" fmla="*/ 26 h 39"/>
                <a:gd name="T6" fmla="*/ 69 w 69"/>
                <a:gd name="T7" fmla="*/ 39 h 39"/>
                <a:gd name="T8" fmla="*/ 0 w 69"/>
                <a:gd name="T9" fmla="*/ 9 h 39"/>
              </a:gdLst>
              <a:ahLst/>
              <a:cxnLst>
                <a:cxn ang="0">
                  <a:pos x="T0" y="T1"/>
                </a:cxn>
                <a:cxn ang="0">
                  <a:pos x="T2" y="T3"/>
                </a:cxn>
                <a:cxn ang="0">
                  <a:pos x="T4" y="T5"/>
                </a:cxn>
                <a:cxn ang="0">
                  <a:pos x="T6" y="T7"/>
                </a:cxn>
                <a:cxn ang="0">
                  <a:pos x="T8" y="T9"/>
                </a:cxn>
              </a:cxnLst>
              <a:rect l="0" t="0" r="r" b="b"/>
              <a:pathLst>
                <a:path w="69" h="39">
                  <a:moveTo>
                    <a:pt x="0" y="9"/>
                  </a:moveTo>
                  <a:lnTo>
                    <a:pt x="9" y="0"/>
                  </a:lnTo>
                  <a:lnTo>
                    <a:pt x="69" y="26"/>
                  </a:lnTo>
                  <a:lnTo>
                    <a:pt x="69" y="39"/>
                  </a:lnTo>
                  <a:lnTo>
                    <a:pt x="0"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24" name="Freeform 2096"/>
            <p:cNvSpPr>
              <a:spLocks/>
            </p:cNvSpPr>
            <p:nvPr/>
          </p:nvSpPr>
          <p:spPr bwMode="auto">
            <a:xfrm>
              <a:off x="1347" y="2629"/>
              <a:ext cx="10" cy="7"/>
            </a:xfrm>
            <a:custGeom>
              <a:avLst/>
              <a:gdLst>
                <a:gd name="T0" fmla="*/ 0 w 71"/>
                <a:gd name="T1" fmla="*/ 30 h 30"/>
                <a:gd name="T2" fmla="*/ 0 w 71"/>
                <a:gd name="T3" fmla="*/ 16 h 30"/>
                <a:gd name="T4" fmla="*/ 71 w 71"/>
                <a:gd name="T5" fmla="*/ 0 h 30"/>
                <a:gd name="T6" fmla="*/ 0 w 71"/>
                <a:gd name="T7" fmla="*/ 30 h 30"/>
              </a:gdLst>
              <a:ahLst/>
              <a:cxnLst>
                <a:cxn ang="0">
                  <a:pos x="T0" y="T1"/>
                </a:cxn>
                <a:cxn ang="0">
                  <a:pos x="T2" y="T3"/>
                </a:cxn>
                <a:cxn ang="0">
                  <a:pos x="T4" y="T5"/>
                </a:cxn>
                <a:cxn ang="0">
                  <a:pos x="T6" y="T7"/>
                </a:cxn>
              </a:cxnLst>
              <a:rect l="0" t="0" r="r" b="b"/>
              <a:pathLst>
                <a:path w="71" h="30">
                  <a:moveTo>
                    <a:pt x="0" y="30"/>
                  </a:moveTo>
                  <a:lnTo>
                    <a:pt x="0" y="16"/>
                  </a:lnTo>
                  <a:lnTo>
                    <a:pt x="71" y="0"/>
                  </a:lnTo>
                  <a:lnTo>
                    <a:pt x="0"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25" name="Freeform 2097"/>
            <p:cNvSpPr>
              <a:spLocks/>
            </p:cNvSpPr>
            <p:nvPr/>
          </p:nvSpPr>
          <p:spPr bwMode="auto">
            <a:xfrm>
              <a:off x="1347" y="2629"/>
              <a:ext cx="10" cy="3"/>
            </a:xfrm>
            <a:custGeom>
              <a:avLst/>
              <a:gdLst>
                <a:gd name="T0" fmla="*/ 0 w 71"/>
                <a:gd name="T1" fmla="*/ 26 h 26"/>
                <a:gd name="T2" fmla="*/ 71 w 71"/>
                <a:gd name="T3" fmla="*/ 10 h 26"/>
                <a:gd name="T4" fmla="*/ 62 w 71"/>
                <a:gd name="T5" fmla="*/ 0 h 26"/>
                <a:gd name="T6" fmla="*/ 0 w 71"/>
                <a:gd name="T7" fmla="*/ 26 h 26"/>
              </a:gdLst>
              <a:ahLst/>
              <a:cxnLst>
                <a:cxn ang="0">
                  <a:pos x="T0" y="T1"/>
                </a:cxn>
                <a:cxn ang="0">
                  <a:pos x="T2" y="T3"/>
                </a:cxn>
                <a:cxn ang="0">
                  <a:pos x="T4" y="T5"/>
                </a:cxn>
                <a:cxn ang="0">
                  <a:pos x="T6" y="T7"/>
                </a:cxn>
              </a:cxnLst>
              <a:rect l="0" t="0" r="r" b="b"/>
              <a:pathLst>
                <a:path w="71" h="26">
                  <a:moveTo>
                    <a:pt x="0" y="26"/>
                  </a:moveTo>
                  <a:lnTo>
                    <a:pt x="71" y="10"/>
                  </a:lnTo>
                  <a:lnTo>
                    <a:pt x="62" y="0"/>
                  </a:lnTo>
                  <a:lnTo>
                    <a:pt x="0" y="2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26" name="Freeform 2098"/>
            <p:cNvSpPr>
              <a:spLocks/>
            </p:cNvSpPr>
            <p:nvPr/>
          </p:nvSpPr>
          <p:spPr bwMode="auto">
            <a:xfrm>
              <a:off x="1347" y="2629"/>
              <a:ext cx="10" cy="7"/>
            </a:xfrm>
            <a:custGeom>
              <a:avLst/>
              <a:gdLst>
                <a:gd name="T0" fmla="*/ 0 w 71"/>
                <a:gd name="T1" fmla="*/ 40 h 40"/>
                <a:gd name="T2" fmla="*/ 0 w 71"/>
                <a:gd name="T3" fmla="*/ 26 h 40"/>
                <a:gd name="T4" fmla="*/ 62 w 71"/>
                <a:gd name="T5" fmla="*/ 0 h 40"/>
                <a:gd name="T6" fmla="*/ 71 w 71"/>
                <a:gd name="T7" fmla="*/ 10 h 40"/>
                <a:gd name="T8" fmla="*/ 0 w 71"/>
                <a:gd name="T9" fmla="*/ 40 h 40"/>
              </a:gdLst>
              <a:ahLst/>
              <a:cxnLst>
                <a:cxn ang="0">
                  <a:pos x="T0" y="T1"/>
                </a:cxn>
                <a:cxn ang="0">
                  <a:pos x="T2" y="T3"/>
                </a:cxn>
                <a:cxn ang="0">
                  <a:pos x="T4" y="T5"/>
                </a:cxn>
                <a:cxn ang="0">
                  <a:pos x="T6" y="T7"/>
                </a:cxn>
                <a:cxn ang="0">
                  <a:pos x="T8" y="T9"/>
                </a:cxn>
              </a:cxnLst>
              <a:rect l="0" t="0" r="r" b="b"/>
              <a:pathLst>
                <a:path w="71" h="40">
                  <a:moveTo>
                    <a:pt x="0" y="40"/>
                  </a:moveTo>
                  <a:lnTo>
                    <a:pt x="0" y="26"/>
                  </a:lnTo>
                  <a:lnTo>
                    <a:pt x="62" y="0"/>
                  </a:lnTo>
                  <a:lnTo>
                    <a:pt x="71" y="10"/>
                  </a:lnTo>
                  <a:lnTo>
                    <a:pt x="0" y="4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27" name="Freeform 2099"/>
            <p:cNvSpPr>
              <a:spLocks/>
            </p:cNvSpPr>
            <p:nvPr/>
          </p:nvSpPr>
          <p:spPr bwMode="auto">
            <a:xfrm>
              <a:off x="1357" y="2617"/>
              <a:ext cx="7" cy="12"/>
            </a:xfrm>
            <a:custGeom>
              <a:avLst/>
              <a:gdLst>
                <a:gd name="T0" fmla="*/ 9 w 38"/>
                <a:gd name="T1" fmla="*/ 71 h 71"/>
                <a:gd name="T2" fmla="*/ 0 w 38"/>
                <a:gd name="T3" fmla="*/ 61 h 71"/>
                <a:gd name="T4" fmla="*/ 38 w 38"/>
                <a:gd name="T5" fmla="*/ 0 h 71"/>
                <a:gd name="T6" fmla="*/ 9 w 38"/>
                <a:gd name="T7" fmla="*/ 71 h 71"/>
              </a:gdLst>
              <a:ahLst/>
              <a:cxnLst>
                <a:cxn ang="0">
                  <a:pos x="T0" y="T1"/>
                </a:cxn>
                <a:cxn ang="0">
                  <a:pos x="T2" y="T3"/>
                </a:cxn>
                <a:cxn ang="0">
                  <a:pos x="T4" y="T5"/>
                </a:cxn>
                <a:cxn ang="0">
                  <a:pos x="T6" y="T7"/>
                </a:cxn>
              </a:cxnLst>
              <a:rect l="0" t="0" r="r" b="b"/>
              <a:pathLst>
                <a:path w="38" h="71">
                  <a:moveTo>
                    <a:pt x="9" y="71"/>
                  </a:moveTo>
                  <a:lnTo>
                    <a:pt x="0" y="61"/>
                  </a:lnTo>
                  <a:lnTo>
                    <a:pt x="38" y="0"/>
                  </a:lnTo>
                  <a:lnTo>
                    <a:pt x="9" y="7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28" name="Freeform 2100"/>
            <p:cNvSpPr>
              <a:spLocks/>
            </p:cNvSpPr>
            <p:nvPr/>
          </p:nvSpPr>
          <p:spPr bwMode="auto">
            <a:xfrm>
              <a:off x="1357" y="2617"/>
              <a:ext cx="7" cy="12"/>
            </a:xfrm>
            <a:custGeom>
              <a:avLst/>
              <a:gdLst>
                <a:gd name="T0" fmla="*/ 0 w 38"/>
                <a:gd name="T1" fmla="*/ 61 h 61"/>
                <a:gd name="T2" fmla="*/ 38 w 38"/>
                <a:gd name="T3" fmla="*/ 0 h 61"/>
                <a:gd name="T4" fmla="*/ 24 w 38"/>
                <a:gd name="T5" fmla="*/ 0 h 61"/>
                <a:gd name="T6" fmla="*/ 0 w 38"/>
                <a:gd name="T7" fmla="*/ 61 h 61"/>
              </a:gdLst>
              <a:ahLst/>
              <a:cxnLst>
                <a:cxn ang="0">
                  <a:pos x="T0" y="T1"/>
                </a:cxn>
                <a:cxn ang="0">
                  <a:pos x="T2" y="T3"/>
                </a:cxn>
                <a:cxn ang="0">
                  <a:pos x="T4" y="T5"/>
                </a:cxn>
                <a:cxn ang="0">
                  <a:pos x="T6" y="T7"/>
                </a:cxn>
              </a:cxnLst>
              <a:rect l="0" t="0" r="r" b="b"/>
              <a:pathLst>
                <a:path w="38" h="61">
                  <a:moveTo>
                    <a:pt x="0" y="61"/>
                  </a:moveTo>
                  <a:lnTo>
                    <a:pt x="38" y="0"/>
                  </a:lnTo>
                  <a:lnTo>
                    <a:pt x="24" y="0"/>
                  </a:lnTo>
                  <a:lnTo>
                    <a:pt x="0" y="61"/>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29" name="Freeform 2101"/>
            <p:cNvSpPr>
              <a:spLocks/>
            </p:cNvSpPr>
            <p:nvPr/>
          </p:nvSpPr>
          <p:spPr bwMode="auto">
            <a:xfrm>
              <a:off x="1357" y="2617"/>
              <a:ext cx="7" cy="12"/>
            </a:xfrm>
            <a:custGeom>
              <a:avLst/>
              <a:gdLst>
                <a:gd name="T0" fmla="*/ 9 w 38"/>
                <a:gd name="T1" fmla="*/ 71 h 71"/>
                <a:gd name="T2" fmla="*/ 0 w 38"/>
                <a:gd name="T3" fmla="*/ 61 h 71"/>
                <a:gd name="T4" fmla="*/ 24 w 38"/>
                <a:gd name="T5" fmla="*/ 0 h 71"/>
                <a:gd name="T6" fmla="*/ 38 w 38"/>
                <a:gd name="T7" fmla="*/ 0 h 71"/>
                <a:gd name="T8" fmla="*/ 9 w 38"/>
                <a:gd name="T9" fmla="*/ 71 h 71"/>
              </a:gdLst>
              <a:ahLst/>
              <a:cxnLst>
                <a:cxn ang="0">
                  <a:pos x="T0" y="T1"/>
                </a:cxn>
                <a:cxn ang="0">
                  <a:pos x="T2" y="T3"/>
                </a:cxn>
                <a:cxn ang="0">
                  <a:pos x="T4" y="T5"/>
                </a:cxn>
                <a:cxn ang="0">
                  <a:pos x="T6" y="T7"/>
                </a:cxn>
                <a:cxn ang="0">
                  <a:pos x="T8" y="T9"/>
                </a:cxn>
              </a:cxnLst>
              <a:rect l="0" t="0" r="r" b="b"/>
              <a:pathLst>
                <a:path w="38" h="71">
                  <a:moveTo>
                    <a:pt x="9" y="71"/>
                  </a:moveTo>
                  <a:lnTo>
                    <a:pt x="0" y="61"/>
                  </a:lnTo>
                  <a:lnTo>
                    <a:pt x="24" y="0"/>
                  </a:lnTo>
                  <a:lnTo>
                    <a:pt x="38" y="0"/>
                  </a:lnTo>
                  <a:lnTo>
                    <a:pt x="9" y="71"/>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30" name="Freeform 2102"/>
            <p:cNvSpPr>
              <a:spLocks/>
            </p:cNvSpPr>
            <p:nvPr/>
          </p:nvSpPr>
          <p:spPr bwMode="auto">
            <a:xfrm>
              <a:off x="1357" y="2605"/>
              <a:ext cx="7" cy="12"/>
            </a:xfrm>
            <a:custGeom>
              <a:avLst/>
              <a:gdLst>
                <a:gd name="T0" fmla="*/ 29 w 29"/>
                <a:gd name="T1" fmla="*/ 70 h 70"/>
                <a:gd name="T2" fmla="*/ 15 w 29"/>
                <a:gd name="T3" fmla="*/ 70 h 70"/>
                <a:gd name="T4" fmla="*/ 0 w 29"/>
                <a:gd name="T5" fmla="*/ 0 h 70"/>
                <a:gd name="T6" fmla="*/ 29 w 29"/>
                <a:gd name="T7" fmla="*/ 70 h 70"/>
              </a:gdLst>
              <a:ahLst/>
              <a:cxnLst>
                <a:cxn ang="0">
                  <a:pos x="T0" y="T1"/>
                </a:cxn>
                <a:cxn ang="0">
                  <a:pos x="T2" y="T3"/>
                </a:cxn>
                <a:cxn ang="0">
                  <a:pos x="T4" y="T5"/>
                </a:cxn>
                <a:cxn ang="0">
                  <a:pos x="T6" y="T7"/>
                </a:cxn>
              </a:cxnLst>
              <a:rect l="0" t="0" r="r" b="b"/>
              <a:pathLst>
                <a:path w="29" h="70">
                  <a:moveTo>
                    <a:pt x="29" y="70"/>
                  </a:moveTo>
                  <a:lnTo>
                    <a:pt x="15" y="70"/>
                  </a:lnTo>
                  <a:lnTo>
                    <a:pt x="0" y="0"/>
                  </a:lnTo>
                  <a:lnTo>
                    <a:pt x="29"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31" name="Freeform 2103"/>
            <p:cNvSpPr>
              <a:spLocks/>
            </p:cNvSpPr>
            <p:nvPr/>
          </p:nvSpPr>
          <p:spPr bwMode="auto">
            <a:xfrm>
              <a:off x="1357" y="2605"/>
              <a:ext cx="4" cy="12"/>
            </a:xfrm>
            <a:custGeom>
              <a:avLst/>
              <a:gdLst>
                <a:gd name="T0" fmla="*/ 24 w 24"/>
                <a:gd name="T1" fmla="*/ 70 h 70"/>
                <a:gd name="T2" fmla="*/ 9 w 24"/>
                <a:gd name="T3" fmla="*/ 0 h 70"/>
                <a:gd name="T4" fmla="*/ 0 w 24"/>
                <a:gd name="T5" fmla="*/ 9 h 70"/>
                <a:gd name="T6" fmla="*/ 24 w 24"/>
                <a:gd name="T7" fmla="*/ 70 h 70"/>
              </a:gdLst>
              <a:ahLst/>
              <a:cxnLst>
                <a:cxn ang="0">
                  <a:pos x="T0" y="T1"/>
                </a:cxn>
                <a:cxn ang="0">
                  <a:pos x="T2" y="T3"/>
                </a:cxn>
                <a:cxn ang="0">
                  <a:pos x="T4" y="T5"/>
                </a:cxn>
                <a:cxn ang="0">
                  <a:pos x="T6" y="T7"/>
                </a:cxn>
              </a:cxnLst>
              <a:rect l="0" t="0" r="r" b="b"/>
              <a:pathLst>
                <a:path w="24" h="70">
                  <a:moveTo>
                    <a:pt x="24" y="70"/>
                  </a:moveTo>
                  <a:lnTo>
                    <a:pt x="9" y="0"/>
                  </a:lnTo>
                  <a:lnTo>
                    <a:pt x="0" y="9"/>
                  </a:lnTo>
                  <a:lnTo>
                    <a:pt x="24" y="7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32" name="Freeform 2104"/>
            <p:cNvSpPr>
              <a:spLocks/>
            </p:cNvSpPr>
            <p:nvPr/>
          </p:nvSpPr>
          <p:spPr bwMode="auto">
            <a:xfrm>
              <a:off x="1357" y="2605"/>
              <a:ext cx="7" cy="12"/>
            </a:xfrm>
            <a:custGeom>
              <a:avLst/>
              <a:gdLst>
                <a:gd name="T0" fmla="*/ 38 w 38"/>
                <a:gd name="T1" fmla="*/ 70 h 70"/>
                <a:gd name="T2" fmla="*/ 24 w 38"/>
                <a:gd name="T3" fmla="*/ 70 h 70"/>
                <a:gd name="T4" fmla="*/ 0 w 38"/>
                <a:gd name="T5" fmla="*/ 9 h 70"/>
                <a:gd name="T6" fmla="*/ 9 w 38"/>
                <a:gd name="T7" fmla="*/ 0 h 70"/>
                <a:gd name="T8" fmla="*/ 38 w 38"/>
                <a:gd name="T9" fmla="*/ 70 h 70"/>
              </a:gdLst>
              <a:ahLst/>
              <a:cxnLst>
                <a:cxn ang="0">
                  <a:pos x="T0" y="T1"/>
                </a:cxn>
                <a:cxn ang="0">
                  <a:pos x="T2" y="T3"/>
                </a:cxn>
                <a:cxn ang="0">
                  <a:pos x="T4" y="T5"/>
                </a:cxn>
                <a:cxn ang="0">
                  <a:pos x="T6" y="T7"/>
                </a:cxn>
                <a:cxn ang="0">
                  <a:pos x="T8" y="T9"/>
                </a:cxn>
              </a:cxnLst>
              <a:rect l="0" t="0" r="r" b="b"/>
              <a:pathLst>
                <a:path w="38" h="70">
                  <a:moveTo>
                    <a:pt x="38" y="70"/>
                  </a:moveTo>
                  <a:lnTo>
                    <a:pt x="24" y="70"/>
                  </a:lnTo>
                  <a:lnTo>
                    <a:pt x="0" y="9"/>
                  </a:lnTo>
                  <a:lnTo>
                    <a:pt x="9" y="0"/>
                  </a:lnTo>
                  <a:lnTo>
                    <a:pt x="38"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33" name="Freeform 2105"/>
            <p:cNvSpPr>
              <a:spLocks/>
            </p:cNvSpPr>
            <p:nvPr/>
          </p:nvSpPr>
          <p:spPr bwMode="auto">
            <a:xfrm>
              <a:off x="1347" y="2601"/>
              <a:ext cx="10" cy="7"/>
            </a:xfrm>
            <a:custGeom>
              <a:avLst/>
              <a:gdLst>
                <a:gd name="T0" fmla="*/ 71 w 71"/>
                <a:gd name="T1" fmla="*/ 30 h 39"/>
                <a:gd name="T2" fmla="*/ 62 w 71"/>
                <a:gd name="T3" fmla="*/ 39 h 39"/>
                <a:gd name="T4" fmla="*/ 0 w 71"/>
                <a:gd name="T5" fmla="*/ 0 h 39"/>
                <a:gd name="T6" fmla="*/ 71 w 71"/>
                <a:gd name="T7" fmla="*/ 30 h 39"/>
              </a:gdLst>
              <a:ahLst/>
              <a:cxnLst>
                <a:cxn ang="0">
                  <a:pos x="T0" y="T1"/>
                </a:cxn>
                <a:cxn ang="0">
                  <a:pos x="T2" y="T3"/>
                </a:cxn>
                <a:cxn ang="0">
                  <a:pos x="T4" y="T5"/>
                </a:cxn>
                <a:cxn ang="0">
                  <a:pos x="T6" y="T7"/>
                </a:cxn>
              </a:cxnLst>
              <a:rect l="0" t="0" r="r" b="b"/>
              <a:pathLst>
                <a:path w="71" h="39">
                  <a:moveTo>
                    <a:pt x="71" y="30"/>
                  </a:moveTo>
                  <a:lnTo>
                    <a:pt x="62" y="39"/>
                  </a:lnTo>
                  <a:lnTo>
                    <a:pt x="0" y="0"/>
                  </a:lnTo>
                  <a:lnTo>
                    <a:pt x="71" y="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34" name="Freeform 2106"/>
            <p:cNvSpPr>
              <a:spLocks/>
            </p:cNvSpPr>
            <p:nvPr/>
          </p:nvSpPr>
          <p:spPr bwMode="auto">
            <a:xfrm>
              <a:off x="1347" y="2601"/>
              <a:ext cx="10" cy="7"/>
            </a:xfrm>
            <a:custGeom>
              <a:avLst/>
              <a:gdLst>
                <a:gd name="T0" fmla="*/ 62 w 62"/>
                <a:gd name="T1" fmla="*/ 39 h 39"/>
                <a:gd name="T2" fmla="*/ 0 w 62"/>
                <a:gd name="T3" fmla="*/ 0 h 39"/>
                <a:gd name="T4" fmla="*/ 0 w 62"/>
                <a:gd name="T5" fmla="*/ 13 h 39"/>
                <a:gd name="T6" fmla="*/ 62 w 62"/>
                <a:gd name="T7" fmla="*/ 39 h 39"/>
              </a:gdLst>
              <a:ahLst/>
              <a:cxnLst>
                <a:cxn ang="0">
                  <a:pos x="T0" y="T1"/>
                </a:cxn>
                <a:cxn ang="0">
                  <a:pos x="T2" y="T3"/>
                </a:cxn>
                <a:cxn ang="0">
                  <a:pos x="T4" y="T5"/>
                </a:cxn>
                <a:cxn ang="0">
                  <a:pos x="T6" y="T7"/>
                </a:cxn>
              </a:cxnLst>
              <a:rect l="0" t="0" r="r" b="b"/>
              <a:pathLst>
                <a:path w="62" h="39">
                  <a:moveTo>
                    <a:pt x="62" y="39"/>
                  </a:moveTo>
                  <a:lnTo>
                    <a:pt x="0" y="0"/>
                  </a:lnTo>
                  <a:lnTo>
                    <a:pt x="0" y="13"/>
                  </a:lnTo>
                  <a:lnTo>
                    <a:pt x="62" y="3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35" name="Freeform 2107"/>
            <p:cNvSpPr>
              <a:spLocks/>
            </p:cNvSpPr>
            <p:nvPr/>
          </p:nvSpPr>
          <p:spPr bwMode="auto">
            <a:xfrm>
              <a:off x="1347" y="2601"/>
              <a:ext cx="10" cy="7"/>
            </a:xfrm>
            <a:custGeom>
              <a:avLst/>
              <a:gdLst>
                <a:gd name="T0" fmla="*/ 71 w 71"/>
                <a:gd name="T1" fmla="*/ 30 h 39"/>
                <a:gd name="T2" fmla="*/ 62 w 71"/>
                <a:gd name="T3" fmla="*/ 39 h 39"/>
                <a:gd name="T4" fmla="*/ 0 w 71"/>
                <a:gd name="T5" fmla="*/ 13 h 39"/>
                <a:gd name="T6" fmla="*/ 0 w 71"/>
                <a:gd name="T7" fmla="*/ 0 h 39"/>
                <a:gd name="T8" fmla="*/ 71 w 71"/>
                <a:gd name="T9" fmla="*/ 30 h 39"/>
              </a:gdLst>
              <a:ahLst/>
              <a:cxnLst>
                <a:cxn ang="0">
                  <a:pos x="T0" y="T1"/>
                </a:cxn>
                <a:cxn ang="0">
                  <a:pos x="T2" y="T3"/>
                </a:cxn>
                <a:cxn ang="0">
                  <a:pos x="T4" y="T5"/>
                </a:cxn>
                <a:cxn ang="0">
                  <a:pos x="T6" y="T7"/>
                </a:cxn>
                <a:cxn ang="0">
                  <a:pos x="T8" y="T9"/>
                </a:cxn>
              </a:cxnLst>
              <a:rect l="0" t="0" r="r" b="b"/>
              <a:pathLst>
                <a:path w="71" h="39">
                  <a:moveTo>
                    <a:pt x="71" y="30"/>
                  </a:moveTo>
                  <a:lnTo>
                    <a:pt x="62" y="39"/>
                  </a:lnTo>
                  <a:lnTo>
                    <a:pt x="0" y="13"/>
                  </a:lnTo>
                  <a:lnTo>
                    <a:pt x="0" y="0"/>
                  </a:lnTo>
                  <a:lnTo>
                    <a:pt x="71" y="3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36" name="Freeform 2108"/>
            <p:cNvSpPr>
              <a:spLocks/>
            </p:cNvSpPr>
            <p:nvPr/>
          </p:nvSpPr>
          <p:spPr bwMode="auto">
            <a:xfrm>
              <a:off x="1343" y="2539"/>
              <a:ext cx="4" cy="62"/>
            </a:xfrm>
            <a:custGeom>
              <a:avLst/>
              <a:gdLst>
                <a:gd name="T0" fmla="*/ 0 w 13"/>
                <a:gd name="T1" fmla="*/ 366 h 366"/>
                <a:gd name="T2" fmla="*/ 13 w 13"/>
                <a:gd name="T3" fmla="*/ 366 h 366"/>
                <a:gd name="T4" fmla="*/ 0 w 13"/>
                <a:gd name="T5" fmla="*/ 0 h 366"/>
                <a:gd name="T6" fmla="*/ 0 w 13"/>
                <a:gd name="T7" fmla="*/ 366 h 366"/>
              </a:gdLst>
              <a:ahLst/>
              <a:cxnLst>
                <a:cxn ang="0">
                  <a:pos x="T0" y="T1"/>
                </a:cxn>
                <a:cxn ang="0">
                  <a:pos x="T2" y="T3"/>
                </a:cxn>
                <a:cxn ang="0">
                  <a:pos x="T4" y="T5"/>
                </a:cxn>
                <a:cxn ang="0">
                  <a:pos x="T6" y="T7"/>
                </a:cxn>
              </a:cxnLst>
              <a:rect l="0" t="0" r="r" b="b"/>
              <a:pathLst>
                <a:path w="13" h="366">
                  <a:moveTo>
                    <a:pt x="0" y="366"/>
                  </a:moveTo>
                  <a:lnTo>
                    <a:pt x="13" y="366"/>
                  </a:lnTo>
                  <a:lnTo>
                    <a:pt x="0" y="0"/>
                  </a:lnTo>
                  <a:lnTo>
                    <a:pt x="0"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37" name="Freeform 2109"/>
            <p:cNvSpPr>
              <a:spLocks/>
            </p:cNvSpPr>
            <p:nvPr/>
          </p:nvSpPr>
          <p:spPr bwMode="auto">
            <a:xfrm>
              <a:off x="1343" y="2539"/>
              <a:ext cx="4" cy="62"/>
            </a:xfrm>
            <a:custGeom>
              <a:avLst/>
              <a:gdLst>
                <a:gd name="T0" fmla="*/ 13 w 13"/>
                <a:gd name="T1" fmla="*/ 366 h 366"/>
                <a:gd name="T2" fmla="*/ 0 w 13"/>
                <a:gd name="T3" fmla="*/ 0 h 366"/>
                <a:gd name="T4" fmla="*/ 13 w 13"/>
                <a:gd name="T5" fmla="*/ 0 h 366"/>
                <a:gd name="T6" fmla="*/ 13 w 13"/>
                <a:gd name="T7" fmla="*/ 366 h 366"/>
              </a:gdLst>
              <a:ahLst/>
              <a:cxnLst>
                <a:cxn ang="0">
                  <a:pos x="T0" y="T1"/>
                </a:cxn>
                <a:cxn ang="0">
                  <a:pos x="T2" y="T3"/>
                </a:cxn>
                <a:cxn ang="0">
                  <a:pos x="T4" y="T5"/>
                </a:cxn>
                <a:cxn ang="0">
                  <a:pos x="T6" y="T7"/>
                </a:cxn>
              </a:cxnLst>
              <a:rect l="0" t="0" r="r" b="b"/>
              <a:pathLst>
                <a:path w="13" h="366">
                  <a:moveTo>
                    <a:pt x="13" y="366"/>
                  </a:moveTo>
                  <a:lnTo>
                    <a:pt x="0" y="0"/>
                  </a:lnTo>
                  <a:lnTo>
                    <a:pt x="13" y="0"/>
                  </a:lnTo>
                  <a:lnTo>
                    <a:pt x="13" y="366"/>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38" name="Rectangle 2110"/>
            <p:cNvSpPr>
              <a:spLocks noChangeArrowheads="1"/>
            </p:cNvSpPr>
            <p:nvPr/>
          </p:nvSpPr>
          <p:spPr bwMode="auto">
            <a:xfrm>
              <a:off x="1343" y="2539"/>
              <a:ext cx="4" cy="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39" name="Freeform 2111"/>
            <p:cNvSpPr>
              <a:spLocks/>
            </p:cNvSpPr>
            <p:nvPr/>
          </p:nvSpPr>
          <p:spPr bwMode="auto">
            <a:xfrm>
              <a:off x="1343" y="1278"/>
              <a:ext cx="4" cy="1261"/>
            </a:xfrm>
            <a:custGeom>
              <a:avLst/>
              <a:gdLst>
                <a:gd name="T0" fmla="*/ 0 w 13"/>
                <a:gd name="T1" fmla="*/ 7330 h 7330"/>
                <a:gd name="T2" fmla="*/ 13 w 13"/>
                <a:gd name="T3" fmla="*/ 7330 h 7330"/>
                <a:gd name="T4" fmla="*/ 0 w 13"/>
                <a:gd name="T5" fmla="*/ 0 h 7330"/>
                <a:gd name="T6" fmla="*/ 0 w 13"/>
                <a:gd name="T7" fmla="*/ 7330 h 7330"/>
              </a:gdLst>
              <a:ahLst/>
              <a:cxnLst>
                <a:cxn ang="0">
                  <a:pos x="T0" y="T1"/>
                </a:cxn>
                <a:cxn ang="0">
                  <a:pos x="T2" y="T3"/>
                </a:cxn>
                <a:cxn ang="0">
                  <a:pos x="T4" y="T5"/>
                </a:cxn>
                <a:cxn ang="0">
                  <a:pos x="T6" y="T7"/>
                </a:cxn>
              </a:cxnLst>
              <a:rect l="0" t="0" r="r" b="b"/>
              <a:pathLst>
                <a:path w="13" h="7330">
                  <a:moveTo>
                    <a:pt x="0" y="7330"/>
                  </a:moveTo>
                  <a:lnTo>
                    <a:pt x="13" y="7330"/>
                  </a:lnTo>
                  <a:lnTo>
                    <a:pt x="0" y="0"/>
                  </a:lnTo>
                  <a:lnTo>
                    <a:pt x="0"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40" name="Freeform 2112"/>
            <p:cNvSpPr>
              <a:spLocks/>
            </p:cNvSpPr>
            <p:nvPr/>
          </p:nvSpPr>
          <p:spPr bwMode="auto">
            <a:xfrm>
              <a:off x="1343" y="1278"/>
              <a:ext cx="4" cy="1261"/>
            </a:xfrm>
            <a:custGeom>
              <a:avLst/>
              <a:gdLst>
                <a:gd name="T0" fmla="*/ 13 w 13"/>
                <a:gd name="T1" fmla="*/ 7330 h 7330"/>
                <a:gd name="T2" fmla="*/ 0 w 13"/>
                <a:gd name="T3" fmla="*/ 0 h 7330"/>
                <a:gd name="T4" fmla="*/ 13 w 13"/>
                <a:gd name="T5" fmla="*/ 0 h 7330"/>
                <a:gd name="T6" fmla="*/ 13 w 13"/>
                <a:gd name="T7" fmla="*/ 7330 h 7330"/>
              </a:gdLst>
              <a:ahLst/>
              <a:cxnLst>
                <a:cxn ang="0">
                  <a:pos x="T0" y="T1"/>
                </a:cxn>
                <a:cxn ang="0">
                  <a:pos x="T2" y="T3"/>
                </a:cxn>
                <a:cxn ang="0">
                  <a:pos x="T4" y="T5"/>
                </a:cxn>
                <a:cxn ang="0">
                  <a:pos x="T6" y="T7"/>
                </a:cxn>
              </a:cxnLst>
              <a:rect l="0" t="0" r="r" b="b"/>
              <a:pathLst>
                <a:path w="13" h="7330">
                  <a:moveTo>
                    <a:pt x="13" y="7330"/>
                  </a:moveTo>
                  <a:lnTo>
                    <a:pt x="0" y="0"/>
                  </a:lnTo>
                  <a:lnTo>
                    <a:pt x="13" y="0"/>
                  </a:lnTo>
                  <a:lnTo>
                    <a:pt x="13" y="733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41" name="Rectangle 2113"/>
            <p:cNvSpPr>
              <a:spLocks noChangeArrowheads="1"/>
            </p:cNvSpPr>
            <p:nvPr/>
          </p:nvSpPr>
          <p:spPr bwMode="auto">
            <a:xfrm>
              <a:off x="1343" y="1278"/>
              <a:ext cx="4" cy="12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42" name="Freeform 2114"/>
            <p:cNvSpPr>
              <a:spLocks/>
            </p:cNvSpPr>
            <p:nvPr/>
          </p:nvSpPr>
          <p:spPr bwMode="auto">
            <a:xfrm>
              <a:off x="4678" y="1340"/>
              <a:ext cx="3"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43" name="Freeform 2115"/>
            <p:cNvSpPr>
              <a:spLocks/>
            </p:cNvSpPr>
            <p:nvPr/>
          </p:nvSpPr>
          <p:spPr bwMode="auto">
            <a:xfrm>
              <a:off x="4678" y="1340"/>
              <a:ext cx="3"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44" name="Rectangle 2116"/>
            <p:cNvSpPr>
              <a:spLocks noChangeArrowheads="1"/>
            </p:cNvSpPr>
            <p:nvPr/>
          </p:nvSpPr>
          <p:spPr bwMode="auto">
            <a:xfrm>
              <a:off x="4654" y="1340"/>
              <a:ext cx="27" cy="2588"/>
            </a:xfrm>
            <a:prstGeom prst="rect">
              <a:avLst/>
            </a:prstGeom>
            <a:solidFill>
              <a:srgbClr val="808080"/>
            </a:solidFill>
            <a:ln w="9525">
              <a:solidFill>
                <a:srgbClr val="000000"/>
              </a:solidFill>
              <a:miter lim="800000"/>
              <a:headEnd/>
              <a:tailEnd/>
            </a:ln>
          </p:spPr>
          <p:txBody>
            <a:bodyPr/>
            <a:lstStyle/>
            <a:p>
              <a:endParaRPr lang="en-US"/>
            </a:p>
          </p:txBody>
        </p:sp>
        <p:sp>
          <p:nvSpPr>
            <p:cNvPr id="741445" name="Freeform 2117"/>
            <p:cNvSpPr>
              <a:spLocks/>
            </p:cNvSpPr>
            <p:nvPr/>
          </p:nvSpPr>
          <p:spPr bwMode="auto">
            <a:xfrm>
              <a:off x="4654" y="1340"/>
              <a:ext cx="3" cy="2588"/>
            </a:xfrm>
            <a:custGeom>
              <a:avLst/>
              <a:gdLst>
                <a:gd name="T0" fmla="*/ 0 w 13"/>
                <a:gd name="T1" fmla="*/ 15015 h 15015"/>
                <a:gd name="T2" fmla="*/ 13 w 13"/>
                <a:gd name="T3" fmla="*/ 15015 h 15015"/>
                <a:gd name="T4" fmla="*/ 0 w 13"/>
                <a:gd name="T5" fmla="*/ 0 h 15015"/>
                <a:gd name="T6" fmla="*/ 0 w 13"/>
                <a:gd name="T7" fmla="*/ 15015 h 15015"/>
              </a:gdLst>
              <a:ahLst/>
              <a:cxnLst>
                <a:cxn ang="0">
                  <a:pos x="T0" y="T1"/>
                </a:cxn>
                <a:cxn ang="0">
                  <a:pos x="T2" y="T3"/>
                </a:cxn>
                <a:cxn ang="0">
                  <a:pos x="T4" y="T5"/>
                </a:cxn>
                <a:cxn ang="0">
                  <a:pos x="T6" y="T7"/>
                </a:cxn>
              </a:cxnLst>
              <a:rect l="0" t="0" r="r" b="b"/>
              <a:pathLst>
                <a:path w="13" h="15015">
                  <a:moveTo>
                    <a:pt x="0" y="15015"/>
                  </a:moveTo>
                  <a:lnTo>
                    <a:pt x="13" y="15015"/>
                  </a:lnTo>
                  <a:lnTo>
                    <a:pt x="0" y="0"/>
                  </a:lnTo>
                  <a:lnTo>
                    <a:pt x="0"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46" name="Freeform 2118"/>
            <p:cNvSpPr>
              <a:spLocks/>
            </p:cNvSpPr>
            <p:nvPr/>
          </p:nvSpPr>
          <p:spPr bwMode="auto">
            <a:xfrm>
              <a:off x="4654" y="1340"/>
              <a:ext cx="3" cy="2588"/>
            </a:xfrm>
            <a:custGeom>
              <a:avLst/>
              <a:gdLst>
                <a:gd name="T0" fmla="*/ 13 w 13"/>
                <a:gd name="T1" fmla="*/ 15015 h 15015"/>
                <a:gd name="T2" fmla="*/ 0 w 13"/>
                <a:gd name="T3" fmla="*/ 0 h 15015"/>
                <a:gd name="T4" fmla="*/ 13 w 13"/>
                <a:gd name="T5" fmla="*/ 0 h 15015"/>
                <a:gd name="T6" fmla="*/ 13 w 13"/>
                <a:gd name="T7" fmla="*/ 15015 h 15015"/>
              </a:gdLst>
              <a:ahLst/>
              <a:cxnLst>
                <a:cxn ang="0">
                  <a:pos x="T0" y="T1"/>
                </a:cxn>
                <a:cxn ang="0">
                  <a:pos x="T2" y="T3"/>
                </a:cxn>
                <a:cxn ang="0">
                  <a:pos x="T4" y="T5"/>
                </a:cxn>
                <a:cxn ang="0">
                  <a:pos x="T6" y="T7"/>
                </a:cxn>
              </a:cxnLst>
              <a:rect l="0" t="0" r="r" b="b"/>
              <a:pathLst>
                <a:path w="13" h="15015">
                  <a:moveTo>
                    <a:pt x="13" y="15015"/>
                  </a:moveTo>
                  <a:lnTo>
                    <a:pt x="0" y="0"/>
                  </a:lnTo>
                  <a:lnTo>
                    <a:pt x="13" y="0"/>
                  </a:lnTo>
                  <a:lnTo>
                    <a:pt x="13" y="150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47" name="Rectangle 2119"/>
            <p:cNvSpPr>
              <a:spLocks noChangeArrowheads="1"/>
            </p:cNvSpPr>
            <p:nvPr/>
          </p:nvSpPr>
          <p:spPr bwMode="auto">
            <a:xfrm>
              <a:off x="4654" y="1340"/>
              <a:ext cx="3" cy="2588"/>
            </a:xfrm>
            <a:prstGeom prst="rect">
              <a:avLst/>
            </a:prstGeom>
            <a:solidFill>
              <a:srgbClr val="CECECE"/>
            </a:solidFill>
            <a:ln w="9525">
              <a:solidFill>
                <a:srgbClr val="000000"/>
              </a:solidFill>
              <a:miter lim="800000"/>
              <a:headEnd/>
              <a:tailEnd/>
            </a:ln>
          </p:spPr>
          <p:txBody>
            <a:bodyPr/>
            <a:lstStyle/>
            <a:p>
              <a:endParaRPr lang="en-US"/>
            </a:p>
          </p:txBody>
        </p:sp>
        <p:sp>
          <p:nvSpPr>
            <p:cNvPr id="741448" name="Freeform 2120"/>
            <p:cNvSpPr>
              <a:spLocks/>
            </p:cNvSpPr>
            <p:nvPr/>
          </p:nvSpPr>
          <p:spPr bwMode="auto">
            <a:xfrm>
              <a:off x="4477" y="2769"/>
              <a:ext cx="101" cy="111"/>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49" name="Freeform 2121"/>
            <p:cNvSpPr>
              <a:spLocks/>
            </p:cNvSpPr>
            <p:nvPr/>
          </p:nvSpPr>
          <p:spPr bwMode="auto">
            <a:xfrm>
              <a:off x="4481" y="2769"/>
              <a:ext cx="100"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50" name="Freeform 2122"/>
            <p:cNvSpPr>
              <a:spLocks/>
            </p:cNvSpPr>
            <p:nvPr/>
          </p:nvSpPr>
          <p:spPr bwMode="auto">
            <a:xfrm>
              <a:off x="4477" y="2769"/>
              <a:ext cx="104" cy="111"/>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51" name="Freeform 2123"/>
            <p:cNvSpPr>
              <a:spLocks/>
            </p:cNvSpPr>
            <p:nvPr/>
          </p:nvSpPr>
          <p:spPr bwMode="auto">
            <a:xfrm>
              <a:off x="4453" y="2880"/>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52" name="Freeform 2124"/>
            <p:cNvSpPr>
              <a:spLocks/>
            </p:cNvSpPr>
            <p:nvPr/>
          </p:nvSpPr>
          <p:spPr bwMode="auto">
            <a:xfrm>
              <a:off x="4453" y="2880"/>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53" name="Freeform 2125"/>
            <p:cNvSpPr>
              <a:spLocks/>
            </p:cNvSpPr>
            <p:nvPr/>
          </p:nvSpPr>
          <p:spPr bwMode="auto">
            <a:xfrm>
              <a:off x="4453" y="2859"/>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54" name="Freeform 2126"/>
            <p:cNvSpPr>
              <a:spLocks/>
            </p:cNvSpPr>
            <p:nvPr/>
          </p:nvSpPr>
          <p:spPr bwMode="auto">
            <a:xfrm>
              <a:off x="4453" y="2859"/>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55" name="Freeform 2127"/>
            <p:cNvSpPr>
              <a:spLocks/>
            </p:cNvSpPr>
            <p:nvPr/>
          </p:nvSpPr>
          <p:spPr bwMode="auto">
            <a:xfrm>
              <a:off x="4477" y="2701"/>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56" name="Freeform 2128"/>
            <p:cNvSpPr>
              <a:spLocks/>
            </p:cNvSpPr>
            <p:nvPr/>
          </p:nvSpPr>
          <p:spPr bwMode="auto">
            <a:xfrm>
              <a:off x="4481" y="2701"/>
              <a:ext cx="100"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57" name="Freeform 2129"/>
            <p:cNvSpPr>
              <a:spLocks/>
            </p:cNvSpPr>
            <p:nvPr/>
          </p:nvSpPr>
          <p:spPr bwMode="auto">
            <a:xfrm>
              <a:off x="4477" y="2701"/>
              <a:ext cx="104"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58" name="Freeform 2130"/>
            <p:cNvSpPr>
              <a:spLocks/>
            </p:cNvSpPr>
            <p:nvPr/>
          </p:nvSpPr>
          <p:spPr bwMode="auto">
            <a:xfrm>
              <a:off x="4453" y="2812"/>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59" name="Freeform 2131"/>
            <p:cNvSpPr>
              <a:spLocks/>
            </p:cNvSpPr>
            <p:nvPr/>
          </p:nvSpPr>
          <p:spPr bwMode="auto">
            <a:xfrm>
              <a:off x="4453" y="2812"/>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60" name="Freeform 2132"/>
            <p:cNvSpPr>
              <a:spLocks/>
            </p:cNvSpPr>
            <p:nvPr/>
          </p:nvSpPr>
          <p:spPr bwMode="auto">
            <a:xfrm>
              <a:off x="4453" y="2791"/>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61" name="Freeform 2133"/>
            <p:cNvSpPr>
              <a:spLocks/>
            </p:cNvSpPr>
            <p:nvPr/>
          </p:nvSpPr>
          <p:spPr bwMode="auto">
            <a:xfrm>
              <a:off x="4453" y="2791"/>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62" name="Freeform 2134"/>
            <p:cNvSpPr>
              <a:spLocks/>
            </p:cNvSpPr>
            <p:nvPr/>
          </p:nvSpPr>
          <p:spPr bwMode="auto">
            <a:xfrm>
              <a:off x="4477" y="2632"/>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63" name="Freeform 2135"/>
            <p:cNvSpPr>
              <a:spLocks/>
            </p:cNvSpPr>
            <p:nvPr/>
          </p:nvSpPr>
          <p:spPr bwMode="auto">
            <a:xfrm>
              <a:off x="4481" y="2632"/>
              <a:ext cx="100"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64" name="Freeform 2136"/>
            <p:cNvSpPr>
              <a:spLocks/>
            </p:cNvSpPr>
            <p:nvPr/>
          </p:nvSpPr>
          <p:spPr bwMode="auto">
            <a:xfrm>
              <a:off x="4477" y="2632"/>
              <a:ext cx="104"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65" name="Freeform 2137"/>
            <p:cNvSpPr>
              <a:spLocks/>
            </p:cNvSpPr>
            <p:nvPr/>
          </p:nvSpPr>
          <p:spPr bwMode="auto">
            <a:xfrm>
              <a:off x="4453" y="2744"/>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66" name="Freeform 2138"/>
            <p:cNvSpPr>
              <a:spLocks/>
            </p:cNvSpPr>
            <p:nvPr/>
          </p:nvSpPr>
          <p:spPr bwMode="auto">
            <a:xfrm>
              <a:off x="4453" y="2744"/>
              <a:ext cx="49" cy="28"/>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67" name="Freeform 2139"/>
            <p:cNvSpPr>
              <a:spLocks/>
            </p:cNvSpPr>
            <p:nvPr/>
          </p:nvSpPr>
          <p:spPr bwMode="auto">
            <a:xfrm>
              <a:off x="4453" y="2722"/>
              <a:ext cx="24" cy="50"/>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68" name="Freeform 2140"/>
            <p:cNvSpPr>
              <a:spLocks/>
            </p:cNvSpPr>
            <p:nvPr/>
          </p:nvSpPr>
          <p:spPr bwMode="auto">
            <a:xfrm>
              <a:off x="4453" y="2722"/>
              <a:ext cx="24" cy="50"/>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69" name="Freeform 2141"/>
            <p:cNvSpPr>
              <a:spLocks/>
            </p:cNvSpPr>
            <p:nvPr/>
          </p:nvSpPr>
          <p:spPr bwMode="auto">
            <a:xfrm>
              <a:off x="4477" y="256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70" name="Freeform 2142"/>
            <p:cNvSpPr>
              <a:spLocks/>
            </p:cNvSpPr>
            <p:nvPr/>
          </p:nvSpPr>
          <p:spPr bwMode="auto">
            <a:xfrm>
              <a:off x="4481" y="2564"/>
              <a:ext cx="100"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71" name="Freeform 2143"/>
            <p:cNvSpPr>
              <a:spLocks/>
            </p:cNvSpPr>
            <p:nvPr/>
          </p:nvSpPr>
          <p:spPr bwMode="auto">
            <a:xfrm>
              <a:off x="4477" y="2564"/>
              <a:ext cx="104"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72" name="Freeform 2144"/>
            <p:cNvSpPr>
              <a:spLocks/>
            </p:cNvSpPr>
            <p:nvPr/>
          </p:nvSpPr>
          <p:spPr bwMode="auto">
            <a:xfrm>
              <a:off x="4453" y="2676"/>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73" name="Freeform 2145"/>
            <p:cNvSpPr>
              <a:spLocks/>
            </p:cNvSpPr>
            <p:nvPr/>
          </p:nvSpPr>
          <p:spPr bwMode="auto">
            <a:xfrm>
              <a:off x="4453" y="2676"/>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74" name="Freeform 2146"/>
            <p:cNvSpPr>
              <a:spLocks/>
            </p:cNvSpPr>
            <p:nvPr/>
          </p:nvSpPr>
          <p:spPr bwMode="auto">
            <a:xfrm>
              <a:off x="4453" y="2654"/>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75" name="Freeform 2147"/>
            <p:cNvSpPr>
              <a:spLocks/>
            </p:cNvSpPr>
            <p:nvPr/>
          </p:nvSpPr>
          <p:spPr bwMode="auto">
            <a:xfrm>
              <a:off x="4453" y="2654"/>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76" name="Freeform 2148"/>
            <p:cNvSpPr>
              <a:spLocks/>
            </p:cNvSpPr>
            <p:nvPr/>
          </p:nvSpPr>
          <p:spPr bwMode="auto">
            <a:xfrm>
              <a:off x="4477" y="24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77" name="Freeform 2149"/>
            <p:cNvSpPr>
              <a:spLocks/>
            </p:cNvSpPr>
            <p:nvPr/>
          </p:nvSpPr>
          <p:spPr bwMode="auto">
            <a:xfrm>
              <a:off x="4481" y="2496"/>
              <a:ext cx="100"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78" name="Freeform 2150"/>
            <p:cNvSpPr>
              <a:spLocks/>
            </p:cNvSpPr>
            <p:nvPr/>
          </p:nvSpPr>
          <p:spPr bwMode="auto">
            <a:xfrm>
              <a:off x="4477" y="2496"/>
              <a:ext cx="104"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79" name="Freeform 2151"/>
            <p:cNvSpPr>
              <a:spLocks/>
            </p:cNvSpPr>
            <p:nvPr/>
          </p:nvSpPr>
          <p:spPr bwMode="auto">
            <a:xfrm>
              <a:off x="4453" y="2608"/>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80" name="Freeform 2152"/>
            <p:cNvSpPr>
              <a:spLocks/>
            </p:cNvSpPr>
            <p:nvPr/>
          </p:nvSpPr>
          <p:spPr bwMode="auto">
            <a:xfrm>
              <a:off x="4453" y="2608"/>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81" name="Freeform 2153"/>
            <p:cNvSpPr>
              <a:spLocks/>
            </p:cNvSpPr>
            <p:nvPr/>
          </p:nvSpPr>
          <p:spPr bwMode="auto">
            <a:xfrm>
              <a:off x="4453" y="2586"/>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82" name="Freeform 2154"/>
            <p:cNvSpPr>
              <a:spLocks/>
            </p:cNvSpPr>
            <p:nvPr/>
          </p:nvSpPr>
          <p:spPr bwMode="auto">
            <a:xfrm>
              <a:off x="4453" y="2586"/>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83" name="Freeform 2155"/>
            <p:cNvSpPr>
              <a:spLocks/>
            </p:cNvSpPr>
            <p:nvPr/>
          </p:nvSpPr>
          <p:spPr bwMode="auto">
            <a:xfrm>
              <a:off x="4477" y="2428"/>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84" name="Freeform 2156"/>
            <p:cNvSpPr>
              <a:spLocks/>
            </p:cNvSpPr>
            <p:nvPr/>
          </p:nvSpPr>
          <p:spPr bwMode="auto">
            <a:xfrm>
              <a:off x="4481" y="2428"/>
              <a:ext cx="100"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85" name="Freeform 2157"/>
            <p:cNvSpPr>
              <a:spLocks/>
            </p:cNvSpPr>
            <p:nvPr/>
          </p:nvSpPr>
          <p:spPr bwMode="auto">
            <a:xfrm>
              <a:off x="4477" y="2428"/>
              <a:ext cx="104"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86" name="Freeform 2158"/>
            <p:cNvSpPr>
              <a:spLocks/>
            </p:cNvSpPr>
            <p:nvPr/>
          </p:nvSpPr>
          <p:spPr bwMode="auto">
            <a:xfrm>
              <a:off x="4453" y="2539"/>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87" name="Freeform 2159"/>
            <p:cNvSpPr>
              <a:spLocks/>
            </p:cNvSpPr>
            <p:nvPr/>
          </p:nvSpPr>
          <p:spPr bwMode="auto">
            <a:xfrm>
              <a:off x="4453" y="2539"/>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88" name="Freeform 2160"/>
            <p:cNvSpPr>
              <a:spLocks/>
            </p:cNvSpPr>
            <p:nvPr/>
          </p:nvSpPr>
          <p:spPr bwMode="auto">
            <a:xfrm>
              <a:off x="4453" y="2518"/>
              <a:ext cx="24" cy="49"/>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89" name="Freeform 2161"/>
            <p:cNvSpPr>
              <a:spLocks/>
            </p:cNvSpPr>
            <p:nvPr/>
          </p:nvSpPr>
          <p:spPr bwMode="auto">
            <a:xfrm>
              <a:off x="4453" y="2518"/>
              <a:ext cx="24" cy="49"/>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90" name="Freeform 2162"/>
            <p:cNvSpPr>
              <a:spLocks/>
            </p:cNvSpPr>
            <p:nvPr/>
          </p:nvSpPr>
          <p:spPr bwMode="auto">
            <a:xfrm>
              <a:off x="4477" y="2360"/>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91" name="Freeform 2163"/>
            <p:cNvSpPr>
              <a:spLocks/>
            </p:cNvSpPr>
            <p:nvPr/>
          </p:nvSpPr>
          <p:spPr bwMode="auto">
            <a:xfrm>
              <a:off x="4481" y="2360"/>
              <a:ext cx="100"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92" name="Freeform 2164"/>
            <p:cNvSpPr>
              <a:spLocks/>
            </p:cNvSpPr>
            <p:nvPr/>
          </p:nvSpPr>
          <p:spPr bwMode="auto">
            <a:xfrm>
              <a:off x="4477" y="2360"/>
              <a:ext cx="104"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93" name="Freeform 2165"/>
            <p:cNvSpPr>
              <a:spLocks/>
            </p:cNvSpPr>
            <p:nvPr/>
          </p:nvSpPr>
          <p:spPr bwMode="auto">
            <a:xfrm>
              <a:off x="4453" y="2471"/>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94" name="Freeform 2166"/>
            <p:cNvSpPr>
              <a:spLocks/>
            </p:cNvSpPr>
            <p:nvPr/>
          </p:nvSpPr>
          <p:spPr bwMode="auto">
            <a:xfrm>
              <a:off x="4453" y="2471"/>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95" name="Freeform 2167"/>
            <p:cNvSpPr>
              <a:spLocks/>
            </p:cNvSpPr>
            <p:nvPr/>
          </p:nvSpPr>
          <p:spPr bwMode="auto">
            <a:xfrm>
              <a:off x="4453" y="2453"/>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96" name="Freeform 2168"/>
            <p:cNvSpPr>
              <a:spLocks/>
            </p:cNvSpPr>
            <p:nvPr/>
          </p:nvSpPr>
          <p:spPr bwMode="auto">
            <a:xfrm>
              <a:off x="4453" y="2453"/>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497" name="Freeform 2169"/>
            <p:cNvSpPr>
              <a:spLocks/>
            </p:cNvSpPr>
            <p:nvPr/>
          </p:nvSpPr>
          <p:spPr bwMode="auto">
            <a:xfrm>
              <a:off x="4477" y="2292"/>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98" name="Freeform 2170"/>
            <p:cNvSpPr>
              <a:spLocks/>
            </p:cNvSpPr>
            <p:nvPr/>
          </p:nvSpPr>
          <p:spPr bwMode="auto">
            <a:xfrm>
              <a:off x="4481" y="2292"/>
              <a:ext cx="100"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499" name="Freeform 2171"/>
            <p:cNvSpPr>
              <a:spLocks/>
            </p:cNvSpPr>
            <p:nvPr/>
          </p:nvSpPr>
          <p:spPr bwMode="auto">
            <a:xfrm>
              <a:off x="4477" y="2292"/>
              <a:ext cx="104"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00" name="Freeform 2172"/>
            <p:cNvSpPr>
              <a:spLocks/>
            </p:cNvSpPr>
            <p:nvPr/>
          </p:nvSpPr>
          <p:spPr bwMode="auto">
            <a:xfrm>
              <a:off x="4453" y="2403"/>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01" name="Freeform 2173"/>
            <p:cNvSpPr>
              <a:spLocks/>
            </p:cNvSpPr>
            <p:nvPr/>
          </p:nvSpPr>
          <p:spPr bwMode="auto">
            <a:xfrm>
              <a:off x="4453" y="2403"/>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02" name="Freeform 2174"/>
            <p:cNvSpPr>
              <a:spLocks/>
            </p:cNvSpPr>
            <p:nvPr/>
          </p:nvSpPr>
          <p:spPr bwMode="auto">
            <a:xfrm>
              <a:off x="4453" y="2384"/>
              <a:ext cx="24" cy="47"/>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03" name="Freeform 2175"/>
            <p:cNvSpPr>
              <a:spLocks/>
            </p:cNvSpPr>
            <p:nvPr/>
          </p:nvSpPr>
          <p:spPr bwMode="auto">
            <a:xfrm>
              <a:off x="4453" y="2384"/>
              <a:ext cx="24" cy="47"/>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04" name="Freeform 2176"/>
            <p:cNvSpPr>
              <a:spLocks/>
            </p:cNvSpPr>
            <p:nvPr/>
          </p:nvSpPr>
          <p:spPr bwMode="auto">
            <a:xfrm>
              <a:off x="4477" y="2223"/>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05" name="Freeform 2177"/>
            <p:cNvSpPr>
              <a:spLocks/>
            </p:cNvSpPr>
            <p:nvPr/>
          </p:nvSpPr>
          <p:spPr bwMode="auto">
            <a:xfrm>
              <a:off x="4481" y="2223"/>
              <a:ext cx="100" cy="112"/>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06" name="Freeform 2178"/>
            <p:cNvSpPr>
              <a:spLocks/>
            </p:cNvSpPr>
            <p:nvPr/>
          </p:nvSpPr>
          <p:spPr bwMode="auto">
            <a:xfrm>
              <a:off x="4477" y="2223"/>
              <a:ext cx="104" cy="112"/>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07" name="Freeform 2179"/>
            <p:cNvSpPr>
              <a:spLocks/>
            </p:cNvSpPr>
            <p:nvPr/>
          </p:nvSpPr>
          <p:spPr bwMode="auto">
            <a:xfrm>
              <a:off x="4453" y="2335"/>
              <a:ext cx="49" cy="28"/>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08" name="Freeform 2180"/>
            <p:cNvSpPr>
              <a:spLocks/>
            </p:cNvSpPr>
            <p:nvPr/>
          </p:nvSpPr>
          <p:spPr bwMode="auto">
            <a:xfrm>
              <a:off x="4453" y="2335"/>
              <a:ext cx="49" cy="28"/>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09" name="Freeform 2181"/>
            <p:cNvSpPr>
              <a:spLocks/>
            </p:cNvSpPr>
            <p:nvPr/>
          </p:nvSpPr>
          <p:spPr bwMode="auto">
            <a:xfrm>
              <a:off x="4453" y="2316"/>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10" name="Freeform 2182"/>
            <p:cNvSpPr>
              <a:spLocks/>
            </p:cNvSpPr>
            <p:nvPr/>
          </p:nvSpPr>
          <p:spPr bwMode="auto">
            <a:xfrm>
              <a:off x="4453" y="2316"/>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11" name="Freeform 2183"/>
            <p:cNvSpPr>
              <a:spLocks/>
            </p:cNvSpPr>
            <p:nvPr/>
          </p:nvSpPr>
          <p:spPr bwMode="auto">
            <a:xfrm>
              <a:off x="4477" y="215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12" name="Freeform 2184"/>
            <p:cNvSpPr>
              <a:spLocks/>
            </p:cNvSpPr>
            <p:nvPr/>
          </p:nvSpPr>
          <p:spPr bwMode="auto">
            <a:xfrm>
              <a:off x="4481" y="2158"/>
              <a:ext cx="100"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13" name="Freeform 2185"/>
            <p:cNvSpPr>
              <a:spLocks/>
            </p:cNvSpPr>
            <p:nvPr/>
          </p:nvSpPr>
          <p:spPr bwMode="auto">
            <a:xfrm>
              <a:off x="4477" y="2158"/>
              <a:ext cx="104"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14" name="Freeform 2186"/>
            <p:cNvSpPr>
              <a:spLocks/>
            </p:cNvSpPr>
            <p:nvPr/>
          </p:nvSpPr>
          <p:spPr bwMode="auto">
            <a:xfrm>
              <a:off x="4453" y="2267"/>
              <a:ext cx="49" cy="28"/>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15" name="Freeform 2187"/>
            <p:cNvSpPr>
              <a:spLocks/>
            </p:cNvSpPr>
            <p:nvPr/>
          </p:nvSpPr>
          <p:spPr bwMode="auto">
            <a:xfrm>
              <a:off x="4453" y="2267"/>
              <a:ext cx="49" cy="28"/>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16" name="Freeform 2188"/>
            <p:cNvSpPr>
              <a:spLocks/>
            </p:cNvSpPr>
            <p:nvPr/>
          </p:nvSpPr>
          <p:spPr bwMode="auto">
            <a:xfrm>
              <a:off x="4453" y="2248"/>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17" name="Freeform 2189"/>
            <p:cNvSpPr>
              <a:spLocks/>
            </p:cNvSpPr>
            <p:nvPr/>
          </p:nvSpPr>
          <p:spPr bwMode="auto">
            <a:xfrm>
              <a:off x="4453" y="2248"/>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18" name="Freeform 2190"/>
            <p:cNvSpPr>
              <a:spLocks/>
            </p:cNvSpPr>
            <p:nvPr/>
          </p:nvSpPr>
          <p:spPr bwMode="auto">
            <a:xfrm>
              <a:off x="4477" y="2090"/>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19" name="Freeform 2191"/>
            <p:cNvSpPr>
              <a:spLocks/>
            </p:cNvSpPr>
            <p:nvPr/>
          </p:nvSpPr>
          <p:spPr bwMode="auto">
            <a:xfrm>
              <a:off x="4481" y="2090"/>
              <a:ext cx="100"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20" name="Freeform 2192"/>
            <p:cNvSpPr>
              <a:spLocks/>
            </p:cNvSpPr>
            <p:nvPr/>
          </p:nvSpPr>
          <p:spPr bwMode="auto">
            <a:xfrm>
              <a:off x="4477" y="2090"/>
              <a:ext cx="104"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21" name="Freeform 2193"/>
            <p:cNvSpPr>
              <a:spLocks/>
            </p:cNvSpPr>
            <p:nvPr/>
          </p:nvSpPr>
          <p:spPr bwMode="auto">
            <a:xfrm>
              <a:off x="4453" y="2199"/>
              <a:ext cx="49" cy="27"/>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22" name="Freeform 2194"/>
            <p:cNvSpPr>
              <a:spLocks/>
            </p:cNvSpPr>
            <p:nvPr/>
          </p:nvSpPr>
          <p:spPr bwMode="auto">
            <a:xfrm>
              <a:off x="4453" y="2199"/>
              <a:ext cx="49" cy="27"/>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23" name="Freeform 2195"/>
            <p:cNvSpPr>
              <a:spLocks/>
            </p:cNvSpPr>
            <p:nvPr/>
          </p:nvSpPr>
          <p:spPr bwMode="auto">
            <a:xfrm>
              <a:off x="4453" y="2180"/>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24" name="Freeform 2196"/>
            <p:cNvSpPr>
              <a:spLocks/>
            </p:cNvSpPr>
            <p:nvPr/>
          </p:nvSpPr>
          <p:spPr bwMode="auto">
            <a:xfrm>
              <a:off x="4453" y="2180"/>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25" name="Freeform 2197"/>
            <p:cNvSpPr>
              <a:spLocks/>
            </p:cNvSpPr>
            <p:nvPr/>
          </p:nvSpPr>
          <p:spPr bwMode="auto">
            <a:xfrm>
              <a:off x="4477" y="2022"/>
              <a:ext cx="101" cy="108"/>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26" name="Freeform 2198"/>
            <p:cNvSpPr>
              <a:spLocks/>
            </p:cNvSpPr>
            <p:nvPr/>
          </p:nvSpPr>
          <p:spPr bwMode="auto">
            <a:xfrm>
              <a:off x="4481" y="2022"/>
              <a:ext cx="100" cy="108"/>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27" name="Freeform 2199"/>
            <p:cNvSpPr>
              <a:spLocks/>
            </p:cNvSpPr>
            <p:nvPr/>
          </p:nvSpPr>
          <p:spPr bwMode="auto">
            <a:xfrm>
              <a:off x="4477" y="2022"/>
              <a:ext cx="104" cy="108"/>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28" name="Freeform 2200"/>
            <p:cNvSpPr>
              <a:spLocks/>
            </p:cNvSpPr>
            <p:nvPr/>
          </p:nvSpPr>
          <p:spPr bwMode="auto">
            <a:xfrm>
              <a:off x="4453" y="2130"/>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29" name="Freeform 2201"/>
            <p:cNvSpPr>
              <a:spLocks/>
            </p:cNvSpPr>
            <p:nvPr/>
          </p:nvSpPr>
          <p:spPr bwMode="auto">
            <a:xfrm>
              <a:off x="4453" y="2130"/>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30" name="Freeform 2202"/>
            <p:cNvSpPr>
              <a:spLocks/>
            </p:cNvSpPr>
            <p:nvPr/>
          </p:nvSpPr>
          <p:spPr bwMode="auto">
            <a:xfrm>
              <a:off x="4453" y="2112"/>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31" name="Freeform 2203"/>
            <p:cNvSpPr>
              <a:spLocks/>
            </p:cNvSpPr>
            <p:nvPr/>
          </p:nvSpPr>
          <p:spPr bwMode="auto">
            <a:xfrm>
              <a:off x="4453" y="2112"/>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32" name="Freeform 2204"/>
            <p:cNvSpPr>
              <a:spLocks/>
            </p:cNvSpPr>
            <p:nvPr/>
          </p:nvSpPr>
          <p:spPr bwMode="auto">
            <a:xfrm>
              <a:off x="4477" y="1954"/>
              <a:ext cx="101" cy="108"/>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33" name="Freeform 2205"/>
            <p:cNvSpPr>
              <a:spLocks/>
            </p:cNvSpPr>
            <p:nvPr/>
          </p:nvSpPr>
          <p:spPr bwMode="auto">
            <a:xfrm>
              <a:off x="4481" y="1954"/>
              <a:ext cx="100" cy="108"/>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34" name="Freeform 2206"/>
            <p:cNvSpPr>
              <a:spLocks/>
            </p:cNvSpPr>
            <p:nvPr/>
          </p:nvSpPr>
          <p:spPr bwMode="auto">
            <a:xfrm>
              <a:off x="4477" y="1954"/>
              <a:ext cx="104" cy="108"/>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35" name="Freeform 2207"/>
            <p:cNvSpPr>
              <a:spLocks/>
            </p:cNvSpPr>
            <p:nvPr/>
          </p:nvSpPr>
          <p:spPr bwMode="auto">
            <a:xfrm>
              <a:off x="4453" y="2062"/>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36" name="Freeform 2208"/>
            <p:cNvSpPr>
              <a:spLocks/>
            </p:cNvSpPr>
            <p:nvPr/>
          </p:nvSpPr>
          <p:spPr bwMode="auto">
            <a:xfrm>
              <a:off x="4453" y="2062"/>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37" name="Freeform 2209"/>
            <p:cNvSpPr>
              <a:spLocks/>
            </p:cNvSpPr>
            <p:nvPr/>
          </p:nvSpPr>
          <p:spPr bwMode="auto">
            <a:xfrm>
              <a:off x="4453" y="2044"/>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38" name="Freeform 2210"/>
            <p:cNvSpPr>
              <a:spLocks/>
            </p:cNvSpPr>
            <p:nvPr/>
          </p:nvSpPr>
          <p:spPr bwMode="auto">
            <a:xfrm>
              <a:off x="4453" y="2044"/>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39" name="Freeform 2211"/>
            <p:cNvSpPr>
              <a:spLocks/>
            </p:cNvSpPr>
            <p:nvPr/>
          </p:nvSpPr>
          <p:spPr bwMode="auto">
            <a:xfrm>
              <a:off x="4477" y="1885"/>
              <a:ext cx="101" cy="109"/>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40" name="Freeform 2212"/>
            <p:cNvSpPr>
              <a:spLocks/>
            </p:cNvSpPr>
            <p:nvPr/>
          </p:nvSpPr>
          <p:spPr bwMode="auto">
            <a:xfrm>
              <a:off x="4481" y="1885"/>
              <a:ext cx="100" cy="109"/>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41" name="Freeform 2213"/>
            <p:cNvSpPr>
              <a:spLocks/>
            </p:cNvSpPr>
            <p:nvPr/>
          </p:nvSpPr>
          <p:spPr bwMode="auto">
            <a:xfrm>
              <a:off x="4477" y="1885"/>
              <a:ext cx="104" cy="109"/>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42" name="Freeform 2214"/>
            <p:cNvSpPr>
              <a:spLocks/>
            </p:cNvSpPr>
            <p:nvPr/>
          </p:nvSpPr>
          <p:spPr bwMode="auto">
            <a:xfrm>
              <a:off x="4453" y="1994"/>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43" name="Freeform 2215"/>
            <p:cNvSpPr>
              <a:spLocks/>
            </p:cNvSpPr>
            <p:nvPr/>
          </p:nvSpPr>
          <p:spPr bwMode="auto">
            <a:xfrm>
              <a:off x="4453" y="1994"/>
              <a:ext cx="49" cy="28"/>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44" name="Freeform 2216"/>
            <p:cNvSpPr>
              <a:spLocks/>
            </p:cNvSpPr>
            <p:nvPr/>
          </p:nvSpPr>
          <p:spPr bwMode="auto">
            <a:xfrm>
              <a:off x="4453" y="197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45" name="Freeform 2217"/>
            <p:cNvSpPr>
              <a:spLocks/>
            </p:cNvSpPr>
            <p:nvPr/>
          </p:nvSpPr>
          <p:spPr bwMode="auto">
            <a:xfrm>
              <a:off x="4453" y="197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41546" name="Group 2218"/>
            <p:cNvGrpSpPr>
              <a:grpSpLocks/>
            </p:cNvGrpSpPr>
            <p:nvPr/>
          </p:nvGrpSpPr>
          <p:grpSpPr bwMode="auto">
            <a:xfrm>
              <a:off x="3222" y="1408"/>
              <a:ext cx="1359" cy="2452"/>
              <a:chOff x="2820" y="2210"/>
              <a:chExt cx="393" cy="791"/>
            </a:xfrm>
          </p:grpSpPr>
          <p:sp>
            <p:nvSpPr>
              <p:cNvPr id="741547" name="Freeform 2219"/>
              <p:cNvSpPr>
                <a:spLocks/>
              </p:cNvSpPr>
              <p:nvPr/>
            </p:nvSpPr>
            <p:spPr bwMode="auto">
              <a:xfrm>
                <a:off x="3183" y="2342"/>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48" name="Freeform 2220"/>
              <p:cNvSpPr>
                <a:spLocks/>
              </p:cNvSpPr>
              <p:nvPr/>
            </p:nvSpPr>
            <p:spPr bwMode="auto">
              <a:xfrm>
                <a:off x="3184"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49" name="Freeform 2221"/>
              <p:cNvSpPr>
                <a:spLocks/>
              </p:cNvSpPr>
              <p:nvPr/>
            </p:nvSpPr>
            <p:spPr bwMode="auto">
              <a:xfrm>
                <a:off x="3183" y="2342"/>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50" name="Freeform 2222"/>
              <p:cNvSpPr>
                <a:spLocks/>
              </p:cNvSpPr>
              <p:nvPr/>
            </p:nvSpPr>
            <p:spPr bwMode="auto">
              <a:xfrm>
                <a:off x="3176"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51" name="Freeform 2223"/>
              <p:cNvSpPr>
                <a:spLocks/>
              </p:cNvSpPr>
              <p:nvPr/>
            </p:nvSpPr>
            <p:spPr bwMode="auto">
              <a:xfrm>
                <a:off x="3176"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52" name="Freeform 2224"/>
              <p:cNvSpPr>
                <a:spLocks/>
              </p:cNvSpPr>
              <p:nvPr/>
            </p:nvSpPr>
            <p:spPr bwMode="auto">
              <a:xfrm>
                <a:off x="3176"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53" name="Freeform 2225"/>
              <p:cNvSpPr>
                <a:spLocks/>
              </p:cNvSpPr>
              <p:nvPr/>
            </p:nvSpPr>
            <p:spPr bwMode="auto">
              <a:xfrm>
                <a:off x="3176"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54" name="Freeform 2226"/>
              <p:cNvSpPr>
                <a:spLocks/>
              </p:cNvSpPr>
              <p:nvPr/>
            </p:nvSpPr>
            <p:spPr bwMode="auto">
              <a:xfrm>
                <a:off x="3183" y="2320"/>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55" name="Freeform 2227"/>
              <p:cNvSpPr>
                <a:spLocks/>
              </p:cNvSpPr>
              <p:nvPr/>
            </p:nvSpPr>
            <p:spPr bwMode="auto">
              <a:xfrm>
                <a:off x="3184"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56" name="Freeform 2228"/>
              <p:cNvSpPr>
                <a:spLocks/>
              </p:cNvSpPr>
              <p:nvPr/>
            </p:nvSpPr>
            <p:spPr bwMode="auto">
              <a:xfrm>
                <a:off x="3183" y="2320"/>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57" name="Freeform 2229"/>
              <p:cNvSpPr>
                <a:spLocks/>
              </p:cNvSpPr>
              <p:nvPr/>
            </p:nvSpPr>
            <p:spPr bwMode="auto">
              <a:xfrm>
                <a:off x="3176"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58" name="Freeform 2230"/>
              <p:cNvSpPr>
                <a:spLocks/>
              </p:cNvSpPr>
              <p:nvPr/>
            </p:nvSpPr>
            <p:spPr bwMode="auto">
              <a:xfrm>
                <a:off x="3176"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59" name="Freeform 2231"/>
              <p:cNvSpPr>
                <a:spLocks/>
              </p:cNvSpPr>
              <p:nvPr/>
            </p:nvSpPr>
            <p:spPr bwMode="auto">
              <a:xfrm>
                <a:off x="3176"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60" name="Freeform 2232"/>
              <p:cNvSpPr>
                <a:spLocks/>
              </p:cNvSpPr>
              <p:nvPr/>
            </p:nvSpPr>
            <p:spPr bwMode="auto">
              <a:xfrm>
                <a:off x="3176"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61" name="Freeform 2233"/>
              <p:cNvSpPr>
                <a:spLocks/>
              </p:cNvSpPr>
              <p:nvPr/>
            </p:nvSpPr>
            <p:spPr bwMode="auto">
              <a:xfrm>
                <a:off x="3183" y="2298"/>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62" name="Freeform 2234"/>
              <p:cNvSpPr>
                <a:spLocks/>
              </p:cNvSpPr>
              <p:nvPr/>
            </p:nvSpPr>
            <p:spPr bwMode="auto">
              <a:xfrm>
                <a:off x="3184"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63" name="Freeform 2235"/>
              <p:cNvSpPr>
                <a:spLocks/>
              </p:cNvSpPr>
              <p:nvPr/>
            </p:nvSpPr>
            <p:spPr bwMode="auto">
              <a:xfrm>
                <a:off x="3183" y="2298"/>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64" name="Freeform 2236"/>
              <p:cNvSpPr>
                <a:spLocks/>
              </p:cNvSpPr>
              <p:nvPr/>
            </p:nvSpPr>
            <p:spPr bwMode="auto">
              <a:xfrm>
                <a:off x="3176"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65" name="Freeform 2237"/>
              <p:cNvSpPr>
                <a:spLocks/>
              </p:cNvSpPr>
              <p:nvPr/>
            </p:nvSpPr>
            <p:spPr bwMode="auto">
              <a:xfrm>
                <a:off x="3176"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66" name="Freeform 2238"/>
              <p:cNvSpPr>
                <a:spLocks/>
              </p:cNvSpPr>
              <p:nvPr/>
            </p:nvSpPr>
            <p:spPr bwMode="auto">
              <a:xfrm>
                <a:off x="3176"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67" name="Freeform 2239"/>
              <p:cNvSpPr>
                <a:spLocks/>
              </p:cNvSpPr>
              <p:nvPr/>
            </p:nvSpPr>
            <p:spPr bwMode="auto">
              <a:xfrm>
                <a:off x="3176"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68" name="Freeform 2240"/>
              <p:cNvSpPr>
                <a:spLocks/>
              </p:cNvSpPr>
              <p:nvPr/>
            </p:nvSpPr>
            <p:spPr bwMode="auto">
              <a:xfrm>
                <a:off x="3183" y="2276"/>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69" name="Freeform 2241"/>
              <p:cNvSpPr>
                <a:spLocks/>
              </p:cNvSpPr>
              <p:nvPr/>
            </p:nvSpPr>
            <p:spPr bwMode="auto">
              <a:xfrm>
                <a:off x="3184"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70" name="Freeform 2242"/>
              <p:cNvSpPr>
                <a:spLocks/>
              </p:cNvSpPr>
              <p:nvPr/>
            </p:nvSpPr>
            <p:spPr bwMode="auto">
              <a:xfrm>
                <a:off x="3183" y="2276"/>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71" name="Freeform 2243"/>
              <p:cNvSpPr>
                <a:spLocks/>
              </p:cNvSpPr>
              <p:nvPr/>
            </p:nvSpPr>
            <p:spPr bwMode="auto">
              <a:xfrm>
                <a:off x="3176"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72" name="Freeform 2244"/>
              <p:cNvSpPr>
                <a:spLocks/>
              </p:cNvSpPr>
              <p:nvPr/>
            </p:nvSpPr>
            <p:spPr bwMode="auto">
              <a:xfrm>
                <a:off x="3176"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73" name="Freeform 2245"/>
              <p:cNvSpPr>
                <a:spLocks/>
              </p:cNvSpPr>
              <p:nvPr/>
            </p:nvSpPr>
            <p:spPr bwMode="auto">
              <a:xfrm>
                <a:off x="3176"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74" name="Freeform 2246"/>
              <p:cNvSpPr>
                <a:spLocks/>
              </p:cNvSpPr>
              <p:nvPr/>
            </p:nvSpPr>
            <p:spPr bwMode="auto">
              <a:xfrm>
                <a:off x="3176"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75" name="Freeform 2247"/>
              <p:cNvSpPr>
                <a:spLocks/>
              </p:cNvSpPr>
              <p:nvPr/>
            </p:nvSpPr>
            <p:spPr bwMode="auto">
              <a:xfrm>
                <a:off x="3183" y="2254"/>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76" name="Freeform 2248"/>
              <p:cNvSpPr>
                <a:spLocks/>
              </p:cNvSpPr>
              <p:nvPr/>
            </p:nvSpPr>
            <p:spPr bwMode="auto">
              <a:xfrm>
                <a:off x="3184"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77" name="Freeform 2249"/>
              <p:cNvSpPr>
                <a:spLocks/>
              </p:cNvSpPr>
              <p:nvPr/>
            </p:nvSpPr>
            <p:spPr bwMode="auto">
              <a:xfrm>
                <a:off x="3183" y="2254"/>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78" name="Freeform 2250"/>
              <p:cNvSpPr>
                <a:spLocks/>
              </p:cNvSpPr>
              <p:nvPr/>
            </p:nvSpPr>
            <p:spPr bwMode="auto">
              <a:xfrm>
                <a:off x="3176"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79" name="Freeform 2251"/>
              <p:cNvSpPr>
                <a:spLocks/>
              </p:cNvSpPr>
              <p:nvPr/>
            </p:nvSpPr>
            <p:spPr bwMode="auto">
              <a:xfrm>
                <a:off x="3176"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80" name="Freeform 2252"/>
              <p:cNvSpPr>
                <a:spLocks/>
              </p:cNvSpPr>
              <p:nvPr/>
            </p:nvSpPr>
            <p:spPr bwMode="auto">
              <a:xfrm>
                <a:off x="3176"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81" name="Freeform 2253"/>
              <p:cNvSpPr>
                <a:spLocks/>
              </p:cNvSpPr>
              <p:nvPr/>
            </p:nvSpPr>
            <p:spPr bwMode="auto">
              <a:xfrm>
                <a:off x="3176"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82" name="Freeform 2254"/>
              <p:cNvSpPr>
                <a:spLocks/>
              </p:cNvSpPr>
              <p:nvPr/>
            </p:nvSpPr>
            <p:spPr bwMode="auto">
              <a:xfrm>
                <a:off x="3176" y="2261"/>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83" name="Freeform 2255"/>
              <p:cNvSpPr>
                <a:spLocks/>
              </p:cNvSpPr>
              <p:nvPr/>
            </p:nvSpPr>
            <p:spPr bwMode="auto">
              <a:xfrm>
                <a:off x="3176" y="2261"/>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84" name="Freeform 2256"/>
              <p:cNvSpPr>
                <a:spLocks/>
              </p:cNvSpPr>
              <p:nvPr/>
            </p:nvSpPr>
            <p:spPr bwMode="auto">
              <a:xfrm>
                <a:off x="3176"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85" name="Freeform 2257"/>
              <p:cNvSpPr>
                <a:spLocks/>
              </p:cNvSpPr>
              <p:nvPr/>
            </p:nvSpPr>
            <p:spPr bwMode="auto">
              <a:xfrm>
                <a:off x="3176"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86" name="Freeform 2258"/>
              <p:cNvSpPr>
                <a:spLocks/>
              </p:cNvSpPr>
              <p:nvPr/>
            </p:nvSpPr>
            <p:spPr bwMode="auto">
              <a:xfrm>
                <a:off x="3183" y="2232"/>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87" name="Freeform 2259"/>
              <p:cNvSpPr>
                <a:spLocks/>
              </p:cNvSpPr>
              <p:nvPr/>
            </p:nvSpPr>
            <p:spPr bwMode="auto">
              <a:xfrm>
                <a:off x="3184" y="2232"/>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88" name="Freeform 2260"/>
              <p:cNvSpPr>
                <a:spLocks/>
              </p:cNvSpPr>
              <p:nvPr/>
            </p:nvSpPr>
            <p:spPr bwMode="auto">
              <a:xfrm>
                <a:off x="3183" y="2232"/>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89" name="Freeform 2261"/>
              <p:cNvSpPr>
                <a:spLocks/>
              </p:cNvSpPr>
              <p:nvPr/>
            </p:nvSpPr>
            <p:spPr bwMode="auto">
              <a:xfrm>
                <a:off x="3176" y="2239"/>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90" name="Freeform 2262"/>
              <p:cNvSpPr>
                <a:spLocks/>
              </p:cNvSpPr>
              <p:nvPr/>
            </p:nvSpPr>
            <p:spPr bwMode="auto">
              <a:xfrm>
                <a:off x="3176" y="2239"/>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91" name="Freeform 2263"/>
              <p:cNvSpPr>
                <a:spLocks/>
              </p:cNvSpPr>
              <p:nvPr/>
            </p:nvSpPr>
            <p:spPr bwMode="auto">
              <a:xfrm>
                <a:off x="3176"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92" name="Freeform 2264"/>
              <p:cNvSpPr>
                <a:spLocks/>
              </p:cNvSpPr>
              <p:nvPr/>
            </p:nvSpPr>
            <p:spPr bwMode="auto">
              <a:xfrm>
                <a:off x="3176"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93" name="Freeform 2265"/>
              <p:cNvSpPr>
                <a:spLocks/>
              </p:cNvSpPr>
              <p:nvPr/>
            </p:nvSpPr>
            <p:spPr bwMode="auto">
              <a:xfrm>
                <a:off x="3183" y="2210"/>
                <a:ext cx="29"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94" name="Freeform 2266"/>
              <p:cNvSpPr>
                <a:spLocks/>
              </p:cNvSpPr>
              <p:nvPr/>
            </p:nvSpPr>
            <p:spPr bwMode="auto">
              <a:xfrm>
                <a:off x="3184" y="2210"/>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95" name="Freeform 2267"/>
              <p:cNvSpPr>
                <a:spLocks/>
              </p:cNvSpPr>
              <p:nvPr/>
            </p:nvSpPr>
            <p:spPr bwMode="auto">
              <a:xfrm>
                <a:off x="3183" y="2210"/>
                <a:ext cx="30" cy="36"/>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96" name="Freeform 2268"/>
              <p:cNvSpPr>
                <a:spLocks/>
              </p:cNvSpPr>
              <p:nvPr/>
            </p:nvSpPr>
            <p:spPr bwMode="auto">
              <a:xfrm>
                <a:off x="3212" y="2210"/>
                <a:ext cx="1" cy="439"/>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97" name="Freeform 2269"/>
              <p:cNvSpPr>
                <a:spLocks/>
              </p:cNvSpPr>
              <p:nvPr/>
            </p:nvSpPr>
            <p:spPr bwMode="auto">
              <a:xfrm>
                <a:off x="3212" y="2210"/>
                <a:ext cx="1" cy="439"/>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598" name="Rectangle 2270"/>
              <p:cNvSpPr>
                <a:spLocks noChangeArrowheads="1"/>
              </p:cNvSpPr>
              <p:nvPr/>
            </p:nvSpPr>
            <p:spPr bwMode="auto">
              <a:xfrm>
                <a:off x="3212" y="2210"/>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599" name="Freeform 2271"/>
              <p:cNvSpPr>
                <a:spLocks/>
              </p:cNvSpPr>
              <p:nvPr/>
            </p:nvSpPr>
            <p:spPr bwMode="auto">
              <a:xfrm>
                <a:off x="3212" y="2210"/>
                <a:ext cx="1" cy="439"/>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00" name="Freeform 2272"/>
              <p:cNvSpPr>
                <a:spLocks/>
              </p:cNvSpPr>
              <p:nvPr/>
            </p:nvSpPr>
            <p:spPr bwMode="auto">
              <a:xfrm>
                <a:off x="3212" y="2210"/>
                <a:ext cx="1" cy="439"/>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01" name="Rectangle 2273"/>
              <p:cNvSpPr>
                <a:spLocks noChangeArrowheads="1"/>
              </p:cNvSpPr>
              <p:nvPr/>
            </p:nvSpPr>
            <p:spPr bwMode="auto">
              <a:xfrm>
                <a:off x="3212" y="2210"/>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02" name="Freeform 2274"/>
              <p:cNvSpPr>
                <a:spLocks/>
              </p:cNvSpPr>
              <p:nvPr/>
            </p:nvSpPr>
            <p:spPr bwMode="auto">
              <a:xfrm>
                <a:off x="2820" y="2562"/>
                <a:ext cx="1" cy="439"/>
              </a:xfrm>
              <a:custGeom>
                <a:avLst/>
                <a:gdLst>
                  <a:gd name="T0" fmla="*/ 26 w 26"/>
                  <a:gd name="T1" fmla="*/ 0 h 7903"/>
                  <a:gd name="T2" fmla="*/ 0 w 26"/>
                  <a:gd name="T3" fmla="*/ 0 h 7903"/>
                  <a:gd name="T4" fmla="*/ 26 w 26"/>
                  <a:gd name="T5" fmla="*/ 7903 h 7903"/>
                  <a:gd name="T6" fmla="*/ 26 w 26"/>
                  <a:gd name="T7" fmla="*/ 0 h 7903"/>
                </a:gdLst>
                <a:ahLst/>
                <a:cxnLst>
                  <a:cxn ang="0">
                    <a:pos x="T0" y="T1"/>
                  </a:cxn>
                  <a:cxn ang="0">
                    <a:pos x="T2" y="T3"/>
                  </a:cxn>
                  <a:cxn ang="0">
                    <a:pos x="T4" y="T5"/>
                  </a:cxn>
                  <a:cxn ang="0">
                    <a:pos x="T6" y="T7"/>
                  </a:cxn>
                </a:cxnLst>
                <a:rect l="0" t="0" r="r" b="b"/>
                <a:pathLst>
                  <a:path w="26" h="7903">
                    <a:moveTo>
                      <a:pt x="26" y="0"/>
                    </a:moveTo>
                    <a:lnTo>
                      <a:pt x="0" y="0"/>
                    </a:lnTo>
                    <a:lnTo>
                      <a:pt x="26" y="7903"/>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03" name="Freeform 2275"/>
              <p:cNvSpPr>
                <a:spLocks/>
              </p:cNvSpPr>
              <p:nvPr/>
            </p:nvSpPr>
            <p:spPr bwMode="auto">
              <a:xfrm>
                <a:off x="2820" y="2562"/>
                <a:ext cx="1" cy="439"/>
              </a:xfrm>
              <a:custGeom>
                <a:avLst/>
                <a:gdLst>
                  <a:gd name="T0" fmla="*/ 0 w 26"/>
                  <a:gd name="T1" fmla="*/ 0 h 7903"/>
                  <a:gd name="T2" fmla="*/ 26 w 26"/>
                  <a:gd name="T3" fmla="*/ 7903 h 7903"/>
                  <a:gd name="T4" fmla="*/ 0 w 26"/>
                  <a:gd name="T5" fmla="*/ 7903 h 7903"/>
                  <a:gd name="T6" fmla="*/ 0 w 26"/>
                  <a:gd name="T7" fmla="*/ 0 h 7903"/>
                </a:gdLst>
                <a:ahLst/>
                <a:cxnLst>
                  <a:cxn ang="0">
                    <a:pos x="T0" y="T1"/>
                  </a:cxn>
                  <a:cxn ang="0">
                    <a:pos x="T2" y="T3"/>
                  </a:cxn>
                  <a:cxn ang="0">
                    <a:pos x="T4" y="T5"/>
                  </a:cxn>
                  <a:cxn ang="0">
                    <a:pos x="T6" y="T7"/>
                  </a:cxn>
                </a:cxnLst>
                <a:rect l="0" t="0" r="r" b="b"/>
                <a:pathLst>
                  <a:path w="26" h="7903">
                    <a:moveTo>
                      <a:pt x="0" y="0"/>
                    </a:moveTo>
                    <a:lnTo>
                      <a:pt x="26"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04" name="Rectangle 2276"/>
              <p:cNvSpPr>
                <a:spLocks noChangeArrowheads="1"/>
              </p:cNvSpPr>
              <p:nvPr/>
            </p:nvSpPr>
            <p:spPr bwMode="auto">
              <a:xfrm>
                <a:off x="2820"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05" name="Freeform 2277"/>
              <p:cNvSpPr>
                <a:spLocks/>
              </p:cNvSpPr>
              <p:nvPr/>
            </p:nvSpPr>
            <p:spPr bwMode="auto">
              <a:xfrm>
                <a:off x="2820" y="2562"/>
                <a:ext cx="1" cy="439"/>
              </a:xfrm>
              <a:custGeom>
                <a:avLst/>
                <a:gdLst>
                  <a:gd name="T0" fmla="*/ 0 w 26"/>
                  <a:gd name="T1" fmla="*/ 7903 h 7903"/>
                  <a:gd name="T2" fmla="*/ 26 w 26"/>
                  <a:gd name="T3" fmla="*/ 7903 h 7903"/>
                  <a:gd name="T4" fmla="*/ 0 w 26"/>
                  <a:gd name="T5" fmla="*/ 0 h 7903"/>
                  <a:gd name="T6" fmla="*/ 0 w 26"/>
                  <a:gd name="T7" fmla="*/ 7903 h 7903"/>
                </a:gdLst>
                <a:ahLst/>
                <a:cxnLst>
                  <a:cxn ang="0">
                    <a:pos x="T0" y="T1"/>
                  </a:cxn>
                  <a:cxn ang="0">
                    <a:pos x="T2" y="T3"/>
                  </a:cxn>
                  <a:cxn ang="0">
                    <a:pos x="T4" y="T5"/>
                  </a:cxn>
                  <a:cxn ang="0">
                    <a:pos x="T6" y="T7"/>
                  </a:cxn>
                </a:cxnLst>
                <a:rect l="0" t="0" r="r" b="b"/>
                <a:pathLst>
                  <a:path w="26" h="7903">
                    <a:moveTo>
                      <a:pt x="0" y="7903"/>
                    </a:moveTo>
                    <a:lnTo>
                      <a:pt x="26"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06" name="Freeform 2278"/>
              <p:cNvSpPr>
                <a:spLocks/>
              </p:cNvSpPr>
              <p:nvPr/>
            </p:nvSpPr>
            <p:spPr bwMode="auto">
              <a:xfrm>
                <a:off x="2820" y="2562"/>
                <a:ext cx="1" cy="439"/>
              </a:xfrm>
              <a:custGeom>
                <a:avLst/>
                <a:gdLst>
                  <a:gd name="T0" fmla="*/ 26 w 26"/>
                  <a:gd name="T1" fmla="*/ 7903 h 7903"/>
                  <a:gd name="T2" fmla="*/ 0 w 26"/>
                  <a:gd name="T3" fmla="*/ 0 h 7903"/>
                  <a:gd name="T4" fmla="*/ 26 w 26"/>
                  <a:gd name="T5" fmla="*/ 0 h 7903"/>
                  <a:gd name="T6" fmla="*/ 26 w 26"/>
                  <a:gd name="T7" fmla="*/ 7903 h 7903"/>
                </a:gdLst>
                <a:ahLst/>
                <a:cxnLst>
                  <a:cxn ang="0">
                    <a:pos x="T0" y="T1"/>
                  </a:cxn>
                  <a:cxn ang="0">
                    <a:pos x="T2" y="T3"/>
                  </a:cxn>
                  <a:cxn ang="0">
                    <a:pos x="T4" y="T5"/>
                  </a:cxn>
                  <a:cxn ang="0">
                    <a:pos x="T6" y="T7"/>
                  </a:cxn>
                </a:cxnLst>
                <a:rect l="0" t="0" r="r" b="b"/>
                <a:pathLst>
                  <a:path w="26" h="7903">
                    <a:moveTo>
                      <a:pt x="26" y="7903"/>
                    </a:moveTo>
                    <a:lnTo>
                      <a:pt x="0" y="0"/>
                    </a:lnTo>
                    <a:lnTo>
                      <a:pt x="26" y="0"/>
                    </a:lnTo>
                    <a:lnTo>
                      <a:pt x="26"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07" name="Rectangle 2279"/>
              <p:cNvSpPr>
                <a:spLocks noChangeArrowheads="1"/>
              </p:cNvSpPr>
              <p:nvPr/>
            </p:nvSpPr>
            <p:spPr bwMode="auto">
              <a:xfrm>
                <a:off x="2820"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08" name="Freeform 2280"/>
              <p:cNvSpPr>
                <a:spLocks/>
              </p:cNvSpPr>
              <p:nvPr/>
            </p:nvSpPr>
            <p:spPr bwMode="auto">
              <a:xfrm>
                <a:off x="2821"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09" name="Freeform 2281"/>
              <p:cNvSpPr>
                <a:spLocks/>
              </p:cNvSpPr>
              <p:nvPr/>
            </p:nvSpPr>
            <p:spPr bwMode="auto">
              <a:xfrm>
                <a:off x="2820"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10" name="Freeform 2282"/>
              <p:cNvSpPr>
                <a:spLocks/>
              </p:cNvSpPr>
              <p:nvPr/>
            </p:nvSpPr>
            <p:spPr bwMode="auto">
              <a:xfrm>
                <a:off x="2820" y="2965"/>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11" name="Freeform 2283"/>
              <p:cNvSpPr>
                <a:spLocks/>
              </p:cNvSpPr>
              <p:nvPr/>
            </p:nvSpPr>
            <p:spPr bwMode="auto">
              <a:xfrm>
                <a:off x="2843"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12" name="Freeform 2284"/>
              <p:cNvSpPr>
                <a:spLocks/>
              </p:cNvSpPr>
              <p:nvPr/>
            </p:nvSpPr>
            <p:spPr bwMode="auto">
              <a:xfrm>
                <a:off x="2843"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13" name="Freeform 2285"/>
              <p:cNvSpPr>
                <a:spLocks/>
              </p:cNvSpPr>
              <p:nvPr/>
            </p:nvSpPr>
            <p:spPr bwMode="auto">
              <a:xfrm>
                <a:off x="2850"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14" name="Freeform 2286"/>
              <p:cNvSpPr>
                <a:spLocks/>
              </p:cNvSpPr>
              <p:nvPr/>
            </p:nvSpPr>
            <p:spPr bwMode="auto">
              <a:xfrm>
                <a:off x="2850"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15" name="Freeform 2287"/>
              <p:cNvSpPr>
                <a:spLocks/>
              </p:cNvSpPr>
              <p:nvPr/>
            </p:nvSpPr>
            <p:spPr bwMode="auto">
              <a:xfrm>
                <a:off x="2821"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16" name="Freeform 2288"/>
              <p:cNvSpPr>
                <a:spLocks/>
              </p:cNvSpPr>
              <p:nvPr/>
            </p:nvSpPr>
            <p:spPr bwMode="auto">
              <a:xfrm>
                <a:off x="2820"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17" name="Freeform 2289"/>
              <p:cNvSpPr>
                <a:spLocks/>
              </p:cNvSpPr>
              <p:nvPr/>
            </p:nvSpPr>
            <p:spPr bwMode="auto">
              <a:xfrm>
                <a:off x="2820" y="2943"/>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18" name="Freeform 2290"/>
              <p:cNvSpPr>
                <a:spLocks/>
              </p:cNvSpPr>
              <p:nvPr/>
            </p:nvSpPr>
            <p:spPr bwMode="auto">
              <a:xfrm>
                <a:off x="2843"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19" name="Freeform 2291"/>
              <p:cNvSpPr>
                <a:spLocks/>
              </p:cNvSpPr>
              <p:nvPr/>
            </p:nvSpPr>
            <p:spPr bwMode="auto">
              <a:xfrm>
                <a:off x="2843"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20" name="Freeform 2292"/>
              <p:cNvSpPr>
                <a:spLocks/>
              </p:cNvSpPr>
              <p:nvPr/>
            </p:nvSpPr>
            <p:spPr bwMode="auto">
              <a:xfrm>
                <a:off x="2850"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21" name="Freeform 2293"/>
              <p:cNvSpPr>
                <a:spLocks/>
              </p:cNvSpPr>
              <p:nvPr/>
            </p:nvSpPr>
            <p:spPr bwMode="auto">
              <a:xfrm>
                <a:off x="2850"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22" name="Freeform 2294"/>
              <p:cNvSpPr>
                <a:spLocks/>
              </p:cNvSpPr>
              <p:nvPr/>
            </p:nvSpPr>
            <p:spPr bwMode="auto">
              <a:xfrm>
                <a:off x="2850"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23" name="Freeform 2295"/>
              <p:cNvSpPr>
                <a:spLocks/>
              </p:cNvSpPr>
              <p:nvPr/>
            </p:nvSpPr>
            <p:spPr bwMode="auto">
              <a:xfrm>
                <a:off x="2850"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24" name="Freeform 2296"/>
              <p:cNvSpPr>
                <a:spLocks/>
              </p:cNvSpPr>
              <p:nvPr/>
            </p:nvSpPr>
            <p:spPr bwMode="auto">
              <a:xfrm>
                <a:off x="2843"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25" name="Freeform 2297"/>
              <p:cNvSpPr>
                <a:spLocks/>
              </p:cNvSpPr>
              <p:nvPr/>
            </p:nvSpPr>
            <p:spPr bwMode="auto">
              <a:xfrm>
                <a:off x="2843"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26" name="Freeform 2298"/>
              <p:cNvSpPr>
                <a:spLocks/>
              </p:cNvSpPr>
              <p:nvPr/>
            </p:nvSpPr>
            <p:spPr bwMode="auto">
              <a:xfrm>
                <a:off x="2821"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27" name="Freeform 2299"/>
              <p:cNvSpPr>
                <a:spLocks/>
              </p:cNvSpPr>
              <p:nvPr/>
            </p:nvSpPr>
            <p:spPr bwMode="auto">
              <a:xfrm>
                <a:off x="2820"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28" name="Freeform 2300"/>
              <p:cNvSpPr>
                <a:spLocks/>
              </p:cNvSpPr>
              <p:nvPr/>
            </p:nvSpPr>
            <p:spPr bwMode="auto">
              <a:xfrm>
                <a:off x="2820" y="2921"/>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29" name="Freeform 2301"/>
              <p:cNvSpPr>
                <a:spLocks/>
              </p:cNvSpPr>
              <p:nvPr/>
            </p:nvSpPr>
            <p:spPr bwMode="auto">
              <a:xfrm>
                <a:off x="2850"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30" name="Freeform 2302"/>
              <p:cNvSpPr>
                <a:spLocks/>
              </p:cNvSpPr>
              <p:nvPr/>
            </p:nvSpPr>
            <p:spPr bwMode="auto">
              <a:xfrm>
                <a:off x="2850"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31" name="Freeform 2303"/>
              <p:cNvSpPr>
                <a:spLocks/>
              </p:cNvSpPr>
              <p:nvPr/>
            </p:nvSpPr>
            <p:spPr bwMode="auto">
              <a:xfrm>
                <a:off x="2843"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32" name="Freeform 2304"/>
              <p:cNvSpPr>
                <a:spLocks/>
              </p:cNvSpPr>
              <p:nvPr/>
            </p:nvSpPr>
            <p:spPr bwMode="auto">
              <a:xfrm>
                <a:off x="2843"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33" name="Freeform 2305"/>
              <p:cNvSpPr>
                <a:spLocks/>
              </p:cNvSpPr>
              <p:nvPr/>
            </p:nvSpPr>
            <p:spPr bwMode="auto">
              <a:xfrm>
                <a:off x="2821"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34" name="Freeform 2306"/>
              <p:cNvSpPr>
                <a:spLocks/>
              </p:cNvSpPr>
              <p:nvPr/>
            </p:nvSpPr>
            <p:spPr bwMode="auto">
              <a:xfrm>
                <a:off x="2820"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35" name="Freeform 2307"/>
              <p:cNvSpPr>
                <a:spLocks/>
              </p:cNvSpPr>
              <p:nvPr/>
            </p:nvSpPr>
            <p:spPr bwMode="auto">
              <a:xfrm>
                <a:off x="2820" y="2899"/>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36" name="Freeform 2308"/>
              <p:cNvSpPr>
                <a:spLocks/>
              </p:cNvSpPr>
              <p:nvPr/>
            </p:nvSpPr>
            <p:spPr bwMode="auto">
              <a:xfrm>
                <a:off x="2850"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37" name="Freeform 2309"/>
              <p:cNvSpPr>
                <a:spLocks/>
              </p:cNvSpPr>
              <p:nvPr/>
            </p:nvSpPr>
            <p:spPr bwMode="auto">
              <a:xfrm>
                <a:off x="2850"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38" name="Freeform 2310"/>
              <p:cNvSpPr>
                <a:spLocks/>
              </p:cNvSpPr>
              <p:nvPr/>
            </p:nvSpPr>
            <p:spPr bwMode="auto">
              <a:xfrm>
                <a:off x="2843"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39" name="Freeform 2311"/>
              <p:cNvSpPr>
                <a:spLocks/>
              </p:cNvSpPr>
              <p:nvPr/>
            </p:nvSpPr>
            <p:spPr bwMode="auto">
              <a:xfrm>
                <a:off x="2843"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40" name="Freeform 2312"/>
              <p:cNvSpPr>
                <a:spLocks/>
              </p:cNvSpPr>
              <p:nvPr/>
            </p:nvSpPr>
            <p:spPr bwMode="auto">
              <a:xfrm>
                <a:off x="2821"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41" name="Freeform 2313"/>
              <p:cNvSpPr>
                <a:spLocks/>
              </p:cNvSpPr>
              <p:nvPr/>
            </p:nvSpPr>
            <p:spPr bwMode="auto">
              <a:xfrm>
                <a:off x="2820"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42" name="Freeform 2314"/>
              <p:cNvSpPr>
                <a:spLocks/>
              </p:cNvSpPr>
              <p:nvPr/>
            </p:nvSpPr>
            <p:spPr bwMode="auto">
              <a:xfrm>
                <a:off x="2820" y="2877"/>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43" name="Freeform 2315"/>
              <p:cNvSpPr>
                <a:spLocks/>
              </p:cNvSpPr>
              <p:nvPr/>
            </p:nvSpPr>
            <p:spPr bwMode="auto">
              <a:xfrm>
                <a:off x="2850"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44" name="Freeform 2316"/>
              <p:cNvSpPr>
                <a:spLocks/>
              </p:cNvSpPr>
              <p:nvPr/>
            </p:nvSpPr>
            <p:spPr bwMode="auto">
              <a:xfrm>
                <a:off x="2850"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45" name="Freeform 2317"/>
              <p:cNvSpPr>
                <a:spLocks/>
              </p:cNvSpPr>
              <p:nvPr/>
            </p:nvSpPr>
            <p:spPr bwMode="auto">
              <a:xfrm>
                <a:off x="2843"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46" name="Freeform 2318"/>
              <p:cNvSpPr>
                <a:spLocks/>
              </p:cNvSpPr>
              <p:nvPr/>
            </p:nvSpPr>
            <p:spPr bwMode="auto">
              <a:xfrm>
                <a:off x="2843"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47" name="Freeform 2319"/>
              <p:cNvSpPr>
                <a:spLocks/>
              </p:cNvSpPr>
              <p:nvPr/>
            </p:nvSpPr>
            <p:spPr bwMode="auto">
              <a:xfrm>
                <a:off x="2821"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48" name="Freeform 2320"/>
              <p:cNvSpPr>
                <a:spLocks/>
              </p:cNvSpPr>
              <p:nvPr/>
            </p:nvSpPr>
            <p:spPr bwMode="auto">
              <a:xfrm>
                <a:off x="2820"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49" name="Freeform 2321"/>
              <p:cNvSpPr>
                <a:spLocks/>
              </p:cNvSpPr>
              <p:nvPr/>
            </p:nvSpPr>
            <p:spPr bwMode="auto">
              <a:xfrm>
                <a:off x="2820" y="2855"/>
                <a:ext cx="30"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50" name="Freeform 2322"/>
              <p:cNvSpPr>
                <a:spLocks/>
              </p:cNvSpPr>
              <p:nvPr/>
            </p:nvSpPr>
            <p:spPr bwMode="auto">
              <a:xfrm>
                <a:off x="2850"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51" name="Freeform 2323"/>
              <p:cNvSpPr>
                <a:spLocks/>
              </p:cNvSpPr>
              <p:nvPr/>
            </p:nvSpPr>
            <p:spPr bwMode="auto">
              <a:xfrm>
                <a:off x="2850"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52" name="Freeform 2324"/>
              <p:cNvSpPr>
                <a:spLocks/>
              </p:cNvSpPr>
              <p:nvPr/>
            </p:nvSpPr>
            <p:spPr bwMode="auto">
              <a:xfrm>
                <a:off x="2843"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53" name="Freeform 2325"/>
              <p:cNvSpPr>
                <a:spLocks/>
              </p:cNvSpPr>
              <p:nvPr/>
            </p:nvSpPr>
            <p:spPr bwMode="auto">
              <a:xfrm>
                <a:off x="2843"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54" name="Freeform 2326"/>
              <p:cNvSpPr>
                <a:spLocks/>
              </p:cNvSpPr>
              <p:nvPr/>
            </p:nvSpPr>
            <p:spPr bwMode="auto">
              <a:xfrm>
                <a:off x="2821"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55" name="Freeform 2327"/>
              <p:cNvSpPr>
                <a:spLocks/>
              </p:cNvSpPr>
              <p:nvPr/>
            </p:nvSpPr>
            <p:spPr bwMode="auto">
              <a:xfrm>
                <a:off x="2820"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56" name="Freeform 2328"/>
              <p:cNvSpPr>
                <a:spLocks/>
              </p:cNvSpPr>
              <p:nvPr/>
            </p:nvSpPr>
            <p:spPr bwMode="auto">
              <a:xfrm>
                <a:off x="2820" y="2833"/>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57" name="Freeform 2329"/>
              <p:cNvSpPr>
                <a:spLocks/>
              </p:cNvSpPr>
              <p:nvPr/>
            </p:nvSpPr>
            <p:spPr bwMode="auto">
              <a:xfrm>
                <a:off x="2850"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58" name="Freeform 2330"/>
              <p:cNvSpPr>
                <a:spLocks/>
              </p:cNvSpPr>
              <p:nvPr/>
            </p:nvSpPr>
            <p:spPr bwMode="auto">
              <a:xfrm>
                <a:off x="2850"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59" name="Freeform 2331"/>
              <p:cNvSpPr>
                <a:spLocks/>
              </p:cNvSpPr>
              <p:nvPr/>
            </p:nvSpPr>
            <p:spPr bwMode="auto">
              <a:xfrm>
                <a:off x="2843"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60" name="Freeform 2332"/>
              <p:cNvSpPr>
                <a:spLocks/>
              </p:cNvSpPr>
              <p:nvPr/>
            </p:nvSpPr>
            <p:spPr bwMode="auto">
              <a:xfrm>
                <a:off x="2843"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61" name="Freeform 2333"/>
              <p:cNvSpPr>
                <a:spLocks/>
              </p:cNvSpPr>
              <p:nvPr/>
            </p:nvSpPr>
            <p:spPr bwMode="auto">
              <a:xfrm>
                <a:off x="2821"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62" name="Freeform 2334"/>
              <p:cNvSpPr>
                <a:spLocks/>
              </p:cNvSpPr>
              <p:nvPr/>
            </p:nvSpPr>
            <p:spPr bwMode="auto">
              <a:xfrm>
                <a:off x="2820"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63" name="Freeform 2335"/>
              <p:cNvSpPr>
                <a:spLocks/>
              </p:cNvSpPr>
              <p:nvPr/>
            </p:nvSpPr>
            <p:spPr bwMode="auto">
              <a:xfrm>
                <a:off x="2820" y="2811"/>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64" name="Freeform 2336"/>
              <p:cNvSpPr>
                <a:spLocks/>
              </p:cNvSpPr>
              <p:nvPr/>
            </p:nvSpPr>
            <p:spPr bwMode="auto">
              <a:xfrm>
                <a:off x="2850"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65" name="Freeform 2337"/>
              <p:cNvSpPr>
                <a:spLocks/>
              </p:cNvSpPr>
              <p:nvPr/>
            </p:nvSpPr>
            <p:spPr bwMode="auto">
              <a:xfrm>
                <a:off x="2850"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66" name="Freeform 2338"/>
              <p:cNvSpPr>
                <a:spLocks/>
              </p:cNvSpPr>
              <p:nvPr/>
            </p:nvSpPr>
            <p:spPr bwMode="auto">
              <a:xfrm>
                <a:off x="2843"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67" name="Freeform 2339"/>
              <p:cNvSpPr>
                <a:spLocks/>
              </p:cNvSpPr>
              <p:nvPr/>
            </p:nvSpPr>
            <p:spPr bwMode="auto">
              <a:xfrm>
                <a:off x="2843"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68" name="Freeform 2340"/>
              <p:cNvSpPr>
                <a:spLocks/>
              </p:cNvSpPr>
              <p:nvPr/>
            </p:nvSpPr>
            <p:spPr bwMode="auto">
              <a:xfrm>
                <a:off x="2821"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69" name="Freeform 2341"/>
              <p:cNvSpPr>
                <a:spLocks/>
              </p:cNvSpPr>
              <p:nvPr/>
            </p:nvSpPr>
            <p:spPr bwMode="auto">
              <a:xfrm>
                <a:off x="2820"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70" name="Freeform 2342"/>
              <p:cNvSpPr>
                <a:spLocks/>
              </p:cNvSpPr>
              <p:nvPr/>
            </p:nvSpPr>
            <p:spPr bwMode="auto">
              <a:xfrm>
                <a:off x="2820" y="2789"/>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71" name="Freeform 2343"/>
              <p:cNvSpPr>
                <a:spLocks/>
              </p:cNvSpPr>
              <p:nvPr/>
            </p:nvSpPr>
            <p:spPr bwMode="auto">
              <a:xfrm>
                <a:off x="2850"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72" name="Freeform 2344"/>
              <p:cNvSpPr>
                <a:spLocks/>
              </p:cNvSpPr>
              <p:nvPr/>
            </p:nvSpPr>
            <p:spPr bwMode="auto">
              <a:xfrm>
                <a:off x="2850"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73" name="Freeform 2345"/>
              <p:cNvSpPr>
                <a:spLocks/>
              </p:cNvSpPr>
              <p:nvPr/>
            </p:nvSpPr>
            <p:spPr bwMode="auto">
              <a:xfrm>
                <a:off x="2843"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74" name="Freeform 2346"/>
              <p:cNvSpPr>
                <a:spLocks/>
              </p:cNvSpPr>
              <p:nvPr/>
            </p:nvSpPr>
            <p:spPr bwMode="auto">
              <a:xfrm>
                <a:off x="2843"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75" name="Freeform 2347"/>
              <p:cNvSpPr>
                <a:spLocks/>
              </p:cNvSpPr>
              <p:nvPr/>
            </p:nvSpPr>
            <p:spPr bwMode="auto">
              <a:xfrm>
                <a:off x="2821"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76" name="Freeform 2348"/>
              <p:cNvSpPr>
                <a:spLocks/>
              </p:cNvSpPr>
              <p:nvPr/>
            </p:nvSpPr>
            <p:spPr bwMode="auto">
              <a:xfrm>
                <a:off x="2820"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77" name="Freeform 2349"/>
              <p:cNvSpPr>
                <a:spLocks/>
              </p:cNvSpPr>
              <p:nvPr/>
            </p:nvSpPr>
            <p:spPr bwMode="auto">
              <a:xfrm>
                <a:off x="2820" y="2768"/>
                <a:ext cx="30"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78" name="Freeform 2350"/>
              <p:cNvSpPr>
                <a:spLocks/>
              </p:cNvSpPr>
              <p:nvPr/>
            </p:nvSpPr>
            <p:spPr bwMode="auto">
              <a:xfrm>
                <a:off x="2850"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79" name="Freeform 2351"/>
              <p:cNvSpPr>
                <a:spLocks/>
              </p:cNvSpPr>
              <p:nvPr/>
            </p:nvSpPr>
            <p:spPr bwMode="auto">
              <a:xfrm>
                <a:off x="2850"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80" name="Freeform 2352"/>
              <p:cNvSpPr>
                <a:spLocks/>
              </p:cNvSpPr>
              <p:nvPr/>
            </p:nvSpPr>
            <p:spPr bwMode="auto">
              <a:xfrm>
                <a:off x="2843"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81" name="Freeform 2353"/>
              <p:cNvSpPr>
                <a:spLocks/>
              </p:cNvSpPr>
              <p:nvPr/>
            </p:nvSpPr>
            <p:spPr bwMode="auto">
              <a:xfrm>
                <a:off x="2843"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82" name="Freeform 2354"/>
              <p:cNvSpPr>
                <a:spLocks/>
              </p:cNvSpPr>
              <p:nvPr/>
            </p:nvSpPr>
            <p:spPr bwMode="auto">
              <a:xfrm>
                <a:off x="2821"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83" name="Freeform 2355"/>
              <p:cNvSpPr>
                <a:spLocks/>
              </p:cNvSpPr>
              <p:nvPr/>
            </p:nvSpPr>
            <p:spPr bwMode="auto">
              <a:xfrm>
                <a:off x="2820"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84" name="Freeform 2356"/>
              <p:cNvSpPr>
                <a:spLocks/>
              </p:cNvSpPr>
              <p:nvPr/>
            </p:nvSpPr>
            <p:spPr bwMode="auto">
              <a:xfrm>
                <a:off x="2820" y="2746"/>
                <a:ext cx="30"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85" name="Freeform 2357"/>
              <p:cNvSpPr>
                <a:spLocks/>
              </p:cNvSpPr>
              <p:nvPr/>
            </p:nvSpPr>
            <p:spPr bwMode="auto">
              <a:xfrm>
                <a:off x="2850"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86" name="Freeform 2358"/>
              <p:cNvSpPr>
                <a:spLocks/>
              </p:cNvSpPr>
              <p:nvPr/>
            </p:nvSpPr>
            <p:spPr bwMode="auto">
              <a:xfrm>
                <a:off x="2850"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87" name="Freeform 2359"/>
              <p:cNvSpPr>
                <a:spLocks/>
              </p:cNvSpPr>
              <p:nvPr/>
            </p:nvSpPr>
            <p:spPr bwMode="auto">
              <a:xfrm>
                <a:off x="2843"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88" name="Freeform 2360"/>
              <p:cNvSpPr>
                <a:spLocks/>
              </p:cNvSpPr>
              <p:nvPr/>
            </p:nvSpPr>
            <p:spPr bwMode="auto">
              <a:xfrm>
                <a:off x="2843"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89" name="Freeform 2361"/>
              <p:cNvSpPr>
                <a:spLocks/>
              </p:cNvSpPr>
              <p:nvPr/>
            </p:nvSpPr>
            <p:spPr bwMode="auto">
              <a:xfrm>
                <a:off x="2821"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90" name="Freeform 2362"/>
              <p:cNvSpPr>
                <a:spLocks/>
              </p:cNvSpPr>
              <p:nvPr/>
            </p:nvSpPr>
            <p:spPr bwMode="auto">
              <a:xfrm>
                <a:off x="2820"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91" name="Freeform 2363"/>
              <p:cNvSpPr>
                <a:spLocks/>
              </p:cNvSpPr>
              <p:nvPr/>
            </p:nvSpPr>
            <p:spPr bwMode="auto">
              <a:xfrm>
                <a:off x="2820" y="2724"/>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92" name="Freeform 2364"/>
              <p:cNvSpPr>
                <a:spLocks/>
              </p:cNvSpPr>
              <p:nvPr/>
            </p:nvSpPr>
            <p:spPr bwMode="auto">
              <a:xfrm>
                <a:off x="2850"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93" name="Freeform 2365"/>
              <p:cNvSpPr>
                <a:spLocks/>
              </p:cNvSpPr>
              <p:nvPr/>
            </p:nvSpPr>
            <p:spPr bwMode="auto">
              <a:xfrm>
                <a:off x="2850"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94" name="Freeform 2366"/>
              <p:cNvSpPr>
                <a:spLocks/>
              </p:cNvSpPr>
              <p:nvPr/>
            </p:nvSpPr>
            <p:spPr bwMode="auto">
              <a:xfrm>
                <a:off x="2843"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95" name="Freeform 2367"/>
              <p:cNvSpPr>
                <a:spLocks/>
              </p:cNvSpPr>
              <p:nvPr/>
            </p:nvSpPr>
            <p:spPr bwMode="auto">
              <a:xfrm>
                <a:off x="2843"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96" name="Freeform 2368"/>
              <p:cNvSpPr>
                <a:spLocks/>
              </p:cNvSpPr>
              <p:nvPr/>
            </p:nvSpPr>
            <p:spPr bwMode="auto">
              <a:xfrm>
                <a:off x="2821"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97" name="Freeform 2369"/>
              <p:cNvSpPr>
                <a:spLocks/>
              </p:cNvSpPr>
              <p:nvPr/>
            </p:nvSpPr>
            <p:spPr bwMode="auto">
              <a:xfrm>
                <a:off x="2820"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698" name="Freeform 2370"/>
              <p:cNvSpPr>
                <a:spLocks/>
              </p:cNvSpPr>
              <p:nvPr/>
            </p:nvSpPr>
            <p:spPr bwMode="auto">
              <a:xfrm>
                <a:off x="2820" y="2702"/>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699" name="Freeform 2371"/>
              <p:cNvSpPr>
                <a:spLocks/>
              </p:cNvSpPr>
              <p:nvPr/>
            </p:nvSpPr>
            <p:spPr bwMode="auto">
              <a:xfrm>
                <a:off x="2850"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00" name="Freeform 2372"/>
              <p:cNvSpPr>
                <a:spLocks/>
              </p:cNvSpPr>
              <p:nvPr/>
            </p:nvSpPr>
            <p:spPr bwMode="auto">
              <a:xfrm>
                <a:off x="2850"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01" name="Freeform 2373"/>
              <p:cNvSpPr>
                <a:spLocks/>
              </p:cNvSpPr>
              <p:nvPr/>
            </p:nvSpPr>
            <p:spPr bwMode="auto">
              <a:xfrm>
                <a:off x="2843"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02" name="Freeform 2374"/>
              <p:cNvSpPr>
                <a:spLocks/>
              </p:cNvSpPr>
              <p:nvPr/>
            </p:nvSpPr>
            <p:spPr bwMode="auto">
              <a:xfrm>
                <a:off x="2843"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03" name="Freeform 2375"/>
              <p:cNvSpPr>
                <a:spLocks/>
              </p:cNvSpPr>
              <p:nvPr/>
            </p:nvSpPr>
            <p:spPr bwMode="auto">
              <a:xfrm>
                <a:off x="2821"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04" name="Freeform 2376"/>
              <p:cNvSpPr>
                <a:spLocks/>
              </p:cNvSpPr>
              <p:nvPr/>
            </p:nvSpPr>
            <p:spPr bwMode="auto">
              <a:xfrm>
                <a:off x="2820"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05" name="Freeform 2377"/>
              <p:cNvSpPr>
                <a:spLocks/>
              </p:cNvSpPr>
              <p:nvPr/>
            </p:nvSpPr>
            <p:spPr bwMode="auto">
              <a:xfrm>
                <a:off x="2820" y="2680"/>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06" name="Freeform 2378"/>
              <p:cNvSpPr>
                <a:spLocks/>
              </p:cNvSpPr>
              <p:nvPr/>
            </p:nvSpPr>
            <p:spPr bwMode="auto">
              <a:xfrm>
                <a:off x="2850"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07" name="Freeform 2379"/>
              <p:cNvSpPr>
                <a:spLocks/>
              </p:cNvSpPr>
              <p:nvPr/>
            </p:nvSpPr>
            <p:spPr bwMode="auto">
              <a:xfrm>
                <a:off x="2850"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08" name="Freeform 2380"/>
              <p:cNvSpPr>
                <a:spLocks/>
              </p:cNvSpPr>
              <p:nvPr/>
            </p:nvSpPr>
            <p:spPr bwMode="auto">
              <a:xfrm>
                <a:off x="2843"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09" name="Freeform 2381"/>
              <p:cNvSpPr>
                <a:spLocks/>
              </p:cNvSpPr>
              <p:nvPr/>
            </p:nvSpPr>
            <p:spPr bwMode="auto">
              <a:xfrm>
                <a:off x="2843"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10" name="Freeform 2382"/>
              <p:cNvSpPr>
                <a:spLocks/>
              </p:cNvSpPr>
              <p:nvPr/>
            </p:nvSpPr>
            <p:spPr bwMode="auto">
              <a:xfrm>
                <a:off x="2821"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11" name="Freeform 2383"/>
              <p:cNvSpPr>
                <a:spLocks/>
              </p:cNvSpPr>
              <p:nvPr/>
            </p:nvSpPr>
            <p:spPr bwMode="auto">
              <a:xfrm>
                <a:off x="2820"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12" name="Freeform 2384"/>
              <p:cNvSpPr>
                <a:spLocks/>
              </p:cNvSpPr>
              <p:nvPr/>
            </p:nvSpPr>
            <p:spPr bwMode="auto">
              <a:xfrm>
                <a:off x="2820" y="2658"/>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13" name="Freeform 2385"/>
              <p:cNvSpPr>
                <a:spLocks/>
              </p:cNvSpPr>
              <p:nvPr/>
            </p:nvSpPr>
            <p:spPr bwMode="auto">
              <a:xfrm>
                <a:off x="2850"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14" name="Freeform 2386"/>
              <p:cNvSpPr>
                <a:spLocks/>
              </p:cNvSpPr>
              <p:nvPr/>
            </p:nvSpPr>
            <p:spPr bwMode="auto">
              <a:xfrm>
                <a:off x="2850"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15" name="Freeform 2387"/>
              <p:cNvSpPr>
                <a:spLocks/>
              </p:cNvSpPr>
              <p:nvPr/>
            </p:nvSpPr>
            <p:spPr bwMode="auto">
              <a:xfrm>
                <a:off x="2843"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16" name="Freeform 2388"/>
              <p:cNvSpPr>
                <a:spLocks/>
              </p:cNvSpPr>
              <p:nvPr/>
            </p:nvSpPr>
            <p:spPr bwMode="auto">
              <a:xfrm>
                <a:off x="2843"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17" name="Freeform 2389"/>
              <p:cNvSpPr>
                <a:spLocks/>
              </p:cNvSpPr>
              <p:nvPr/>
            </p:nvSpPr>
            <p:spPr bwMode="auto">
              <a:xfrm>
                <a:off x="2821"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18" name="Freeform 2390"/>
              <p:cNvSpPr>
                <a:spLocks/>
              </p:cNvSpPr>
              <p:nvPr/>
            </p:nvSpPr>
            <p:spPr bwMode="auto">
              <a:xfrm>
                <a:off x="2820"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19" name="Freeform 2391"/>
              <p:cNvSpPr>
                <a:spLocks/>
              </p:cNvSpPr>
              <p:nvPr/>
            </p:nvSpPr>
            <p:spPr bwMode="auto">
              <a:xfrm>
                <a:off x="2820" y="2636"/>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20" name="Freeform 2392"/>
              <p:cNvSpPr>
                <a:spLocks/>
              </p:cNvSpPr>
              <p:nvPr/>
            </p:nvSpPr>
            <p:spPr bwMode="auto">
              <a:xfrm>
                <a:off x="2850"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21" name="Freeform 2393"/>
              <p:cNvSpPr>
                <a:spLocks/>
              </p:cNvSpPr>
              <p:nvPr/>
            </p:nvSpPr>
            <p:spPr bwMode="auto">
              <a:xfrm>
                <a:off x="2850"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22" name="Freeform 2394"/>
              <p:cNvSpPr>
                <a:spLocks/>
              </p:cNvSpPr>
              <p:nvPr/>
            </p:nvSpPr>
            <p:spPr bwMode="auto">
              <a:xfrm>
                <a:off x="2843"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23" name="Freeform 2395"/>
              <p:cNvSpPr>
                <a:spLocks/>
              </p:cNvSpPr>
              <p:nvPr/>
            </p:nvSpPr>
            <p:spPr bwMode="auto">
              <a:xfrm>
                <a:off x="2843"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24" name="Freeform 2396"/>
              <p:cNvSpPr>
                <a:spLocks/>
              </p:cNvSpPr>
              <p:nvPr/>
            </p:nvSpPr>
            <p:spPr bwMode="auto">
              <a:xfrm>
                <a:off x="2821"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25" name="Freeform 2397"/>
              <p:cNvSpPr>
                <a:spLocks/>
              </p:cNvSpPr>
              <p:nvPr/>
            </p:nvSpPr>
            <p:spPr bwMode="auto">
              <a:xfrm>
                <a:off x="2820"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26" name="Freeform 2398"/>
              <p:cNvSpPr>
                <a:spLocks/>
              </p:cNvSpPr>
              <p:nvPr/>
            </p:nvSpPr>
            <p:spPr bwMode="auto">
              <a:xfrm>
                <a:off x="2820" y="2614"/>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27" name="Freeform 2399"/>
              <p:cNvSpPr>
                <a:spLocks/>
              </p:cNvSpPr>
              <p:nvPr/>
            </p:nvSpPr>
            <p:spPr bwMode="auto">
              <a:xfrm>
                <a:off x="2850"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28" name="Freeform 2400"/>
              <p:cNvSpPr>
                <a:spLocks/>
              </p:cNvSpPr>
              <p:nvPr/>
            </p:nvSpPr>
            <p:spPr bwMode="auto">
              <a:xfrm>
                <a:off x="2850"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29" name="Freeform 2401"/>
              <p:cNvSpPr>
                <a:spLocks/>
              </p:cNvSpPr>
              <p:nvPr/>
            </p:nvSpPr>
            <p:spPr bwMode="auto">
              <a:xfrm>
                <a:off x="2843"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30" name="Freeform 2402"/>
              <p:cNvSpPr>
                <a:spLocks/>
              </p:cNvSpPr>
              <p:nvPr/>
            </p:nvSpPr>
            <p:spPr bwMode="auto">
              <a:xfrm>
                <a:off x="2843"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31" name="Freeform 2403"/>
              <p:cNvSpPr>
                <a:spLocks/>
              </p:cNvSpPr>
              <p:nvPr/>
            </p:nvSpPr>
            <p:spPr bwMode="auto">
              <a:xfrm>
                <a:off x="2821"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32" name="Freeform 2404"/>
              <p:cNvSpPr>
                <a:spLocks/>
              </p:cNvSpPr>
              <p:nvPr/>
            </p:nvSpPr>
            <p:spPr bwMode="auto">
              <a:xfrm>
                <a:off x="2820"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33" name="Freeform 2405"/>
              <p:cNvSpPr>
                <a:spLocks/>
              </p:cNvSpPr>
              <p:nvPr/>
            </p:nvSpPr>
            <p:spPr bwMode="auto">
              <a:xfrm>
                <a:off x="2820" y="2592"/>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34" name="Freeform 2406"/>
              <p:cNvSpPr>
                <a:spLocks/>
              </p:cNvSpPr>
              <p:nvPr/>
            </p:nvSpPr>
            <p:spPr bwMode="auto">
              <a:xfrm>
                <a:off x="2850"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35" name="Freeform 2407"/>
              <p:cNvSpPr>
                <a:spLocks/>
              </p:cNvSpPr>
              <p:nvPr/>
            </p:nvSpPr>
            <p:spPr bwMode="auto">
              <a:xfrm>
                <a:off x="2850"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36" name="Freeform 2408"/>
              <p:cNvSpPr>
                <a:spLocks/>
              </p:cNvSpPr>
              <p:nvPr/>
            </p:nvSpPr>
            <p:spPr bwMode="auto">
              <a:xfrm>
                <a:off x="2843"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37" name="Freeform 2409"/>
              <p:cNvSpPr>
                <a:spLocks/>
              </p:cNvSpPr>
              <p:nvPr/>
            </p:nvSpPr>
            <p:spPr bwMode="auto">
              <a:xfrm>
                <a:off x="2843"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38" name="Freeform 2410"/>
              <p:cNvSpPr>
                <a:spLocks/>
              </p:cNvSpPr>
              <p:nvPr/>
            </p:nvSpPr>
            <p:spPr bwMode="auto">
              <a:xfrm>
                <a:off x="2821"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39" name="Freeform 2411"/>
              <p:cNvSpPr>
                <a:spLocks/>
              </p:cNvSpPr>
              <p:nvPr/>
            </p:nvSpPr>
            <p:spPr bwMode="auto">
              <a:xfrm>
                <a:off x="2820"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40" name="Freeform 2412"/>
              <p:cNvSpPr>
                <a:spLocks/>
              </p:cNvSpPr>
              <p:nvPr/>
            </p:nvSpPr>
            <p:spPr bwMode="auto">
              <a:xfrm>
                <a:off x="2820" y="2570"/>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41" name="Freeform 2413"/>
              <p:cNvSpPr>
                <a:spLocks/>
              </p:cNvSpPr>
              <p:nvPr/>
            </p:nvSpPr>
            <p:spPr bwMode="auto">
              <a:xfrm>
                <a:off x="2850"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42" name="Freeform 2414"/>
              <p:cNvSpPr>
                <a:spLocks/>
              </p:cNvSpPr>
              <p:nvPr/>
            </p:nvSpPr>
            <p:spPr bwMode="auto">
              <a:xfrm>
                <a:off x="2850"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43" name="Freeform 2415"/>
              <p:cNvSpPr>
                <a:spLocks/>
              </p:cNvSpPr>
              <p:nvPr/>
            </p:nvSpPr>
            <p:spPr bwMode="auto">
              <a:xfrm>
                <a:off x="2843"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44" name="Freeform 2416"/>
              <p:cNvSpPr>
                <a:spLocks/>
              </p:cNvSpPr>
              <p:nvPr/>
            </p:nvSpPr>
            <p:spPr bwMode="auto">
              <a:xfrm>
                <a:off x="2843"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45" name="Freeform 2417"/>
              <p:cNvSpPr>
                <a:spLocks/>
              </p:cNvSpPr>
              <p:nvPr/>
            </p:nvSpPr>
            <p:spPr bwMode="auto">
              <a:xfrm>
                <a:off x="2821"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46" name="Freeform 2418"/>
              <p:cNvSpPr>
                <a:spLocks/>
              </p:cNvSpPr>
              <p:nvPr/>
            </p:nvSpPr>
            <p:spPr bwMode="auto">
              <a:xfrm>
                <a:off x="2820"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741747" name="Group 2419"/>
            <p:cNvGrpSpPr>
              <a:grpSpLocks/>
            </p:cNvGrpSpPr>
            <p:nvPr/>
          </p:nvGrpSpPr>
          <p:grpSpPr bwMode="auto">
            <a:xfrm>
              <a:off x="1703" y="1408"/>
              <a:ext cx="1647" cy="2452"/>
              <a:chOff x="2381" y="2210"/>
              <a:chExt cx="476" cy="791"/>
            </a:xfrm>
          </p:grpSpPr>
          <p:sp>
            <p:nvSpPr>
              <p:cNvPr id="741748" name="Freeform 2420"/>
              <p:cNvSpPr>
                <a:spLocks/>
              </p:cNvSpPr>
              <p:nvPr/>
            </p:nvSpPr>
            <p:spPr bwMode="auto">
              <a:xfrm>
                <a:off x="2820" y="2548"/>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49" name="Freeform 2421"/>
              <p:cNvSpPr>
                <a:spLocks/>
              </p:cNvSpPr>
              <p:nvPr/>
            </p:nvSpPr>
            <p:spPr bwMode="auto">
              <a:xfrm>
                <a:off x="2850"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50" name="Freeform 2422"/>
              <p:cNvSpPr>
                <a:spLocks/>
              </p:cNvSpPr>
              <p:nvPr/>
            </p:nvSpPr>
            <p:spPr bwMode="auto">
              <a:xfrm>
                <a:off x="2850"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51" name="Freeform 2423"/>
              <p:cNvSpPr>
                <a:spLocks/>
              </p:cNvSpPr>
              <p:nvPr/>
            </p:nvSpPr>
            <p:spPr bwMode="auto">
              <a:xfrm>
                <a:off x="2843"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52" name="Freeform 2424"/>
              <p:cNvSpPr>
                <a:spLocks/>
              </p:cNvSpPr>
              <p:nvPr/>
            </p:nvSpPr>
            <p:spPr bwMode="auto">
              <a:xfrm>
                <a:off x="2843"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53" name="Freeform 2425"/>
              <p:cNvSpPr>
                <a:spLocks/>
              </p:cNvSpPr>
              <p:nvPr/>
            </p:nvSpPr>
            <p:spPr bwMode="auto">
              <a:xfrm>
                <a:off x="2821"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54" name="Freeform 2426"/>
              <p:cNvSpPr>
                <a:spLocks/>
              </p:cNvSpPr>
              <p:nvPr/>
            </p:nvSpPr>
            <p:spPr bwMode="auto">
              <a:xfrm>
                <a:off x="2820"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55" name="Freeform 2427"/>
              <p:cNvSpPr>
                <a:spLocks/>
              </p:cNvSpPr>
              <p:nvPr/>
            </p:nvSpPr>
            <p:spPr bwMode="auto">
              <a:xfrm>
                <a:off x="2820" y="2526"/>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56" name="Freeform 2428"/>
              <p:cNvSpPr>
                <a:spLocks/>
              </p:cNvSpPr>
              <p:nvPr/>
            </p:nvSpPr>
            <p:spPr bwMode="auto">
              <a:xfrm>
                <a:off x="2382"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57" name="Freeform 2429"/>
              <p:cNvSpPr>
                <a:spLocks/>
              </p:cNvSpPr>
              <p:nvPr/>
            </p:nvSpPr>
            <p:spPr bwMode="auto">
              <a:xfrm>
                <a:off x="2382"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58" name="Freeform 2430"/>
              <p:cNvSpPr>
                <a:spLocks/>
              </p:cNvSpPr>
              <p:nvPr/>
            </p:nvSpPr>
            <p:spPr bwMode="auto">
              <a:xfrm>
                <a:off x="2382" y="2526"/>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59" name="Freeform 2431"/>
              <p:cNvSpPr>
                <a:spLocks/>
              </p:cNvSpPr>
              <p:nvPr/>
            </p:nvSpPr>
            <p:spPr bwMode="auto">
              <a:xfrm>
                <a:off x="2404"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60" name="Freeform 2432"/>
              <p:cNvSpPr>
                <a:spLocks/>
              </p:cNvSpPr>
              <p:nvPr/>
            </p:nvSpPr>
            <p:spPr bwMode="auto">
              <a:xfrm>
                <a:off x="2404" y="251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61" name="Freeform 2433"/>
              <p:cNvSpPr>
                <a:spLocks/>
              </p:cNvSpPr>
              <p:nvPr/>
            </p:nvSpPr>
            <p:spPr bwMode="auto">
              <a:xfrm>
                <a:off x="2411"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62" name="Freeform 2434"/>
              <p:cNvSpPr>
                <a:spLocks/>
              </p:cNvSpPr>
              <p:nvPr/>
            </p:nvSpPr>
            <p:spPr bwMode="auto">
              <a:xfrm>
                <a:off x="2411" y="2517"/>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63" name="Freeform 2435"/>
              <p:cNvSpPr>
                <a:spLocks/>
              </p:cNvSpPr>
              <p:nvPr/>
            </p:nvSpPr>
            <p:spPr bwMode="auto">
              <a:xfrm>
                <a:off x="2382"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64" name="Freeform 2436"/>
              <p:cNvSpPr>
                <a:spLocks/>
              </p:cNvSpPr>
              <p:nvPr/>
            </p:nvSpPr>
            <p:spPr bwMode="auto">
              <a:xfrm>
                <a:off x="2382"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65" name="Freeform 2437"/>
              <p:cNvSpPr>
                <a:spLocks/>
              </p:cNvSpPr>
              <p:nvPr/>
            </p:nvSpPr>
            <p:spPr bwMode="auto">
              <a:xfrm>
                <a:off x="2382" y="2548"/>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66" name="Freeform 2438"/>
              <p:cNvSpPr>
                <a:spLocks/>
              </p:cNvSpPr>
              <p:nvPr/>
            </p:nvSpPr>
            <p:spPr bwMode="auto">
              <a:xfrm>
                <a:off x="2404"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67" name="Freeform 2439"/>
              <p:cNvSpPr>
                <a:spLocks/>
              </p:cNvSpPr>
              <p:nvPr/>
            </p:nvSpPr>
            <p:spPr bwMode="auto">
              <a:xfrm>
                <a:off x="2404" y="2539"/>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68" name="Freeform 2440"/>
              <p:cNvSpPr>
                <a:spLocks/>
              </p:cNvSpPr>
              <p:nvPr/>
            </p:nvSpPr>
            <p:spPr bwMode="auto">
              <a:xfrm>
                <a:off x="2411"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69" name="Freeform 2441"/>
              <p:cNvSpPr>
                <a:spLocks/>
              </p:cNvSpPr>
              <p:nvPr/>
            </p:nvSpPr>
            <p:spPr bwMode="auto">
              <a:xfrm>
                <a:off x="2411" y="2539"/>
                <a:ext cx="7"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70" name="Freeform 2442"/>
              <p:cNvSpPr>
                <a:spLocks/>
              </p:cNvSpPr>
              <p:nvPr/>
            </p:nvSpPr>
            <p:spPr bwMode="auto">
              <a:xfrm>
                <a:off x="2382"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71" name="Freeform 2443"/>
              <p:cNvSpPr>
                <a:spLocks/>
              </p:cNvSpPr>
              <p:nvPr/>
            </p:nvSpPr>
            <p:spPr bwMode="auto">
              <a:xfrm>
                <a:off x="2382"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72" name="Freeform 2444"/>
              <p:cNvSpPr>
                <a:spLocks/>
              </p:cNvSpPr>
              <p:nvPr/>
            </p:nvSpPr>
            <p:spPr bwMode="auto">
              <a:xfrm>
                <a:off x="2382" y="2570"/>
                <a:ext cx="29"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73" name="Freeform 2445"/>
              <p:cNvSpPr>
                <a:spLocks/>
              </p:cNvSpPr>
              <p:nvPr/>
            </p:nvSpPr>
            <p:spPr bwMode="auto">
              <a:xfrm>
                <a:off x="2404"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74" name="Freeform 2446"/>
              <p:cNvSpPr>
                <a:spLocks/>
              </p:cNvSpPr>
              <p:nvPr/>
            </p:nvSpPr>
            <p:spPr bwMode="auto">
              <a:xfrm>
                <a:off x="2404" y="2561"/>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75" name="Freeform 2447"/>
              <p:cNvSpPr>
                <a:spLocks/>
              </p:cNvSpPr>
              <p:nvPr/>
            </p:nvSpPr>
            <p:spPr bwMode="auto">
              <a:xfrm>
                <a:off x="2411"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76" name="Freeform 2448"/>
              <p:cNvSpPr>
                <a:spLocks/>
              </p:cNvSpPr>
              <p:nvPr/>
            </p:nvSpPr>
            <p:spPr bwMode="auto">
              <a:xfrm>
                <a:off x="2411" y="2561"/>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77" name="Freeform 2449"/>
              <p:cNvSpPr>
                <a:spLocks/>
              </p:cNvSpPr>
              <p:nvPr/>
            </p:nvSpPr>
            <p:spPr bwMode="auto">
              <a:xfrm>
                <a:off x="2382"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78" name="Freeform 2450"/>
              <p:cNvSpPr>
                <a:spLocks/>
              </p:cNvSpPr>
              <p:nvPr/>
            </p:nvSpPr>
            <p:spPr bwMode="auto">
              <a:xfrm>
                <a:off x="2382"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79" name="Freeform 2451"/>
              <p:cNvSpPr>
                <a:spLocks/>
              </p:cNvSpPr>
              <p:nvPr/>
            </p:nvSpPr>
            <p:spPr bwMode="auto">
              <a:xfrm>
                <a:off x="2382" y="2592"/>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80" name="Freeform 2452"/>
              <p:cNvSpPr>
                <a:spLocks/>
              </p:cNvSpPr>
              <p:nvPr/>
            </p:nvSpPr>
            <p:spPr bwMode="auto">
              <a:xfrm>
                <a:off x="2404"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81" name="Freeform 2453"/>
              <p:cNvSpPr>
                <a:spLocks/>
              </p:cNvSpPr>
              <p:nvPr/>
            </p:nvSpPr>
            <p:spPr bwMode="auto">
              <a:xfrm>
                <a:off x="2404" y="2583"/>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82" name="Freeform 2454"/>
              <p:cNvSpPr>
                <a:spLocks/>
              </p:cNvSpPr>
              <p:nvPr/>
            </p:nvSpPr>
            <p:spPr bwMode="auto">
              <a:xfrm>
                <a:off x="2411"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83" name="Freeform 2455"/>
              <p:cNvSpPr>
                <a:spLocks/>
              </p:cNvSpPr>
              <p:nvPr/>
            </p:nvSpPr>
            <p:spPr bwMode="auto">
              <a:xfrm>
                <a:off x="2411" y="2583"/>
                <a:ext cx="7"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84" name="Freeform 2456"/>
              <p:cNvSpPr>
                <a:spLocks/>
              </p:cNvSpPr>
              <p:nvPr/>
            </p:nvSpPr>
            <p:spPr bwMode="auto">
              <a:xfrm>
                <a:off x="2382"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85" name="Freeform 2457"/>
              <p:cNvSpPr>
                <a:spLocks/>
              </p:cNvSpPr>
              <p:nvPr/>
            </p:nvSpPr>
            <p:spPr bwMode="auto">
              <a:xfrm>
                <a:off x="2382"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86" name="Freeform 2458"/>
              <p:cNvSpPr>
                <a:spLocks/>
              </p:cNvSpPr>
              <p:nvPr/>
            </p:nvSpPr>
            <p:spPr bwMode="auto">
              <a:xfrm>
                <a:off x="2382" y="2614"/>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87" name="Freeform 2459"/>
              <p:cNvSpPr>
                <a:spLocks/>
              </p:cNvSpPr>
              <p:nvPr/>
            </p:nvSpPr>
            <p:spPr bwMode="auto">
              <a:xfrm>
                <a:off x="2404"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88" name="Freeform 2460"/>
              <p:cNvSpPr>
                <a:spLocks/>
              </p:cNvSpPr>
              <p:nvPr/>
            </p:nvSpPr>
            <p:spPr bwMode="auto">
              <a:xfrm>
                <a:off x="2404" y="2605"/>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89" name="Freeform 2461"/>
              <p:cNvSpPr>
                <a:spLocks/>
              </p:cNvSpPr>
              <p:nvPr/>
            </p:nvSpPr>
            <p:spPr bwMode="auto">
              <a:xfrm>
                <a:off x="2411"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90" name="Freeform 2462"/>
              <p:cNvSpPr>
                <a:spLocks/>
              </p:cNvSpPr>
              <p:nvPr/>
            </p:nvSpPr>
            <p:spPr bwMode="auto">
              <a:xfrm>
                <a:off x="2411" y="2605"/>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91" name="Freeform 2463"/>
              <p:cNvSpPr>
                <a:spLocks/>
              </p:cNvSpPr>
              <p:nvPr/>
            </p:nvSpPr>
            <p:spPr bwMode="auto">
              <a:xfrm>
                <a:off x="2382"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92" name="Freeform 2464"/>
              <p:cNvSpPr>
                <a:spLocks/>
              </p:cNvSpPr>
              <p:nvPr/>
            </p:nvSpPr>
            <p:spPr bwMode="auto">
              <a:xfrm>
                <a:off x="2382"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93" name="Freeform 2465"/>
              <p:cNvSpPr>
                <a:spLocks/>
              </p:cNvSpPr>
              <p:nvPr/>
            </p:nvSpPr>
            <p:spPr bwMode="auto">
              <a:xfrm>
                <a:off x="2382" y="2636"/>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94" name="Freeform 2466"/>
              <p:cNvSpPr>
                <a:spLocks/>
              </p:cNvSpPr>
              <p:nvPr/>
            </p:nvSpPr>
            <p:spPr bwMode="auto">
              <a:xfrm>
                <a:off x="2404"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95" name="Freeform 2467"/>
              <p:cNvSpPr>
                <a:spLocks/>
              </p:cNvSpPr>
              <p:nvPr/>
            </p:nvSpPr>
            <p:spPr bwMode="auto">
              <a:xfrm>
                <a:off x="2404" y="2627"/>
                <a:ext cx="14" cy="9"/>
              </a:xfrm>
              <a:custGeom>
                <a:avLst/>
                <a:gdLst>
                  <a:gd name="T0" fmla="*/ 117 w 251"/>
                  <a:gd name="T1" fmla="*/ 163 h 163"/>
                  <a:gd name="T2" fmla="*/ 0 w 251"/>
                  <a:gd name="T3" fmla="*/ 145 h 163"/>
                  <a:gd name="T4" fmla="*/ 251 w 251"/>
                  <a:gd name="T5" fmla="*/ 0 h 163"/>
                  <a:gd name="T6" fmla="*/ 117 w 251"/>
                  <a:gd name="T7" fmla="*/ 163 h 163"/>
                </a:gdLst>
                <a:ahLst/>
                <a:cxnLst>
                  <a:cxn ang="0">
                    <a:pos x="T0" y="T1"/>
                  </a:cxn>
                  <a:cxn ang="0">
                    <a:pos x="T2" y="T3"/>
                  </a:cxn>
                  <a:cxn ang="0">
                    <a:pos x="T4" y="T5"/>
                  </a:cxn>
                  <a:cxn ang="0">
                    <a:pos x="T6" y="T7"/>
                  </a:cxn>
                </a:cxnLst>
                <a:rect l="0" t="0" r="r" b="b"/>
                <a:pathLst>
                  <a:path w="251" h="163">
                    <a:moveTo>
                      <a:pt x="117" y="163"/>
                    </a:moveTo>
                    <a:lnTo>
                      <a:pt x="0" y="145"/>
                    </a:lnTo>
                    <a:lnTo>
                      <a:pt x="251" y="0"/>
                    </a:lnTo>
                    <a:lnTo>
                      <a:pt x="117"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96" name="Freeform 2468"/>
              <p:cNvSpPr>
                <a:spLocks/>
              </p:cNvSpPr>
              <p:nvPr/>
            </p:nvSpPr>
            <p:spPr bwMode="auto">
              <a:xfrm>
                <a:off x="2411"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97" name="Freeform 2469"/>
              <p:cNvSpPr>
                <a:spLocks/>
              </p:cNvSpPr>
              <p:nvPr/>
            </p:nvSpPr>
            <p:spPr bwMode="auto">
              <a:xfrm>
                <a:off x="2411" y="2627"/>
                <a:ext cx="7"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798" name="Freeform 2470"/>
              <p:cNvSpPr>
                <a:spLocks/>
              </p:cNvSpPr>
              <p:nvPr/>
            </p:nvSpPr>
            <p:spPr bwMode="auto">
              <a:xfrm>
                <a:off x="2382"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799" name="Freeform 2471"/>
              <p:cNvSpPr>
                <a:spLocks/>
              </p:cNvSpPr>
              <p:nvPr/>
            </p:nvSpPr>
            <p:spPr bwMode="auto">
              <a:xfrm>
                <a:off x="2382"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00" name="Freeform 2472"/>
              <p:cNvSpPr>
                <a:spLocks/>
              </p:cNvSpPr>
              <p:nvPr/>
            </p:nvSpPr>
            <p:spPr bwMode="auto">
              <a:xfrm>
                <a:off x="2382" y="2658"/>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01" name="Freeform 2473"/>
              <p:cNvSpPr>
                <a:spLocks/>
              </p:cNvSpPr>
              <p:nvPr/>
            </p:nvSpPr>
            <p:spPr bwMode="auto">
              <a:xfrm>
                <a:off x="2404"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02" name="Freeform 2474"/>
              <p:cNvSpPr>
                <a:spLocks/>
              </p:cNvSpPr>
              <p:nvPr/>
            </p:nvSpPr>
            <p:spPr bwMode="auto">
              <a:xfrm>
                <a:off x="2404" y="2649"/>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03" name="Freeform 2475"/>
              <p:cNvSpPr>
                <a:spLocks/>
              </p:cNvSpPr>
              <p:nvPr/>
            </p:nvSpPr>
            <p:spPr bwMode="auto">
              <a:xfrm>
                <a:off x="2411"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04" name="Freeform 2476"/>
              <p:cNvSpPr>
                <a:spLocks/>
              </p:cNvSpPr>
              <p:nvPr/>
            </p:nvSpPr>
            <p:spPr bwMode="auto">
              <a:xfrm>
                <a:off x="2411" y="264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05" name="Freeform 2477"/>
              <p:cNvSpPr>
                <a:spLocks/>
              </p:cNvSpPr>
              <p:nvPr/>
            </p:nvSpPr>
            <p:spPr bwMode="auto">
              <a:xfrm>
                <a:off x="2382"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06" name="Freeform 2478"/>
              <p:cNvSpPr>
                <a:spLocks/>
              </p:cNvSpPr>
              <p:nvPr/>
            </p:nvSpPr>
            <p:spPr bwMode="auto">
              <a:xfrm>
                <a:off x="2382"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07" name="Freeform 2479"/>
              <p:cNvSpPr>
                <a:spLocks/>
              </p:cNvSpPr>
              <p:nvPr/>
            </p:nvSpPr>
            <p:spPr bwMode="auto">
              <a:xfrm>
                <a:off x="2382" y="2680"/>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08" name="Freeform 2480"/>
              <p:cNvSpPr>
                <a:spLocks/>
              </p:cNvSpPr>
              <p:nvPr/>
            </p:nvSpPr>
            <p:spPr bwMode="auto">
              <a:xfrm>
                <a:off x="2404"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09" name="Freeform 2481"/>
              <p:cNvSpPr>
                <a:spLocks/>
              </p:cNvSpPr>
              <p:nvPr/>
            </p:nvSpPr>
            <p:spPr bwMode="auto">
              <a:xfrm>
                <a:off x="2404" y="2671"/>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10" name="Freeform 2482"/>
              <p:cNvSpPr>
                <a:spLocks/>
              </p:cNvSpPr>
              <p:nvPr/>
            </p:nvSpPr>
            <p:spPr bwMode="auto">
              <a:xfrm>
                <a:off x="2411"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11" name="Freeform 2483"/>
              <p:cNvSpPr>
                <a:spLocks/>
              </p:cNvSpPr>
              <p:nvPr/>
            </p:nvSpPr>
            <p:spPr bwMode="auto">
              <a:xfrm>
                <a:off x="2411" y="267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12" name="Freeform 2484"/>
              <p:cNvSpPr>
                <a:spLocks/>
              </p:cNvSpPr>
              <p:nvPr/>
            </p:nvSpPr>
            <p:spPr bwMode="auto">
              <a:xfrm>
                <a:off x="2382"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13" name="Freeform 2485"/>
              <p:cNvSpPr>
                <a:spLocks/>
              </p:cNvSpPr>
              <p:nvPr/>
            </p:nvSpPr>
            <p:spPr bwMode="auto">
              <a:xfrm>
                <a:off x="2382"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14" name="Freeform 2486"/>
              <p:cNvSpPr>
                <a:spLocks/>
              </p:cNvSpPr>
              <p:nvPr/>
            </p:nvSpPr>
            <p:spPr bwMode="auto">
              <a:xfrm>
                <a:off x="2382" y="2702"/>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15" name="Freeform 2487"/>
              <p:cNvSpPr>
                <a:spLocks/>
              </p:cNvSpPr>
              <p:nvPr/>
            </p:nvSpPr>
            <p:spPr bwMode="auto">
              <a:xfrm>
                <a:off x="2404"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16" name="Freeform 2488"/>
              <p:cNvSpPr>
                <a:spLocks/>
              </p:cNvSpPr>
              <p:nvPr/>
            </p:nvSpPr>
            <p:spPr bwMode="auto">
              <a:xfrm>
                <a:off x="2404" y="2693"/>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17" name="Freeform 2489"/>
              <p:cNvSpPr>
                <a:spLocks/>
              </p:cNvSpPr>
              <p:nvPr/>
            </p:nvSpPr>
            <p:spPr bwMode="auto">
              <a:xfrm>
                <a:off x="2411"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18" name="Freeform 2490"/>
              <p:cNvSpPr>
                <a:spLocks/>
              </p:cNvSpPr>
              <p:nvPr/>
            </p:nvSpPr>
            <p:spPr bwMode="auto">
              <a:xfrm>
                <a:off x="2411" y="2693"/>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19" name="Freeform 2491"/>
              <p:cNvSpPr>
                <a:spLocks/>
              </p:cNvSpPr>
              <p:nvPr/>
            </p:nvSpPr>
            <p:spPr bwMode="auto">
              <a:xfrm>
                <a:off x="2382"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20" name="Freeform 2492"/>
              <p:cNvSpPr>
                <a:spLocks/>
              </p:cNvSpPr>
              <p:nvPr/>
            </p:nvSpPr>
            <p:spPr bwMode="auto">
              <a:xfrm>
                <a:off x="2382"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21" name="Freeform 2493"/>
              <p:cNvSpPr>
                <a:spLocks/>
              </p:cNvSpPr>
              <p:nvPr/>
            </p:nvSpPr>
            <p:spPr bwMode="auto">
              <a:xfrm>
                <a:off x="2382" y="2724"/>
                <a:ext cx="29"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22" name="Freeform 2494"/>
              <p:cNvSpPr>
                <a:spLocks/>
              </p:cNvSpPr>
              <p:nvPr/>
            </p:nvSpPr>
            <p:spPr bwMode="auto">
              <a:xfrm>
                <a:off x="2404"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23" name="Freeform 2495"/>
              <p:cNvSpPr>
                <a:spLocks/>
              </p:cNvSpPr>
              <p:nvPr/>
            </p:nvSpPr>
            <p:spPr bwMode="auto">
              <a:xfrm>
                <a:off x="2404" y="2715"/>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24" name="Freeform 2496"/>
              <p:cNvSpPr>
                <a:spLocks/>
              </p:cNvSpPr>
              <p:nvPr/>
            </p:nvSpPr>
            <p:spPr bwMode="auto">
              <a:xfrm>
                <a:off x="2411"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25" name="Freeform 2497"/>
              <p:cNvSpPr>
                <a:spLocks/>
              </p:cNvSpPr>
              <p:nvPr/>
            </p:nvSpPr>
            <p:spPr bwMode="auto">
              <a:xfrm>
                <a:off x="2411" y="2715"/>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26" name="Freeform 2498"/>
              <p:cNvSpPr>
                <a:spLocks/>
              </p:cNvSpPr>
              <p:nvPr/>
            </p:nvSpPr>
            <p:spPr bwMode="auto">
              <a:xfrm>
                <a:off x="2382"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27" name="Freeform 2499"/>
              <p:cNvSpPr>
                <a:spLocks/>
              </p:cNvSpPr>
              <p:nvPr/>
            </p:nvSpPr>
            <p:spPr bwMode="auto">
              <a:xfrm>
                <a:off x="2382"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28" name="Freeform 2500"/>
              <p:cNvSpPr>
                <a:spLocks/>
              </p:cNvSpPr>
              <p:nvPr/>
            </p:nvSpPr>
            <p:spPr bwMode="auto">
              <a:xfrm>
                <a:off x="2382" y="2746"/>
                <a:ext cx="29"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29" name="Freeform 2501"/>
              <p:cNvSpPr>
                <a:spLocks/>
              </p:cNvSpPr>
              <p:nvPr/>
            </p:nvSpPr>
            <p:spPr bwMode="auto">
              <a:xfrm>
                <a:off x="2404"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30" name="Freeform 2502"/>
              <p:cNvSpPr>
                <a:spLocks/>
              </p:cNvSpPr>
              <p:nvPr/>
            </p:nvSpPr>
            <p:spPr bwMode="auto">
              <a:xfrm>
                <a:off x="2404" y="2737"/>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31" name="Freeform 2503"/>
              <p:cNvSpPr>
                <a:spLocks/>
              </p:cNvSpPr>
              <p:nvPr/>
            </p:nvSpPr>
            <p:spPr bwMode="auto">
              <a:xfrm>
                <a:off x="2411"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32" name="Freeform 2504"/>
              <p:cNvSpPr>
                <a:spLocks/>
              </p:cNvSpPr>
              <p:nvPr/>
            </p:nvSpPr>
            <p:spPr bwMode="auto">
              <a:xfrm>
                <a:off x="2411" y="2737"/>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33" name="Freeform 2505"/>
              <p:cNvSpPr>
                <a:spLocks/>
              </p:cNvSpPr>
              <p:nvPr/>
            </p:nvSpPr>
            <p:spPr bwMode="auto">
              <a:xfrm>
                <a:off x="2382"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34" name="Freeform 2506"/>
              <p:cNvSpPr>
                <a:spLocks/>
              </p:cNvSpPr>
              <p:nvPr/>
            </p:nvSpPr>
            <p:spPr bwMode="auto">
              <a:xfrm>
                <a:off x="2382"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35" name="Freeform 2507"/>
              <p:cNvSpPr>
                <a:spLocks/>
              </p:cNvSpPr>
              <p:nvPr/>
            </p:nvSpPr>
            <p:spPr bwMode="auto">
              <a:xfrm>
                <a:off x="2382" y="2768"/>
                <a:ext cx="29"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36" name="Freeform 2508"/>
              <p:cNvSpPr>
                <a:spLocks/>
              </p:cNvSpPr>
              <p:nvPr/>
            </p:nvSpPr>
            <p:spPr bwMode="auto">
              <a:xfrm>
                <a:off x="2404"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37" name="Freeform 2509"/>
              <p:cNvSpPr>
                <a:spLocks/>
              </p:cNvSpPr>
              <p:nvPr/>
            </p:nvSpPr>
            <p:spPr bwMode="auto">
              <a:xfrm>
                <a:off x="2404" y="2759"/>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38" name="Freeform 2510"/>
              <p:cNvSpPr>
                <a:spLocks/>
              </p:cNvSpPr>
              <p:nvPr/>
            </p:nvSpPr>
            <p:spPr bwMode="auto">
              <a:xfrm>
                <a:off x="2411"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39" name="Freeform 2511"/>
              <p:cNvSpPr>
                <a:spLocks/>
              </p:cNvSpPr>
              <p:nvPr/>
            </p:nvSpPr>
            <p:spPr bwMode="auto">
              <a:xfrm>
                <a:off x="2411" y="2759"/>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40" name="Freeform 2512"/>
              <p:cNvSpPr>
                <a:spLocks/>
              </p:cNvSpPr>
              <p:nvPr/>
            </p:nvSpPr>
            <p:spPr bwMode="auto">
              <a:xfrm>
                <a:off x="2382"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41" name="Freeform 2513"/>
              <p:cNvSpPr>
                <a:spLocks/>
              </p:cNvSpPr>
              <p:nvPr/>
            </p:nvSpPr>
            <p:spPr bwMode="auto">
              <a:xfrm>
                <a:off x="2382"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42" name="Freeform 2514"/>
              <p:cNvSpPr>
                <a:spLocks/>
              </p:cNvSpPr>
              <p:nvPr/>
            </p:nvSpPr>
            <p:spPr bwMode="auto">
              <a:xfrm>
                <a:off x="2382" y="2789"/>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43" name="Freeform 2515"/>
              <p:cNvSpPr>
                <a:spLocks/>
              </p:cNvSpPr>
              <p:nvPr/>
            </p:nvSpPr>
            <p:spPr bwMode="auto">
              <a:xfrm>
                <a:off x="2404"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44" name="Freeform 2516"/>
              <p:cNvSpPr>
                <a:spLocks/>
              </p:cNvSpPr>
              <p:nvPr/>
            </p:nvSpPr>
            <p:spPr bwMode="auto">
              <a:xfrm>
                <a:off x="2404" y="2781"/>
                <a:ext cx="14" cy="9"/>
              </a:xfrm>
              <a:custGeom>
                <a:avLst/>
                <a:gdLst>
                  <a:gd name="T0" fmla="*/ 117 w 251"/>
                  <a:gd name="T1" fmla="*/ 162 h 162"/>
                  <a:gd name="T2" fmla="*/ 0 w 251"/>
                  <a:gd name="T3" fmla="*/ 145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5"/>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45" name="Freeform 2517"/>
              <p:cNvSpPr>
                <a:spLocks/>
              </p:cNvSpPr>
              <p:nvPr/>
            </p:nvSpPr>
            <p:spPr bwMode="auto">
              <a:xfrm>
                <a:off x="2411"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46" name="Freeform 2518"/>
              <p:cNvSpPr>
                <a:spLocks/>
              </p:cNvSpPr>
              <p:nvPr/>
            </p:nvSpPr>
            <p:spPr bwMode="auto">
              <a:xfrm>
                <a:off x="2411" y="2781"/>
                <a:ext cx="7"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47" name="Freeform 2519"/>
              <p:cNvSpPr>
                <a:spLocks/>
              </p:cNvSpPr>
              <p:nvPr/>
            </p:nvSpPr>
            <p:spPr bwMode="auto">
              <a:xfrm>
                <a:off x="2382"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48" name="Freeform 2520"/>
              <p:cNvSpPr>
                <a:spLocks/>
              </p:cNvSpPr>
              <p:nvPr/>
            </p:nvSpPr>
            <p:spPr bwMode="auto">
              <a:xfrm>
                <a:off x="2382"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49" name="Freeform 2521"/>
              <p:cNvSpPr>
                <a:spLocks/>
              </p:cNvSpPr>
              <p:nvPr/>
            </p:nvSpPr>
            <p:spPr bwMode="auto">
              <a:xfrm>
                <a:off x="2382" y="2811"/>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50" name="Freeform 2522"/>
              <p:cNvSpPr>
                <a:spLocks/>
              </p:cNvSpPr>
              <p:nvPr/>
            </p:nvSpPr>
            <p:spPr bwMode="auto">
              <a:xfrm>
                <a:off x="2404"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51" name="Freeform 2523"/>
              <p:cNvSpPr>
                <a:spLocks/>
              </p:cNvSpPr>
              <p:nvPr/>
            </p:nvSpPr>
            <p:spPr bwMode="auto">
              <a:xfrm>
                <a:off x="2404" y="2803"/>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52" name="Freeform 2524"/>
              <p:cNvSpPr>
                <a:spLocks/>
              </p:cNvSpPr>
              <p:nvPr/>
            </p:nvSpPr>
            <p:spPr bwMode="auto">
              <a:xfrm>
                <a:off x="2411"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53" name="Freeform 2525"/>
              <p:cNvSpPr>
                <a:spLocks/>
              </p:cNvSpPr>
              <p:nvPr/>
            </p:nvSpPr>
            <p:spPr bwMode="auto">
              <a:xfrm>
                <a:off x="2411" y="2803"/>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54" name="Freeform 2526"/>
              <p:cNvSpPr>
                <a:spLocks/>
              </p:cNvSpPr>
              <p:nvPr/>
            </p:nvSpPr>
            <p:spPr bwMode="auto">
              <a:xfrm>
                <a:off x="2382"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55" name="Freeform 2527"/>
              <p:cNvSpPr>
                <a:spLocks/>
              </p:cNvSpPr>
              <p:nvPr/>
            </p:nvSpPr>
            <p:spPr bwMode="auto">
              <a:xfrm>
                <a:off x="2382"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56" name="Freeform 2528"/>
              <p:cNvSpPr>
                <a:spLocks/>
              </p:cNvSpPr>
              <p:nvPr/>
            </p:nvSpPr>
            <p:spPr bwMode="auto">
              <a:xfrm>
                <a:off x="2382" y="2833"/>
                <a:ext cx="29"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57" name="Freeform 2529"/>
              <p:cNvSpPr>
                <a:spLocks/>
              </p:cNvSpPr>
              <p:nvPr/>
            </p:nvSpPr>
            <p:spPr bwMode="auto">
              <a:xfrm>
                <a:off x="2404"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58" name="Freeform 2530"/>
              <p:cNvSpPr>
                <a:spLocks/>
              </p:cNvSpPr>
              <p:nvPr/>
            </p:nvSpPr>
            <p:spPr bwMode="auto">
              <a:xfrm>
                <a:off x="2404" y="2825"/>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59" name="Freeform 2531"/>
              <p:cNvSpPr>
                <a:spLocks/>
              </p:cNvSpPr>
              <p:nvPr/>
            </p:nvSpPr>
            <p:spPr bwMode="auto">
              <a:xfrm>
                <a:off x="2411"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60" name="Freeform 2532"/>
              <p:cNvSpPr>
                <a:spLocks/>
              </p:cNvSpPr>
              <p:nvPr/>
            </p:nvSpPr>
            <p:spPr bwMode="auto">
              <a:xfrm>
                <a:off x="2411" y="2825"/>
                <a:ext cx="7"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61" name="Freeform 2533"/>
              <p:cNvSpPr>
                <a:spLocks/>
              </p:cNvSpPr>
              <p:nvPr/>
            </p:nvSpPr>
            <p:spPr bwMode="auto">
              <a:xfrm>
                <a:off x="2382"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62" name="Freeform 2534"/>
              <p:cNvSpPr>
                <a:spLocks/>
              </p:cNvSpPr>
              <p:nvPr/>
            </p:nvSpPr>
            <p:spPr bwMode="auto">
              <a:xfrm>
                <a:off x="2382"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63" name="Freeform 2535"/>
              <p:cNvSpPr>
                <a:spLocks/>
              </p:cNvSpPr>
              <p:nvPr/>
            </p:nvSpPr>
            <p:spPr bwMode="auto">
              <a:xfrm>
                <a:off x="2382" y="2855"/>
                <a:ext cx="29"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64" name="Freeform 2536"/>
              <p:cNvSpPr>
                <a:spLocks/>
              </p:cNvSpPr>
              <p:nvPr/>
            </p:nvSpPr>
            <p:spPr bwMode="auto">
              <a:xfrm>
                <a:off x="2404"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65" name="Freeform 2537"/>
              <p:cNvSpPr>
                <a:spLocks/>
              </p:cNvSpPr>
              <p:nvPr/>
            </p:nvSpPr>
            <p:spPr bwMode="auto">
              <a:xfrm>
                <a:off x="2404" y="2847"/>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66" name="Freeform 2538"/>
              <p:cNvSpPr>
                <a:spLocks/>
              </p:cNvSpPr>
              <p:nvPr/>
            </p:nvSpPr>
            <p:spPr bwMode="auto">
              <a:xfrm>
                <a:off x="2411"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67" name="Freeform 2539"/>
              <p:cNvSpPr>
                <a:spLocks/>
              </p:cNvSpPr>
              <p:nvPr/>
            </p:nvSpPr>
            <p:spPr bwMode="auto">
              <a:xfrm>
                <a:off x="2411" y="2847"/>
                <a:ext cx="7"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68" name="Freeform 2540"/>
              <p:cNvSpPr>
                <a:spLocks/>
              </p:cNvSpPr>
              <p:nvPr/>
            </p:nvSpPr>
            <p:spPr bwMode="auto">
              <a:xfrm>
                <a:off x="2382"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69" name="Freeform 2541"/>
              <p:cNvSpPr>
                <a:spLocks/>
              </p:cNvSpPr>
              <p:nvPr/>
            </p:nvSpPr>
            <p:spPr bwMode="auto">
              <a:xfrm>
                <a:off x="2382"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70" name="Freeform 2542"/>
              <p:cNvSpPr>
                <a:spLocks/>
              </p:cNvSpPr>
              <p:nvPr/>
            </p:nvSpPr>
            <p:spPr bwMode="auto">
              <a:xfrm>
                <a:off x="2382" y="2877"/>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71" name="Freeform 2543"/>
              <p:cNvSpPr>
                <a:spLocks/>
              </p:cNvSpPr>
              <p:nvPr/>
            </p:nvSpPr>
            <p:spPr bwMode="auto">
              <a:xfrm>
                <a:off x="2404"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72" name="Freeform 2544"/>
              <p:cNvSpPr>
                <a:spLocks/>
              </p:cNvSpPr>
              <p:nvPr/>
            </p:nvSpPr>
            <p:spPr bwMode="auto">
              <a:xfrm>
                <a:off x="2404" y="2868"/>
                <a:ext cx="14" cy="10"/>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73" name="Freeform 2545"/>
              <p:cNvSpPr>
                <a:spLocks/>
              </p:cNvSpPr>
              <p:nvPr/>
            </p:nvSpPr>
            <p:spPr bwMode="auto">
              <a:xfrm>
                <a:off x="2411"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74" name="Freeform 2546"/>
              <p:cNvSpPr>
                <a:spLocks/>
              </p:cNvSpPr>
              <p:nvPr/>
            </p:nvSpPr>
            <p:spPr bwMode="auto">
              <a:xfrm>
                <a:off x="2411" y="2868"/>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75" name="Freeform 2547"/>
              <p:cNvSpPr>
                <a:spLocks/>
              </p:cNvSpPr>
              <p:nvPr/>
            </p:nvSpPr>
            <p:spPr bwMode="auto">
              <a:xfrm>
                <a:off x="2382"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76" name="Freeform 2548"/>
              <p:cNvSpPr>
                <a:spLocks/>
              </p:cNvSpPr>
              <p:nvPr/>
            </p:nvSpPr>
            <p:spPr bwMode="auto">
              <a:xfrm>
                <a:off x="2382"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77" name="Freeform 2549"/>
              <p:cNvSpPr>
                <a:spLocks/>
              </p:cNvSpPr>
              <p:nvPr/>
            </p:nvSpPr>
            <p:spPr bwMode="auto">
              <a:xfrm>
                <a:off x="2382" y="2899"/>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78" name="Freeform 2550"/>
              <p:cNvSpPr>
                <a:spLocks/>
              </p:cNvSpPr>
              <p:nvPr/>
            </p:nvSpPr>
            <p:spPr bwMode="auto">
              <a:xfrm>
                <a:off x="2404"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79" name="Freeform 2551"/>
              <p:cNvSpPr>
                <a:spLocks/>
              </p:cNvSpPr>
              <p:nvPr/>
            </p:nvSpPr>
            <p:spPr bwMode="auto">
              <a:xfrm>
                <a:off x="2404" y="2890"/>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80" name="Freeform 2552"/>
              <p:cNvSpPr>
                <a:spLocks/>
              </p:cNvSpPr>
              <p:nvPr/>
            </p:nvSpPr>
            <p:spPr bwMode="auto">
              <a:xfrm>
                <a:off x="2411"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81" name="Freeform 2553"/>
              <p:cNvSpPr>
                <a:spLocks/>
              </p:cNvSpPr>
              <p:nvPr/>
            </p:nvSpPr>
            <p:spPr bwMode="auto">
              <a:xfrm>
                <a:off x="2411" y="2890"/>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82" name="Freeform 2554"/>
              <p:cNvSpPr>
                <a:spLocks/>
              </p:cNvSpPr>
              <p:nvPr/>
            </p:nvSpPr>
            <p:spPr bwMode="auto">
              <a:xfrm>
                <a:off x="2382"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83" name="Freeform 2555"/>
              <p:cNvSpPr>
                <a:spLocks/>
              </p:cNvSpPr>
              <p:nvPr/>
            </p:nvSpPr>
            <p:spPr bwMode="auto">
              <a:xfrm>
                <a:off x="2382"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84" name="Freeform 2556"/>
              <p:cNvSpPr>
                <a:spLocks/>
              </p:cNvSpPr>
              <p:nvPr/>
            </p:nvSpPr>
            <p:spPr bwMode="auto">
              <a:xfrm>
                <a:off x="2382" y="2921"/>
                <a:ext cx="29"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85" name="Freeform 2557"/>
              <p:cNvSpPr>
                <a:spLocks/>
              </p:cNvSpPr>
              <p:nvPr/>
            </p:nvSpPr>
            <p:spPr bwMode="auto">
              <a:xfrm>
                <a:off x="2404"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86" name="Freeform 2558"/>
              <p:cNvSpPr>
                <a:spLocks/>
              </p:cNvSpPr>
              <p:nvPr/>
            </p:nvSpPr>
            <p:spPr bwMode="auto">
              <a:xfrm>
                <a:off x="2404" y="2912"/>
                <a:ext cx="14" cy="9"/>
              </a:xfrm>
              <a:custGeom>
                <a:avLst/>
                <a:gdLst>
                  <a:gd name="T0" fmla="*/ 117 w 251"/>
                  <a:gd name="T1" fmla="*/ 164 h 164"/>
                  <a:gd name="T2" fmla="*/ 0 w 251"/>
                  <a:gd name="T3" fmla="*/ 145 h 164"/>
                  <a:gd name="T4" fmla="*/ 251 w 251"/>
                  <a:gd name="T5" fmla="*/ 0 h 164"/>
                  <a:gd name="T6" fmla="*/ 117 w 251"/>
                  <a:gd name="T7" fmla="*/ 164 h 164"/>
                </a:gdLst>
                <a:ahLst/>
                <a:cxnLst>
                  <a:cxn ang="0">
                    <a:pos x="T0" y="T1"/>
                  </a:cxn>
                  <a:cxn ang="0">
                    <a:pos x="T2" y="T3"/>
                  </a:cxn>
                  <a:cxn ang="0">
                    <a:pos x="T4" y="T5"/>
                  </a:cxn>
                  <a:cxn ang="0">
                    <a:pos x="T6" y="T7"/>
                  </a:cxn>
                </a:cxnLst>
                <a:rect l="0" t="0" r="r" b="b"/>
                <a:pathLst>
                  <a:path w="251" h="164">
                    <a:moveTo>
                      <a:pt x="117" y="164"/>
                    </a:moveTo>
                    <a:lnTo>
                      <a:pt x="0" y="145"/>
                    </a:lnTo>
                    <a:lnTo>
                      <a:pt x="251" y="0"/>
                    </a:lnTo>
                    <a:lnTo>
                      <a:pt x="117"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87" name="Freeform 2559"/>
              <p:cNvSpPr>
                <a:spLocks/>
              </p:cNvSpPr>
              <p:nvPr/>
            </p:nvSpPr>
            <p:spPr bwMode="auto">
              <a:xfrm>
                <a:off x="2411"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88" name="Freeform 2560"/>
              <p:cNvSpPr>
                <a:spLocks/>
              </p:cNvSpPr>
              <p:nvPr/>
            </p:nvSpPr>
            <p:spPr bwMode="auto">
              <a:xfrm>
                <a:off x="2411" y="2912"/>
                <a:ext cx="7"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89" name="Freeform 2561"/>
              <p:cNvSpPr>
                <a:spLocks/>
              </p:cNvSpPr>
              <p:nvPr/>
            </p:nvSpPr>
            <p:spPr bwMode="auto">
              <a:xfrm>
                <a:off x="2411"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90" name="Freeform 2562"/>
              <p:cNvSpPr>
                <a:spLocks/>
              </p:cNvSpPr>
              <p:nvPr/>
            </p:nvSpPr>
            <p:spPr bwMode="auto">
              <a:xfrm>
                <a:off x="2411" y="2934"/>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91" name="Freeform 2563"/>
              <p:cNvSpPr>
                <a:spLocks/>
              </p:cNvSpPr>
              <p:nvPr/>
            </p:nvSpPr>
            <p:spPr bwMode="auto">
              <a:xfrm>
                <a:off x="2404"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92" name="Freeform 2564"/>
              <p:cNvSpPr>
                <a:spLocks/>
              </p:cNvSpPr>
              <p:nvPr/>
            </p:nvSpPr>
            <p:spPr bwMode="auto">
              <a:xfrm>
                <a:off x="2404" y="2934"/>
                <a:ext cx="14" cy="9"/>
              </a:xfrm>
              <a:custGeom>
                <a:avLst/>
                <a:gdLst>
                  <a:gd name="T0" fmla="*/ 117 w 251"/>
                  <a:gd name="T1" fmla="*/ 162 h 162"/>
                  <a:gd name="T2" fmla="*/ 0 w 251"/>
                  <a:gd name="T3" fmla="*/ 143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3"/>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93" name="Freeform 2565"/>
              <p:cNvSpPr>
                <a:spLocks/>
              </p:cNvSpPr>
              <p:nvPr/>
            </p:nvSpPr>
            <p:spPr bwMode="auto">
              <a:xfrm>
                <a:off x="2382"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94" name="Freeform 2566"/>
              <p:cNvSpPr>
                <a:spLocks/>
              </p:cNvSpPr>
              <p:nvPr/>
            </p:nvSpPr>
            <p:spPr bwMode="auto">
              <a:xfrm>
                <a:off x="2382"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95" name="Freeform 2567"/>
              <p:cNvSpPr>
                <a:spLocks/>
              </p:cNvSpPr>
              <p:nvPr/>
            </p:nvSpPr>
            <p:spPr bwMode="auto">
              <a:xfrm>
                <a:off x="2382" y="2943"/>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96" name="Freeform 2568"/>
              <p:cNvSpPr>
                <a:spLocks/>
              </p:cNvSpPr>
              <p:nvPr/>
            </p:nvSpPr>
            <p:spPr bwMode="auto">
              <a:xfrm>
                <a:off x="2411"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97" name="Freeform 2569"/>
              <p:cNvSpPr>
                <a:spLocks/>
              </p:cNvSpPr>
              <p:nvPr/>
            </p:nvSpPr>
            <p:spPr bwMode="auto">
              <a:xfrm>
                <a:off x="2411" y="2956"/>
                <a:ext cx="7"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898" name="Freeform 2570"/>
              <p:cNvSpPr>
                <a:spLocks/>
              </p:cNvSpPr>
              <p:nvPr/>
            </p:nvSpPr>
            <p:spPr bwMode="auto">
              <a:xfrm>
                <a:off x="2404"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899" name="Freeform 2571"/>
              <p:cNvSpPr>
                <a:spLocks/>
              </p:cNvSpPr>
              <p:nvPr/>
            </p:nvSpPr>
            <p:spPr bwMode="auto">
              <a:xfrm>
                <a:off x="2404" y="2956"/>
                <a:ext cx="14" cy="9"/>
              </a:xfrm>
              <a:custGeom>
                <a:avLst/>
                <a:gdLst>
                  <a:gd name="T0" fmla="*/ 117 w 251"/>
                  <a:gd name="T1" fmla="*/ 162 h 162"/>
                  <a:gd name="T2" fmla="*/ 0 w 251"/>
                  <a:gd name="T3" fmla="*/ 144 h 162"/>
                  <a:gd name="T4" fmla="*/ 251 w 251"/>
                  <a:gd name="T5" fmla="*/ 0 h 162"/>
                  <a:gd name="T6" fmla="*/ 117 w 251"/>
                  <a:gd name="T7" fmla="*/ 162 h 162"/>
                </a:gdLst>
                <a:ahLst/>
                <a:cxnLst>
                  <a:cxn ang="0">
                    <a:pos x="T0" y="T1"/>
                  </a:cxn>
                  <a:cxn ang="0">
                    <a:pos x="T2" y="T3"/>
                  </a:cxn>
                  <a:cxn ang="0">
                    <a:pos x="T4" y="T5"/>
                  </a:cxn>
                  <a:cxn ang="0">
                    <a:pos x="T6" y="T7"/>
                  </a:cxn>
                </a:cxnLst>
                <a:rect l="0" t="0" r="r" b="b"/>
                <a:pathLst>
                  <a:path w="251" h="162">
                    <a:moveTo>
                      <a:pt x="117" y="162"/>
                    </a:moveTo>
                    <a:lnTo>
                      <a:pt x="0" y="144"/>
                    </a:lnTo>
                    <a:lnTo>
                      <a:pt x="251" y="0"/>
                    </a:lnTo>
                    <a:lnTo>
                      <a:pt x="117"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00" name="Freeform 2572"/>
              <p:cNvSpPr>
                <a:spLocks/>
              </p:cNvSpPr>
              <p:nvPr/>
            </p:nvSpPr>
            <p:spPr bwMode="auto">
              <a:xfrm>
                <a:off x="2382"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01" name="Freeform 2573"/>
              <p:cNvSpPr>
                <a:spLocks/>
              </p:cNvSpPr>
              <p:nvPr/>
            </p:nvSpPr>
            <p:spPr bwMode="auto">
              <a:xfrm>
                <a:off x="2382"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02" name="Freeform 2574"/>
              <p:cNvSpPr>
                <a:spLocks/>
              </p:cNvSpPr>
              <p:nvPr/>
            </p:nvSpPr>
            <p:spPr bwMode="auto">
              <a:xfrm>
                <a:off x="2382" y="2965"/>
                <a:ext cx="29"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03" name="Freeform 2575"/>
              <p:cNvSpPr>
                <a:spLocks/>
              </p:cNvSpPr>
              <p:nvPr/>
            </p:nvSpPr>
            <p:spPr bwMode="auto">
              <a:xfrm>
                <a:off x="2381" y="2562"/>
                <a:ext cx="2" cy="439"/>
              </a:xfrm>
              <a:custGeom>
                <a:avLst/>
                <a:gdLst>
                  <a:gd name="T0" fmla="*/ 26 w 26"/>
                  <a:gd name="T1" fmla="*/ 0 h 7903"/>
                  <a:gd name="T2" fmla="*/ 0 w 26"/>
                  <a:gd name="T3" fmla="*/ 0 h 7903"/>
                  <a:gd name="T4" fmla="*/ 26 w 26"/>
                  <a:gd name="T5" fmla="*/ 7903 h 7903"/>
                  <a:gd name="T6" fmla="*/ 26 w 26"/>
                  <a:gd name="T7" fmla="*/ 0 h 7903"/>
                </a:gdLst>
                <a:ahLst/>
                <a:cxnLst>
                  <a:cxn ang="0">
                    <a:pos x="T0" y="T1"/>
                  </a:cxn>
                  <a:cxn ang="0">
                    <a:pos x="T2" y="T3"/>
                  </a:cxn>
                  <a:cxn ang="0">
                    <a:pos x="T4" y="T5"/>
                  </a:cxn>
                  <a:cxn ang="0">
                    <a:pos x="T6" y="T7"/>
                  </a:cxn>
                </a:cxnLst>
                <a:rect l="0" t="0" r="r" b="b"/>
                <a:pathLst>
                  <a:path w="26" h="7903">
                    <a:moveTo>
                      <a:pt x="26" y="0"/>
                    </a:moveTo>
                    <a:lnTo>
                      <a:pt x="0" y="0"/>
                    </a:lnTo>
                    <a:lnTo>
                      <a:pt x="26" y="7903"/>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04" name="Freeform 2576"/>
              <p:cNvSpPr>
                <a:spLocks/>
              </p:cNvSpPr>
              <p:nvPr/>
            </p:nvSpPr>
            <p:spPr bwMode="auto">
              <a:xfrm>
                <a:off x="2381" y="2562"/>
                <a:ext cx="2" cy="439"/>
              </a:xfrm>
              <a:custGeom>
                <a:avLst/>
                <a:gdLst>
                  <a:gd name="T0" fmla="*/ 0 w 26"/>
                  <a:gd name="T1" fmla="*/ 0 h 7903"/>
                  <a:gd name="T2" fmla="*/ 26 w 26"/>
                  <a:gd name="T3" fmla="*/ 7903 h 7903"/>
                  <a:gd name="T4" fmla="*/ 0 w 26"/>
                  <a:gd name="T5" fmla="*/ 7903 h 7903"/>
                  <a:gd name="T6" fmla="*/ 0 w 26"/>
                  <a:gd name="T7" fmla="*/ 0 h 7903"/>
                </a:gdLst>
                <a:ahLst/>
                <a:cxnLst>
                  <a:cxn ang="0">
                    <a:pos x="T0" y="T1"/>
                  </a:cxn>
                  <a:cxn ang="0">
                    <a:pos x="T2" y="T3"/>
                  </a:cxn>
                  <a:cxn ang="0">
                    <a:pos x="T4" y="T5"/>
                  </a:cxn>
                  <a:cxn ang="0">
                    <a:pos x="T6" y="T7"/>
                  </a:cxn>
                </a:cxnLst>
                <a:rect l="0" t="0" r="r" b="b"/>
                <a:pathLst>
                  <a:path w="26" h="7903">
                    <a:moveTo>
                      <a:pt x="0" y="0"/>
                    </a:moveTo>
                    <a:lnTo>
                      <a:pt x="26"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05" name="Rectangle 2577"/>
              <p:cNvSpPr>
                <a:spLocks noChangeArrowheads="1"/>
              </p:cNvSpPr>
              <p:nvPr/>
            </p:nvSpPr>
            <p:spPr bwMode="auto">
              <a:xfrm>
                <a:off x="2381" y="2562"/>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06" name="Freeform 2578"/>
              <p:cNvSpPr>
                <a:spLocks/>
              </p:cNvSpPr>
              <p:nvPr/>
            </p:nvSpPr>
            <p:spPr bwMode="auto">
              <a:xfrm>
                <a:off x="2381" y="2562"/>
                <a:ext cx="2" cy="439"/>
              </a:xfrm>
              <a:custGeom>
                <a:avLst/>
                <a:gdLst>
                  <a:gd name="T0" fmla="*/ 0 w 26"/>
                  <a:gd name="T1" fmla="*/ 7903 h 7903"/>
                  <a:gd name="T2" fmla="*/ 26 w 26"/>
                  <a:gd name="T3" fmla="*/ 7903 h 7903"/>
                  <a:gd name="T4" fmla="*/ 0 w 26"/>
                  <a:gd name="T5" fmla="*/ 0 h 7903"/>
                  <a:gd name="T6" fmla="*/ 0 w 26"/>
                  <a:gd name="T7" fmla="*/ 7903 h 7903"/>
                </a:gdLst>
                <a:ahLst/>
                <a:cxnLst>
                  <a:cxn ang="0">
                    <a:pos x="T0" y="T1"/>
                  </a:cxn>
                  <a:cxn ang="0">
                    <a:pos x="T2" y="T3"/>
                  </a:cxn>
                  <a:cxn ang="0">
                    <a:pos x="T4" y="T5"/>
                  </a:cxn>
                  <a:cxn ang="0">
                    <a:pos x="T6" y="T7"/>
                  </a:cxn>
                </a:cxnLst>
                <a:rect l="0" t="0" r="r" b="b"/>
                <a:pathLst>
                  <a:path w="26" h="7903">
                    <a:moveTo>
                      <a:pt x="0" y="7903"/>
                    </a:moveTo>
                    <a:lnTo>
                      <a:pt x="26"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07" name="Freeform 2579"/>
              <p:cNvSpPr>
                <a:spLocks/>
              </p:cNvSpPr>
              <p:nvPr/>
            </p:nvSpPr>
            <p:spPr bwMode="auto">
              <a:xfrm>
                <a:off x="2381" y="2562"/>
                <a:ext cx="2" cy="439"/>
              </a:xfrm>
              <a:custGeom>
                <a:avLst/>
                <a:gdLst>
                  <a:gd name="T0" fmla="*/ 26 w 26"/>
                  <a:gd name="T1" fmla="*/ 7903 h 7903"/>
                  <a:gd name="T2" fmla="*/ 0 w 26"/>
                  <a:gd name="T3" fmla="*/ 0 h 7903"/>
                  <a:gd name="T4" fmla="*/ 26 w 26"/>
                  <a:gd name="T5" fmla="*/ 0 h 7903"/>
                  <a:gd name="T6" fmla="*/ 26 w 26"/>
                  <a:gd name="T7" fmla="*/ 7903 h 7903"/>
                </a:gdLst>
                <a:ahLst/>
                <a:cxnLst>
                  <a:cxn ang="0">
                    <a:pos x="T0" y="T1"/>
                  </a:cxn>
                  <a:cxn ang="0">
                    <a:pos x="T2" y="T3"/>
                  </a:cxn>
                  <a:cxn ang="0">
                    <a:pos x="T4" y="T5"/>
                  </a:cxn>
                  <a:cxn ang="0">
                    <a:pos x="T6" y="T7"/>
                  </a:cxn>
                </a:cxnLst>
                <a:rect l="0" t="0" r="r" b="b"/>
                <a:pathLst>
                  <a:path w="26" h="7903">
                    <a:moveTo>
                      <a:pt x="26" y="7903"/>
                    </a:moveTo>
                    <a:lnTo>
                      <a:pt x="0" y="0"/>
                    </a:lnTo>
                    <a:lnTo>
                      <a:pt x="26" y="0"/>
                    </a:lnTo>
                    <a:lnTo>
                      <a:pt x="26"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08" name="Rectangle 2580"/>
              <p:cNvSpPr>
                <a:spLocks noChangeArrowheads="1"/>
              </p:cNvSpPr>
              <p:nvPr/>
            </p:nvSpPr>
            <p:spPr bwMode="auto">
              <a:xfrm>
                <a:off x="2381" y="2562"/>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09" name="Freeform 2581"/>
              <p:cNvSpPr>
                <a:spLocks/>
              </p:cNvSpPr>
              <p:nvPr/>
            </p:nvSpPr>
            <p:spPr bwMode="auto">
              <a:xfrm>
                <a:off x="2773" y="2210"/>
                <a:ext cx="2" cy="439"/>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10" name="Freeform 2582"/>
              <p:cNvSpPr>
                <a:spLocks/>
              </p:cNvSpPr>
              <p:nvPr/>
            </p:nvSpPr>
            <p:spPr bwMode="auto">
              <a:xfrm>
                <a:off x="2773" y="2210"/>
                <a:ext cx="2" cy="439"/>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11" name="Rectangle 2583"/>
              <p:cNvSpPr>
                <a:spLocks noChangeArrowheads="1"/>
              </p:cNvSpPr>
              <p:nvPr/>
            </p:nvSpPr>
            <p:spPr bwMode="auto">
              <a:xfrm>
                <a:off x="2773" y="2210"/>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12" name="Freeform 2584"/>
              <p:cNvSpPr>
                <a:spLocks/>
              </p:cNvSpPr>
              <p:nvPr/>
            </p:nvSpPr>
            <p:spPr bwMode="auto">
              <a:xfrm>
                <a:off x="2773" y="2210"/>
                <a:ext cx="2" cy="439"/>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13" name="Freeform 2585"/>
              <p:cNvSpPr>
                <a:spLocks/>
              </p:cNvSpPr>
              <p:nvPr/>
            </p:nvSpPr>
            <p:spPr bwMode="auto">
              <a:xfrm>
                <a:off x="2773" y="2210"/>
                <a:ext cx="2" cy="439"/>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14" name="Rectangle 2586"/>
              <p:cNvSpPr>
                <a:spLocks noChangeArrowheads="1"/>
              </p:cNvSpPr>
              <p:nvPr/>
            </p:nvSpPr>
            <p:spPr bwMode="auto">
              <a:xfrm>
                <a:off x="2773" y="2210"/>
                <a:ext cx="2"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15" name="Freeform 2587"/>
              <p:cNvSpPr>
                <a:spLocks/>
              </p:cNvSpPr>
              <p:nvPr/>
            </p:nvSpPr>
            <p:spPr bwMode="auto">
              <a:xfrm>
                <a:off x="2744" y="2210"/>
                <a:ext cx="30"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16" name="Freeform 2588"/>
              <p:cNvSpPr>
                <a:spLocks/>
              </p:cNvSpPr>
              <p:nvPr/>
            </p:nvSpPr>
            <p:spPr bwMode="auto">
              <a:xfrm>
                <a:off x="2745" y="2210"/>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17" name="Freeform 2589"/>
              <p:cNvSpPr>
                <a:spLocks/>
              </p:cNvSpPr>
              <p:nvPr/>
            </p:nvSpPr>
            <p:spPr bwMode="auto">
              <a:xfrm>
                <a:off x="2744" y="2210"/>
                <a:ext cx="30" cy="36"/>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18" name="Freeform 2590"/>
              <p:cNvSpPr>
                <a:spLocks/>
              </p:cNvSpPr>
              <p:nvPr/>
            </p:nvSpPr>
            <p:spPr bwMode="auto">
              <a:xfrm>
                <a:off x="2737"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19" name="Freeform 2591"/>
              <p:cNvSpPr>
                <a:spLocks/>
              </p:cNvSpPr>
              <p:nvPr/>
            </p:nvSpPr>
            <p:spPr bwMode="auto">
              <a:xfrm>
                <a:off x="2737" y="2246"/>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20" name="Freeform 2592"/>
              <p:cNvSpPr>
                <a:spLocks/>
              </p:cNvSpPr>
              <p:nvPr/>
            </p:nvSpPr>
            <p:spPr bwMode="auto">
              <a:xfrm>
                <a:off x="2737" y="2239"/>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21" name="Freeform 2593"/>
              <p:cNvSpPr>
                <a:spLocks/>
              </p:cNvSpPr>
              <p:nvPr/>
            </p:nvSpPr>
            <p:spPr bwMode="auto">
              <a:xfrm>
                <a:off x="2737" y="2239"/>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22" name="Freeform 2594"/>
              <p:cNvSpPr>
                <a:spLocks/>
              </p:cNvSpPr>
              <p:nvPr/>
            </p:nvSpPr>
            <p:spPr bwMode="auto">
              <a:xfrm>
                <a:off x="2744" y="2232"/>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23" name="Freeform 2595"/>
              <p:cNvSpPr>
                <a:spLocks/>
              </p:cNvSpPr>
              <p:nvPr/>
            </p:nvSpPr>
            <p:spPr bwMode="auto">
              <a:xfrm>
                <a:off x="2745" y="2232"/>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24" name="Freeform 2596"/>
              <p:cNvSpPr>
                <a:spLocks/>
              </p:cNvSpPr>
              <p:nvPr/>
            </p:nvSpPr>
            <p:spPr bwMode="auto">
              <a:xfrm>
                <a:off x="2744" y="2232"/>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25" name="Freeform 2597"/>
              <p:cNvSpPr>
                <a:spLocks/>
              </p:cNvSpPr>
              <p:nvPr/>
            </p:nvSpPr>
            <p:spPr bwMode="auto">
              <a:xfrm>
                <a:off x="2737"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26" name="Freeform 2598"/>
              <p:cNvSpPr>
                <a:spLocks/>
              </p:cNvSpPr>
              <p:nvPr/>
            </p:nvSpPr>
            <p:spPr bwMode="auto">
              <a:xfrm>
                <a:off x="2737" y="2268"/>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27" name="Freeform 2599"/>
              <p:cNvSpPr>
                <a:spLocks/>
              </p:cNvSpPr>
              <p:nvPr/>
            </p:nvSpPr>
            <p:spPr bwMode="auto">
              <a:xfrm>
                <a:off x="2737" y="2261"/>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28" name="Freeform 2600"/>
              <p:cNvSpPr>
                <a:spLocks/>
              </p:cNvSpPr>
              <p:nvPr/>
            </p:nvSpPr>
            <p:spPr bwMode="auto">
              <a:xfrm>
                <a:off x="2737" y="2261"/>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29" name="Freeform 2601"/>
              <p:cNvSpPr>
                <a:spLocks/>
              </p:cNvSpPr>
              <p:nvPr/>
            </p:nvSpPr>
            <p:spPr bwMode="auto">
              <a:xfrm>
                <a:off x="2737" y="2283"/>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30" name="Freeform 2602"/>
              <p:cNvSpPr>
                <a:spLocks/>
              </p:cNvSpPr>
              <p:nvPr/>
            </p:nvSpPr>
            <p:spPr bwMode="auto">
              <a:xfrm>
                <a:off x="2737" y="2283"/>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31" name="Freeform 2603"/>
              <p:cNvSpPr>
                <a:spLocks/>
              </p:cNvSpPr>
              <p:nvPr/>
            </p:nvSpPr>
            <p:spPr bwMode="auto">
              <a:xfrm>
                <a:off x="2737"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32" name="Freeform 2604"/>
              <p:cNvSpPr>
                <a:spLocks/>
              </p:cNvSpPr>
              <p:nvPr/>
            </p:nvSpPr>
            <p:spPr bwMode="auto">
              <a:xfrm>
                <a:off x="2737" y="2289"/>
                <a:ext cx="14" cy="10"/>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33" name="Freeform 2605"/>
              <p:cNvSpPr>
                <a:spLocks/>
              </p:cNvSpPr>
              <p:nvPr/>
            </p:nvSpPr>
            <p:spPr bwMode="auto">
              <a:xfrm>
                <a:off x="2744" y="2254"/>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34" name="Freeform 2606"/>
              <p:cNvSpPr>
                <a:spLocks/>
              </p:cNvSpPr>
              <p:nvPr/>
            </p:nvSpPr>
            <p:spPr bwMode="auto">
              <a:xfrm>
                <a:off x="2745"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35" name="Freeform 2607"/>
              <p:cNvSpPr>
                <a:spLocks/>
              </p:cNvSpPr>
              <p:nvPr/>
            </p:nvSpPr>
            <p:spPr bwMode="auto">
              <a:xfrm>
                <a:off x="2744" y="2254"/>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36" name="Freeform 2608"/>
              <p:cNvSpPr>
                <a:spLocks/>
              </p:cNvSpPr>
              <p:nvPr/>
            </p:nvSpPr>
            <p:spPr bwMode="auto">
              <a:xfrm>
                <a:off x="2737" y="230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37" name="Freeform 2609"/>
              <p:cNvSpPr>
                <a:spLocks/>
              </p:cNvSpPr>
              <p:nvPr/>
            </p:nvSpPr>
            <p:spPr bwMode="auto">
              <a:xfrm>
                <a:off x="2737" y="230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38" name="Freeform 2610"/>
              <p:cNvSpPr>
                <a:spLocks/>
              </p:cNvSpPr>
              <p:nvPr/>
            </p:nvSpPr>
            <p:spPr bwMode="auto">
              <a:xfrm>
                <a:off x="2737"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39" name="Freeform 2611"/>
              <p:cNvSpPr>
                <a:spLocks/>
              </p:cNvSpPr>
              <p:nvPr/>
            </p:nvSpPr>
            <p:spPr bwMode="auto">
              <a:xfrm>
                <a:off x="2737" y="231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40" name="Freeform 2612"/>
              <p:cNvSpPr>
                <a:spLocks/>
              </p:cNvSpPr>
              <p:nvPr/>
            </p:nvSpPr>
            <p:spPr bwMode="auto">
              <a:xfrm>
                <a:off x="2744" y="2276"/>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41" name="Freeform 2613"/>
              <p:cNvSpPr>
                <a:spLocks/>
              </p:cNvSpPr>
              <p:nvPr/>
            </p:nvSpPr>
            <p:spPr bwMode="auto">
              <a:xfrm>
                <a:off x="2745"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42" name="Freeform 2614"/>
              <p:cNvSpPr>
                <a:spLocks/>
              </p:cNvSpPr>
              <p:nvPr/>
            </p:nvSpPr>
            <p:spPr bwMode="auto">
              <a:xfrm>
                <a:off x="2744" y="2276"/>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43" name="Freeform 2615"/>
              <p:cNvSpPr>
                <a:spLocks/>
              </p:cNvSpPr>
              <p:nvPr/>
            </p:nvSpPr>
            <p:spPr bwMode="auto">
              <a:xfrm>
                <a:off x="2737" y="2327"/>
                <a:ext cx="8"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44" name="Freeform 2616"/>
              <p:cNvSpPr>
                <a:spLocks/>
              </p:cNvSpPr>
              <p:nvPr/>
            </p:nvSpPr>
            <p:spPr bwMode="auto">
              <a:xfrm>
                <a:off x="2737" y="2327"/>
                <a:ext cx="8"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45" name="Freeform 2617"/>
              <p:cNvSpPr>
                <a:spLocks/>
              </p:cNvSpPr>
              <p:nvPr/>
            </p:nvSpPr>
            <p:spPr bwMode="auto">
              <a:xfrm>
                <a:off x="2737"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46" name="Freeform 2618"/>
              <p:cNvSpPr>
                <a:spLocks/>
              </p:cNvSpPr>
              <p:nvPr/>
            </p:nvSpPr>
            <p:spPr bwMode="auto">
              <a:xfrm>
                <a:off x="2737" y="2333"/>
                <a:ext cx="14" cy="9"/>
              </a:xfrm>
              <a:custGeom>
                <a:avLst/>
                <a:gdLst>
                  <a:gd name="T0" fmla="*/ 134 w 251"/>
                  <a:gd name="T1" fmla="*/ 0 h 163"/>
                  <a:gd name="T2" fmla="*/ 251 w 251"/>
                  <a:gd name="T3" fmla="*/ 19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47" name="Freeform 2619"/>
              <p:cNvSpPr>
                <a:spLocks/>
              </p:cNvSpPr>
              <p:nvPr/>
            </p:nvSpPr>
            <p:spPr bwMode="auto">
              <a:xfrm>
                <a:off x="2744" y="2298"/>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741948" name="Group 2620"/>
            <p:cNvGrpSpPr>
              <a:grpSpLocks/>
            </p:cNvGrpSpPr>
            <p:nvPr/>
          </p:nvGrpSpPr>
          <p:grpSpPr bwMode="auto">
            <a:xfrm>
              <a:off x="2935" y="1681"/>
              <a:ext cx="1933" cy="2179"/>
              <a:chOff x="2737" y="2298"/>
              <a:chExt cx="559" cy="703"/>
            </a:xfrm>
          </p:grpSpPr>
          <p:sp>
            <p:nvSpPr>
              <p:cNvPr id="741949" name="Freeform 2621"/>
              <p:cNvSpPr>
                <a:spLocks/>
              </p:cNvSpPr>
              <p:nvPr/>
            </p:nvSpPr>
            <p:spPr bwMode="auto">
              <a:xfrm>
                <a:off x="2745"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50" name="Freeform 2622"/>
              <p:cNvSpPr>
                <a:spLocks/>
              </p:cNvSpPr>
              <p:nvPr/>
            </p:nvSpPr>
            <p:spPr bwMode="auto">
              <a:xfrm>
                <a:off x="2744" y="2298"/>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51" name="Freeform 2623"/>
              <p:cNvSpPr>
                <a:spLocks/>
              </p:cNvSpPr>
              <p:nvPr/>
            </p:nvSpPr>
            <p:spPr bwMode="auto">
              <a:xfrm>
                <a:off x="2737" y="2349"/>
                <a:ext cx="8"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52" name="Freeform 2624"/>
              <p:cNvSpPr>
                <a:spLocks/>
              </p:cNvSpPr>
              <p:nvPr/>
            </p:nvSpPr>
            <p:spPr bwMode="auto">
              <a:xfrm>
                <a:off x="2737" y="2349"/>
                <a:ext cx="8"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53" name="Freeform 2625"/>
              <p:cNvSpPr>
                <a:spLocks/>
              </p:cNvSpPr>
              <p:nvPr/>
            </p:nvSpPr>
            <p:spPr bwMode="auto">
              <a:xfrm>
                <a:off x="2737"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54" name="Freeform 2626"/>
              <p:cNvSpPr>
                <a:spLocks/>
              </p:cNvSpPr>
              <p:nvPr/>
            </p:nvSpPr>
            <p:spPr bwMode="auto">
              <a:xfrm>
                <a:off x="2737" y="2355"/>
                <a:ext cx="14" cy="9"/>
              </a:xfrm>
              <a:custGeom>
                <a:avLst/>
                <a:gdLst>
                  <a:gd name="T0" fmla="*/ 134 w 251"/>
                  <a:gd name="T1" fmla="*/ 0 h 164"/>
                  <a:gd name="T2" fmla="*/ 251 w 251"/>
                  <a:gd name="T3" fmla="*/ 19 h 164"/>
                  <a:gd name="T4" fmla="*/ 0 w 251"/>
                  <a:gd name="T5" fmla="*/ 164 h 164"/>
                  <a:gd name="T6" fmla="*/ 134 w 251"/>
                  <a:gd name="T7" fmla="*/ 0 h 164"/>
                </a:gdLst>
                <a:ahLst/>
                <a:cxnLst>
                  <a:cxn ang="0">
                    <a:pos x="T0" y="T1"/>
                  </a:cxn>
                  <a:cxn ang="0">
                    <a:pos x="T2" y="T3"/>
                  </a:cxn>
                  <a:cxn ang="0">
                    <a:pos x="T4" y="T5"/>
                  </a:cxn>
                  <a:cxn ang="0">
                    <a:pos x="T6" y="T7"/>
                  </a:cxn>
                </a:cxnLst>
                <a:rect l="0" t="0" r="r" b="b"/>
                <a:pathLst>
                  <a:path w="251" h="164">
                    <a:moveTo>
                      <a:pt x="134" y="0"/>
                    </a:moveTo>
                    <a:lnTo>
                      <a:pt x="251"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55" name="Freeform 2627"/>
              <p:cNvSpPr>
                <a:spLocks/>
              </p:cNvSpPr>
              <p:nvPr/>
            </p:nvSpPr>
            <p:spPr bwMode="auto">
              <a:xfrm>
                <a:off x="2744" y="2320"/>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56" name="Freeform 2628"/>
              <p:cNvSpPr>
                <a:spLocks/>
              </p:cNvSpPr>
              <p:nvPr/>
            </p:nvSpPr>
            <p:spPr bwMode="auto">
              <a:xfrm>
                <a:off x="2745"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57" name="Freeform 2629"/>
              <p:cNvSpPr>
                <a:spLocks/>
              </p:cNvSpPr>
              <p:nvPr/>
            </p:nvSpPr>
            <p:spPr bwMode="auto">
              <a:xfrm>
                <a:off x="2744" y="2320"/>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58" name="Freeform 2630"/>
              <p:cNvSpPr>
                <a:spLocks/>
              </p:cNvSpPr>
              <p:nvPr/>
            </p:nvSpPr>
            <p:spPr bwMode="auto">
              <a:xfrm>
                <a:off x="2737" y="2371"/>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59" name="Freeform 2631"/>
              <p:cNvSpPr>
                <a:spLocks/>
              </p:cNvSpPr>
              <p:nvPr/>
            </p:nvSpPr>
            <p:spPr bwMode="auto">
              <a:xfrm>
                <a:off x="2737" y="2371"/>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60" name="Freeform 2632"/>
              <p:cNvSpPr>
                <a:spLocks/>
              </p:cNvSpPr>
              <p:nvPr/>
            </p:nvSpPr>
            <p:spPr bwMode="auto">
              <a:xfrm>
                <a:off x="2737"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61" name="Freeform 2633"/>
              <p:cNvSpPr>
                <a:spLocks/>
              </p:cNvSpPr>
              <p:nvPr/>
            </p:nvSpPr>
            <p:spPr bwMode="auto">
              <a:xfrm>
                <a:off x="2737" y="237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62" name="Freeform 2634"/>
              <p:cNvSpPr>
                <a:spLocks/>
              </p:cNvSpPr>
              <p:nvPr/>
            </p:nvSpPr>
            <p:spPr bwMode="auto">
              <a:xfrm>
                <a:off x="2744" y="2342"/>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63" name="Freeform 2635"/>
              <p:cNvSpPr>
                <a:spLocks/>
              </p:cNvSpPr>
              <p:nvPr/>
            </p:nvSpPr>
            <p:spPr bwMode="auto">
              <a:xfrm>
                <a:off x="2745"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64" name="Freeform 2636"/>
              <p:cNvSpPr>
                <a:spLocks/>
              </p:cNvSpPr>
              <p:nvPr/>
            </p:nvSpPr>
            <p:spPr bwMode="auto">
              <a:xfrm>
                <a:off x="2744" y="2342"/>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65" name="Freeform 2637"/>
              <p:cNvSpPr>
                <a:spLocks/>
              </p:cNvSpPr>
              <p:nvPr/>
            </p:nvSpPr>
            <p:spPr bwMode="auto">
              <a:xfrm>
                <a:off x="2737" y="2393"/>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66" name="Freeform 2638"/>
              <p:cNvSpPr>
                <a:spLocks/>
              </p:cNvSpPr>
              <p:nvPr/>
            </p:nvSpPr>
            <p:spPr bwMode="auto">
              <a:xfrm>
                <a:off x="2737" y="2393"/>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67" name="Freeform 2639"/>
              <p:cNvSpPr>
                <a:spLocks/>
              </p:cNvSpPr>
              <p:nvPr/>
            </p:nvSpPr>
            <p:spPr bwMode="auto">
              <a:xfrm>
                <a:off x="2737" y="239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68" name="Freeform 2640"/>
              <p:cNvSpPr>
                <a:spLocks/>
              </p:cNvSpPr>
              <p:nvPr/>
            </p:nvSpPr>
            <p:spPr bwMode="auto">
              <a:xfrm>
                <a:off x="2737" y="239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69" name="Freeform 2641"/>
              <p:cNvSpPr>
                <a:spLocks/>
              </p:cNvSpPr>
              <p:nvPr/>
            </p:nvSpPr>
            <p:spPr bwMode="auto">
              <a:xfrm>
                <a:off x="2744" y="2364"/>
                <a:ext cx="30" cy="35"/>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70" name="Freeform 2642"/>
              <p:cNvSpPr>
                <a:spLocks/>
              </p:cNvSpPr>
              <p:nvPr/>
            </p:nvSpPr>
            <p:spPr bwMode="auto">
              <a:xfrm>
                <a:off x="2745" y="2364"/>
                <a:ext cx="29" cy="35"/>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71" name="Freeform 2643"/>
              <p:cNvSpPr>
                <a:spLocks/>
              </p:cNvSpPr>
              <p:nvPr/>
            </p:nvSpPr>
            <p:spPr bwMode="auto">
              <a:xfrm>
                <a:off x="2744" y="2364"/>
                <a:ext cx="30" cy="35"/>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72" name="Freeform 2644"/>
              <p:cNvSpPr>
                <a:spLocks/>
              </p:cNvSpPr>
              <p:nvPr/>
            </p:nvSpPr>
            <p:spPr bwMode="auto">
              <a:xfrm>
                <a:off x="2737" y="241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73" name="Freeform 2645"/>
              <p:cNvSpPr>
                <a:spLocks/>
              </p:cNvSpPr>
              <p:nvPr/>
            </p:nvSpPr>
            <p:spPr bwMode="auto">
              <a:xfrm>
                <a:off x="2737" y="2415"/>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74" name="Freeform 2646"/>
              <p:cNvSpPr>
                <a:spLocks/>
              </p:cNvSpPr>
              <p:nvPr/>
            </p:nvSpPr>
            <p:spPr bwMode="auto">
              <a:xfrm>
                <a:off x="2737" y="242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75" name="Freeform 2647"/>
              <p:cNvSpPr>
                <a:spLocks/>
              </p:cNvSpPr>
              <p:nvPr/>
            </p:nvSpPr>
            <p:spPr bwMode="auto">
              <a:xfrm>
                <a:off x="2737" y="242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76" name="Freeform 2648"/>
              <p:cNvSpPr>
                <a:spLocks/>
              </p:cNvSpPr>
              <p:nvPr/>
            </p:nvSpPr>
            <p:spPr bwMode="auto">
              <a:xfrm>
                <a:off x="2744" y="2386"/>
                <a:ext cx="30"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77" name="Freeform 2649"/>
              <p:cNvSpPr>
                <a:spLocks/>
              </p:cNvSpPr>
              <p:nvPr/>
            </p:nvSpPr>
            <p:spPr bwMode="auto">
              <a:xfrm>
                <a:off x="2745" y="2386"/>
                <a:ext cx="29" cy="35"/>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78" name="Freeform 2650"/>
              <p:cNvSpPr>
                <a:spLocks/>
              </p:cNvSpPr>
              <p:nvPr/>
            </p:nvSpPr>
            <p:spPr bwMode="auto">
              <a:xfrm>
                <a:off x="2744" y="2386"/>
                <a:ext cx="30" cy="35"/>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79" name="Freeform 2651"/>
              <p:cNvSpPr>
                <a:spLocks/>
              </p:cNvSpPr>
              <p:nvPr/>
            </p:nvSpPr>
            <p:spPr bwMode="auto">
              <a:xfrm>
                <a:off x="2737" y="2437"/>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80" name="Freeform 2652"/>
              <p:cNvSpPr>
                <a:spLocks/>
              </p:cNvSpPr>
              <p:nvPr/>
            </p:nvSpPr>
            <p:spPr bwMode="auto">
              <a:xfrm>
                <a:off x="2737" y="2437"/>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81" name="Freeform 2653"/>
              <p:cNvSpPr>
                <a:spLocks/>
              </p:cNvSpPr>
              <p:nvPr/>
            </p:nvSpPr>
            <p:spPr bwMode="auto">
              <a:xfrm>
                <a:off x="2737" y="244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82" name="Freeform 2654"/>
              <p:cNvSpPr>
                <a:spLocks/>
              </p:cNvSpPr>
              <p:nvPr/>
            </p:nvSpPr>
            <p:spPr bwMode="auto">
              <a:xfrm>
                <a:off x="2737" y="244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83" name="Freeform 2655"/>
              <p:cNvSpPr>
                <a:spLocks/>
              </p:cNvSpPr>
              <p:nvPr/>
            </p:nvSpPr>
            <p:spPr bwMode="auto">
              <a:xfrm>
                <a:off x="2744" y="2408"/>
                <a:ext cx="30"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84" name="Freeform 2656"/>
              <p:cNvSpPr>
                <a:spLocks/>
              </p:cNvSpPr>
              <p:nvPr/>
            </p:nvSpPr>
            <p:spPr bwMode="auto">
              <a:xfrm>
                <a:off x="2745" y="2408"/>
                <a:ext cx="29" cy="35"/>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85" name="Freeform 2657"/>
              <p:cNvSpPr>
                <a:spLocks/>
              </p:cNvSpPr>
              <p:nvPr/>
            </p:nvSpPr>
            <p:spPr bwMode="auto">
              <a:xfrm>
                <a:off x="2744" y="2408"/>
                <a:ext cx="30" cy="35"/>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86" name="Freeform 2658"/>
              <p:cNvSpPr>
                <a:spLocks/>
              </p:cNvSpPr>
              <p:nvPr/>
            </p:nvSpPr>
            <p:spPr bwMode="auto">
              <a:xfrm>
                <a:off x="2737" y="2459"/>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87" name="Freeform 2659"/>
              <p:cNvSpPr>
                <a:spLocks/>
              </p:cNvSpPr>
              <p:nvPr/>
            </p:nvSpPr>
            <p:spPr bwMode="auto">
              <a:xfrm>
                <a:off x="2737" y="2459"/>
                <a:ext cx="8"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88" name="Freeform 2660"/>
              <p:cNvSpPr>
                <a:spLocks/>
              </p:cNvSpPr>
              <p:nvPr/>
            </p:nvSpPr>
            <p:spPr bwMode="auto">
              <a:xfrm>
                <a:off x="2737" y="246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89" name="Freeform 2661"/>
              <p:cNvSpPr>
                <a:spLocks/>
              </p:cNvSpPr>
              <p:nvPr/>
            </p:nvSpPr>
            <p:spPr bwMode="auto">
              <a:xfrm>
                <a:off x="2737" y="246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90" name="Freeform 2662"/>
              <p:cNvSpPr>
                <a:spLocks/>
              </p:cNvSpPr>
              <p:nvPr/>
            </p:nvSpPr>
            <p:spPr bwMode="auto">
              <a:xfrm>
                <a:off x="2744" y="2430"/>
                <a:ext cx="30"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91" name="Freeform 2663"/>
              <p:cNvSpPr>
                <a:spLocks/>
              </p:cNvSpPr>
              <p:nvPr/>
            </p:nvSpPr>
            <p:spPr bwMode="auto">
              <a:xfrm>
                <a:off x="2745" y="2430"/>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92" name="Freeform 2664"/>
              <p:cNvSpPr>
                <a:spLocks/>
              </p:cNvSpPr>
              <p:nvPr/>
            </p:nvSpPr>
            <p:spPr bwMode="auto">
              <a:xfrm>
                <a:off x="2744" y="2430"/>
                <a:ext cx="30"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93" name="Freeform 2665"/>
              <p:cNvSpPr>
                <a:spLocks/>
              </p:cNvSpPr>
              <p:nvPr/>
            </p:nvSpPr>
            <p:spPr bwMode="auto">
              <a:xfrm>
                <a:off x="2737" y="2481"/>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94" name="Freeform 2666"/>
              <p:cNvSpPr>
                <a:spLocks/>
              </p:cNvSpPr>
              <p:nvPr/>
            </p:nvSpPr>
            <p:spPr bwMode="auto">
              <a:xfrm>
                <a:off x="2737" y="2481"/>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95" name="Freeform 2667"/>
              <p:cNvSpPr>
                <a:spLocks/>
              </p:cNvSpPr>
              <p:nvPr/>
            </p:nvSpPr>
            <p:spPr bwMode="auto">
              <a:xfrm>
                <a:off x="2737" y="2487"/>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96" name="Freeform 2668"/>
              <p:cNvSpPr>
                <a:spLocks/>
              </p:cNvSpPr>
              <p:nvPr/>
            </p:nvSpPr>
            <p:spPr bwMode="auto">
              <a:xfrm>
                <a:off x="2737" y="2487"/>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1997" name="Freeform 2669"/>
              <p:cNvSpPr>
                <a:spLocks/>
              </p:cNvSpPr>
              <p:nvPr/>
            </p:nvSpPr>
            <p:spPr bwMode="auto">
              <a:xfrm>
                <a:off x="2744" y="2452"/>
                <a:ext cx="30"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98" name="Freeform 2670"/>
              <p:cNvSpPr>
                <a:spLocks/>
              </p:cNvSpPr>
              <p:nvPr/>
            </p:nvSpPr>
            <p:spPr bwMode="auto">
              <a:xfrm>
                <a:off x="2745" y="2452"/>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1999" name="Freeform 2671"/>
              <p:cNvSpPr>
                <a:spLocks/>
              </p:cNvSpPr>
              <p:nvPr/>
            </p:nvSpPr>
            <p:spPr bwMode="auto">
              <a:xfrm>
                <a:off x="2744" y="2452"/>
                <a:ext cx="30"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00" name="Freeform 2672"/>
              <p:cNvSpPr>
                <a:spLocks/>
              </p:cNvSpPr>
              <p:nvPr/>
            </p:nvSpPr>
            <p:spPr bwMode="auto">
              <a:xfrm>
                <a:off x="2737" y="2503"/>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01" name="Freeform 2673"/>
              <p:cNvSpPr>
                <a:spLocks/>
              </p:cNvSpPr>
              <p:nvPr/>
            </p:nvSpPr>
            <p:spPr bwMode="auto">
              <a:xfrm>
                <a:off x="2737" y="2503"/>
                <a:ext cx="8"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02" name="Freeform 2674"/>
              <p:cNvSpPr>
                <a:spLocks/>
              </p:cNvSpPr>
              <p:nvPr/>
            </p:nvSpPr>
            <p:spPr bwMode="auto">
              <a:xfrm>
                <a:off x="2737" y="2509"/>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03" name="Freeform 2675"/>
              <p:cNvSpPr>
                <a:spLocks/>
              </p:cNvSpPr>
              <p:nvPr/>
            </p:nvSpPr>
            <p:spPr bwMode="auto">
              <a:xfrm>
                <a:off x="2737" y="2509"/>
                <a:ext cx="14" cy="9"/>
              </a:xfrm>
              <a:custGeom>
                <a:avLst/>
                <a:gdLst>
                  <a:gd name="T0" fmla="*/ 134 w 251"/>
                  <a:gd name="T1" fmla="*/ 0 h 162"/>
                  <a:gd name="T2" fmla="*/ 251 w 251"/>
                  <a:gd name="T3" fmla="*/ 18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04" name="Freeform 2676"/>
              <p:cNvSpPr>
                <a:spLocks/>
              </p:cNvSpPr>
              <p:nvPr/>
            </p:nvSpPr>
            <p:spPr bwMode="auto">
              <a:xfrm>
                <a:off x="2744" y="2473"/>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05" name="Freeform 2677"/>
              <p:cNvSpPr>
                <a:spLocks/>
              </p:cNvSpPr>
              <p:nvPr/>
            </p:nvSpPr>
            <p:spPr bwMode="auto">
              <a:xfrm>
                <a:off x="2745" y="2473"/>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06" name="Freeform 2678"/>
              <p:cNvSpPr>
                <a:spLocks/>
              </p:cNvSpPr>
              <p:nvPr/>
            </p:nvSpPr>
            <p:spPr bwMode="auto">
              <a:xfrm>
                <a:off x="2744" y="2473"/>
                <a:ext cx="30" cy="36"/>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07" name="Freeform 2679"/>
              <p:cNvSpPr>
                <a:spLocks/>
              </p:cNvSpPr>
              <p:nvPr/>
            </p:nvSpPr>
            <p:spPr bwMode="auto">
              <a:xfrm>
                <a:off x="2737" y="2525"/>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08" name="Freeform 2680"/>
              <p:cNvSpPr>
                <a:spLocks/>
              </p:cNvSpPr>
              <p:nvPr/>
            </p:nvSpPr>
            <p:spPr bwMode="auto">
              <a:xfrm>
                <a:off x="2737" y="2525"/>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09" name="Freeform 2681"/>
              <p:cNvSpPr>
                <a:spLocks/>
              </p:cNvSpPr>
              <p:nvPr/>
            </p:nvSpPr>
            <p:spPr bwMode="auto">
              <a:xfrm>
                <a:off x="2737" y="253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10" name="Freeform 2682"/>
              <p:cNvSpPr>
                <a:spLocks/>
              </p:cNvSpPr>
              <p:nvPr/>
            </p:nvSpPr>
            <p:spPr bwMode="auto">
              <a:xfrm>
                <a:off x="2737" y="2531"/>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11" name="Freeform 2683"/>
              <p:cNvSpPr>
                <a:spLocks/>
              </p:cNvSpPr>
              <p:nvPr/>
            </p:nvSpPr>
            <p:spPr bwMode="auto">
              <a:xfrm>
                <a:off x="2744" y="2495"/>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12" name="Freeform 2684"/>
              <p:cNvSpPr>
                <a:spLocks/>
              </p:cNvSpPr>
              <p:nvPr/>
            </p:nvSpPr>
            <p:spPr bwMode="auto">
              <a:xfrm>
                <a:off x="2745" y="2495"/>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13" name="Freeform 2685"/>
              <p:cNvSpPr>
                <a:spLocks/>
              </p:cNvSpPr>
              <p:nvPr/>
            </p:nvSpPr>
            <p:spPr bwMode="auto">
              <a:xfrm>
                <a:off x="2744" y="2495"/>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14" name="Freeform 2686"/>
              <p:cNvSpPr>
                <a:spLocks/>
              </p:cNvSpPr>
              <p:nvPr/>
            </p:nvSpPr>
            <p:spPr bwMode="auto">
              <a:xfrm>
                <a:off x="2737" y="2547"/>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15" name="Freeform 2687"/>
              <p:cNvSpPr>
                <a:spLocks/>
              </p:cNvSpPr>
              <p:nvPr/>
            </p:nvSpPr>
            <p:spPr bwMode="auto">
              <a:xfrm>
                <a:off x="2737" y="2547"/>
                <a:ext cx="8"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16" name="Freeform 2688"/>
              <p:cNvSpPr>
                <a:spLocks/>
              </p:cNvSpPr>
              <p:nvPr/>
            </p:nvSpPr>
            <p:spPr bwMode="auto">
              <a:xfrm>
                <a:off x="2737" y="255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17" name="Freeform 2689"/>
              <p:cNvSpPr>
                <a:spLocks/>
              </p:cNvSpPr>
              <p:nvPr/>
            </p:nvSpPr>
            <p:spPr bwMode="auto">
              <a:xfrm>
                <a:off x="2737" y="2553"/>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18" name="Freeform 2690"/>
              <p:cNvSpPr>
                <a:spLocks/>
              </p:cNvSpPr>
              <p:nvPr/>
            </p:nvSpPr>
            <p:spPr bwMode="auto">
              <a:xfrm>
                <a:off x="2744" y="2517"/>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19" name="Freeform 2691"/>
              <p:cNvSpPr>
                <a:spLocks/>
              </p:cNvSpPr>
              <p:nvPr/>
            </p:nvSpPr>
            <p:spPr bwMode="auto">
              <a:xfrm>
                <a:off x="2745" y="2517"/>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20" name="Freeform 2692"/>
              <p:cNvSpPr>
                <a:spLocks/>
              </p:cNvSpPr>
              <p:nvPr/>
            </p:nvSpPr>
            <p:spPr bwMode="auto">
              <a:xfrm>
                <a:off x="2744" y="2517"/>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21" name="Freeform 2693"/>
              <p:cNvSpPr>
                <a:spLocks/>
              </p:cNvSpPr>
              <p:nvPr/>
            </p:nvSpPr>
            <p:spPr bwMode="auto">
              <a:xfrm>
                <a:off x="2737" y="2568"/>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22" name="Freeform 2694"/>
              <p:cNvSpPr>
                <a:spLocks/>
              </p:cNvSpPr>
              <p:nvPr/>
            </p:nvSpPr>
            <p:spPr bwMode="auto">
              <a:xfrm>
                <a:off x="2737" y="2568"/>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23" name="Freeform 2695"/>
              <p:cNvSpPr>
                <a:spLocks/>
              </p:cNvSpPr>
              <p:nvPr/>
            </p:nvSpPr>
            <p:spPr bwMode="auto">
              <a:xfrm>
                <a:off x="2737" y="257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24" name="Freeform 2696"/>
              <p:cNvSpPr>
                <a:spLocks/>
              </p:cNvSpPr>
              <p:nvPr/>
            </p:nvSpPr>
            <p:spPr bwMode="auto">
              <a:xfrm>
                <a:off x="2737" y="2575"/>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25" name="Freeform 2697"/>
              <p:cNvSpPr>
                <a:spLocks/>
              </p:cNvSpPr>
              <p:nvPr/>
            </p:nvSpPr>
            <p:spPr bwMode="auto">
              <a:xfrm>
                <a:off x="2744" y="2539"/>
                <a:ext cx="30"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26" name="Freeform 2698"/>
              <p:cNvSpPr>
                <a:spLocks/>
              </p:cNvSpPr>
              <p:nvPr/>
            </p:nvSpPr>
            <p:spPr bwMode="auto">
              <a:xfrm>
                <a:off x="2745" y="2539"/>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27" name="Freeform 2699"/>
              <p:cNvSpPr>
                <a:spLocks/>
              </p:cNvSpPr>
              <p:nvPr/>
            </p:nvSpPr>
            <p:spPr bwMode="auto">
              <a:xfrm>
                <a:off x="2744" y="2539"/>
                <a:ext cx="30"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28" name="Freeform 2700"/>
              <p:cNvSpPr>
                <a:spLocks/>
              </p:cNvSpPr>
              <p:nvPr/>
            </p:nvSpPr>
            <p:spPr bwMode="auto">
              <a:xfrm>
                <a:off x="2737" y="2590"/>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29" name="Freeform 2701"/>
              <p:cNvSpPr>
                <a:spLocks/>
              </p:cNvSpPr>
              <p:nvPr/>
            </p:nvSpPr>
            <p:spPr bwMode="auto">
              <a:xfrm>
                <a:off x="2737" y="2590"/>
                <a:ext cx="8"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30" name="Freeform 2702"/>
              <p:cNvSpPr>
                <a:spLocks/>
              </p:cNvSpPr>
              <p:nvPr/>
            </p:nvSpPr>
            <p:spPr bwMode="auto">
              <a:xfrm>
                <a:off x="2737" y="259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31" name="Freeform 2703"/>
              <p:cNvSpPr>
                <a:spLocks/>
              </p:cNvSpPr>
              <p:nvPr/>
            </p:nvSpPr>
            <p:spPr bwMode="auto">
              <a:xfrm>
                <a:off x="2737" y="2597"/>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32" name="Freeform 2704"/>
              <p:cNvSpPr>
                <a:spLocks/>
              </p:cNvSpPr>
              <p:nvPr/>
            </p:nvSpPr>
            <p:spPr bwMode="auto">
              <a:xfrm>
                <a:off x="2744" y="2561"/>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33" name="Freeform 2705"/>
              <p:cNvSpPr>
                <a:spLocks/>
              </p:cNvSpPr>
              <p:nvPr/>
            </p:nvSpPr>
            <p:spPr bwMode="auto">
              <a:xfrm>
                <a:off x="2745" y="2561"/>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34" name="Freeform 2706"/>
              <p:cNvSpPr>
                <a:spLocks/>
              </p:cNvSpPr>
              <p:nvPr/>
            </p:nvSpPr>
            <p:spPr bwMode="auto">
              <a:xfrm>
                <a:off x="2744" y="2561"/>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35" name="Freeform 2707"/>
              <p:cNvSpPr>
                <a:spLocks/>
              </p:cNvSpPr>
              <p:nvPr/>
            </p:nvSpPr>
            <p:spPr bwMode="auto">
              <a:xfrm>
                <a:off x="2737" y="2612"/>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36" name="Freeform 2708"/>
              <p:cNvSpPr>
                <a:spLocks/>
              </p:cNvSpPr>
              <p:nvPr/>
            </p:nvSpPr>
            <p:spPr bwMode="auto">
              <a:xfrm>
                <a:off x="2737" y="2612"/>
                <a:ext cx="8"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37" name="Freeform 2709"/>
              <p:cNvSpPr>
                <a:spLocks/>
              </p:cNvSpPr>
              <p:nvPr/>
            </p:nvSpPr>
            <p:spPr bwMode="auto">
              <a:xfrm>
                <a:off x="2737" y="261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38" name="Freeform 2710"/>
              <p:cNvSpPr>
                <a:spLocks/>
              </p:cNvSpPr>
              <p:nvPr/>
            </p:nvSpPr>
            <p:spPr bwMode="auto">
              <a:xfrm>
                <a:off x="2737" y="2619"/>
                <a:ext cx="14" cy="9"/>
              </a:xfrm>
              <a:custGeom>
                <a:avLst/>
                <a:gdLst>
                  <a:gd name="T0" fmla="*/ 134 w 251"/>
                  <a:gd name="T1" fmla="*/ 0 h 163"/>
                  <a:gd name="T2" fmla="*/ 251 w 251"/>
                  <a:gd name="T3" fmla="*/ 18 h 163"/>
                  <a:gd name="T4" fmla="*/ 0 w 251"/>
                  <a:gd name="T5" fmla="*/ 163 h 163"/>
                  <a:gd name="T6" fmla="*/ 134 w 251"/>
                  <a:gd name="T7" fmla="*/ 0 h 163"/>
                </a:gdLst>
                <a:ahLst/>
                <a:cxnLst>
                  <a:cxn ang="0">
                    <a:pos x="T0" y="T1"/>
                  </a:cxn>
                  <a:cxn ang="0">
                    <a:pos x="T2" y="T3"/>
                  </a:cxn>
                  <a:cxn ang="0">
                    <a:pos x="T4" y="T5"/>
                  </a:cxn>
                  <a:cxn ang="0">
                    <a:pos x="T6" y="T7"/>
                  </a:cxn>
                </a:cxnLst>
                <a:rect l="0" t="0" r="r" b="b"/>
                <a:pathLst>
                  <a:path w="251" h="163">
                    <a:moveTo>
                      <a:pt x="134" y="0"/>
                    </a:moveTo>
                    <a:lnTo>
                      <a:pt x="251"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39" name="Freeform 2711"/>
              <p:cNvSpPr>
                <a:spLocks/>
              </p:cNvSpPr>
              <p:nvPr/>
            </p:nvSpPr>
            <p:spPr bwMode="auto">
              <a:xfrm>
                <a:off x="2744" y="2583"/>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40" name="Freeform 2712"/>
              <p:cNvSpPr>
                <a:spLocks/>
              </p:cNvSpPr>
              <p:nvPr/>
            </p:nvSpPr>
            <p:spPr bwMode="auto">
              <a:xfrm>
                <a:off x="2745" y="2583"/>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41" name="Freeform 2713"/>
              <p:cNvSpPr>
                <a:spLocks/>
              </p:cNvSpPr>
              <p:nvPr/>
            </p:nvSpPr>
            <p:spPr bwMode="auto">
              <a:xfrm>
                <a:off x="2744" y="2583"/>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42" name="Freeform 2714"/>
              <p:cNvSpPr>
                <a:spLocks/>
              </p:cNvSpPr>
              <p:nvPr/>
            </p:nvSpPr>
            <p:spPr bwMode="auto">
              <a:xfrm>
                <a:off x="2737" y="2634"/>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43" name="Freeform 2715"/>
              <p:cNvSpPr>
                <a:spLocks/>
              </p:cNvSpPr>
              <p:nvPr/>
            </p:nvSpPr>
            <p:spPr bwMode="auto">
              <a:xfrm>
                <a:off x="2737" y="2634"/>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44" name="Freeform 2716"/>
              <p:cNvSpPr>
                <a:spLocks/>
              </p:cNvSpPr>
              <p:nvPr/>
            </p:nvSpPr>
            <p:spPr bwMode="auto">
              <a:xfrm>
                <a:off x="2737" y="2641"/>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45" name="Freeform 2717"/>
              <p:cNvSpPr>
                <a:spLocks/>
              </p:cNvSpPr>
              <p:nvPr/>
            </p:nvSpPr>
            <p:spPr bwMode="auto">
              <a:xfrm>
                <a:off x="2737" y="2641"/>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46" name="Freeform 2718"/>
              <p:cNvSpPr>
                <a:spLocks/>
              </p:cNvSpPr>
              <p:nvPr/>
            </p:nvSpPr>
            <p:spPr bwMode="auto">
              <a:xfrm>
                <a:off x="2744" y="2605"/>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47" name="Freeform 2719"/>
              <p:cNvSpPr>
                <a:spLocks/>
              </p:cNvSpPr>
              <p:nvPr/>
            </p:nvSpPr>
            <p:spPr bwMode="auto">
              <a:xfrm>
                <a:off x="2745" y="2605"/>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48" name="Freeform 2720"/>
              <p:cNvSpPr>
                <a:spLocks/>
              </p:cNvSpPr>
              <p:nvPr/>
            </p:nvSpPr>
            <p:spPr bwMode="auto">
              <a:xfrm>
                <a:off x="2744" y="2605"/>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49" name="Freeform 2721"/>
              <p:cNvSpPr>
                <a:spLocks/>
              </p:cNvSpPr>
              <p:nvPr/>
            </p:nvSpPr>
            <p:spPr bwMode="auto">
              <a:xfrm>
                <a:off x="2737" y="2656"/>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50" name="Freeform 2722"/>
              <p:cNvSpPr>
                <a:spLocks/>
              </p:cNvSpPr>
              <p:nvPr/>
            </p:nvSpPr>
            <p:spPr bwMode="auto">
              <a:xfrm>
                <a:off x="2737" y="2656"/>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51" name="Freeform 2723"/>
              <p:cNvSpPr>
                <a:spLocks/>
              </p:cNvSpPr>
              <p:nvPr/>
            </p:nvSpPr>
            <p:spPr bwMode="auto">
              <a:xfrm>
                <a:off x="2737" y="2663"/>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52" name="Freeform 2724"/>
              <p:cNvSpPr>
                <a:spLocks/>
              </p:cNvSpPr>
              <p:nvPr/>
            </p:nvSpPr>
            <p:spPr bwMode="auto">
              <a:xfrm>
                <a:off x="2737" y="2663"/>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53" name="Freeform 2725"/>
              <p:cNvSpPr>
                <a:spLocks/>
              </p:cNvSpPr>
              <p:nvPr/>
            </p:nvSpPr>
            <p:spPr bwMode="auto">
              <a:xfrm>
                <a:off x="2744" y="2627"/>
                <a:ext cx="30"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54" name="Freeform 2726"/>
              <p:cNvSpPr>
                <a:spLocks/>
              </p:cNvSpPr>
              <p:nvPr/>
            </p:nvSpPr>
            <p:spPr bwMode="auto">
              <a:xfrm>
                <a:off x="2745" y="2627"/>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55" name="Freeform 2727"/>
              <p:cNvSpPr>
                <a:spLocks/>
              </p:cNvSpPr>
              <p:nvPr/>
            </p:nvSpPr>
            <p:spPr bwMode="auto">
              <a:xfrm>
                <a:off x="2744" y="2627"/>
                <a:ext cx="30"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56" name="Freeform 2728"/>
              <p:cNvSpPr>
                <a:spLocks/>
              </p:cNvSpPr>
              <p:nvPr/>
            </p:nvSpPr>
            <p:spPr bwMode="auto">
              <a:xfrm>
                <a:off x="2737" y="2678"/>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57" name="Freeform 2729"/>
              <p:cNvSpPr>
                <a:spLocks/>
              </p:cNvSpPr>
              <p:nvPr/>
            </p:nvSpPr>
            <p:spPr bwMode="auto">
              <a:xfrm>
                <a:off x="2737" y="2678"/>
                <a:ext cx="8"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58" name="Freeform 2730"/>
              <p:cNvSpPr>
                <a:spLocks/>
              </p:cNvSpPr>
              <p:nvPr/>
            </p:nvSpPr>
            <p:spPr bwMode="auto">
              <a:xfrm>
                <a:off x="2737" y="2685"/>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59" name="Freeform 2731"/>
              <p:cNvSpPr>
                <a:spLocks/>
              </p:cNvSpPr>
              <p:nvPr/>
            </p:nvSpPr>
            <p:spPr bwMode="auto">
              <a:xfrm>
                <a:off x="2737" y="2685"/>
                <a:ext cx="14" cy="9"/>
              </a:xfrm>
              <a:custGeom>
                <a:avLst/>
                <a:gdLst>
                  <a:gd name="T0" fmla="*/ 134 w 251"/>
                  <a:gd name="T1" fmla="*/ 0 h 162"/>
                  <a:gd name="T2" fmla="*/ 251 w 251"/>
                  <a:gd name="T3" fmla="*/ 17 h 162"/>
                  <a:gd name="T4" fmla="*/ 0 w 251"/>
                  <a:gd name="T5" fmla="*/ 162 h 162"/>
                  <a:gd name="T6" fmla="*/ 134 w 251"/>
                  <a:gd name="T7" fmla="*/ 0 h 162"/>
                </a:gdLst>
                <a:ahLst/>
                <a:cxnLst>
                  <a:cxn ang="0">
                    <a:pos x="T0" y="T1"/>
                  </a:cxn>
                  <a:cxn ang="0">
                    <a:pos x="T2" y="T3"/>
                  </a:cxn>
                  <a:cxn ang="0">
                    <a:pos x="T4" y="T5"/>
                  </a:cxn>
                  <a:cxn ang="0">
                    <a:pos x="T6" y="T7"/>
                  </a:cxn>
                </a:cxnLst>
                <a:rect l="0" t="0" r="r" b="b"/>
                <a:pathLst>
                  <a:path w="251" h="162">
                    <a:moveTo>
                      <a:pt x="134" y="0"/>
                    </a:moveTo>
                    <a:lnTo>
                      <a:pt x="251"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60" name="Freeform 2732"/>
              <p:cNvSpPr>
                <a:spLocks/>
              </p:cNvSpPr>
              <p:nvPr/>
            </p:nvSpPr>
            <p:spPr bwMode="auto">
              <a:xfrm>
                <a:off x="2744" y="2649"/>
                <a:ext cx="30"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61" name="Freeform 2733"/>
              <p:cNvSpPr>
                <a:spLocks/>
              </p:cNvSpPr>
              <p:nvPr/>
            </p:nvSpPr>
            <p:spPr bwMode="auto">
              <a:xfrm>
                <a:off x="2745" y="2649"/>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62" name="Freeform 2734"/>
              <p:cNvSpPr>
                <a:spLocks/>
              </p:cNvSpPr>
              <p:nvPr/>
            </p:nvSpPr>
            <p:spPr bwMode="auto">
              <a:xfrm>
                <a:off x="2744" y="2649"/>
                <a:ext cx="30" cy="36"/>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63" name="Freeform 2735"/>
              <p:cNvSpPr>
                <a:spLocks/>
              </p:cNvSpPr>
              <p:nvPr/>
            </p:nvSpPr>
            <p:spPr bwMode="auto">
              <a:xfrm>
                <a:off x="3259" y="2562"/>
                <a:ext cx="1" cy="439"/>
              </a:xfrm>
              <a:custGeom>
                <a:avLst/>
                <a:gdLst>
                  <a:gd name="T0" fmla="*/ 27 w 27"/>
                  <a:gd name="T1" fmla="*/ 0 h 7903"/>
                  <a:gd name="T2" fmla="*/ 0 w 27"/>
                  <a:gd name="T3" fmla="*/ 0 h 7903"/>
                  <a:gd name="T4" fmla="*/ 27 w 27"/>
                  <a:gd name="T5" fmla="*/ 7903 h 7903"/>
                  <a:gd name="T6" fmla="*/ 27 w 27"/>
                  <a:gd name="T7" fmla="*/ 0 h 7903"/>
                </a:gdLst>
                <a:ahLst/>
                <a:cxnLst>
                  <a:cxn ang="0">
                    <a:pos x="T0" y="T1"/>
                  </a:cxn>
                  <a:cxn ang="0">
                    <a:pos x="T2" y="T3"/>
                  </a:cxn>
                  <a:cxn ang="0">
                    <a:pos x="T4" y="T5"/>
                  </a:cxn>
                  <a:cxn ang="0">
                    <a:pos x="T6" y="T7"/>
                  </a:cxn>
                </a:cxnLst>
                <a:rect l="0" t="0" r="r" b="b"/>
                <a:pathLst>
                  <a:path w="27" h="7903">
                    <a:moveTo>
                      <a:pt x="27" y="0"/>
                    </a:moveTo>
                    <a:lnTo>
                      <a:pt x="0" y="0"/>
                    </a:lnTo>
                    <a:lnTo>
                      <a:pt x="27" y="7903"/>
                    </a:lnTo>
                    <a:lnTo>
                      <a:pt x="27"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64" name="Freeform 2736"/>
              <p:cNvSpPr>
                <a:spLocks/>
              </p:cNvSpPr>
              <p:nvPr/>
            </p:nvSpPr>
            <p:spPr bwMode="auto">
              <a:xfrm>
                <a:off x="3259" y="2562"/>
                <a:ext cx="1" cy="439"/>
              </a:xfrm>
              <a:custGeom>
                <a:avLst/>
                <a:gdLst>
                  <a:gd name="T0" fmla="*/ 0 w 27"/>
                  <a:gd name="T1" fmla="*/ 0 h 7903"/>
                  <a:gd name="T2" fmla="*/ 27 w 27"/>
                  <a:gd name="T3" fmla="*/ 7903 h 7903"/>
                  <a:gd name="T4" fmla="*/ 0 w 27"/>
                  <a:gd name="T5" fmla="*/ 7903 h 7903"/>
                  <a:gd name="T6" fmla="*/ 0 w 27"/>
                  <a:gd name="T7" fmla="*/ 0 h 7903"/>
                </a:gdLst>
                <a:ahLst/>
                <a:cxnLst>
                  <a:cxn ang="0">
                    <a:pos x="T0" y="T1"/>
                  </a:cxn>
                  <a:cxn ang="0">
                    <a:pos x="T2" y="T3"/>
                  </a:cxn>
                  <a:cxn ang="0">
                    <a:pos x="T4" y="T5"/>
                  </a:cxn>
                  <a:cxn ang="0">
                    <a:pos x="T6" y="T7"/>
                  </a:cxn>
                </a:cxnLst>
                <a:rect l="0" t="0" r="r" b="b"/>
                <a:pathLst>
                  <a:path w="27" h="7903">
                    <a:moveTo>
                      <a:pt x="0" y="0"/>
                    </a:moveTo>
                    <a:lnTo>
                      <a:pt x="27" y="7903"/>
                    </a:lnTo>
                    <a:lnTo>
                      <a:pt x="0" y="7903"/>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65" name="Rectangle 2737"/>
              <p:cNvSpPr>
                <a:spLocks noChangeArrowheads="1"/>
              </p:cNvSpPr>
              <p:nvPr/>
            </p:nvSpPr>
            <p:spPr bwMode="auto">
              <a:xfrm>
                <a:off x="3259"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66" name="Freeform 2738"/>
              <p:cNvSpPr>
                <a:spLocks/>
              </p:cNvSpPr>
              <p:nvPr/>
            </p:nvSpPr>
            <p:spPr bwMode="auto">
              <a:xfrm>
                <a:off x="3259" y="2562"/>
                <a:ext cx="1" cy="439"/>
              </a:xfrm>
              <a:custGeom>
                <a:avLst/>
                <a:gdLst>
                  <a:gd name="T0" fmla="*/ 0 w 27"/>
                  <a:gd name="T1" fmla="*/ 7903 h 7903"/>
                  <a:gd name="T2" fmla="*/ 27 w 27"/>
                  <a:gd name="T3" fmla="*/ 7903 h 7903"/>
                  <a:gd name="T4" fmla="*/ 0 w 27"/>
                  <a:gd name="T5" fmla="*/ 0 h 7903"/>
                  <a:gd name="T6" fmla="*/ 0 w 27"/>
                  <a:gd name="T7" fmla="*/ 7903 h 7903"/>
                </a:gdLst>
                <a:ahLst/>
                <a:cxnLst>
                  <a:cxn ang="0">
                    <a:pos x="T0" y="T1"/>
                  </a:cxn>
                  <a:cxn ang="0">
                    <a:pos x="T2" y="T3"/>
                  </a:cxn>
                  <a:cxn ang="0">
                    <a:pos x="T4" y="T5"/>
                  </a:cxn>
                  <a:cxn ang="0">
                    <a:pos x="T6" y="T7"/>
                  </a:cxn>
                </a:cxnLst>
                <a:rect l="0" t="0" r="r" b="b"/>
                <a:pathLst>
                  <a:path w="27" h="7903">
                    <a:moveTo>
                      <a:pt x="0" y="7903"/>
                    </a:moveTo>
                    <a:lnTo>
                      <a:pt x="27" y="7903"/>
                    </a:lnTo>
                    <a:lnTo>
                      <a:pt x="0" y="0"/>
                    </a:lnTo>
                    <a:lnTo>
                      <a:pt x="0"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67" name="Freeform 2739"/>
              <p:cNvSpPr>
                <a:spLocks/>
              </p:cNvSpPr>
              <p:nvPr/>
            </p:nvSpPr>
            <p:spPr bwMode="auto">
              <a:xfrm>
                <a:off x="3259" y="2562"/>
                <a:ext cx="1" cy="439"/>
              </a:xfrm>
              <a:custGeom>
                <a:avLst/>
                <a:gdLst>
                  <a:gd name="T0" fmla="*/ 27 w 27"/>
                  <a:gd name="T1" fmla="*/ 7903 h 7903"/>
                  <a:gd name="T2" fmla="*/ 0 w 27"/>
                  <a:gd name="T3" fmla="*/ 0 h 7903"/>
                  <a:gd name="T4" fmla="*/ 27 w 27"/>
                  <a:gd name="T5" fmla="*/ 0 h 7903"/>
                  <a:gd name="T6" fmla="*/ 27 w 27"/>
                  <a:gd name="T7" fmla="*/ 7903 h 7903"/>
                </a:gdLst>
                <a:ahLst/>
                <a:cxnLst>
                  <a:cxn ang="0">
                    <a:pos x="T0" y="T1"/>
                  </a:cxn>
                  <a:cxn ang="0">
                    <a:pos x="T2" y="T3"/>
                  </a:cxn>
                  <a:cxn ang="0">
                    <a:pos x="T4" y="T5"/>
                  </a:cxn>
                  <a:cxn ang="0">
                    <a:pos x="T6" y="T7"/>
                  </a:cxn>
                </a:cxnLst>
                <a:rect l="0" t="0" r="r" b="b"/>
                <a:pathLst>
                  <a:path w="27" h="7903">
                    <a:moveTo>
                      <a:pt x="27" y="7903"/>
                    </a:moveTo>
                    <a:lnTo>
                      <a:pt x="0" y="0"/>
                    </a:lnTo>
                    <a:lnTo>
                      <a:pt x="27" y="0"/>
                    </a:lnTo>
                    <a:lnTo>
                      <a:pt x="27" y="790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68" name="Rectangle 2740"/>
              <p:cNvSpPr>
                <a:spLocks noChangeArrowheads="1"/>
              </p:cNvSpPr>
              <p:nvPr/>
            </p:nvSpPr>
            <p:spPr bwMode="auto">
              <a:xfrm>
                <a:off x="3259" y="2562"/>
                <a:ext cx="1" cy="4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69" name="Freeform 2741"/>
              <p:cNvSpPr>
                <a:spLocks/>
              </p:cNvSpPr>
              <p:nvPr/>
            </p:nvSpPr>
            <p:spPr bwMode="auto">
              <a:xfrm>
                <a:off x="3260" y="2965"/>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70" name="Freeform 2742"/>
              <p:cNvSpPr>
                <a:spLocks/>
              </p:cNvSpPr>
              <p:nvPr/>
            </p:nvSpPr>
            <p:spPr bwMode="auto">
              <a:xfrm>
                <a:off x="3259" y="2965"/>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71" name="Freeform 2743"/>
              <p:cNvSpPr>
                <a:spLocks/>
              </p:cNvSpPr>
              <p:nvPr/>
            </p:nvSpPr>
            <p:spPr bwMode="auto">
              <a:xfrm>
                <a:off x="3259" y="2965"/>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72" name="Freeform 2744"/>
              <p:cNvSpPr>
                <a:spLocks/>
              </p:cNvSpPr>
              <p:nvPr/>
            </p:nvSpPr>
            <p:spPr bwMode="auto">
              <a:xfrm>
                <a:off x="3282" y="2956"/>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73" name="Freeform 2745"/>
              <p:cNvSpPr>
                <a:spLocks/>
              </p:cNvSpPr>
              <p:nvPr/>
            </p:nvSpPr>
            <p:spPr bwMode="auto">
              <a:xfrm>
                <a:off x="3282" y="2956"/>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74" name="Freeform 2746"/>
              <p:cNvSpPr>
                <a:spLocks/>
              </p:cNvSpPr>
              <p:nvPr/>
            </p:nvSpPr>
            <p:spPr bwMode="auto">
              <a:xfrm>
                <a:off x="3288" y="2956"/>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75" name="Freeform 2747"/>
              <p:cNvSpPr>
                <a:spLocks/>
              </p:cNvSpPr>
              <p:nvPr/>
            </p:nvSpPr>
            <p:spPr bwMode="auto">
              <a:xfrm>
                <a:off x="3288" y="2956"/>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76" name="Freeform 2748"/>
              <p:cNvSpPr>
                <a:spLocks/>
              </p:cNvSpPr>
              <p:nvPr/>
            </p:nvSpPr>
            <p:spPr bwMode="auto">
              <a:xfrm>
                <a:off x="3260" y="2943"/>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77" name="Freeform 2749"/>
              <p:cNvSpPr>
                <a:spLocks/>
              </p:cNvSpPr>
              <p:nvPr/>
            </p:nvSpPr>
            <p:spPr bwMode="auto">
              <a:xfrm>
                <a:off x="3259" y="2943"/>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78" name="Freeform 2750"/>
              <p:cNvSpPr>
                <a:spLocks/>
              </p:cNvSpPr>
              <p:nvPr/>
            </p:nvSpPr>
            <p:spPr bwMode="auto">
              <a:xfrm>
                <a:off x="3259" y="2943"/>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79" name="Freeform 2751"/>
              <p:cNvSpPr>
                <a:spLocks/>
              </p:cNvSpPr>
              <p:nvPr/>
            </p:nvSpPr>
            <p:spPr bwMode="auto">
              <a:xfrm>
                <a:off x="3282" y="2934"/>
                <a:ext cx="14" cy="9"/>
              </a:xfrm>
              <a:custGeom>
                <a:avLst/>
                <a:gdLst>
                  <a:gd name="T0" fmla="*/ 118 w 252"/>
                  <a:gd name="T1" fmla="*/ 162 h 162"/>
                  <a:gd name="T2" fmla="*/ 0 w 252"/>
                  <a:gd name="T3" fmla="*/ 143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3"/>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80" name="Freeform 2752"/>
              <p:cNvSpPr>
                <a:spLocks/>
              </p:cNvSpPr>
              <p:nvPr/>
            </p:nvSpPr>
            <p:spPr bwMode="auto">
              <a:xfrm>
                <a:off x="3282" y="2934"/>
                <a:ext cx="14" cy="9"/>
              </a:xfrm>
              <a:custGeom>
                <a:avLst/>
                <a:gdLst>
                  <a:gd name="T0" fmla="*/ 118 w 252"/>
                  <a:gd name="T1" fmla="*/ 162 h 162"/>
                  <a:gd name="T2" fmla="*/ 0 w 252"/>
                  <a:gd name="T3" fmla="*/ 143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3"/>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81" name="Freeform 2753"/>
              <p:cNvSpPr>
                <a:spLocks/>
              </p:cNvSpPr>
              <p:nvPr/>
            </p:nvSpPr>
            <p:spPr bwMode="auto">
              <a:xfrm>
                <a:off x="3288" y="2934"/>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82" name="Freeform 2754"/>
              <p:cNvSpPr>
                <a:spLocks/>
              </p:cNvSpPr>
              <p:nvPr/>
            </p:nvSpPr>
            <p:spPr bwMode="auto">
              <a:xfrm>
                <a:off x="3288" y="2934"/>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83" name="Freeform 2755"/>
              <p:cNvSpPr>
                <a:spLocks/>
              </p:cNvSpPr>
              <p:nvPr/>
            </p:nvSpPr>
            <p:spPr bwMode="auto">
              <a:xfrm>
                <a:off x="3288" y="2912"/>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84" name="Freeform 2756"/>
              <p:cNvSpPr>
                <a:spLocks/>
              </p:cNvSpPr>
              <p:nvPr/>
            </p:nvSpPr>
            <p:spPr bwMode="auto">
              <a:xfrm>
                <a:off x="3288" y="2912"/>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85" name="Freeform 2757"/>
              <p:cNvSpPr>
                <a:spLocks/>
              </p:cNvSpPr>
              <p:nvPr/>
            </p:nvSpPr>
            <p:spPr bwMode="auto">
              <a:xfrm>
                <a:off x="3282" y="2912"/>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86" name="Freeform 2758"/>
              <p:cNvSpPr>
                <a:spLocks/>
              </p:cNvSpPr>
              <p:nvPr/>
            </p:nvSpPr>
            <p:spPr bwMode="auto">
              <a:xfrm>
                <a:off x="3282" y="2912"/>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87" name="Freeform 2759"/>
              <p:cNvSpPr>
                <a:spLocks/>
              </p:cNvSpPr>
              <p:nvPr/>
            </p:nvSpPr>
            <p:spPr bwMode="auto">
              <a:xfrm>
                <a:off x="3260" y="2921"/>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88" name="Freeform 2760"/>
              <p:cNvSpPr>
                <a:spLocks/>
              </p:cNvSpPr>
              <p:nvPr/>
            </p:nvSpPr>
            <p:spPr bwMode="auto">
              <a:xfrm>
                <a:off x="3259" y="2921"/>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89" name="Freeform 2761"/>
              <p:cNvSpPr>
                <a:spLocks/>
              </p:cNvSpPr>
              <p:nvPr/>
            </p:nvSpPr>
            <p:spPr bwMode="auto">
              <a:xfrm>
                <a:off x="3259" y="2921"/>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90" name="Freeform 2762"/>
              <p:cNvSpPr>
                <a:spLocks/>
              </p:cNvSpPr>
              <p:nvPr/>
            </p:nvSpPr>
            <p:spPr bwMode="auto">
              <a:xfrm>
                <a:off x="3288" y="2890"/>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91" name="Freeform 2763"/>
              <p:cNvSpPr>
                <a:spLocks/>
              </p:cNvSpPr>
              <p:nvPr/>
            </p:nvSpPr>
            <p:spPr bwMode="auto">
              <a:xfrm>
                <a:off x="3288" y="2890"/>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92" name="Freeform 2764"/>
              <p:cNvSpPr>
                <a:spLocks/>
              </p:cNvSpPr>
              <p:nvPr/>
            </p:nvSpPr>
            <p:spPr bwMode="auto">
              <a:xfrm>
                <a:off x="3282" y="2890"/>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93" name="Freeform 2765"/>
              <p:cNvSpPr>
                <a:spLocks/>
              </p:cNvSpPr>
              <p:nvPr/>
            </p:nvSpPr>
            <p:spPr bwMode="auto">
              <a:xfrm>
                <a:off x="3282" y="2890"/>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94" name="Freeform 2766"/>
              <p:cNvSpPr>
                <a:spLocks/>
              </p:cNvSpPr>
              <p:nvPr/>
            </p:nvSpPr>
            <p:spPr bwMode="auto">
              <a:xfrm>
                <a:off x="3260" y="2899"/>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95" name="Freeform 2767"/>
              <p:cNvSpPr>
                <a:spLocks/>
              </p:cNvSpPr>
              <p:nvPr/>
            </p:nvSpPr>
            <p:spPr bwMode="auto">
              <a:xfrm>
                <a:off x="3259" y="2899"/>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96" name="Freeform 2768"/>
              <p:cNvSpPr>
                <a:spLocks/>
              </p:cNvSpPr>
              <p:nvPr/>
            </p:nvSpPr>
            <p:spPr bwMode="auto">
              <a:xfrm>
                <a:off x="3259" y="2899"/>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97" name="Freeform 2769"/>
              <p:cNvSpPr>
                <a:spLocks/>
              </p:cNvSpPr>
              <p:nvPr/>
            </p:nvSpPr>
            <p:spPr bwMode="auto">
              <a:xfrm>
                <a:off x="3288" y="2868"/>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098" name="Freeform 2770"/>
              <p:cNvSpPr>
                <a:spLocks/>
              </p:cNvSpPr>
              <p:nvPr/>
            </p:nvSpPr>
            <p:spPr bwMode="auto">
              <a:xfrm>
                <a:off x="3288" y="2868"/>
                <a:ext cx="8" cy="16"/>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099" name="Freeform 2771"/>
              <p:cNvSpPr>
                <a:spLocks/>
              </p:cNvSpPr>
              <p:nvPr/>
            </p:nvSpPr>
            <p:spPr bwMode="auto">
              <a:xfrm>
                <a:off x="3282" y="2868"/>
                <a:ext cx="14" cy="10"/>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00" name="Freeform 2772"/>
              <p:cNvSpPr>
                <a:spLocks/>
              </p:cNvSpPr>
              <p:nvPr/>
            </p:nvSpPr>
            <p:spPr bwMode="auto">
              <a:xfrm>
                <a:off x="3282" y="2868"/>
                <a:ext cx="14" cy="10"/>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01" name="Freeform 2773"/>
              <p:cNvSpPr>
                <a:spLocks/>
              </p:cNvSpPr>
              <p:nvPr/>
            </p:nvSpPr>
            <p:spPr bwMode="auto">
              <a:xfrm>
                <a:off x="3260" y="2877"/>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02" name="Freeform 2774"/>
              <p:cNvSpPr>
                <a:spLocks/>
              </p:cNvSpPr>
              <p:nvPr/>
            </p:nvSpPr>
            <p:spPr bwMode="auto">
              <a:xfrm>
                <a:off x="3259" y="2877"/>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03" name="Freeform 2775"/>
              <p:cNvSpPr>
                <a:spLocks/>
              </p:cNvSpPr>
              <p:nvPr/>
            </p:nvSpPr>
            <p:spPr bwMode="auto">
              <a:xfrm>
                <a:off x="3259" y="2877"/>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04" name="Freeform 2776"/>
              <p:cNvSpPr>
                <a:spLocks/>
              </p:cNvSpPr>
              <p:nvPr/>
            </p:nvSpPr>
            <p:spPr bwMode="auto">
              <a:xfrm>
                <a:off x="3288" y="2847"/>
                <a:ext cx="8"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05" name="Freeform 2777"/>
              <p:cNvSpPr>
                <a:spLocks/>
              </p:cNvSpPr>
              <p:nvPr/>
            </p:nvSpPr>
            <p:spPr bwMode="auto">
              <a:xfrm>
                <a:off x="3288" y="2847"/>
                <a:ext cx="8" cy="15"/>
              </a:xfrm>
              <a:custGeom>
                <a:avLst/>
                <a:gdLst>
                  <a:gd name="T0" fmla="*/ 0 w 134"/>
                  <a:gd name="T1" fmla="*/ 164 h 278"/>
                  <a:gd name="T2" fmla="*/ 38 w 134"/>
                  <a:gd name="T3" fmla="*/ 278 h 278"/>
                  <a:gd name="T4" fmla="*/ 134 w 134"/>
                  <a:gd name="T5" fmla="*/ 0 h 278"/>
                  <a:gd name="T6" fmla="*/ 0 w 134"/>
                  <a:gd name="T7" fmla="*/ 164 h 278"/>
                </a:gdLst>
                <a:ahLst/>
                <a:cxnLst>
                  <a:cxn ang="0">
                    <a:pos x="T0" y="T1"/>
                  </a:cxn>
                  <a:cxn ang="0">
                    <a:pos x="T2" y="T3"/>
                  </a:cxn>
                  <a:cxn ang="0">
                    <a:pos x="T4" y="T5"/>
                  </a:cxn>
                  <a:cxn ang="0">
                    <a:pos x="T6" y="T7"/>
                  </a:cxn>
                </a:cxnLst>
                <a:rect l="0" t="0" r="r" b="b"/>
                <a:pathLst>
                  <a:path w="134" h="278">
                    <a:moveTo>
                      <a:pt x="0" y="164"/>
                    </a:moveTo>
                    <a:lnTo>
                      <a:pt x="38" y="278"/>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06" name="Freeform 2778"/>
              <p:cNvSpPr>
                <a:spLocks/>
              </p:cNvSpPr>
              <p:nvPr/>
            </p:nvSpPr>
            <p:spPr bwMode="auto">
              <a:xfrm>
                <a:off x="3282" y="2847"/>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07" name="Freeform 2779"/>
              <p:cNvSpPr>
                <a:spLocks/>
              </p:cNvSpPr>
              <p:nvPr/>
            </p:nvSpPr>
            <p:spPr bwMode="auto">
              <a:xfrm>
                <a:off x="3282" y="2847"/>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08" name="Freeform 2780"/>
              <p:cNvSpPr>
                <a:spLocks/>
              </p:cNvSpPr>
              <p:nvPr/>
            </p:nvSpPr>
            <p:spPr bwMode="auto">
              <a:xfrm>
                <a:off x="3260" y="2855"/>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09" name="Freeform 2781"/>
              <p:cNvSpPr>
                <a:spLocks/>
              </p:cNvSpPr>
              <p:nvPr/>
            </p:nvSpPr>
            <p:spPr bwMode="auto">
              <a:xfrm>
                <a:off x="3259" y="2855"/>
                <a:ext cx="29" cy="36"/>
              </a:xfrm>
              <a:custGeom>
                <a:avLst/>
                <a:gdLst>
                  <a:gd name="T0" fmla="*/ 523 w 523"/>
                  <a:gd name="T1" fmla="*/ 0 h 642"/>
                  <a:gd name="T2" fmla="*/ 10 w 523"/>
                  <a:gd name="T3" fmla="*/ 642 h 642"/>
                  <a:gd name="T4" fmla="*/ 0 w 523"/>
                  <a:gd name="T5" fmla="*/ 633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3"/>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10" name="Freeform 2782"/>
              <p:cNvSpPr>
                <a:spLocks/>
              </p:cNvSpPr>
              <p:nvPr/>
            </p:nvSpPr>
            <p:spPr bwMode="auto">
              <a:xfrm>
                <a:off x="3259" y="2855"/>
                <a:ext cx="30" cy="36"/>
              </a:xfrm>
              <a:custGeom>
                <a:avLst/>
                <a:gdLst>
                  <a:gd name="T0" fmla="*/ 533 w 533"/>
                  <a:gd name="T1" fmla="*/ 8 h 642"/>
                  <a:gd name="T2" fmla="*/ 523 w 533"/>
                  <a:gd name="T3" fmla="*/ 0 h 642"/>
                  <a:gd name="T4" fmla="*/ 0 w 533"/>
                  <a:gd name="T5" fmla="*/ 633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3"/>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11" name="Freeform 2783"/>
              <p:cNvSpPr>
                <a:spLocks/>
              </p:cNvSpPr>
              <p:nvPr/>
            </p:nvSpPr>
            <p:spPr bwMode="auto">
              <a:xfrm>
                <a:off x="3288" y="2825"/>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12" name="Freeform 2784"/>
              <p:cNvSpPr>
                <a:spLocks/>
              </p:cNvSpPr>
              <p:nvPr/>
            </p:nvSpPr>
            <p:spPr bwMode="auto">
              <a:xfrm>
                <a:off x="3288" y="2825"/>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13" name="Freeform 2785"/>
              <p:cNvSpPr>
                <a:spLocks/>
              </p:cNvSpPr>
              <p:nvPr/>
            </p:nvSpPr>
            <p:spPr bwMode="auto">
              <a:xfrm>
                <a:off x="3282" y="2825"/>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14" name="Freeform 2786"/>
              <p:cNvSpPr>
                <a:spLocks/>
              </p:cNvSpPr>
              <p:nvPr/>
            </p:nvSpPr>
            <p:spPr bwMode="auto">
              <a:xfrm>
                <a:off x="3282" y="2825"/>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15" name="Freeform 2787"/>
              <p:cNvSpPr>
                <a:spLocks/>
              </p:cNvSpPr>
              <p:nvPr/>
            </p:nvSpPr>
            <p:spPr bwMode="auto">
              <a:xfrm>
                <a:off x="3260" y="2833"/>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16" name="Freeform 2788"/>
              <p:cNvSpPr>
                <a:spLocks/>
              </p:cNvSpPr>
              <p:nvPr/>
            </p:nvSpPr>
            <p:spPr bwMode="auto">
              <a:xfrm>
                <a:off x="3259" y="2833"/>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17" name="Freeform 2789"/>
              <p:cNvSpPr>
                <a:spLocks/>
              </p:cNvSpPr>
              <p:nvPr/>
            </p:nvSpPr>
            <p:spPr bwMode="auto">
              <a:xfrm>
                <a:off x="3259" y="2833"/>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18" name="Freeform 2790"/>
              <p:cNvSpPr>
                <a:spLocks/>
              </p:cNvSpPr>
              <p:nvPr/>
            </p:nvSpPr>
            <p:spPr bwMode="auto">
              <a:xfrm>
                <a:off x="3288" y="2803"/>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19" name="Freeform 2791"/>
              <p:cNvSpPr>
                <a:spLocks/>
              </p:cNvSpPr>
              <p:nvPr/>
            </p:nvSpPr>
            <p:spPr bwMode="auto">
              <a:xfrm>
                <a:off x="3288" y="2803"/>
                <a:ext cx="8" cy="15"/>
              </a:xfrm>
              <a:custGeom>
                <a:avLst/>
                <a:gdLst>
                  <a:gd name="T0" fmla="*/ 0 w 134"/>
                  <a:gd name="T1" fmla="*/ 164 h 277"/>
                  <a:gd name="T2" fmla="*/ 38 w 134"/>
                  <a:gd name="T3" fmla="*/ 277 h 277"/>
                  <a:gd name="T4" fmla="*/ 134 w 134"/>
                  <a:gd name="T5" fmla="*/ 0 h 277"/>
                  <a:gd name="T6" fmla="*/ 0 w 134"/>
                  <a:gd name="T7" fmla="*/ 164 h 277"/>
                </a:gdLst>
                <a:ahLst/>
                <a:cxnLst>
                  <a:cxn ang="0">
                    <a:pos x="T0" y="T1"/>
                  </a:cxn>
                  <a:cxn ang="0">
                    <a:pos x="T2" y="T3"/>
                  </a:cxn>
                  <a:cxn ang="0">
                    <a:pos x="T4" y="T5"/>
                  </a:cxn>
                  <a:cxn ang="0">
                    <a:pos x="T6" y="T7"/>
                  </a:cxn>
                </a:cxnLst>
                <a:rect l="0" t="0" r="r" b="b"/>
                <a:pathLst>
                  <a:path w="134" h="277">
                    <a:moveTo>
                      <a:pt x="0" y="164"/>
                    </a:moveTo>
                    <a:lnTo>
                      <a:pt x="38" y="277"/>
                    </a:lnTo>
                    <a:lnTo>
                      <a:pt x="134" y="0"/>
                    </a:lnTo>
                    <a:lnTo>
                      <a:pt x="0"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20" name="Freeform 2792"/>
              <p:cNvSpPr>
                <a:spLocks/>
              </p:cNvSpPr>
              <p:nvPr/>
            </p:nvSpPr>
            <p:spPr bwMode="auto">
              <a:xfrm>
                <a:off x="3282" y="2803"/>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21" name="Freeform 2793"/>
              <p:cNvSpPr>
                <a:spLocks/>
              </p:cNvSpPr>
              <p:nvPr/>
            </p:nvSpPr>
            <p:spPr bwMode="auto">
              <a:xfrm>
                <a:off x="3282" y="2803"/>
                <a:ext cx="14" cy="9"/>
              </a:xfrm>
              <a:custGeom>
                <a:avLst/>
                <a:gdLst>
                  <a:gd name="T0" fmla="*/ 118 w 252"/>
                  <a:gd name="T1" fmla="*/ 164 h 164"/>
                  <a:gd name="T2" fmla="*/ 0 w 252"/>
                  <a:gd name="T3" fmla="*/ 145 h 164"/>
                  <a:gd name="T4" fmla="*/ 252 w 252"/>
                  <a:gd name="T5" fmla="*/ 0 h 164"/>
                  <a:gd name="T6" fmla="*/ 118 w 252"/>
                  <a:gd name="T7" fmla="*/ 164 h 164"/>
                </a:gdLst>
                <a:ahLst/>
                <a:cxnLst>
                  <a:cxn ang="0">
                    <a:pos x="T0" y="T1"/>
                  </a:cxn>
                  <a:cxn ang="0">
                    <a:pos x="T2" y="T3"/>
                  </a:cxn>
                  <a:cxn ang="0">
                    <a:pos x="T4" y="T5"/>
                  </a:cxn>
                  <a:cxn ang="0">
                    <a:pos x="T6" y="T7"/>
                  </a:cxn>
                </a:cxnLst>
                <a:rect l="0" t="0" r="r" b="b"/>
                <a:pathLst>
                  <a:path w="252" h="164">
                    <a:moveTo>
                      <a:pt x="118" y="164"/>
                    </a:moveTo>
                    <a:lnTo>
                      <a:pt x="0" y="145"/>
                    </a:lnTo>
                    <a:lnTo>
                      <a:pt x="252" y="0"/>
                    </a:lnTo>
                    <a:lnTo>
                      <a:pt x="118" y="16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22" name="Freeform 2794"/>
              <p:cNvSpPr>
                <a:spLocks/>
              </p:cNvSpPr>
              <p:nvPr/>
            </p:nvSpPr>
            <p:spPr bwMode="auto">
              <a:xfrm>
                <a:off x="3260" y="2811"/>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23" name="Freeform 2795"/>
              <p:cNvSpPr>
                <a:spLocks/>
              </p:cNvSpPr>
              <p:nvPr/>
            </p:nvSpPr>
            <p:spPr bwMode="auto">
              <a:xfrm>
                <a:off x="3259" y="2811"/>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24" name="Freeform 2796"/>
              <p:cNvSpPr>
                <a:spLocks/>
              </p:cNvSpPr>
              <p:nvPr/>
            </p:nvSpPr>
            <p:spPr bwMode="auto">
              <a:xfrm>
                <a:off x="3259" y="2811"/>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25" name="Freeform 2797"/>
              <p:cNvSpPr>
                <a:spLocks/>
              </p:cNvSpPr>
              <p:nvPr/>
            </p:nvSpPr>
            <p:spPr bwMode="auto">
              <a:xfrm>
                <a:off x="3288" y="278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26" name="Freeform 2798"/>
              <p:cNvSpPr>
                <a:spLocks/>
              </p:cNvSpPr>
              <p:nvPr/>
            </p:nvSpPr>
            <p:spPr bwMode="auto">
              <a:xfrm>
                <a:off x="3288" y="278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27" name="Freeform 2799"/>
              <p:cNvSpPr>
                <a:spLocks/>
              </p:cNvSpPr>
              <p:nvPr/>
            </p:nvSpPr>
            <p:spPr bwMode="auto">
              <a:xfrm>
                <a:off x="3282" y="2781"/>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28" name="Freeform 2800"/>
              <p:cNvSpPr>
                <a:spLocks/>
              </p:cNvSpPr>
              <p:nvPr/>
            </p:nvSpPr>
            <p:spPr bwMode="auto">
              <a:xfrm>
                <a:off x="3282" y="2781"/>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29" name="Freeform 2801"/>
              <p:cNvSpPr>
                <a:spLocks/>
              </p:cNvSpPr>
              <p:nvPr/>
            </p:nvSpPr>
            <p:spPr bwMode="auto">
              <a:xfrm>
                <a:off x="3260" y="2789"/>
                <a:ext cx="29" cy="36"/>
              </a:xfrm>
              <a:custGeom>
                <a:avLst/>
                <a:gdLst>
                  <a:gd name="T0" fmla="*/ 523 w 523"/>
                  <a:gd name="T1" fmla="*/ 10 h 644"/>
                  <a:gd name="T2" fmla="*/ 513 w 523"/>
                  <a:gd name="T3" fmla="*/ 0 h 644"/>
                  <a:gd name="T4" fmla="*/ 0 w 523"/>
                  <a:gd name="T5" fmla="*/ 644 h 644"/>
                  <a:gd name="T6" fmla="*/ 523 w 523"/>
                  <a:gd name="T7" fmla="*/ 10 h 644"/>
                </a:gdLst>
                <a:ahLst/>
                <a:cxnLst>
                  <a:cxn ang="0">
                    <a:pos x="T0" y="T1"/>
                  </a:cxn>
                  <a:cxn ang="0">
                    <a:pos x="T2" y="T3"/>
                  </a:cxn>
                  <a:cxn ang="0">
                    <a:pos x="T4" y="T5"/>
                  </a:cxn>
                  <a:cxn ang="0">
                    <a:pos x="T6" y="T7"/>
                  </a:cxn>
                </a:cxnLst>
                <a:rect l="0" t="0" r="r" b="b"/>
                <a:pathLst>
                  <a:path w="523" h="644">
                    <a:moveTo>
                      <a:pt x="523" y="10"/>
                    </a:moveTo>
                    <a:lnTo>
                      <a:pt x="513" y="0"/>
                    </a:lnTo>
                    <a:lnTo>
                      <a:pt x="0" y="644"/>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30" name="Freeform 2802"/>
              <p:cNvSpPr>
                <a:spLocks/>
              </p:cNvSpPr>
              <p:nvPr/>
            </p:nvSpPr>
            <p:spPr bwMode="auto">
              <a:xfrm>
                <a:off x="3259" y="2789"/>
                <a:ext cx="29" cy="36"/>
              </a:xfrm>
              <a:custGeom>
                <a:avLst/>
                <a:gdLst>
                  <a:gd name="T0" fmla="*/ 523 w 523"/>
                  <a:gd name="T1" fmla="*/ 0 h 644"/>
                  <a:gd name="T2" fmla="*/ 10 w 523"/>
                  <a:gd name="T3" fmla="*/ 644 h 644"/>
                  <a:gd name="T4" fmla="*/ 0 w 523"/>
                  <a:gd name="T5" fmla="*/ 635 h 644"/>
                  <a:gd name="T6" fmla="*/ 523 w 523"/>
                  <a:gd name="T7" fmla="*/ 0 h 644"/>
                </a:gdLst>
                <a:ahLst/>
                <a:cxnLst>
                  <a:cxn ang="0">
                    <a:pos x="T0" y="T1"/>
                  </a:cxn>
                  <a:cxn ang="0">
                    <a:pos x="T2" y="T3"/>
                  </a:cxn>
                  <a:cxn ang="0">
                    <a:pos x="T4" y="T5"/>
                  </a:cxn>
                  <a:cxn ang="0">
                    <a:pos x="T6" y="T7"/>
                  </a:cxn>
                </a:cxnLst>
                <a:rect l="0" t="0" r="r" b="b"/>
                <a:pathLst>
                  <a:path w="523" h="644">
                    <a:moveTo>
                      <a:pt x="523" y="0"/>
                    </a:moveTo>
                    <a:lnTo>
                      <a:pt x="10" y="644"/>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31" name="Freeform 2803"/>
              <p:cNvSpPr>
                <a:spLocks/>
              </p:cNvSpPr>
              <p:nvPr/>
            </p:nvSpPr>
            <p:spPr bwMode="auto">
              <a:xfrm>
                <a:off x="3259" y="2789"/>
                <a:ext cx="30" cy="36"/>
              </a:xfrm>
              <a:custGeom>
                <a:avLst/>
                <a:gdLst>
                  <a:gd name="T0" fmla="*/ 533 w 533"/>
                  <a:gd name="T1" fmla="*/ 10 h 644"/>
                  <a:gd name="T2" fmla="*/ 523 w 533"/>
                  <a:gd name="T3" fmla="*/ 0 h 644"/>
                  <a:gd name="T4" fmla="*/ 0 w 533"/>
                  <a:gd name="T5" fmla="*/ 635 h 644"/>
                  <a:gd name="T6" fmla="*/ 10 w 533"/>
                  <a:gd name="T7" fmla="*/ 644 h 644"/>
                  <a:gd name="T8" fmla="*/ 533 w 533"/>
                  <a:gd name="T9" fmla="*/ 10 h 644"/>
                </a:gdLst>
                <a:ahLst/>
                <a:cxnLst>
                  <a:cxn ang="0">
                    <a:pos x="T0" y="T1"/>
                  </a:cxn>
                  <a:cxn ang="0">
                    <a:pos x="T2" y="T3"/>
                  </a:cxn>
                  <a:cxn ang="0">
                    <a:pos x="T4" y="T5"/>
                  </a:cxn>
                  <a:cxn ang="0">
                    <a:pos x="T6" y="T7"/>
                  </a:cxn>
                  <a:cxn ang="0">
                    <a:pos x="T8" y="T9"/>
                  </a:cxn>
                </a:cxnLst>
                <a:rect l="0" t="0" r="r" b="b"/>
                <a:pathLst>
                  <a:path w="533" h="644">
                    <a:moveTo>
                      <a:pt x="533" y="10"/>
                    </a:moveTo>
                    <a:lnTo>
                      <a:pt x="523" y="0"/>
                    </a:lnTo>
                    <a:lnTo>
                      <a:pt x="0" y="635"/>
                    </a:lnTo>
                    <a:lnTo>
                      <a:pt x="10" y="644"/>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32" name="Freeform 2804"/>
              <p:cNvSpPr>
                <a:spLocks/>
              </p:cNvSpPr>
              <p:nvPr/>
            </p:nvSpPr>
            <p:spPr bwMode="auto">
              <a:xfrm>
                <a:off x="3288" y="275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33" name="Freeform 2805"/>
              <p:cNvSpPr>
                <a:spLocks/>
              </p:cNvSpPr>
              <p:nvPr/>
            </p:nvSpPr>
            <p:spPr bwMode="auto">
              <a:xfrm>
                <a:off x="3288" y="275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34" name="Freeform 2806"/>
              <p:cNvSpPr>
                <a:spLocks/>
              </p:cNvSpPr>
              <p:nvPr/>
            </p:nvSpPr>
            <p:spPr bwMode="auto">
              <a:xfrm>
                <a:off x="3282" y="2759"/>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35" name="Freeform 2807"/>
              <p:cNvSpPr>
                <a:spLocks/>
              </p:cNvSpPr>
              <p:nvPr/>
            </p:nvSpPr>
            <p:spPr bwMode="auto">
              <a:xfrm>
                <a:off x="3282" y="2759"/>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36" name="Freeform 2808"/>
              <p:cNvSpPr>
                <a:spLocks/>
              </p:cNvSpPr>
              <p:nvPr/>
            </p:nvSpPr>
            <p:spPr bwMode="auto">
              <a:xfrm>
                <a:off x="3260" y="2768"/>
                <a:ext cx="29" cy="35"/>
              </a:xfrm>
              <a:custGeom>
                <a:avLst/>
                <a:gdLst>
                  <a:gd name="T0" fmla="*/ 523 w 523"/>
                  <a:gd name="T1" fmla="*/ 10 h 643"/>
                  <a:gd name="T2" fmla="*/ 513 w 523"/>
                  <a:gd name="T3" fmla="*/ 0 h 643"/>
                  <a:gd name="T4" fmla="*/ 0 w 523"/>
                  <a:gd name="T5" fmla="*/ 643 h 643"/>
                  <a:gd name="T6" fmla="*/ 523 w 523"/>
                  <a:gd name="T7" fmla="*/ 10 h 643"/>
                </a:gdLst>
                <a:ahLst/>
                <a:cxnLst>
                  <a:cxn ang="0">
                    <a:pos x="T0" y="T1"/>
                  </a:cxn>
                  <a:cxn ang="0">
                    <a:pos x="T2" y="T3"/>
                  </a:cxn>
                  <a:cxn ang="0">
                    <a:pos x="T4" y="T5"/>
                  </a:cxn>
                  <a:cxn ang="0">
                    <a:pos x="T6" y="T7"/>
                  </a:cxn>
                </a:cxnLst>
                <a:rect l="0" t="0" r="r" b="b"/>
                <a:pathLst>
                  <a:path w="523" h="643">
                    <a:moveTo>
                      <a:pt x="523" y="10"/>
                    </a:moveTo>
                    <a:lnTo>
                      <a:pt x="513" y="0"/>
                    </a:lnTo>
                    <a:lnTo>
                      <a:pt x="0" y="643"/>
                    </a:lnTo>
                    <a:lnTo>
                      <a:pt x="523" y="1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37" name="Freeform 2809"/>
              <p:cNvSpPr>
                <a:spLocks/>
              </p:cNvSpPr>
              <p:nvPr/>
            </p:nvSpPr>
            <p:spPr bwMode="auto">
              <a:xfrm>
                <a:off x="3259" y="2768"/>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38" name="Freeform 2810"/>
              <p:cNvSpPr>
                <a:spLocks/>
              </p:cNvSpPr>
              <p:nvPr/>
            </p:nvSpPr>
            <p:spPr bwMode="auto">
              <a:xfrm>
                <a:off x="3259" y="2768"/>
                <a:ext cx="30" cy="35"/>
              </a:xfrm>
              <a:custGeom>
                <a:avLst/>
                <a:gdLst>
                  <a:gd name="T0" fmla="*/ 533 w 533"/>
                  <a:gd name="T1" fmla="*/ 10 h 643"/>
                  <a:gd name="T2" fmla="*/ 523 w 533"/>
                  <a:gd name="T3" fmla="*/ 0 h 643"/>
                  <a:gd name="T4" fmla="*/ 0 w 533"/>
                  <a:gd name="T5" fmla="*/ 635 h 643"/>
                  <a:gd name="T6" fmla="*/ 10 w 533"/>
                  <a:gd name="T7" fmla="*/ 643 h 643"/>
                  <a:gd name="T8" fmla="*/ 533 w 533"/>
                  <a:gd name="T9" fmla="*/ 10 h 643"/>
                </a:gdLst>
                <a:ahLst/>
                <a:cxnLst>
                  <a:cxn ang="0">
                    <a:pos x="T0" y="T1"/>
                  </a:cxn>
                  <a:cxn ang="0">
                    <a:pos x="T2" y="T3"/>
                  </a:cxn>
                  <a:cxn ang="0">
                    <a:pos x="T4" y="T5"/>
                  </a:cxn>
                  <a:cxn ang="0">
                    <a:pos x="T6" y="T7"/>
                  </a:cxn>
                  <a:cxn ang="0">
                    <a:pos x="T8" y="T9"/>
                  </a:cxn>
                </a:cxnLst>
                <a:rect l="0" t="0" r="r" b="b"/>
                <a:pathLst>
                  <a:path w="533" h="643">
                    <a:moveTo>
                      <a:pt x="533" y="10"/>
                    </a:moveTo>
                    <a:lnTo>
                      <a:pt x="523" y="0"/>
                    </a:lnTo>
                    <a:lnTo>
                      <a:pt x="0" y="635"/>
                    </a:lnTo>
                    <a:lnTo>
                      <a:pt x="10" y="643"/>
                    </a:lnTo>
                    <a:lnTo>
                      <a:pt x="533" y="1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39" name="Freeform 2811"/>
              <p:cNvSpPr>
                <a:spLocks/>
              </p:cNvSpPr>
              <p:nvPr/>
            </p:nvSpPr>
            <p:spPr bwMode="auto">
              <a:xfrm>
                <a:off x="3288" y="2737"/>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40" name="Freeform 2812"/>
              <p:cNvSpPr>
                <a:spLocks/>
              </p:cNvSpPr>
              <p:nvPr/>
            </p:nvSpPr>
            <p:spPr bwMode="auto">
              <a:xfrm>
                <a:off x="3288" y="2737"/>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41" name="Freeform 2813"/>
              <p:cNvSpPr>
                <a:spLocks/>
              </p:cNvSpPr>
              <p:nvPr/>
            </p:nvSpPr>
            <p:spPr bwMode="auto">
              <a:xfrm>
                <a:off x="3282" y="273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42" name="Freeform 2814"/>
              <p:cNvSpPr>
                <a:spLocks/>
              </p:cNvSpPr>
              <p:nvPr/>
            </p:nvSpPr>
            <p:spPr bwMode="auto">
              <a:xfrm>
                <a:off x="3282" y="273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43" name="Freeform 2815"/>
              <p:cNvSpPr>
                <a:spLocks/>
              </p:cNvSpPr>
              <p:nvPr/>
            </p:nvSpPr>
            <p:spPr bwMode="auto">
              <a:xfrm>
                <a:off x="3260" y="2746"/>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44" name="Freeform 2816"/>
              <p:cNvSpPr>
                <a:spLocks/>
              </p:cNvSpPr>
              <p:nvPr/>
            </p:nvSpPr>
            <p:spPr bwMode="auto">
              <a:xfrm>
                <a:off x="3259" y="2746"/>
                <a:ext cx="29" cy="35"/>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45" name="Freeform 2817"/>
              <p:cNvSpPr>
                <a:spLocks/>
              </p:cNvSpPr>
              <p:nvPr/>
            </p:nvSpPr>
            <p:spPr bwMode="auto">
              <a:xfrm>
                <a:off x="3259" y="2746"/>
                <a:ext cx="30" cy="35"/>
              </a:xfrm>
              <a:custGeom>
                <a:avLst/>
                <a:gdLst>
                  <a:gd name="T0" fmla="*/ 533 w 533"/>
                  <a:gd name="T1" fmla="*/ 8 h 643"/>
                  <a:gd name="T2" fmla="*/ 523 w 533"/>
                  <a:gd name="T3" fmla="*/ 0 h 643"/>
                  <a:gd name="T4" fmla="*/ 0 w 533"/>
                  <a:gd name="T5" fmla="*/ 635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5"/>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46" name="Freeform 2818"/>
              <p:cNvSpPr>
                <a:spLocks/>
              </p:cNvSpPr>
              <p:nvPr/>
            </p:nvSpPr>
            <p:spPr bwMode="auto">
              <a:xfrm>
                <a:off x="3288" y="2715"/>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47" name="Freeform 2819"/>
              <p:cNvSpPr>
                <a:spLocks/>
              </p:cNvSpPr>
              <p:nvPr/>
            </p:nvSpPr>
            <p:spPr bwMode="auto">
              <a:xfrm>
                <a:off x="3288" y="2715"/>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48" name="Freeform 2820"/>
              <p:cNvSpPr>
                <a:spLocks/>
              </p:cNvSpPr>
              <p:nvPr/>
            </p:nvSpPr>
            <p:spPr bwMode="auto">
              <a:xfrm>
                <a:off x="3282" y="2715"/>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grpSp>
        <p:grpSp>
          <p:nvGrpSpPr>
            <p:cNvPr id="742149" name="Group 2821"/>
            <p:cNvGrpSpPr>
              <a:grpSpLocks/>
            </p:cNvGrpSpPr>
            <p:nvPr/>
          </p:nvGrpSpPr>
          <p:grpSpPr bwMode="auto">
            <a:xfrm>
              <a:off x="1419" y="1545"/>
              <a:ext cx="3449" cy="1565"/>
              <a:chOff x="2299" y="2254"/>
              <a:chExt cx="997" cy="505"/>
            </a:xfrm>
          </p:grpSpPr>
          <p:sp>
            <p:nvSpPr>
              <p:cNvPr id="742150" name="Freeform 2822"/>
              <p:cNvSpPr>
                <a:spLocks/>
              </p:cNvSpPr>
              <p:nvPr/>
            </p:nvSpPr>
            <p:spPr bwMode="auto">
              <a:xfrm>
                <a:off x="3282" y="2715"/>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51" name="Freeform 2823"/>
              <p:cNvSpPr>
                <a:spLocks/>
              </p:cNvSpPr>
              <p:nvPr/>
            </p:nvSpPr>
            <p:spPr bwMode="auto">
              <a:xfrm>
                <a:off x="3260" y="2724"/>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52" name="Freeform 2824"/>
              <p:cNvSpPr>
                <a:spLocks/>
              </p:cNvSpPr>
              <p:nvPr/>
            </p:nvSpPr>
            <p:spPr bwMode="auto">
              <a:xfrm>
                <a:off x="3259" y="2724"/>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53" name="Freeform 2825"/>
              <p:cNvSpPr>
                <a:spLocks/>
              </p:cNvSpPr>
              <p:nvPr/>
            </p:nvSpPr>
            <p:spPr bwMode="auto">
              <a:xfrm>
                <a:off x="3259" y="2724"/>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54" name="Freeform 2826"/>
              <p:cNvSpPr>
                <a:spLocks/>
              </p:cNvSpPr>
              <p:nvPr/>
            </p:nvSpPr>
            <p:spPr bwMode="auto">
              <a:xfrm>
                <a:off x="3288" y="2693"/>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55" name="Freeform 2827"/>
              <p:cNvSpPr>
                <a:spLocks/>
              </p:cNvSpPr>
              <p:nvPr/>
            </p:nvSpPr>
            <p:spPr bwMode="auto">
              <a:xfrm>
                <a:off x="3288" y="2693"/>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56" name="Freeform 2828"/>
              <p:cNvSpPr>
                <a:spLocks/>
              </p:cNvSpPr>
              <p:nvPr/>
            </p:nvSpPr>
            <p:spPr bwMode="auto">
              <a:xfrm>
                <a:off x="3282" y="2693"/>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57" name="Freeform 2829"/>
              <p:cNvSpPr>
                <a:spLocks/>
              </p:cNvSpPr>
              <p:nvPr/>
            </p:nvSpPr>
            <p:spPr bwMode="auto">
              <a:xfrm>
                <a:off x="3282" y="2693"/>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58" name="Freeform 2830"/>
              <p:cNvSpPr>
                <a:spLocks/>
              </p:cNvSpPr>
              <p:nvPr/>
            </p:nvSpPr>
            <p:spPr bwMode="auto">
              <a:xfrm>
                <a:off x="3260" y="2702"/>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59" name="Freeform 2831"/>
              <p:cNvSpPr>
                <a:spLocks/>
              </p:cNvSpPr>
              <p:nvPr/>
            </p:nvSpPr>
            <p:spPr bwMode="auto">
              <a:xfrm>
                <a:off x="3259" y="2702"/>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60" name="Freeform 2832"/>
              <p:cNvSpPr>
                <a:spLocks/>
              </p:cNvSpPr>
              <p:nvPr/>
            </p:nvSpPr>
            <p:spPr bwMode="auto">
              <a:xfrm>
                <a:off x="3259" y="2702"/>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61" name="Freeform 2833"/>
              <p:cNvSpPr>
                <a:spLocks/>
              </p:cNvSpPr>
              <p:nvPr/>
            </p:nvSpPr>
            <p:spPr bwMode="auto">
              <a:xfrm>
                <a:off x="3288" y="267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62" name="Freeform 2834"/>
              <p:cNvSpPr>
                <a:spLocks/>
              </p:cNvSpPr>
              <p:nvPr/>
            </p:nvSpPr>
            <p:spPr bwMode="auto">
              <a:xfrm>
                <a:off x="3288" y="2671"/>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63" name="Freeform 2835"/>
              <p:cNvSpPr>
                <a:spLocks/>
              </p:cNvSpPr>
              <p:nvPr/>
            </p:nvSpPr>
            <p:spPr bwMode="auto">
              <a:xfrm>
                <a:off x="3282" y="2671"/>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64" name="Freeform 2836"/>
              <p:cNvSpPr>
                <a:spLocks/>
              </p:cNvSpPr>
              <p:nvPr/>
            </p:nvSpPr>
            <p:spPr bwMode="auto">
              <a:xfrm>
                <a:off x="3282" y="2671"/>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65" name="Freeform 2837"/>
              <p:cNvSpPr>
                <a:spLocks/>
              </p:cNvSpPr>
              <p:nvPr/>
            </p:nvSpPr>
            <p:spPr bwMode="auto">
              <a:xfrm>
                <a:off x="3260" y="2680"/>
                <a:ext cx="29" cy="35"/>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66" name="Freeform 2838"/>
              <p:cNvSpPr>
                <a:spLocks/>
              </p:cNvSpPr>
              <p:nvPr/>
            </p:nvSpPr>
            <p:spPr bwMode="auto">
              <a:xfrm>
                <a:off x="3259" y="2680"/>
                <a:ext cx="29" cy="35"/>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67" name="Freeform 2839"/>
              <p:cNvSpPr>
                <a:spLocks/>
              </p:cNvSpPr>
              <p:nvPr/>
            </p:nvSpPr>
            <p:spPr bwMode="auto">
              <a:xfrm>
                <a:off x="3259" y="2680"/>
                <a:ext cx="30" cy="35"/>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68" name="Freeform 2840"/>
              <p:cNvSpPr>
                <a:spLocks/>
              </p:cNvSpPr>
              <p:nvPr/>
            </p:nvSpPr>
            <p:spPr bwMode="auto">
              <a:xfrm>
                <a:off x="3288" y="264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69" name="Freeform 2841"/>
              <p:cNvSpPr>
                <a:spLocks/>
              </p:cNvSpPr>
              <p:nvPr/>
            </p:nvSpPr>
            <p:spPr bwMode="auto">
              <a:xfrm>
                <a:off x="3288" y="2649"/>
                <a:ext cx="8" cy="15"/>
              </a:xfrm>
              <a:custGeom>
                <a:avLst/>
                <a:gdLst>
                  <a:gd name="T0" fmla="*/ 0 w 134"/>
                  <a:gd name="T1" fmla="*/ 162 h 277"/>
                  <a:gd name="T2" fmla="*/ 38 w 134"/>
                  <a:gd name="T3" fmla="*/ 277 h 277"/>
                  <a:gd name="T4" fmla="*/ 134 w 134"/>
                  <a:gd name="T5" fmla="*/ 0 h 277"/>
                  <a:gd name="T6" fmla="*/ 0 w 134"/>
                  <a:gd name="T7" fmla="*/ 162 h 277"/>
                </a:gdLst>
                <a:ahLst/>
                <a:cxnLst>
                  <a:cxn ang="0">
                    <a:pos x="T0" y="T1"/>
                  </a:cxn>
                  <a:cxn ang="0">
                    <a:pos x="T2" y="T3"/>
                  </a:cxn>
                  <a:cxn ang="0">
                    <a:pos x="T4" y="T5"/>
                  </a:cxn>
                  <a:cxn ang="0">
                    <a:pos x="T6" y="T7"/>
                  </a:cxn>
                </a:cxnLst>
                <a:rect l="0" t="0" r="r" b="b"/>
                <a:pathLst>
                  <a:path w="134" h="277">
                    <a:moveTo>
                      <a:pt x="0" y="162"/>
                    </a:moveTo>
                    <a:lnTo>
                      <a:pt x="38" y="277"/>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70" name="Freeform 2842"/>
              <p:cNvSpPr>
                <a:spLocks/>
              </p:cNvSpPr>
              <p:nvPr/>
            </p:nvSpPr>
            <p:spPr bwMode="auto">
              <a:xfrm>
                <a:off x="3282" y="2649"/>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71" name="Freeform 2843"/>
              <p:cNvSpPr>
                <a:spLocks/>
              </p:cNvSpPr>
              <p:nvPr/>
            </p:nvSpPr>
            <p:spPr bwMode="auto">
              <a:xfrm>
                <a:off x="3282" y="2649"/>
                <a:ext cx="14" cy="9"/>
              </a:xfrm>
              <a:custGeom>
                <a:avLst/>
                <a:gdLst>
                  <a:gd name="T0" fmla="*/ 118 w 252"/>
                  <a:gd name="T1" fmla="*/ 162 h 162"/>
                  <a:gd name="T2" fmla="*/ 0 w 252"/>
                  <a:gd name="T3" fmla="*/ 144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4"/>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72" name="Freeform 2844"/>
              <p:cNvSpPr>
                <a:spLocks/>
              </p:cNvSpPr>
              <p:nvPr/>
            </p:nvSpPr>
            <p:spPr bwMode="auto">
              <a:xfrm>
                <a:off x="3260" y="2658"/>
                <a:ext cx="29" cy="36"/>
              </a:xfrm>
              <a:custGeom>
                <a:avLst/>
                <a:gdLst>
                  <a:gd name="T0" fmla="*/ 523 w 523"/>
                  <a:gd name="T1" fmla="*/ 8 h 643"/>
                  <a:gd name="T2" fmla="*/ 513 w 523"/>
                  <a:gd name="T3" fmla="*/ 0 h 643"/>
                  <a:gd name="T4" fmla="*/ 0 w 523"/>
                  <a:gd name="T5" fmla="*/ 643 h 643"/>
                  <a:gd name="T6" fmla="*/ 523 w 523"/>
                  <a:gd name="T7" fmla="*/ 8 h 643"/>
                </a:gdLst>
                <a:ahLst/>
                <a:cxnLst>
                  <a:cxn ang="0">
                    <a:pos x="T0" y="T1"/>
                  </a:cxn>
                  <a:cxn ang="0">
                    <a:pos x="T2" y="T3"/>
                  </a:cxn>
                  <a:cxn ang="0">
                    <a:pos x="T4" y="T5"/>
                  </a:cxn>
                  <a:cxn ang="0">
                    <a:pos x="T6" y="T7"/>
                  </a:cxn>
                </a:cxnLst>
                <a:rect l="0" t="0" r="r" b="b"/>
                <a:pathLst>
                  <a:path w="523" h="643">
                    <a:moveTo>
                      <a:pt x="523" y="8"/>
                    </a:moveTo>
                    <a:lnTo>
                      <a:pt x="513" y="0"/>
                    </a:lnTo>
                    <a:lnTo>
                      <a:pt x="0" y="643"/>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73" name="Freeform 2845"/>
              <p:cNvSpPr>
                <a:spLocks/>
              </p:cNvSpPr>
              <p:nvPr/>
            </p:nvSpPr>
            <p:spPr bwMode="auto">
              <a:xfrm>
                <a:off x="3259" y="2658"/>
                <a:ext cx="29" cy="36"/>
              </a:xfrm>
              <a:custGeom>
                <a:avLst/>
                <a:gdLst>
                  <a:gd name="T0" fmla="*/ 523 w 523"/>
                  <a:gd name="T1" fmla="*/ 0 h 643"/>
                  <a:gd name="T2" fmla="*/ 10 w 523"/>
                  <a:gd name="T3" fmla="*/ 643 h 643"/>
                  <a:gd name="T4" fmla="*/ 0 w 523"/>
                  <a:gd name="T5" fmla="*/ 634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74" name="Freeform 2846"/>
              <p:cNvSpPr>
                <a:spLocks/>
              </p:cNvSpPr>
              <p:nvPr/>
            </p:nvSpPr>
            <p:spPr bwMode="auto">
              <a:xfrm>
                <a:off x="3259" y="2658"/>
                <a:ext cx="30" cy="36"/>
              </a:xfrm>
              <a:custGeom>
                <a:avLst/>
                <a:gdLst>
                  <a:gd name="T0" fmla="*/ 533 w 533"/>
                  <a:gd name="T1" fmla="*/ 8 h 643"/>
                  <a:gd name="T2" fmla="*/ 523 w 533"/>
                  <a:gd name="T3" fmla="*/ 0 h 643"/>
                  <a:gd name="T4" fmla="*/ 0 w 533"/>
                  <a:gd name="T5" fmla="*/ 634 h 643"/>
                  <a:gd name="T6" fmla="*/ 10 w 533"/>
                  <a:gd name="T7" fmla="*/ 643 h 643"/>
                  <a:gd name="T8" fmla="*/ 533 w 533"/>
                  <a:gd name="T9" fmla="*/ 8 h 643"/>
                </a:gdLst>
                <a:ahLst/>
                <a:cxnLst>
                  <a:cxn ang="0">
                    <a:pos x="T0" y="T1"/>
                  </a:cxn>
                  <a:cxn ang="0">
                    <a:pos x="T2" y="T3"/>
                  </a:cxn>
                  <a:cxn ang="0">
                    <a:pos x="T4" y="T5"/>
                  </a:cxn>
                  <a:cxn ang="0">
                    <a:pos x="T6" y="T7"/>
                  </a:cxn>
                  <a:cxn ang="0">
                    <a:pos x="T8" y="T9"/>
                  </a:cxn>
                </a:cxnLst>
                <a:rect l="0" t="0" r="r" b="b"/>
                <a:pathLst>
                  <a:path w="533" h="643">
                    <a:moveTo>
                      <a:pt x="533" y="8"/>
                    </a:moveTo>
                    <a:lnTo>
                      <a:pt x="523" y="0"/>
                    </a:lnTo>
                    <a:lnTo>
                      <a:pt x="0" y="634"/>
                    </a:lnTo>
                    <a:lnTo>
                      <a:pt x="10" y="643"/>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75" name="Freeform 2847"/>
              <p:cNvSpPr>
                <a:spLocks/>
              </p:cNvSpPr>
              <p:nvPr/>
            </p:nvSpPr>
            <p:spPr bwMode="auto">
              <a:xfrm>
                <a:off x="3288" y="2627"/>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76" name="Freeform 2848"/>
              <p:cNvSpPr>
                <a:spLocks/>
              </p:cNvSpPr>
              <p:nvPr/>
            </p:nvSpPr>
            <p:spPr bwMode="auto">
              <a:xfrm>
                <a:off x="3288" y="2627"/>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77" name="Freeform 2849"/>
              <p:cNvSpPr>
                <a:spLocks/>
              </p:cNvSpPr>
              <p:nvPr/>
            </p:nvSpPr>
            <p:spPr bwMode="auto">
              <a:xfrm>
                <a:off x="3282" y="2627"/>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78" name="Freeform 2850"/>
              <p:cNvSpPr>
                <a:spLocks/>
              </p:cNvSpPr>
              <p:nvPr/>
            </p:nvSpPr>
            <p:spPr bwMode="auto">
              <a:xfrm>
                <a:off x="3282" y="2627"/>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79" name="Freeform 2851"/>
              <p:cNvSpPr>
                <a:spLocks/>
              </p:cNvSpPr>
              <p:nvPr/>
            </p:nvSpPr>
            <p:spPr bwMode="auto">
              <a:xfrm>
                <a:off x="3260" y="2636"/>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80" name="Freeform 2852"/>
              <p:cNvSpPr>
                <a:spLocks/>
              </p:cNvSpPr>
              <p:nvPr/>
            </p:nvSpPr>
            <p:spPr bwMode="auto">
              <a:xfrm>
                <a:off x="3259" y="2636"/>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81" name="Freeform 2853"/>
              <p:cNvSpPr>
                <a:spLocks/>
              </p:cNvSpPr>
              <p:nvPr/>
            </p:nvSpPr>
            <p:spPr bwMode="auto">
              <a:xfrm>
                <a:off x="3259" y="2636"/>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82" name="Freeform 2854"/>
              <p:cNvSpPr>
                <a:spLocks/>
              </p:cNvSpPr>
              <p:nvPr/>
            </p:nvSpPr>
            <p:spPr bwMode="auto">
              <a:xfrm>
                <a:off x="3288" y="2605"/>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83" name="Freeform 2855"/>
              <p:cNvSpPr>
                <a:spLocks/>
              </p:cNvSpPr>
              <p:nvPr/>
            </p:nvSpPr>
            <p:spPr bwMode="auto">
              <a:xfrm>
                <a:off x="3288" y="2605"/>
                <a:ext cx="8" cy="15"/>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84" name="Freeform 2856"/>
              <p:cNvSpPr>
                <a:spLocks/>
              </p:cNvSpPr>
              <p:nvPr/>
            </p:nvSpPr>
            <p:spPr bwMode="auto">
              <a:xfrm>
                <a:off x="3282" y="2605"/>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85" name="Freeform 2857"/>
              <p:cNvSpPr>
                <a:spLocks/>
              </p:cNvSpPr>
              <p:nvPr/>
            </p:nvSpPr>
            <p:spPr bwMode="auto">
              <a:xfrm>
                <a:off x="3282" y="2605"/>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86" name="Freeform 2858"/>
              <p:cNvSpPr>
                <a:spLocks/>
              </p:cNvSpPr>
              <p:nvPr/>
            </p:nvSpPr>
            <p:spPr bwMode="auto">
              <a:xfrm>
                <a:off x="3260" y="2614"/>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87" name="Freeform 2859"/>
              <p:cNvSpPr>
                <a:spLocks/>
              </p:cNvSpPr>
              <p:nvPr/>
            </p:nvSpPr>
            <p:spPr bwMode="auto">
              <a:xfrm>
                <a:off x="3259" y="2614"/>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88" name="Freeform 2860"/>
              <p:cNvSpPr>
                <a:spLocks/>
              </p:cNvSpPr>
              <p:nvPr/>
            </p:nvSpPr>
            <p:spPr bwMode="auto">
              <a:xfrm>
                <a:off x="3259" y="2614"/>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89" name="Freeform 2861"/>
              <p:cNvSpPr>
                <a:spLocks/>
              </p:cNvSpPr>
              <p:nvPr/>
            </p:nvSpPr>
            <p:spPr bwMode="auto">
              <a:xfrm>
                <a:off x="3288" y="2583"/>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90" name="Freeform 2862"/>
              <p:cNvSpPr>
                <a:spLocks/>
              </p:cNvSpPr>
              <p:nvPr/>
            </p:nvSpPr>
            <p:spPr bwMode="auto">
              <a:xfrm>
                <a:off x="3288" y="2583"/>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91" name="Freeform 2863"/>
              <p:cNvSpPr>
                <a:spLocks/>
              </p:cNvSpPr>
              <p:nvPr/>
            </p:nvSpPr>
            <p:spPr bwMode="auto">
              <a:xfrm>
                <a:off x="3282" y="2583"/>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92" name="Freeform 2864"/>
              <p:cNvSpPr>
                <a:spLocks/>
              </p:cNvSpPr>
              <p:nvPr/>
            </p:nvSpPr>
            <p:spPr bwMode="auto">
              <a:xfrm>
                <a:off x="3282" y="2583"/>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93" name="Freeform 2865"/>
              <p:cNvSpPr>
                <a:spLocks/>
              </p:cNvSpPr>
              <p:nvPr/>
            </p:nvSpPr>
            <p:spPr bwMode="auto">
              <a:xfrm>
                <a:off x="3260" y="2592"/>
                <a:ext cx="29" cy="36"/>
              </a:xfrm>
              <a:custGeom>
                <a:avLst/>
                <a:gdLst>
                  <a:gd name="T0" fmla="*/ 523 w 523"/>
                  <a:gd name="T1" fmla="*/ 8 h 642"/>
                  <a:gd name="T2" fmla="*/ 513 w 523"/>
                  <a:gd name="T3" fmla="*/ 0 h 642"/>
                  <a:gd name="T4" fmla="*/ 0 w 523"/>
                  <a:gd name="T5" fmla="*/ 642 h 642"/>
                  <a:gd name="T6" fmla="*/ 523 w 523"/>
                  <a:gd name="T7" fmla="*/ 8 h 642"/>
                </a:gdLst>
                <a:ahLst/>
                <a:cxnLst>
                  <a:cxn ang="0">
                    <a:pos x="T0" y="T1"/>
                  </a:cxn>
                  <a:cxn ang="0">
                    <a:pos x="T2" y="T3"/>
                  </a:cxn>
                  <a:cxn ang="0">
                    <a:pos x="T4" y="T5"/>
                  </a:cxn>
                  <a:cxn ang="0">
                    <a:pos x="T6" y="T7"/>
                  </a:cxn>
                </a:cxnLst>
                <a:rect l="0" t="0" r="r" b="b"/>
                <a:pathLst>
                  <a:path w="523" h="642">
                    <a:moveTo>
                      <a:pt x="523" y="8"/>
                    </a:moveTo>
                    <a:lnTo>
                      <a:pt x="513" y="0"/>
                    </a:lnTo>
                    <a:lnTo>
                      <a:pt x="0" y="642"/>
                    </a:lnTo>
                    <a:lnTo>
                      <a:pt x="523" y="8"/>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94" name="Freeform 2866"/>
              <p:cNvSpPr>
                <a:spLocks/>
              </p:cNvSpPr>
              <p:nvPr/>
            </p:nvSpPr>
            <p:spPr bwMode="auto">
              <a:xfrm>
                <a:off x="3259" y="2592"/>
                <a:ext cx="29" cy="36"/>
              </a:xfrm>
              <a:custGeom>
                <a:avLst/>
                <a:gdLst>
                  <a:gd name="T0" fmla="*/ 523 w 523"/>
                  <a:gd name="T1" fmla="*/ 0 h 642"/>
                  <a:gd name="T2" fmla="*/ 10 w 523"/>
                  <a:gd name="T3" fmla="*/ 642 h 642"/>
                  <a:gd name="T4" fmla="*/ 0 w 523"/>
                  <a:gd name="T5" fmla="*/ 634 h 642"/>
                  <a:gd name="T6" fmla="*/ 523 w 523"/>
                  <a:gd name="T7" fmla="*/ 0 h 642"/>
                </a:gdLst>
                <a:ahLst/>
                <a:cxnLst>
                  <a:cxn ang="0">
                    <a:pos x="T0" y="T1"/>
                  </a:cxn>
                  <a:cxn ang="0">
                    <a:pos x="T2" y="T3"/>
                  </a:cxn>
                  <a:cxn ang="0">
                    <a:pos x="T4" y="T5"/>
                  </a:cxn>
                  <a:cxn ang="0">
                    <a:pos x="T6" y="T7"/>
                  </a:cxn>
                </a:cxnLst>
                <a:rect l="0" t="0" r="r" b="b"/>
                <a:pathLst>
                  <a:path w="523" h="642">
                    <a:moveTo>
                      <a:pt x="523" y="0"/>
                    </a:moveTo>
                    <a:lnTo>
                      <a:pt x="10" y="642"/>
                    </a:lnTo>
                    <a:lnTo>
                      <a:pt x="0" y="634"/>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95" name="Freeform 2867"/>
              <p:cNvSpPr>
                <a:spLocks/>
              </p:cNvSpPr>
              <p:nvPr/>
            </p:nvSpPr>
            <p:spPr bwMode="auto">
              <a:xfrm>
                <a:off x="3259" y="2592"/>
                <a:ext cx="30" cy="36"/>
              </a:xfrm>
              <a:custGeom>
                <a:avLst/>
                <a:gdLst>
                  <a:gd name="T0" fmla="*/ 533 w 533"/>
                  <a:gd name="T1" fmla="*/ 8 h 642"/>
                  <a:gd name="T2" fmla="*/ 523 w 533"/>
                  <a:gd name="T3" fmla="*/ 0 h 642"/>
                  <a:gd name="T4" fmla="*/ 0 w 533"/>
                  <a:gd name="T5" fmla="*/ 634 h 642"/>
                  <a:gd name="T6" fmla="*/ 10 w 533"/>
                  <a:gd name="T7" fmla="*/ 642 h 642"/>
                  <a:gd name="T8" fmla="*/ 533 w 533"/>
                  <a:gd name="T9" fmla="*/ 8 h 642"/>
                </a:gdLst>
                <a:ahLst/>
                <a:cxnLst>
                  <a:cxn ang="0">
                    <a:pos x="T0" y="T1"/>
                  </a:cxn>
                  <a:cxn ang="0">
                    <a:pos x="T2" y="T3"/>
                  </a:cxn>
                  <a:cxn ang="0">
                    <a:pos x="T4" y="T5"/>
                  </a:cxn>
                  <a:cxn ang="0">
                    <a:pos x="T6" y="T7"/>
                  </a:cxn>
                  <a:cxn ang="0">
                    <a:pos x="T8" y="T9"/>
                  </a:cxn>
                </a:cxnLst>
                <a:rect l="0" t="0" r="r" b="b"/>
                <a:pathLst>
                  <a:path w="533" h="642">
                    <a:moveTo>
                      <a:pt x="533" y="8"/>
                    </a:moveTo>
                    <a:lnTo>
                      <a:pt x="523" y="0"/>
                    </a:lnTo>
                    <a:lnTo>
                      <a:pt x="0" y="634"/>
                    </a:lnTo>
                    <a:lnTo>
                      <a:pt x="10" y="642"/>
                    </a:lnTo>
                    <a:lnTo>
                      <a:pt x="533" y="8"/>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96" name="Freeform 2868"/>
              <p:cNvSpPr>
                <a:spLocks/>
              </p:cNvSpPr>
              <p:nvPr/>
            </p:nvSpPr>
            <p:spPr bwMode="auto">
              <a:xfrm>
                <a:off x="3288" y="2561"/>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97" name="Freeform 2869"/>
              <p:cNvSpPr>
                <a:spLocks/>
              </p:cNvSpPr>
              <p:nvPr/>
            </p:nvSpPr>
            <p:spPr bwMode="auto">
              <a:xfrm>
                <a:off x="3288" y="2561"/>
                <a:ext cx="8" cy="16"/>
              </a:xfrm>
              <a:custGeom>
                <a:avLst/>
                <a:gdLst>
                  <a:gd name="T0" fmla="*/ 0 w 134"/>
                  <a:gd name="T1" fmla="*/ 163 h 277"/>
                  <a:gd name="T2" fmla="*/ 38 w 134"/>
                  <a:gd name="T3" fmla="*/ 277 h 277"/>
                  <a:gd name="T4" fmla="*/ 134 w 134"/>
                  <a:gd name="T5" fmla="*/ 0 h 277"/>
                  <a:gd name="T6" fmla="*/ 0 w 134"/>
                  <a:gd name="T7" fmla="*/ 163 h 277"/>
                </a:gdLst>
                <a:ahLst/>
                <a:cxnLst>
                  <a:cxn ang="0">
                    <a:pos x="T0" y="T1"/>
                  </a:cxn>
                  <a:cxn ang="0">
                    <a:pos x="T2" y="T3"/>
                  </a:cxn>
                  <a:cxn ang="0">
                    <a:pos x="T4" y="T5"/>
                  </a:cxn>
                  <a:cxn ang="0">
                    <a:pos x="T6" y="T7"/>
                  </a:cxn>
                </a:cxnLst>
                <a:rect l="0" t="0" r="r" b="b"/>
                <a:pathLst>
                  <a:path w="134" h="277">
                    <a:moveTo>
                      <a:pt x="0" y="163"/>
                    </a:moveTo>
                    <a:lnTo>
                      <a:pt x="38" y="277"/>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198" name="Freeform 2870"/>
              <p:cNvSpPr>
                <a:spLocks/>
              </p:cNvSpPr>
              <p:nvPr/>
            </p:nvSpPr>
            <p:spPr bwMode="auto">
              <a:xfrm>
                <a:off x="3282" y="2561"/>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199" name="Freeform 2871"/>
              <p:cNvSpPr>
                <a:spLocks/>
              </p:cNvSpPr>
              <p:nvPr/>
            </p:nvSpPr>
            <p:spPr bwMode="auto">
              <a:xfrm>
                <a:off x="3282" y="2561"/>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00" name="Freeform 2872"/>
              <p:cNvSpPr>
                <a:spLocks/>
              </p:cNvSpPr>
              <p:nvPr/>
            </p:nvSpPr>
            <p:spPr bwMode="auto">
              <a:xfrm>
                <a:off x="3260" y="2570"/>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01" name="Freeform 2873"/>
              <p:cNvSpPr>
                <a:spLocks/>
              </p:cNvSpPr>
              <p:nvPr/>
            </p:nvSpPr>
            <p:spPr bwMode="auto">
              <a:xfrm>
                <a:off x="3259" y="2570"/>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02" name="Freeform 2874"/>
              <p:cNvSpPr>
                <a:spLocks/>
              </p:cNvSpPr>
              <p:nvPr/>
            </p:nvSpPr>
            <p:spPr bwMode="auto">
              <a:xfrm>
                <a:off x="3259" y="2570"/>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03" name="Freeform 2875"/>
              <p:cNvSpPr>
                <a:spLocks/>
              </p:cNvSpPr>
              <p:nvPr/>
            </p:nvSpPr>
            <p:spPr bwMode="auto">
              <a:xfrm>
                <a:off x="3288" y="2539"/>
                <a:ext cx="8"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04" name="Freeform 2876"/>
              <p:cNvSpPr>
                <a:spLocks/>
              </p:cNvSpPr>
              <p:nvPr/>
            </p:nvSpPr>
            <p:spPr bwMode="auto">
              <a:xfrm>
                <a:off x="3288" y="2539"/>
                <a:ext cx="8" cy="16"/>
              </a:xfrm>
              <a:custGeom>
                <a:avLst/>
                <a:gdLst>
                  <a:gd name="T0" fmla="*/ 0 w 134"/>
                  <a:gd name="T1" fmla="*/ 163 h 276"/>
                  <a:gd name="T2" fmla="*/ 38 w 134"/>
                  <a:gd name="T3" fmla="*/ 276 h 276"/>
                  <a:gd name="T4" fmla="*/ 134 w 134"/>
                  <a:gd name="T5" fmla="*/ 0 h 276"/>
                  <a:gd name="T6" fmla="*/ 0 w 134"/>
                  <a:gd name="T7" fmla="*/ 163 h 276"/>
                </a:gdLst>
                <a:ahLst/>
                <a:cxnLst>
                  <a:cxn ang="0">
                    <a:pos x="T0" y="T1"/>
                  </a:cxn>
                  <a:cxn ang="0">
                    <a:pos x="T2" y="T3"/>
                  </a:cxn>
                  <a:cxn ang="0">
                    <a:pos x="T4" y="T5"/>
                  </a:cxn>
                  <a:cxn ang="0">
                    <a:pos x="T6" y="T7"/>
                  </a:cxn>
                </a:cxnLst>
                <a:rect l="0" t="0" r="r" b="b"/>
                <a:pathLst>
                  <a:path w="134" h="276">
                    <a:moveTo>
                      <a:pt x="0" y="163"/>
                    </a:moveTo>
                    <a:lnTo>
                      <a:pt x="38" y="276"/>
                    </a:lnTo>
                    <a:lnTo>
                      <a:pt x="134" y="0"/>
                    </a:lnTo>
                    <a:lnTo>
                      <a:pt x="0"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05" name="Freeform 2877"/>
              <p:cNvSpPr>
                <a:spLocks/>
              </p:cNvSpPr>
              <p:nvPr/>
            </p:nvSpPr>
            <p:spPr bwMode="auto">
              <a:xfrm>
                <a:off x="3282" y="2539"/>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06" name="Freeform 2878"/>
              <p:cNvSpPr>
                <a:spLocks/>
              </p:cNvSpPr>
              <p:nvPr/>
            </p:nvSpPr>
            <p:spPr bwMode="auto">
              <a:xfrm>
                <a:off x="3282" y="2539"/>
                <a:ext cx="14" cy="9"/>
              </a:xfrm>
              <a:custGeom>
                <a:avLst/>
                <a:gdLst>
                  <a:gd name="T0" fmla="*/ 118 w 252"/>
                  <a:gd name="T1" fmla="*/ 163 h 163"/>
                  <a:gd name="T2" fmla="*/ 0 w 252"/>
                  <a:gd name="T3" fmla="*/ 145 h 163"/>
                  <a:gd name="T4" fmla="*/ 252 w 252"/>
                  <a:gd name="T5" fmla="*/ 0 h 163"/>
                  <a:gd name="T6" fmla="*/ 118 w 252"/>
                  <a:gd name="T7" fmla="*/ 163 h 163"/>
                </a:gdLst>
                <a:ahLst/>
                <a:cxnLst>
                  <a:cxn ang="0">
                    <a:pos x="T0" y="T1"/>
                  </a:cxn>
                  <a:cxn ang="0">
                    <a:pos x="T2" y="T3"/>
                  </a:cxn>
                  <a:cxn ang="0">
                    <a:pos x="T4" y="T5"/>
                  </a:cxn>
                  <a:cxn ang="0">
                    <a:pos x="T6" y="T7"/>
                  </a:cxn>
                </a:cxnLst>
                <a:rect l="0" t="0" r="r" b="b"/>
                <a:pathLst>
                  <a:path w="252" h="163">
                    <a:moveTo>
                      <a:pt x="118" y="163"/>
                    </a:moveTo>
                    <a:lnTo>
                      <a:pt x="0" y="145"/>
                    </a:lnTo>
                    <a:lnTo>
                      <a:pt x="252" y="0"/>
                    </a:lnTo>
                    <a:lnTo>
                      <a:pt x="118" y="16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07" name="Freeform 2879"/>
              <p:cNvSpPr>
                <a:spLocks/>
              </p:cNvSpPr>
              <p:nvPr/>
            </p:nvSpPr>
            <p:spPr bwMode="auto">
              <a:xfrm>
                <a:off x="3260" y="2548"/>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08" name="Freeform 2880"/>
              <p:cNvSpPr>
                <a:spLocks/>
              </p:cNvSpPr>
              <p:nvPr/>
            </p:nvSpPr>
            <p:spPr bwMode="auto">
              <a:xfrm>
                <a:off x="3259" y="2548"/>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09" name="Freeform 2881"/>
              <p:cNvSpPr>
                <a:spLocks/>
              </p:cNvSpPr>
              <p:nvPr/>
            </p:nvSpPr>
            <p:spPr bwMode="auto">
              <a:xfrm>
                <a:off x="3259" y="2548"/>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10" name="Freeform 2882"/>
              <p:cNvSpPr>
                <a:spLocks/>
              </p:cNvSpPr>
              <p:nvPr/>
            </p:nvSpPr>
            <p:spPr bwMode="auto">
              <a:xfrm>
                <a:off x="3288" y="2517"/>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11" name="Freeform 2883"/>
              <p:cNvSpPr>
                <a:spLocks/>
              </p:cNvSpPr>
              <p:nvPr/>
            </p:nvSpPr>
            <p:spPr bwMode="auto">
              <a:xfrm>
                <a:off x="3288" y="2517"/>
                <a:ext cx="8" cy="16"/>
              </a:xfrm>
              <a:custGeom>
                <a:avLst/>
                <a:gdLst>
                  <a:gd name="T0" fmla="*/ 0 w 134"/>
                  <a:gd name="T1" fmla="*/ 162 h 276"/>
                  <a:gd name="T2" fmla="*/ 38 w 134"/>
                  <a:gd name="T3" fmla="*/ 276 h 276"/>
                  <a:gd name="T4" fmla="*/ 134 w 134"/>
                  <a:gd name="T5" fmla="*/ 0 h 276"/>
                  <a:gd name="T6" fmla="*/ 0 w 134"/>
                  <a:gd name="T7" fmla="*/ 162 h 276"/>
                </a:gdLst>
                <a:ahLst/>
                <a:cxnLst>
                  <a:cxn ang="0">
                    <a:pos x="T0" y="T1"/>
                  </a:cxn>
                  <a:cxn ang="0">
                    <a:pos x="T2" y="T3"/>
                  </a:cxn>
                  <a:cxn ang="0">
                    <a:pos x="T4" y="T5"/>
                  </a:cxn>
                  <a:cxn ang="0">
                    <a:pos x="T6" y="T7"/>
                  </a:cxn>
                </a:cxnLst>
                <a:rect l="0" t="0" r="r" b="b"/>
                <a:pathLst>
                  <a:path w="134" h="276">
                    <a:moveTo>
                      <a:pt x="0" y="162"/>
                    </a:moveTo>
                    <a:lnTo>
                      <a:pt x="38" y="276"/>
                    </a:lnTo>
                    <a:lnTo>
                      <a:pt x="134" y="0"/>
                    </a:lnTo>
                    <a:lnTo>
                      <a:pt x="0"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12" name="Freeform 2884"/>
              <p:cNvSpPr>
                <a:spLocks/>
              </p:cNvSpPr>
              <p:nvPr/>
            </p:nvSpPr>
            <p:spPr bwMode="auto">
              <a:xfrm>
                <a:off x="3282" y="251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13" name="Freeform 2885"/>
              <p:cNvSpPr>
                <a:spLocks/>
              </p:cNvSpPr>
              <p:nvPr/>
            </p:nvSpPr>
            <p:spPr bwMode="auto">
              <a:xfrm>
                <a:off x="3282" y="2517"/>
                <a:ext cx="14" cy="9"/>
              </a:xfrm>
              <a:custGeom>
                <a:avLst/>
                <a:gdLst>
                  <a:gd name="T0" fmla="*/ 118 w 252"/>
                  <a:gd name="T1" fmla="*/ 162 h 162"/>
                  <a:gd name="T2" fmla="*/ 0 w 252"/>
                  <a:gd name="T3" fmla="*/ 145 h 162"/>
                  <a:gd name="T4" fmla="*/ 252 w 252"/>
                  <a:gd name="T5" fmla="*/ 0 h 162"/>
                  <a:gd name="T6" fmla="*/ 118 w 252"/>
                  <a:gd name="T7" fmla="*/ 162 h 162"/>
                </a:gdLst>
                <a:ahLst/>
                <a:cxnLst>
                  <a:cxn ang="0">
                    <a:pos x="T0" y="T1"/>
                  </a:cxn>
                  <a:cxn ang="0">
                    <a:pos x="T2" y="T3"/>
                  </a:cxn>
                  <a:cxn ang="0">
                    <a:pos x="T4" y="T5"/>
                  </a:cxn>
                  <a:cxn ang="0">
                    <a:pos x="T6" y="T7"/>
                  </a:cxn>
                </a:cxnLst>
                <a:rect l="0" t="0" r="r" b="b"/>
                <a:pathLst>
                  <a:path w="252" h="162">
                    <a:moveTo>
                      <a:pt x="118" y="162"/>
                    </a:moveTo>
                    <a:lnTo>
                      <a:pt x="0" y="145"/>
                    </a:lnTo>
                    <a:lnTo>
                      <a:pt x="252" y="0"/>
                    </a:lnTo>
                    <a:lnTo>
                      <a:pt x="118" y="162"/>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14" name="Freeform 2886"/>
              <p:cNvSpPr>
                <a:spLocks/>
              </p:cNvSpPr>
              <p:nvPr/>
            </p:nvSpPr>
            <p:spPr bwMode="auto">
              <a:xfrm>
                <a:off x="3260" y="2526"/>
                <a:ext cx="29" cy="36"/>
              </a:xfrm>
              <a:custGeom>
                <a:avLst/>
                <a:gdLst>
                  <a:gd name="T0" fmla="*/ 523 w 523"/>
                  <a:gd name="T1" fmla="*/ 9 h 643"/>
                  <a:gd name="T2" fmla="*/ 513 w 523"/>
                  <a:gd name="T3" fmla="*/ 0 h 643"/>
                  <a:gd name="T4" fmla="*/ 0 w 523"/>
                  <a:gd name="T5" fmla="*/ 643 h 643"/>
                  <a:gd name="T6" fmla="*/ 523 w 523"/>
                  <a:gd name="T7" fmla="*/ 9 h 643"/>
                </a:gdLst>
                <a:ahLst/>
                <a:cxnLst>
                  <a:cxn ang="0">
                    <a:pos x="T0" y="T1"/>
                  </a:cxn>
                  <a:cxn ang="0">
                    <a:pos x="T2" y="T3"/>
                  </a:cxn>
                  <a:cxn ang="0">
                    <a:pos x="T4" y="T5"/>
                  </a:cxn>
                  <a:cxn ang="0">
                    <a:pos x="T6" y="T7"/>
                  </a:cxn>
                </a:cxnLst>
                <a:rect l="0" t="0" r="r" b="b"/>
                <a:pathLst>
                  <a:path w="523" h="643">
                    <a:moveTo>
                      <a:pt x="523" y="9"/>
                    </a:moveTo>
                    <a:lnTo>
                      <a:pt x="513" y="0"/>
                    </a:lnTo>
                    <a:lnTo>
                      <a:pt x="0" y="643"/>
                    </a:lnTo>
                    <a:lnTo>
                      <a:pt x="523" y="9"/>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15" name="Freeform 2887"/>
              <p:cNvSpPr>
                <a:spLocks/>
              </p:cNvSpPr>
              <p:nvPr/>
            </p:nvSpPr>
            <p:spPr bwMode="auto">
              <a:xfrm>
                <a:off x="3259" y="2526"/>
                <a:ext cx="29" cy="36"/>
              </a:xfrm>
              <a:custGeom>
                <a:avLst/>
                <a:gdLst>
                  <a:gd name="T0" fmla="*/ 523 w 523"/>
                  <a:gd name="T1" fmla="*/ 0 h 643"/>
                  <a:gd name="T2" fmla="*/ 10 w 523"/>
                  <a:gd name="T3" fmla="*/ 643 h 643"/>
                  <a:gd name="T4" fmla="*/ 0 w 523"/>
                  <a:gd name="T5" fmla="*/ 635 h 643"/>
                  <a:gd name="T6" fmla="*/ 523 w 523"/>
                  <a:gd name="T7" fmla="*/ 0 h 643"/>
                </a:gdLst>
                <a:ahLst/>
                <a:cxnLst>
                  <a:cxn ang="0">
                    <a:pos x="T0" y="T1"/>
                  </a:cxn>
                  <a:cxn ang="0">
                    <a:pos x="T2" y="T3"/>
                  </a:cxn>
                  <a:cxn ang="0">
                    <a:pos x="T4" y="T5"/>
                  </a:cxn>
                  <a:cxn ang="0">
                    <a:pos x="T6" y="T7"/>
                  </a:cxn>
                </a:cxnLst>
                <a:rect l="0" t="0" r="r" b="b"/>
                <a:pathLst>
                  <a:path w="523" h="643">
                    <a:moveTo>
                      <a:pt x="523" y="0"/>
                    </a:moveTo>
                    <a:lnTo>
                      <a:pt x="10" y="643"/>
                    </a:lnTo>
                    <a:lnTo>
                      <a:pt x="0" y="635"/>
                    </a:lnTo>
                    <a:lnTo>
                      <a:pt x="523"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16" name="Freeform 2888"/>
              <p:cNvSpPr>
                <a:spLocks/>
              </p:cNvSpPr>
              <p:nvPr/>
            </p:nvSpPr>
            <p:spPr bwMode="auto">
              <a:xfrm>
                <a:off x="3259" y="2526"/>
                <a:ext cx="30" cy="36"/>
              </a:xfrm>
              <a:custGeom>
                <a:avLst/>
                <a:gdLst>
                  <a:gd name="T0" fmla="*/ 533 w 533"/>
                  <a:gd name="T1" fmla="*/ 9 h 643"/>
                  <a:gd name="T2" fmla="*/ 523 w 533"/>
                  <a:gd name="T3" fmla="*/ 0 h 643"/>
                  <a:gd name="T4" fmla="*/ 0 w 533"/>
                  <a:gd name="T5" fmla="*/ 635 h 643"/>
                  <a:gd name="T6" fmla="*/ 10 w 533"/>
                  <a:gd name="T7" fmla="*/ 643 h 643"/>
                  <a:gd name="T8" fmla="*/ 533 w 533"/>
                  <a:gd name="T9" fmla="*/ 9 h 643"/>
                </a:gdLst>
                <a:ahLst/>
                <a:cxnLst>
                  <a:cxn ang="0">
                    <a:pos x="T0" y="T1"/>
                  </a:cxn>
                  <a:cxn ang="0">
                    <a:pos x="T2" y="T3"/>
                  </a:cxn>
                  <a:cxn ang="0">
                    <a:pos x="T4" y="T5"/>
                  </a:cxn>
                  <a:cxn ang="0">
                    <a:pos x="T6" y="T7"/>
                  </a:cxn>
                  <a:cxn ang="0">
                    <a:pos x="T8" y="T9"/>
                  </a:cxn>
                </a:cxnLst>
                <a:rect l="0" t="0" r="r" b="b"/>
                <a:pathLst>
                  <a:path w="533" h="643">
                    <a:moveTo>
                      <a:pt x="533" y="9"/>
                    </a:moveTo>
                    <a:lnTo>
                      <a:pt x="523" y="0"/>
                    </a:lnTo>
                    <a:lnTo>
                      <a:pt x="0" y="635"/>
                    </a:lnTo>
                    <a:lnTo>
                      <a:pt x="10" y="643"/>
                    </a:lnTo>
                    <a:lnTo>
                      <a:pt x="533" y="9"/>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17" name="Freeform 2889"/>
              <p:cNvSpPr>
                <a:spLocks/>
              </p:cNvSpPr>
              <p:nvPr/>
            </p:nvSpPr>
            <p:spPr bwMode="auto">
              <a:xfrm>
                <a:off x="2306" y="2649"/>
                <a:ext cx="29" cy="36"/>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18" name="Freeform 2890"/>
              <p:cNvSpPr>
                <a:spLocks/>
              </p:cNvSpPr>
              <p:nvPr/>
            </p:nvSpPr>
            <p:spPr bwMode="auto">
              <a:xfrm>
                <a:off x="2306" y="2649"/>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19" name="Freeform 2891"/>
              <p:cNvSpPr>
                <a:spLocks/>
              </p:cNvSpPr>
              <p:nvPr/>
            </p:nvSpPr>
            <p:spPr bwMode="auto">
              <a:xfrm>
                <a:off x="2306" y="2649"/>
                <a:ext cx="29" cy="36"/>
              </a:xfrm>
              <a:custGeom>
                <a:avLst/>
                <a:gdLst>
                  <a:gd name="T0" fmla="*/ 0 w 533"/>
                  <a:gd name="T1" fmla="*/ 635 h 643"/>
                  <a:gd name="T2" fmla="*/ 10 w 533"/>
                  <a:gd name="T3" fmla="*/ 643 h 643"/>
                  <a:gd name="T4" fmla="*/ 533 w 533"/>
                  <a:gd name="T5" fmla="*/ 8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8"/>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20" name="Freeform 2892"/>
              <p:cNvSpPr>
                <a:spLocks/>
              </p:cNvSpPr>
              <p:nvPr/>
            </p:nvSpPr>
            <p:spPr bwMode="auto">
              <a:xfrm>
                <a:off x="2299" y="2685"/>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21" name="Freeform 2893"/>
              <p:cNvSpPr>
                <a:spLocks/>
              </p:cNvSpPr>
              <p:nvPr/>
            </p:nvSpPr>
            <p:spPr bwMode="auto">
              <a:xfrm>
                <a:off x="2299" y="2685"/>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22" name="Freeform 2894"/>
              <p:cNvSpPr>
                <a:spLocks/>
              </p:cNvSpPr>
              <p:nvPr/>
            </p:nvSpPr>
            <p:spPr bwMode="auto">
              <a:xfrm>
                <a:off x="2299" y="2678"/>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23" name="Freeform 2895"/>
              <p:cNvSpPr>
                <a:spLocks/>
              </p:cNvSpPr>
              <p:nvPr/>
            </p:nvSpPr>
            <p:spPr bwMode="auto">
              <a:xfrm>
                <a:off x="2299" y="2678"/>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24" name="Freeform 2896"/>
              <p:cNvSpPr>
                <a:spLocks/>
              </p:cNvSpPr>
              <p:nvPr/>
            </p:nvSpPr>
            <p:spPr bwMode="auto">
              <a:xfrm>
                <a:off x="2306" y="2627"/>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25" name="Freeform 2897"/>
              <p:cNvSpPr>
                <a:spLocks/>
              </p:cNvSpPr>
              <p:nvPr/>
            </p:nvSpPr>
            <p:spPr bwMode="auto">
              <a:xfrm>
                <a:off x="2306" y="2627"/>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26" name="Freeform 2898"/>
              <p:cNvSpPr>
                <a:spLocks/>
              </p:cNvSpPr>
              <p:nvPr/>
            </p:nvSpPr>
            <p:spPr bwMode="auto">
              <a:xfrm>
                <a:off x="2306" y="2627"/>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27" name="Freeform 2899"/>
              <p:cNvSpPr>
                <a:spLocks/>
              </p:cNvSpPr>
              <p:nvPr/>
            </p:nvSpPr>
            <p:spPr bwMode="auto">
              <a:xfrm>
                <a:off x="2299" y="2663"/>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28" name="Freeform 2900"/>
              <p:cNvSpPr>
                <a:spLocks/>
              </p:cNvSpPr>
              <p:nvPr/>
            </p:nvSpPr>
            <p:spPr bwMode="auto">
              <a:xfrm>
                <a:off x="2299" y="2663"/>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29" name="Freeform 2901"/>
              <p:cNvSpPr>
                <a:spLocks/>
              </p:cNvSpPr>
              <p:nvPr/>
            </p:nvSpPr>
            <p:spPr bwMode="auto">
              <a:xfrm>
                <a:off x="2299" y="2656"/>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30" name="Freeform 2902"/>
              <p:cNvSpPr>
                <a:spLocks/>
              </p:cNvSpPr>
              <p:nvPr/>
            </p:nvSpPr>
            <p:spPr bwMode="auto">
              <a:xfrm>
                <a:off x="2299" y="2656"/>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31" name="Freeform 2903"/>
              <p:cNvSpPr>
                <a:spLocks/>
              </p:cNvSpPr>
              <p:nvPr/>
            </p:nvSpPr>
            <p:spPr bwMode="auto">
              <a:xfrm>
                <a:off x="2306" y="2605"/>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32" name="Freeform 2904"/>
              <p:cNvSpPr>
                <a:spLocks/>
              </p:cNvSpPr>
              <p:nvPr/>
            </p:nvSpPr>
            <p:spPr bwMode="auto">
              <a:xfrm>
                <a:off x="2306" y="2605"/>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33" name="Freeform 2905"/>
              <p:cNvSpPr>
                <a:spLocks/>
              </p:cNvSpPr>
              <p:nvPr/>
            </p:nvSpPr>
            <p:spPr bwMode="auto">
              <a:xfrm>
                <a:off x="2306" y="2605"/>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34" name="Freeform 2906"/>
              <p:cNvSpPr>
                <a:spLocks/>
              </p:cNvSpPr>
              <p:nvPr/>
            </p:nvSpPr>
            <p:spPr bwMode="auto">
              <a:xfrm>
                <a:off x="2299" y="2641"/>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35" name="Freeform 2907"/>
              <p:cNvSpPr>
                <a:spLocks/>
              </p:cNvSpPr>
              <p:nvPr/>
            </p:nvSpPr>
            <p:spPr bwMode="auto">
              <a:xfrm>
                <a:off x="2299" y="2641"/>
                <a:ext cx="14" cy="9"/>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36" name="Freeform 2908"/>
              <p:cNvSpPr>
                <a:spLocks/>
              </p:cNvSpPr>
              <p:nvPr/>
            </p:nvSpPr>
            <p:spPr bwMode="auto">
              <a:xfrm>
                <a:off x="2299" y="2634"/>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37" name="Freeform 2909"/>
              <p:cNvSpPr>
                <a:spLocks/>
              </p:cNvSpPr>
              <p:nvPr/>
            </p:nvSpPr>
            <p:spPr bwMode="auto">
              <a:xfrm>
                <a:off x="2299" y="2634"/>
                <a:ext cx="7" cy="16"/>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38" name="Freeform 2910"/>
              <p:cNvSpPr>
                <a:spLocks/>
              </p:cNvSpPr>
              <p:nvPr/>
            </p:nvSpPr>
            <p:spPr bwMode="auto">
              <a:xfrm>
                <a:off x="2306" y="2583"/>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39" name="Freeform 2911"/>
              <p:cNvSpPr>
                <a:spLocks/>
              </p:cNvSpPr>
              <p:nvPr/>
            </p:nvSpPr>
            <p:spPr bwMode="auto">
              <a:xfrm>
                <a:off x="2306" y="2583"/>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40" name="Freeform 2912"/>
              <p:cNvSpPr>
                <a:spLocks/>
              </p:cNvSpPr>
              <p:nvPr/>
            </p:nvSpPr>
            <p:spPr bwMode="auto">
              <a:xfrm>
                <a:off x="2306" y="2583"/>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41" name="Freeform 2913"/>
              <p:cNvSpPr>
                <a:spLocks/>
              </p:cNvSpPr>
              <p:nvPr/>
            </p:nvSpPr>
            <p:spPr bwMode="auto">
              <a:xfrm>
                <a:off x="2299" y="261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42" name="Freeform 2914"/>
              <p:cNvSpPr>
                <a:spLocks/>
              </p:cNvSpPr>
              <p:nvPr/>
            </p:nvSpPr>
            <p:spPr bwMode="auto">
              <a:xfrm>
                <a:off x="2299" y="261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43" name="Freeform 2915"/>
              <p:cNvSpPr>
                <a:spLocks/>
              </p:cNvSpPr>
              <p:nvPr/>
            </p:nvSpPr>
            <p:spPr bwMode="auto">
              <a:xfrm>
                <a:off x="2299" y="2612"/>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44" name="Freeform 2916"/>
              <p:cNvSpPr>
                <a:spLocks/>
              </p:cNvSpPr>
              <p:nvPr/>
            </p:nvSpPr>
            <p:spPr bwMode="auto">
              <a:xfrm>
                <a:off x="2299" y="2612"/>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45" name="Freeform 2917"/>
              <p:cNvSpPr>
                <a:spLocks/>
              </p:cNvSpPr>
              <p:nvPr/>
            </p:nvSpPr>
            <p:spPr bwMode="auto">
              <a:xfrm>
                <a:off x="2306" y="2561"/>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46" name="Freeform 2918"/>
              <p:cNvSpPr>
                <a:spLocks/>
              </p:cNvSpPr>
              <p:nvPr/>
            </p:nvSpPr>
            <p:spPr bwMode="auto">
              <a:xfrm>
                <a:off x="2306" y="2561"/>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47" name="Freeform 2919"/>
              <p:cNvSpPr>
                <a:spLocks/>
              </p:cNvSpPr>
              <p:nvPr/>
            </p:nvSpPr>
            <p:spPr bwMode="auto">
              <a:xfrm>
                <a:off x="2306" y="2561"/>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48" name="Freeform 2920"/>
              <p:cNvSpPr>
                <a:spLocks/>
              </p:cNvSpPr>
              <p:nvPr/>
            </p:nvSpPr>
            <p:spPr bwMode="auto">
              <a:xfrm>
                <a:off x="2299" y="259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49" name="Freeform 2921"/>
              <p:cNvSpPr>
                <a:spLocks/>
              </p:cNvSpPr>
              <p:nvPr/>
            </p:nvSpPr>
            <p:spPr bwMode="auto">
              <a:xfrm>
                <a:off x="2299" y="259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50" name="Freeform 2922"/>
              <p:cNvSpPr>
                <a:spLocks/>
              </p:cNvSpPr>
              <p:nvPr/>
            </p:nvSpPr>
            <p:spPr bwMode="auto">
              <a:xfrm>
                <a:off x="2299" y="2590"/>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51" name="Freeform 2923"/>
              <p:cNvSpPr>
                <a:spLocks/>
              </p:cNvSpPr>
              <p:nvPr/>
            </p:nvSpPr>
            <p:spPr bwMode="auto">
              <a:xfrm>
                <a:off x="2299" y="2590"/>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52" name="Freeform 2924"/>
              <p:cNvSpPr>
                <a:spLocks/>
              </p:cNvSpPr>
              <p:nvPr/>
            </p:nvSpPr>
            <p:spPr bwMode="auto">
              <a:xfrm>
                <a:off x="2306" y="2539"/>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53" name="Freeform 2925"/>
              <p:cNvSpPr>
                <a:spLocks/>
              </p:cNvSpPr>
              <p:nvPr/>
            </p:nvSpPr>
            <p:spPr bwMode="auto">
              <a:xfrm>
                <a:off x="2306" y="2539"/>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54" name="Freeform 2926"/>
              <p:cNvSpPr>
                <a:spLocks/>
              </p:cNvSpPr>
              <p:nvPr/>
            </p:nvSpPr>
            <p:spPr bwMode="auto">
              <a:xfrm>
                <a:off x="2306" y="2539"/>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55" name="Freeform 2927"/>
              <p:cNvSpPr>
                <a:spLocks/>
              </p:cNvSpPr>
              <p:nvPr/>
            </p:nvSpPr>
            <p:spPr bwMode="auto">
              <a:xfrm>
                <a:off x="2299" y="257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56" name="Freeform 2928"/>
              <p:cNvSpPr>
                <a:spLocks/>
              </p:cNvSpPr>
              <p:nvPr/>
            </p:nvSpPr>
            <p:spPr bwMode="auto">
              <a:xfrm>
                <a:off x="2299" y="257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57" name="Freeform 2929"/>
              <p:cNvSpPr>
                <a:spLocks/>
              </p:cNvSpPr>
              <p:nvPr/>
            </p:nvSpPr>
            <p:spPr bwMode="auto">
              <a:xfrm>
                <a:off x="2299" y="2568"/>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58" name="Freeform 2930"/>
              <p:cNvSpPr>
                <a:spLocks/>
              </p:cNvSpPr>
              <p:nvPr/>
            </p:nvSpPr>
            <p:spPr bwMode="auto">
              <a:xfrm>
                <a:off x="2299" y="2568"/>
                <a:ext cx="7" cy="1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59" name="Freeform 2931"/>
              <p:cNvSpPr>
                <a:spLocks/>
              </p:cNvSpPr>
              <p:nvPr/>
            </p:nvSpPr>
            <p:spPr bwMode="auto">
              <a:xfrm>
                <a:off x="2306" y="2517"/>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60" name="Freeform 2932"/>
              <p:cNvSpPr>
                <a:spLocks/>
              </p:cNvSpPr>
              <p:nvPr/>
            </p:nvSpPr>
            <p:spPr bwMode="auto">
              <a:xfrm>
                <a:off x="2306" y="2517"/>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61" name="Freeform 2933"/>
              <p:cNvSpPr>
                <a:spLocks/>
              </p:cNvSpPr>
              <p:nvPr/>
            </p:nvSpPr>
            <p:spPr bwMode="auto">
              <a:xfrm>
                <a:off x="2306" y="2517"/>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62" name="Freeform 2934"/>
              <p:cNvSpPr>
                <a:spLocks/>
              </p:cNvSpPr>
              <p:nvPr/>
            </p:nvSpPr>
            <p:spPr bwMode="auto">
              <a:xfrm>
                <a:off x="2299" y="255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63" name="Freeform 2935"/>
              <p:cNvSpPr>
                <a:spLocks/>
              </p:cNvSpPr>
              <p:nvPr/>
            </p:nvSpPr>
            <p:spPr bwMode="auto">
              <a:xfrm>
                <a:off x="2299" y="255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64" name="Freeform 2936"/>
              <p:cNvSpPr>
                <a:spLocks/>
              </p:cNvSpPr>
              <p:nvPr/>
            </p:nvSpPr>
            <p:spPr bwMode="auto">
              <a:xfrm>
                <a:off x="2299" y="2547"/>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65" name="Freeform 2937"/>
              <p:cNvSpPr>
                <a:spLocks/>
              </p:cNvSpPr>
              <p:nvPr/>
            </p:nvSpPr>
            <p:spPr bwMode="auto">
              <a:xfrm>
                <a:off x="2299" y="2547"/>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66" name="Freeform 2938"/>
              <p:cNvSpPr>
                <a:spLocks/>
              </p:cNvSpPr>
              <p:nvPr/>
            </p:nvSpPr>
            <p:spPr bwMode="auto">
              <a:xfrm>
                <a:off x="2306" y="2495"/>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67" name="Freeform 2939"/>
              <p:cNvSpPr>
                <a:spLocks/>
              </p:cNvSpPr>
              <p:nvPr/>
            </p:nvSpPr>
            <p:spPr bwMode="auto">
              <a:xfrm>
                <a:off x="2306" y="2495"/>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68" name="Freeform 2940"/>
              <p:cNvSpPr>
                <a:spLocks/>
              </p:cNvSpPr>
              <p:nvPr/>
            </p:nvSpPr>
            <p:spPr bwMode="auto">
              <a:xfrm>
                <a:off x="2306" y="2495"/>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69" name="Freeform 2941"/>
              <p:cNvSpPr>
                <a:spLocks/>
              </p:cNvSpPr>
              <p:nvPr/>
            </p:nvSpPr>
            <p:spPr bwMode="auto">
              <a:xfrm>
                <a:off x="2299" y="253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70" name="Freeform 2942"/>
              <p:cNvSpPr>
                <a:spLocks/>
              </p:cNvSpPr>
              <p:nvPr/>
            </p:nvSpPr>
            <p:spPr bwMode="auto">
              <a:xfrm>
                <a:off x="2299" y="253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71" name="Freeform 2943"/>
              <p:cNvSpPr>
                <a:spLocks/>
              </p:cNvSpPr>
              <p:nvPr/>
            </p:nvSpPr>
            <p:spPr bwMode="auto">
              <a:xfrm>
                <a:off x="2299" y="2525"/>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72" name="Freeform 2944"/>
              <p:cNvSpPr>
                <a:spLocks/>
              </p:cNvSpPr>
              <p:nvPr/>
            </p:nvSpPr>
            <p:spPr bwMode="auto">
              <a:xfrm>
                <a:off x="2299" y="2525"/>
                <a:ext cx="7" cy="15"/>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73" name="Freeform 2945"/>
              <p:cNvSpPr>
                <a:spLocks/>
              </p:cNvSpPr>
              <p:nvPr/>
            </p:nvSpPr>
            <p:spPr bwMode="auto">
              <a:xfrm>
                <a:off x="2306" y="2473"/>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74" name="Freeform 2946"/>
              <p:cNvSpPr>
                <a:spLocks/>
              </p:cNvSpPr>
              <p:nvPr/>
            </p:nvSpPr>
            <p:spPr bwMode="auto">
              <a:xfrm>
                <a:off x="2306" y="2473"/>
                <a:ext cx="29" cy="36"/>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75" name="Freeform 2947"/>
              <p:cNvSpPr>
                <a:spLocks/>
              </p:cNvSpPr>
              <p:nvPr/>
            </p:nvSpPr>
            <p:spPr bwMode="auto">
              <a:xfrm>
                <a:off x="2306" y="2473"/>
                <a:ext cx="29" cy="36"/>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76" name="Freeform 2948"/>
              <p:cNvSpPr>
                <a:spLocks/>
              </p:cNvSpPr>
              <p:nvPr/>
            </p:nvSpPr>
            <p:spPr bwMode="auto">
              <a:xfrm>
                <a:off x="2299" y="2509"/>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77" name="Freeform 2949"/>
              <p:cNvSpPr>
                <a:spLocks/>
              </p:cNvSpPr>
              <p:nvPr/>
            </p:nvSpPr>
            <p:spPr bwMode="auto">
              <a:xfrm>
                <a:off x="2299" y="2509"/>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78" name="Freeform 2950"/>
              <p:cNvSpPr>
                <a:spLocks/>
              </p:cNvSpPr>
              <p:nvPr/>
            </p:nvSpPr>
            <p:spPr bwMode="auto">
              <a:xfrm>
                <a:off x="2299" y="2503"/>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79" name="Freeform 2951"/>
              <p:cNvSpPr>
                <a:spLocks/>
              </p:cNvSpPr>
              <p:nvPr/>
            </p:nvSpPr>
            <p:spPr bwMode="auto">
              <a:xfrm>
                <a:off x="2299" y="2503"/>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80" name="Freeform 2952"/>
              <p:cNvSpPr>
                <a:spLocks/>
              </p:cNvSpPr>
              <p:nvPr/>
            </p:nvSpPr>
            <p:spPr bwMode="auto">
              <a:xfrm>
                <a:off x="2306" y="2452"/>
                <a:ext cx="29"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81" name="Freeform 2953"/>
              <p:cNvSpPr>
                <a:spLocks/>
              </p:cNvSpPr>
              <p:nvPr/>
            </p:nvSpPr>
            <p:spPr bwMode="auto">
              <a:xfrm>
                <a:off x="2306" y="2452"/>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82" name="Freeform 2954"/>
              <p:cNvSpPr>
                <a:spLocks/>
              </p:cNvSpPr>
              <p:nvPr/>
            </p:nvSpPr>
            <p:spPr bwMode="auto">
              <a:xfrm>
                <a:off x="2306" y="2452"/>
                <a:ext cx="29"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83" name="Freeform 2955"/>
              <p:cNvSpPr>
                <a:spLocks/>
              </p:cNvSpPr>
              <p:nvPr/>
            </p:nvSpPr>
            <p:spPr bwMode="auto">
              <a:xfrm>
                <a:off x="2299" y="2487"/>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84" name="Freeform 2956"/>
              <p:cNvSpPr>
                <a:spLocks/>
              </p:cNvSpPr>
              <p:nvPr/>
            </p:nvSpPr>
            <p:spPr bwMode="auto">
              <a:xfrm>
                <a:off x="2299" y="2487"/>
                <a:ext cx="14" cy="9"/>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85" name="Freeform 2957"/>
              <p:cNvSpPr>
                <a:spLocks/>
              </p:cNvSpPr>
              <p:nvPr/>
            </p:nvSpPr>
            <p:spPr bwMode="auto">
              <a:xfrm>
                <a:off x="2299" y="2481"/>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86" name="Freeform 2958"/>
              <p:cNvSpPr>
                <a:spLocks/>
              </p:cNvSpPr>
              <p:nvPr/>
            </p:nvSpPr>
            <p:spPr bwMode="auto">
              <a:xfrm>
                <a:off x="2299" y="2481"/>
                <a:ext cx="7" cy="15"/>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87" name="Freeform 2959"/>
              <p:cNvSpPr>
                <a:spLocks/>
              </p:cNvSpPr>
              <p:nvPr/>
            </p:nvSpPr>
            <p:spPr bwMode="auto">
              <a:xfrm>
                <a:off x="2306" y="2430"/>
                <a:ext cx="29" cy="35"/>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88" name="Freeform 2960"/>
              <p:cNvSpPr>
                <a:spLocks/>
              </p:cNvSpPr>
              <p:nvPr/>
            </p:nvSpPr>
            <p:spPr bwMode="auto">
              <a:xfrm>
                <a:off x="2306" y="2430"/>
                <a:ext cx="29" cy="35"/>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89" name="Freeform 2961"/>
              <p:cNvSpPr>
                <a:spLocks/>
              </p:cNvSpPr>
              <p:nvPr/>
            </p:nvSpPr>
            <p:spPr bwMode="auto">
              <a:xfrm>
                <a:off x="2306" y="2430"/>
                <a:ext cx="29" cy="35"/>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90" name="Freeform 2962"/>
              <p:cNvSpPr>
                <a:spLocks/>
              </p:cNvSpPr>
              <p:nvPr/>
            </p:nvSpPr>
            <p:spPr bwMode="auto">
              <a:xfrm>
                <a:off x="2299" y="246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91" name="Freeform 2963"/>
              <p:cNvSpPr>
                <a:spLocks/>
              </p:cNvSpPr>
              <p:nvPr/>
            </p:nvSpPr>
            <p:spPr bwMode="auto">
              <a:xfrm>
                <a:off x="2299" y="2465"/>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92" name="Freeform 2964"/>
              <p:cNvSpPr>
                <a:spLocks/>
              </p:cNvSpPr>
              <p:nvPr/>
            </p:nvSpPr>
            <p:spPr bwMode="auto">
              <a:xfrm>
                <a:off x="2299" y="2459"/>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93" name="Freeform 2965"/>
              <p:cNvSpPr>
                <a:spLocks/>
              </p:cNvSpPr>
              <p:nvPr/>
            </p:nvSpPr>
            <p:spPr bwMode="auto">
              <a:xfrm>
                <a:off x="2299" y="2459"/>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94" name="Freeform 2966"/>
              <p:cNvSpPr>
                <a:spLocks/>
              </p:cNvSpPr>
              <p:nvPr/>
            </p:nvSpPr>
            <p:spPr bwMode="auto">
              <a:xfrm>
                <a:off x="2306" y="2408"/>
                <a:ext cx="29"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95" name="Freeform 2967"/>
              <p:cNvSpPr>
                <a:spLocks/>
              </p:cNvSpPr>
              <p:nvPr/>
            </p:nvSpPr>
            <p:spPr bwMode="auto">
              <a:xfrm>
                <a:off x="2306" y="2408"/>
                <a:ext cx="29" cy="35"/>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96" name="Freeform 2968"/>
              <p:cNvSpPr>
                <a:spLocks/>
              </p:cNvSpPr>
              <p:nvPr/>
            </p:nvSpPr>
            <p:spPr bwMode="auto">
              <a:xfrm>
                <a:off x="2306" y="2408"/>
                <a:ext cx="29" cy="35"/>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97" name="Freeform 2969"/>
              <p:cNvSpPr>
                <a:spLocks/>
              </p:cNvSpPr>
              <p:nvPr/>
            </p:nvSpPr>
            <p:spPr bwMode="auto">
              <a:xfrm>
                <a:off x="2299" y="244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298" name="Freeform 2970"/>
              <p:cNvSpPr>
                <a:spLocks/>
              </p:cNvSpPr>
              <p:nvPr/>
            </p:nvSpPr>
            <p:spPr bwMode="auto">
              <a:xfrm>
                <a:off x="2299" y="2443"/>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299" name="Freeform 2971"/>
              <p:cNvSpPr>
                <a:spLocks/>
              </p:cNvSpPr>
              <p:nvPr/>
            </p:nvSpPr>
            <p:spPr bwMode="auto">
              <a:xfrm>
                <a:off x="2299" y="2437"/>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00" name="Freeform 2972"/>
              <p:cNvSpPr>
                <a:spLocks/>
              </p:cNvSpPr>
              <p:nvPr/>
            </p:nvSpPr>
            <p:spPr bwMode="auto">
              <a:xfrm>
                <a:off x="2299" y="2437"/>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01" name="Freeform 2973"/>
              <p:cNvSpPr>
                <a:spLocks/>
              </p:cNvSpPr>
              <p:nvPr/>
            </p:nvSpPr>
            <p:spPr bwMode="auto">
              <a:xfrm>
                <a:off x="2306" y="2386"/>
                <a:ext cx="29" cy="35"/>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02" name="Freeform 2974"/>
              <p:cNvSpPr>
                <a:spLocks/>
              </p:cNvSpPr>
              <p:nvPr/>
            </p:nvSpPr>
            <p:spPr bwMode="auto">
              <a:xfrm>
                <a:off x="2306" y="2386"/>
                <a:ext cx="29" cy="35"/>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03" name="Freeform 2975"/>
              <p:cNvSpPr>
                <a:spLocks/>
              </p:cNvSpPr>
              <p:nvPr/>
            </p:nvSpPr>
            <p:spPr bwMode="auto">
              <a:xfrm>
                <a:off x="2306" y="2386"/>
                <a:ext cx="29" cy="35"/>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04" name="Freeform 2976"/>
              <p:cNvSpPr>
                <a:spLocks/>
              </p:cNvSpPr>
              <p:nvPr/>
            </p:nvSpPr>
            <p:spPr bwMode="auto">
              <a:xfrm>
                <a:off x="2299" y="242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05" name="Freeform 2977"/>
              <p:cNvSpPr>
                <a:spLocks/>
              </p:cNvSpPr>
              <p:nvPr/>
            </p:nvSpPr>
            <p:spPr bwMode="auto">
              <a:xfrm>
                <a:off x="2299" y="242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06" name="Freeform 2978"/>
              <p:cNvSpPr>
                <a:spLocks/>
              </p:cNvSpPr>
              <p:nvPr/>
            </p:nvSpPr>
            <p:spPr bwMode="auto">
              <a:xfrm>
                <a:off x="2299" y="241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07" name="Freeform 2979"/>
              <p:cNvSpPr>
                <a:spLocks/>
              </p:cNvSpPr>
              <p:nvPr/>
            </p:nvSpPr>
            <p:spPr bwMode="auto">
              <a:xfrm>
                <a:off x="2299" y="241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08" name="Freeform 2980"/>
              <p:cNvSpPr>
                <a:spLocks/>
              </p:cNvSpPr>
              <p:nvPr/>
            </p:nvSpPr>
            <p:spPr bwMode="auto">
              <a:xfrm>
                <a:off x="2306" y="2364"/>
                <a:ext cx="29" cy="35"/>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09" name="Freeform 2981"/>
              <p:cNvSpPr>
                <a:spLocks/>
              </p:cNvSpPr>
              <p:nvPr/>
            </p:nvSpPr>
            <p:spPr bwMode="auto">
              <a:xfrm>
                <a:off x="2306" y="2364"/>
                <a:ext cx="29" cy="35"/>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10" name="Freeform 2982"/>
              <p:cNvSpPr>
                <a:spLocks/>
              </p:cNvSpPr>
              <p:nvPr/>
            </p:nvSpPr>
            <p:spPr bwMode="auto">
              <a:xfrm>
                <a:off x="2306" y="2364"/>
                <a:ext cx="29" cy="35"/>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11" name="Freeform 2983"/>
              <p:cNvSpPr>
                <a:spLocks/>
              </p:cNvSpPr>
              <p:nvPr/>
            </p:nvSpPr>
            <p:spPr bwMode="auto">
              <a:xfrm>
                <a:off x="2299" y="239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12" name="Freeform 2984"/>
              <p:cNvSpPr>
                <a:spLocks/>
              </p:cNvSpPr>
              <p:nvPr/>
            </p:nvSpPr>
            <p:spPr bwMode="auto">
              <a:xfrm>
                <a:off x="2299" y="2399"/>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13" name="Freeform 2985"/>
              <p:cNvSpPr>
                <a:spLocks/>
              </p:cNvSpPr>
              <p:nvPr/>
            </p:nvSpPr>
            <p:spPr bwMode="auto">
              <a:xfrm>
                <a:off x="2299" y="2393"/>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14" name="Freeform 2986"/>
              <p:cNvSpPr>
                <a:spLocks/>
              </p:cNvSpPr>
              <p:nvPr/>
            </p:nvSpPr>
            <p:spPr bwMode="auto">
              <a:xfrm>
                <a:off x="2299" y="2393"/>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15" name="Freeform 2987"/>
              <p:cNvSpPr>
                <a:spLocks/>
              </p:cNvSpPr>
              <p:nvPr/>
            </p:nvSpPr>
            <p:spPr bwMode="auto">
              <a:xfrm>
                <a:off x="2306" y="2342"/>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16" name="Freeform 2988"/>
              <p:cNvSpPr>
                <a:spLocks/>
              </p:cNvSpPr>
              <p:nvPr/>
            </p:nvSpPr>
            <p:spPr bwMode="auto">
              <a:xfrm>
                <a:off x="2306" y="2342"/>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17" name="Freeform 2989"/>
              <p:cNvSpPr>
                <a:spLocks/>
              </p:cNvSpPr>
              <p:nvPr/>
            </p:nvSpPr>
            <p:spPr bwMode="auto">
              <a:xfrm>
                <a:off x="2306" y="2342"/>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18" name="Freeform 2990"/>
              <p:cNvSpPr>
                <a:spLocks/>
              </p:cNvSpPr>
              <p:nvPr/>
            </p:nvSpPr>
            <p:spPr bwMode="auto">
              <a:xfrm>
                <a:off x="2299" y="237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19" name="Freeform 2991"/>
              <p:cNvSpPr>
                <a:spLocks/>
              </p:cNvSpPr>
              <p:nvPr/>
            </p:nvSpPr>
            <p:spPr bwMode="auto">
              <a:xfrm>
                <a:off x="2299" y="2377"/>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20" name="Freeform 2992"/>
              <p:cNvSpPr>
                <a:spLocks/>
              </p:cNvSpPr>
              <p:nvPr/>
            </p:nvSpPr>
            <p:spPr bwMode="auto">
              <a:xfrm>
                <a:off x="2299"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21" name="Freeform 2993"/>
              <p:cNvSpPr>
                <a:spLocks/>
              </p:cNvSpPr>
              <p:nvPr/>
            </p:nvSpPr>
            <p:spPr bwMode="auto">
              <a:xfrm>
                <a:off x="2299" y="2371"/>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22" name="Freeform 2994"/>
              <p:cNvSpPr>
                <a:spLocks/>
              </p:cNvSpPr>
              <p:nvPr/>
            </p:nvSpPr>
            <p:spPr bwMode="auto">
              <a:xfrm>
                <a:off x="2306" y="2320"/>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23" name="Freeform 2995"/>
              <p:cNvSpPr>
                <a:spLocks/>
              </p:cNvSpPr>
              <p:nvPr/>
            </p:nvSpPr>
            <p:spPr bwMode="auto">
              <a:xfrm>
                <a:off x="2306" y="2320"/>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24" name="Freeform 2996"/>
              <p:cNvSpPr>
                <a:spLocks/>
              </p:cNvSpPr>
              <p:nvPr/>
            </p:nvSpPr>
            <p:spPr bwMode="auto">
              <a:xfrm>
                <a:off x="2306" y="2320"/>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25" name="Freeform 2997"/>
              <p:cNvSpPr>
                <a:spLocks/>
              </p:cNvSpPr>
              <p:nvPr/>
            </p:nvSpPr>
            <p:spPr bwMode="auto">
              <a:xfrm>
                <a:off x="2299" y="2355"/>
                <a:ext cx="14" cy="9"/>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26" name="Freeform 2998"/>
              <p:cNvSpPr>
                <a:spLocks/>
              </p:cNvSpPr>
              <p:nvPr/>
            </p:nvSpPr>
            <p:spPr bwMode="auto">
              <a:xfrm>
                <a:off x="2299" y="2355"/>
                <a:ext cx="14" cy="9"/>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27" name="Freeform 2999"/>
              <p:cNvSpPr>
                <a:spLocks/>
              </p:cNvSpPr>
              <p:nvPr/>
            </p:nvSpPr>
            <p:spPr bwMode="auto">
              <a:xfrm>
                <a:off x="2299"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28" name="Freeform 3000"/>
              <p:cNvSpPr>
                <a:spLocks/>
              </p:cNvSpPr>
              <p:nvPr/>
            </p:nvSpPr>
            <p:spPr bwMode="auto">
              <a:xfrm>
                <a:off x="2299" y="2349"/>
                <a:ext cx="7" cy="15"/>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29" name="Freeform 3001"/>
              <p:cNvSpPr>
                <a:spLocks/>
              </p:cNvSpPr>
              <p:nvPr/>
            </p:nvSpPr>
            <p:spPr bwMode="auto">
              <a:xfrm>
                <a:off x="2306" y="2298"/>
                <a:ext cx="29" cy="36"/>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30" name="Freeform 3002"/>
              <p:cNvSpPr>
                <a:spLocks/>
              </p:cNvSpPr>
              <p:nvPr/>
            </p:nvSpPr>
            <p:spPr bwMode="auto">
              <a:xfrm>
                <a:off x="2306" y="2298"/>
                <a:ext cx="29" cy="36"/>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31" name="Freeform 3003"/>
              <p:cNvSpPr>
                <a:spLocks/>
              </p:cNvSpPr>
              <p:nvPr/>
            </p:nvSpPr>
            <p:spPr bwMode="auto">
              <a:xfrm>
                <a:off x="2306" y="2298"/>
                <a:ext cx="29" cy="36"/>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32" name="Freeform 3004"/>
              <p:cNvSpPr>
                <a:spLocks/>
              </p:cNvSpPr>
              <p:nvPr/>
            </p:nvSpPr>
            <p:spPr bwMode="auto">
              <a:xfrm>
                <a:off x="2299" y="2333"/>
                <a:ext cx="14" cy="9"/>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33" name="Freeform 3005"/>
              <p:cNvSpPr>
                <a:spLocks/>
              </p:cNvSpPr>
              <p:nvPr/>
            </p:nvSpPr>
            <p:spPr bwMode="auto">
              <a:xfrm>
                <a:off x="2299" y="2333"/>
                <a:ext cx="14" cy="9"/>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34" name="Freeform 3006"/>
              <p:cNvSpPr>
                <a:spLocks/>
              </p:cNvSpPr>
              <p:nvPr/>
            </p:nvSpPr>
            <p:spPr bwMode="auto">
              <a:xfrm>
                <a:off x="2299"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35" name="Freeform 3007"/>
              <p:cNvSpPr>
                <a:spLocks/>
              </p:cNvSpPr>
              <p:nvPr/>
            </p:nvSpPr>
            <p:spPr bwMode="auto">
              <a:xfrm>
                <a:off x="2299" y="2327"/>
                <a:ext cx="7" cy="15"/>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36" name="Freeform 3008"/>
              <p:cNvSpPr>
                <a:spLocks/>
              </p:cNvSpPr>
              <p:nvPr/>
            </p:nvSpPr>
            <p:spPr bwMode="auto">
              <a:xfrm>
                <a:off x="2306" y="2276"/>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37" name="Freeform 3009"/>
              <p:cNvSpPr>
                <a:spLocks/>
              </p:cNvSpPr>
              <p:nvPr/>
            </p:nvSpPr>
            <p:spPr bwMode="auto">
              <a:xfrm>
                <a:off x="2306" y="2276"/>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38" name="Freeform 3010"/>
              <p:cNvSpPr>
                <a:spLocks/>
              </p:cNvSpPr>
              <p:nvPr/>
            </p:nvSpPr>
            <p:spPr bwMode="auto">
              <a:xfrm>
                <a:off x="2306" y="2276"/>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39" name="Freeform 3011"/>
              <p:cNvSpPr>
                <a:spLocks/>
              </p:cNvSpPr>
              <p:nvPr/>
            </p:nvSpPr>
            <p:spPr bwMode="auto">
              <a:xfrm>
                <a:off x="2299" y="231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40" name="Freeform 3012"/>
              <p:cNvSpPr>
                <a:spLocks/>
              </p:cNvSpPr>
              <p:nvPr/>
            </p:nvSpPr>
            <p:spPr bwMode="auto">
              <a:xfrm>
                <a:off x="2299" y="2311"/>
                <a:ext cx="14" cy="9"/>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41" name="Freeform 3013"/>
              <p:cNvSpPr>
                <a:spLocks/>
              </p:cNvSpPr>
              <p:nvPr/>
            </p:nvSpPr>
            <p:spPr bwMode="auto">
              <a:xfrm>
                <a:off x="2299"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42" name="Freeform 3014"/>
              <p:cNvSpPr>
                <a:spLocks/>
              </p:cNvSpPr>
              <p:nvPr/>
            </p:nvSpPr>
            <p:spPr bwMode="auto">
              <a:xfrm>
                <a:off x="2299" y="2305"/>
                <a:ext cx="7" cy="15"/>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43" name="Freeform 3015"/>
              <p:cNvSpPr>
                <a:spLocks/>
              </p:cNvSpPr>
              <p:nvPr/>
            </p:nvSpPr>
            <p:spPr bwMode="auto">
              <a:xfrm>
                <a:off x="2306" y="2254"/>
                <a:ext cx="29" cy="36"/>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44" name="Freeform 3016"/>
              <p:cNvSpPr>
                <a:spLocks/>
              </p:cNvSpPr>
              <p:nvPr/>
            </p:nvSpPr>
            <p:spPr bwMode="auto">
              <a:xfrm>
                <a:off x="2306" y="2254"/>
                <a:ext cx="29" cy="36"/>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45" name="Freeform 3017"/>
              <p:cNvSpPr>
                <a:spLocks/>
              </p:cNvSpPr>
              <p:nvPr/>
            </p:nvSpPr>
            <p:spPr bwMode="auto">
              <a:xfrm>
                <a:off x="2306" y="2254"/>
                <a:ext cx="29" cy="36"/>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46" name="Freeform 3018"/>
              <p:cNvSpPr>
                <a:spLocks/>
              </p:cNvSpPr>
              <p:nvPr/>
            </p:nvSpPr>
            <p:spPr bwMode="auto">
              <a:xfrm>
                <a:off x="2299" y="2289"/>
                <a:ext cx="14" cy="1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47" name="Freeform 3019"/>
              <p:cNvSpPr>
                <a:spLocks/>
              </p:cNvSpPr>
              <p:nvPr/>
            </p:nvSpPr>
            <p:spPr bwMode="auto">
              <a:xfrm>
                <a:off x="2299" y="2289"/>
                <a:ext cx="14" cy="10"/>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48" name="Freeform 3020"/>
              <p:cNvSpPr>
                <a:spLocks/>
              </p:cNvSpPr>
              <p:nvPr/>
            </p:nvSpPr>
            <p:spPr bwMode="auto">
              <a:xfrm>
                <a:off x="2299"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49" name="Freeform 3021"/>
              <p:cNvSpPr>
                <a:spLocks/>
              </p:cNvSpPr>
              <p:nvPr/>
            </p:nvSpPr>
            <p:spPr bwMode="auto">
              <a:xfrm>
                <a:off x="2299" y="2283"/>
                <a:ext cx="7" cy="1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42350" name="Freeform 3022"/>
            <p:cNvSpPr>
              <a:spLocks/>
            </p:cNvSpPr>
            <p:nvPr/>
          </p:nvSpPr>
          <p:spPr bwMode="auto">
            <a:xfrm>
              <a:off x="1419" y="1566"/>
              <a:ext cx="25"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51" name="Freeform 3023"/>
            <p:cNvSpPr>
              <a:spLocks/>
            </p:cNvSpPr>
            <p:nvPr/>
          </p:nvSpPr>
          <p:spPr bwMode="auto">
            <a:xfrm>
              <a:off x="1419" y="1566"/>
              <a:ext cx="25"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52" name="Freeform 3024"/>
            <p:cNvSpPr>
              <a:spLocks/>
            </p:cNvSpPr>
            <p:nvPr/>
          </p:nvSpPr>
          <p:spPr bwMode="auto">
            <a:xfrm>
              <a:off x="1419" y="1588"/>
              <a:ext cx="49"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53" name="Freeform 3025"/>
            <p:cNvSpPr>
              <a:spLocks/>
            </p:cNvSpPr>
            <p:nvPr/>
          </p:nvSpPr>
          <p:spPr bwMode="auto">
            <a:xfrm>
              <a:off x="1419" y="1588"/>
              <a:ext cx="49"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54" name="Freeform 3026"/>
            <p:cNvSpPr>
              <a:spLocks/>
            </p:cNvSpPr>
            <p:nvPr/>
          </p:nvSpPr>
          <p:spPr bwMode="auto">
            <a:xfrm>
              <a:off x="1444" y="1476"/>
              <a:ext cx="100"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55" name="Freeform 3027"/>
            <p:cNvSpPr>
              <a:spLocks/>
            </p:cNvSpPr>
            <p:nvPr/>
          </p:nvSpPr>
          <p:spPr bwMode="auto">
            <a:xfrm>
              <a:off x="1444" y="1476"/>
              <a:ext cx="100"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56" name="Freeform 3028"/>
            <p:cNvSpPr>
              <a:spLocks/>
            </p:cNvSpPr>
            <p:nvPr/>
          </p:nvSpPr>
          <p:spPr bwMode="auto">
            <a:xfrm>
              <a:off x="1444" y="1476"/>
              <a:ext cx="100"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57" name="Freeform 3029"/>
            <p:cNvSpPr>
              <a:spLocks/>
            </p:cNvSpPr>
            <p:nvPr/>
          </p:nvSpPr>
          <p:spPr bwMode="auto">
            <a:xfrm>
              <a:off x="1419" y="1498"/>
              <a:ext cx="25"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58" name="Freeform 3030"/>
            <p:cNvSpPr>
              <a:spLocks/>
            </p:cNvSpPr>
            <p:nvPr/>
          </p:nvSpPr>
          <p:spPr bwMode="auto">
            <a:xfrm>
              <a:off x="1419" y="1498"/>
              <a:ext cx="25"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59" name="Freeform 3031"/>
            <p:cNvSpPr>
              <a:spLocks/>
            </p:cNvSpPr>
            <p:nvPr/>
          </p:nvSpPr>
          <p:spPr bwMode="auto">
            <a:xfrm>
              <a:off x="1419" y="1520"/>
              <a:ext cx="49"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60" name="Freeform 3032"/>
            <p:cNvSpPr>
              <a:spLocks/>
            </p:cNvSpPr>
            <p:nvPr/>
          </p:nvSpPr>
          <p:spPr bwMode="auto">
            <a:xfrm>
              <a:off x="1419" y="1520"/>
              <a:ext cx="49"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61" name="Freeform 3033"/>
            <p:cNvSpPr>
              <a:spLocks/>
            </p:cNvSpPr>
            <p:nvPr/>
          </p:nvSpPr>
          <p:spPr bwMode="auto">
            <a:xfrm>
              <a:off x="1444" y="1408"/>
              <a:ext cx="100" cy="112"/>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62" name="Freeform 3034"/>
            <p:cNvSpPr>
              <a:spLocks/>
            </p:cNvSpPr>
            <p:nvPr/>
          </p:nvSpPr>
          <p:spPr bwMode="auto">
            <a:xfrm>
              <a:off x="1444" y="1408"/>
              <a:ext cx="100" cy="112"/>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63" name="Freeform 3035"/>
            <p:cNvSpPr>
              <a:spLocks/>
            </p:cNvSpPr>
            <p:nvPr/>
          </p:nvSpPr>
          <p:spPr bwMode="auto">
            <a:xfrm>
              <a:off x="1444" y="1408"/>
              <a:ext cx="100" cy="112"/>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64" name="Freeform 3036"/>
            <p:cNvSpPr>
              <a:spLocks/>
            </p:cNvSpPr>
            <p:nvPr/>
          </p:nvSpPr>
          <p:spPr bwMode="auto">
            <a:xfrm>
              <a:off x="1540" y="1408"/>
              <a:ext cx="7" cy="1361"/>
            </a:xfrm>
            <a:custGeom>
              <a:avLst/>
              <a:gdLst>
                <a:gd name="T0" fmla="*/ 0 w 26"/>
                <a:gd name="T1" fmla="*/ 7902 h 7902"/>
                <a:gd name="T2" fmla="*/ 26 w 26"/>
                <a:gd name="T3" fmla="*/ 7902 h 7902"/>
                <a:gd name="T4" fmla="*/ 0 w 26"/>
                <a:gd name="T5" fmla="*/ 0 h 7902"/>
                <a:gd name="T6" fmla="*/ 0 w 26"/>
                <a:gd name="T7" fmla="*/ 7902 h 7902"/>
              </a:gdLst>
              <a:ahLst/>
              <a:cxnLst>
                <a:cxn ang="0">
                  <a:pos x="T0" y="T1"/>
                </a:cxn>
                <a:cxn ang="0">
                  <a:pos x="T2" y="T3"/>
                </a:cxn>
                <a:cxn ang="0">
                  <a:pos x="T4" y="T5"/>
                </a:cxn>
                <a:cxn ang="0">
                  <a:pos x="T6" y="T7"/>
                </a:cxn>
              </a:cxnLst>
              <a:rect l="0" t="0" r="r" b="b"/>
              <a:pathLst>
                <a:path w="26" h="7902">
                  <a:moveTo>
                    <a:pt x="0" y="7902"/>
                  </a:moveTo>
                  <a:lnTo>
                    <a:pt x="26" y="7902"/>
                  </a:lnTo>
                  <a:lnTo>
                    <a:pt x="0" y="0"/>
                  </a:lnTo>
                  <a:lnTo>
                    <a:pt x="0"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65" name="Freeform 3037"/>
            <p:cNvSpPr>
              <a:spLocks/>
            </p:cNvSpPr>
            <p:nvPr/>
          </p:nvSpPr>
          <p:spPr bwMode="auto">
            <a:xfrm>
              <a:off x="1540" y="1408"/>
              <a:ext cx="7" cy="1361"/>
            </a:xfrm>
            <a:custGeom>
              <a:avLst/>
              <a:gdLst>
                <a:gd name="T0" fmla="*/ 26 w 26"/>
                <a:gd name="T1" fmla="*/ 7902 h 7902"/>
                <a:gd name="T2" fmla="*/ 0 w 26"/>
                <a:gd name="T3" fmla="*/ 0 h 7902"/>
                <a:gd name="T4" fmla="*/ 26 w 26"/>
                <a:gd name="T5" fmla="*/ 0 h 7902"/>
                <a:gd name="T6" fmla="*/ 26 w 26"/>
                <a:gd name="T7" fmla="*/ 7902 h 7902"/>
              </a:gdLst>
              <a:ahLst/>
              <a:cxnLst>
                <a:cxn ang="0">
                  <a:pos x="T0" y="T1"/>
                </a:cxn>
                <a:cxn ang="0">
                  <a:pos x="T2" y="T3"/>
                </a:cxn>
                <a:cxn ang="0">
                  <a:pos x="T4" y="T5"/>
                </a:cxn>
                <a:cxn ang="0">
                  <a:pos x="T6" y="T7"/>
                </a:cxn>
              </a:cxnLst>
              <a:rect l="0" t="0" r="r" b="b"/>
              <a:pathLst>
                <a:path w="26" h="7902">
                  <a:moveTo>
                    <a:pt x="26" y="7902"/>
                  </a:moveTo>
                  <a:lnTo>
                    <a:pt x="0" y="0"/>
                  </a:lnTo>
                  <a:lnTo>
                    <a:pt x="26" y="0"/>
                  </a:lnTo>
                  <a:lnTo>
                    <a:pt x="26" y="790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66" name="Rectangle 3038"/>
            <p:cNvSpPr>
              <a:spLocks noChangeArrowheads="1"/>
            </p:cNvSpPr>
            <p:nvPr/>
          </p:nvSpPr>
          <p:spPr bwMode="auto">
            <a:xfrm>
              <a:off x="1540" y="1408"/>
              <a:ext cx="7" cy="13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67" name="Freeform 3039"/>
            <p:cNvSpPr>
              <a:spLocks/>
            </p:cNvSpPr>
            <p:nvPr/>
          </p:nvSpPr>
          <p:spPr bwMode="auto">
            <a:xfrm>
              <a:off x="1540" y="1408"/>
              <a:ext cx="7" cy="1361"/>
            </a:xfrm>
            <a:custGeom>
              <a:avLst/>
              <a:gdLst>
                <a:gd name="T0" fmla="*/ 26 w 26"/>
                <a:gd name="T1" fmla="*/ 0 h 7902"/>
                <a:gd name="T2" fmla="*/ 0 w 26"/>
                <a:gd name="T3" fmla="*/ 0 h 7902"/>
                <a:gd name="T4" fmla="*/ 26 w 26"/>
                <a:gd name="T5" fmla="*/ 7902 h 7902"/>
                <a:gd name="T6" fmla="*/ 26 w 26"/>
                <a:gd name="T7" fmla="*/ 0 h 7902"/>
              </a:gdLst>
              <a:ahLst/>
              <a:cxnLst>
                <a:cxn ang="0">
                  <a:pos x="T0" y="T1"/>
                </a:cxn>
                <a:cxn ang="0">
                  <a:pos x="T2" y="T3"/>
                </a:cxn>
                <a:cxn ang="0">
                  <a:pos x="T4" y="T5"/>
                </a:cxn>
                <a:cxn ang="0">
                  <a:pos x="T6" y="T7"/>
                </a:cxn>
              </a:cxnLst>
              <a:rect l="0" t="0" r="r" b="b"/>
              <a:pathLst>
                <a:path w="26" h="7902">
                  <a:moveTo>
                    <a:pt x="26" y="0"/>
                  </a:moveTo>
                  <a:lnTo>
                    <a:pt x="0" y="0"/>
                  </a:lnTo>
                  <a:lnTo>
                    <a:pt x="26" y="7902"/>
                  </a:lnTo>
                  <a:lnTo>
                    <a:pt x="26"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68" name="Freeform 3040"/>
            <p:cNvSpPr>
              <a:spLocks/>
            </p:cNvSpPr>
            <p:nvPr/>
          </p:nvSpPr>
          <p:spPr bwMode="auto">
            <a:xfrm>
              <a:off x="1540" y="1408"/>
              <a:ext cx="7" cy="1361"/>
            </a:xfrm>
            <a:custGeom>
              <a:avLst/>
              <a:gdLst>
                <a:gd name="T0" fmla="*/ 0 w 26"/>
                <a:gd name="T1" fmla="*/ 0 h 7902"/>
                <a:gd name="T2" fmla="*/ 26 w 26"/>
                <a:gd name="T3" fmla="*/ 7902 h 7902"/>
                <a:gd name="T4" fmla="*/ 0 w 26"/>
                <a:gd name="T5" fmla="*/ 7902 h 7902"/>
                <a:gd name="T6" fmla="*/ 0 w 26"/>
                <a:gd name="T7" fmla="*/ 0 h 7902"/>
              </a:gdLst>
              <a:ahLst/>
              <a:cxnLst>
                <a:cxn ang="0">
                  <a:pos x="T0" y="T1"/>
                </a:cxn>
                <a:cxn ang="0">
                  <a:pos x="T2" y="T3"/>
                </a:cxn>
                <a:cxn ang="0">
                  <a:pos x="T4" y="T5"/>
                </a:cxn>
                <a:cxn ang="0">
                  <a:pos x="T6" y="T7"/>
                </a:cxn>
              </a:cxnLst>
              <a:rect l="0" t="0" r="r" b="b"/>
              <a:pathLst>
                <a:path w="26" h="7902">
                  <a:moveTo>
                    <a:pt x="0" y="0"/>
                  </a:moveTo>
                  <a:lnTo>
                    <a:pt x="26" y="7902"/>
                  </a:lnTo>
                  <a:lnTo>
                    <a:pt x="0" y="7902"/>
                  </a:lnTo>
                  <a:lnTo>
                    <a:pt x="0"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69" name="Rectangle 3041"/>
            <p:cNvSpPr>
              <a:spLocks noChangeArrowheads="1"/>
            </p:cNvSpPr>
            <p:nvPr/>
          </p:nvSpPr>
          <p:spPr bwMode="auto">
            <a:xfrm>
              <a:off x="1540" y="1408"/>
              <a:ext cx="7" cy="136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70" name="Rectangle 3042"/>
            <p:cNvSpPr>
              <a:spLocks noChangeArrowheads="1"/>
            </p:cNvSpPr>
            <p:nvPr/>
          </p:nvSpPr>
          <p:spPr bwMode="auto">
            <a:xfrm>
              <a:off x="1347" y="3905"/>
              <a:ext cx="3604" cy="61"/>
            </a:xfrm>
            <a:prstGeom prst="rect">
              <a:avLst/>
            </a:prstGeom>
            <a:solidFill>
              <a:srgbClr val="808080"/>
            </a:solidFill>
            <a:ln w="19050">
              <a:solidFill>
                <a:srgbClr val="000000"/>
              </a:solidFill>
              <a:miter lim="800000"/>
              <a:headEnd/>
              <a:tailEnd/>
            </a:ln>
          </p:spPr>
          <p:txBody>
            <a:bodyPr/>
            <a:lstStyle/>
            <a:p>
              <a:endParaRPr lang="en-US"/>
            </a:p>
          </p:txBody>
        </p:sp>
        <p:sp>
          <p:nvSpPr>
            <p:cNvPr id="742371" name="Rectangle 3043"/>
            <p:cNvSpPr>
              <a:spLocks noChangeArrowheads="1"/>
            </p:cNvSpPr>
            <p:nvPr/>
          </p:nvSpPr>
          <p:spPr bwMode="auto">
            <a:xfrm>
              <a:off x="1353" y="1301"/>
              <a:ext cx="3604" cy="61"/>
            </a:xfrm>
            <a:prstGeom prst="rect">
              <a:avLst/>
            </a:prstGeom>
            <a:solidFill>
              <a:srgbClr val="808080"/>
            </a:solidFill>
            <a:ln w="19050">
              <a:solidFill>
                <a:srgbClr val="000000"/>
              </a:solidFill>
              <a:miter lim="800000"/>
              <a:headEnd/>
              <a:tailEnd/>
            </a:ln>
          </p:spPr>
          <p:txBody>
            <a:bodyPr/>
            <a:lstStyle/>
            <a:p>
              <a:endParaRPr lang="en-US"/>
            </a:p>
          </p:txBody>
        </p:sp>
        <p:sp>
          <p:nvSpPr>
            <p:cNvPr id="742372" name="Rectangle 3044"/>
            <p:cNvSpPr>
              <a:spLocks noChangeArrowheads="1"/>
            </p:cNvSpPr>
            <p:nvPr/>
          </p:nvSpPr>
          <p:spPr bwMode="auto">
            <a:xfrm>
              <a:off x="1347" y="3905"/>
              <a:ext cx="3604" cy="310"/>
            </a:xfrm>
            <a:prstGeom prst="rect">
              <a:avLst/>
            </a:prstGeom>
            <a:solidFill>
              <a:srgbClr val="808080"/>
            </a:solidFill>
            <a:ln w="53975">
              <a:solidFill>
                <a:srgbClr val="333333"/>
              </a:solidFill>
              <a:miter lim="800000"/>
              <a:headEnd/>
              <a:tailEnd/>
            </a:ln>
          </p:spPr>
          <p:txBody>
            <a:bodyPr/>
            <a:lstStyle/>
            <a:p>
              <a:endParaRPr lang="en-US"/>
            </a:p>
          </p:txBody>
        </p:sp>
        <p:sp>
          <p:nvSpPr>
            <p:cNvPr id="742373" name="Rectangle 3045"/>
            <p:cNvSpPr>
              <a:spLocks noChangeArrowheads="1"/>
            </p:cNvSpPr>
            <p:nvPr/>
          </p:nvSpPr>
          <p:spPr bwMode="auto">
            <a:xfrm>
              <a:off x="1353" y="1061"/>
              <a:ext cx="3604" cy="301"/>
            </a:xfrm>
            <a:prstGeom prst="rect">
              <a:avLst/>
            </a:prstGeom>
            <a:solidFill>
              <a:srgbClr val="808080"/>
            </a:solidFill>
            <a:ln w="53975">
              <a:solidFill>
                <a:srgbClr val="333333"/>
              </a:solidFill>
              <a:miter lim="800000"/>
              <a:headEnd/>
              <a:tailEnd/>
            </a:ln>
          </p:spPr>
          <p:txBody>
            <a:bodyPr/>
            <a:lstStyle/>
            <a:p>
              <a:endParaRPr lang="en-US"/>
            </a:p>
          </p:txBody>
        </p:sp>
        <p:grpSp>
          <p:nvGrpSpPr>
            <p:cNvPr id="742374" name="Group 3046"/>
            <p:cNvGrpSpPr>
              <a:grpSpLocks/>
            </p:cNvGrpSpPr>
            <p:nvPr/>
          </p:nvGrpSpPr>
          <p:grpSpPr bwMode="auto">
            <a:xfrm rot="5400000" flipH="1">
              <a:off x="2262" y="816"/>
              <a:ext cx="125" cy="1295"/>
              <a:chOff x="432" y="1760"/>
              <a:chExt cx="125" cy="1295"/>
            </a:xfrm>
          </p:grpSpPr>
          <p:sp>
            <p:nvSpPr>
              <p:cNvPr id="742375" name="Freeform 3047"/>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76" name="Freeform 3048"/>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77" name="Freeform 3049"/>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78" name="Freeform 3050"/>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79" name="Freeform 3051"/>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80" name="Freeform 3052"/>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81" name="Freeform 3053"/>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82" name="Freeform 3054"/>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83" name="Freeform 3055"/>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84" name="Freeform 3056"/>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85" name="Freeform 3057"/>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86" name="Freeform 3058"/>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87" name="Freeform 3059"/>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88" name="Freeform 3060"/>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89" name="Freeform 3061"/>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90" name="Freeform 3062"/>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91" name="Freeform 3063"/>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92" name="Freeform 3064"/>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93" name="Freeform 3065"/>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94" name="Freeform 3066"/>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95" name="Freeform 3067"/>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96" name="Freeform 3068"/>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97" name="Freeform 3069"/>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398" name="Freeform 3070"/>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399" name="Freeform 3071"/>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00" name="Freeform 3072"/>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01" name="Freeform 3073"/>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02" name="Freeform 3074"/>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03" name="Freeform 3075"/>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04" name="Freeform 3076"/>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05" name="Freeform 3077"/>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06" name="Freeform 3078"/>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07" name="Freeform 3079"/>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08" name="Freeform 3080"/>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09" name="Freeform 3081"/>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10" name="Freeform 3082"/>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11" name="Freeform 3083"/>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12" name="Freeform 3084"/>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13" name="Freeform 3085"/>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14" name="Freeform 3086"/>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15" name="Freeform 3087"/>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16" name="Freeform 3088"/>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17" name="Freeform 3089"/>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18" name="Freeform 3090"/>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19" name="Freeform 3091"/>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20" name="Freeform 3092"/>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21" name="Freeform 3093"/>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22" name="Freeform 3094"/>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23" name="Freeform 3095"/>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24" name="Freeform 3096"/>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25" name="Freeform 3097"/>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26" name="Freeform 3098"/>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27" name="Freeform 3099"/>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28" name="Freeform 3100"/>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29" name="Freeform 3101"/>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30" name="Freeform 3102"/>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31" name="Freeform 3103"/>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32" name="Freeform 3104"/>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33" name="Freeform 3105"/>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34" name="Freeform 3106"/>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35" name="Freeform 3107"/>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36" name="Freeform 3108"/>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37" name="Freeform 3109"/>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38" name="Freeform 3110"/>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39" name="Freeform 3111"/>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40" name="Freeform 3112"/>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41" name="Freeform 3113"/>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42" name="Freeform 3114"/>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43" name="Freeform 3115"/>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44" name="Freeform 3116"/>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45" name="Freeform 3117"/>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46" name="Freeform 3118"/>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47" name="Freeform 3119"/>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48" name="Freeform 3120"/>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49" name="Freeform 3121"/>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50" name="Freeform 3122"/>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51" name="Freeform 3123"/>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52" name="Freeform 3124"/>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53" name="Freeform 3125"/>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54" name="Freeform 3126"/>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55" name="Freeform 3127"/>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56" name="Freeform 3128"/>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57" name="Freeform 3129"/>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58" name="Freeform 3130"/>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59" name="Freeform 3131"/>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60" name="Freeform 3132"/>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61" name="Freeform 3133"/>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62" name="Freeform 3134"/>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63" name="Freeform 3135"/>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64" name="Freeform 3136"/>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65" name="Freeform 3137"/>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66" name="Freeform 3138"/>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67" name="Freeform 3139"/>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68" name="Freeform 3140"/>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69" name="Freeform 3141"/>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70" name="Freeform 3142"/>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71" name="Freeform 3143"/>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72" name="Freeform 3144"/>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73" name="Freeform 3145"/>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74" name="Freeform 3146"/>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75" name="Freeform 3147"/>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76" name="Freeform 3148"/>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77" name="Freeform 3149"/>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78" name="Freeform 3150"/>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79" name="Freeform 3151"/>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80" name="Freeform 3152"/>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81" name="Freeform 3153"/>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82" name="Freeform 3154"/>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83" name="Freeform 3155"/>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84" name="Freeform 3156"/>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85" name="Freeform 3157"/>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86" name="Freeform 3158"/>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87" name="Freeform 3159"/>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88" name="Freeform 3160"/>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89" name="Freeform 3161"/>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90" name="Freeform 3162"/>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91" name="Freeform 3163"/>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92" name="Freeform 3164"/>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93" name="Freeform 3165"/>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94" name="Freeform 3166"/>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95" name="Freeform 3167"/>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96" name="Freeform 3168"/>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97" name="Freeform 3169"/>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498" name="Freeform 3170"/>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499" name="Freeform 3171"/>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00" name="Freeform 3172"/>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01" name="Rectangle 3173"/>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2502" name="Group 3174"/>
            <p:cNvGrpSpPr>
              <a:grpSpLocks/>
            </p:cNvGrpSpPr>
            <p:nvPr/>
          </p:nvGrpSpPr>
          <p:grpSpPr bwMode="auto">
            <a:xfrm rot="5400000" flipH="1">
              <a:off x="3792" y="823"/>
              <a:ext cx="125" cy="1295"/>
              <a:chOff x="432" y="1760"/>
              <a:chExt cx="125" cy="1295"/>
            </a:xfrm>
          </p:grpSpPr>
          <p:sp>
            <p:nvSpPr>
              <p:cNvPr id="742503" name="Freeform 3175"/>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04" name="Freeform 3176"/>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05" name="Freeform 3177"/>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06" name="Freeform 3178"/>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07" name="Freeform 3179"/>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08" name="Freeform 3180"/>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09" name="Freeform 3181"/>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10" name="Freeform 3182"/>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11" name="Freeform 3183"/>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12" name="Freeform 3184"/>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13" name="Freeform 3185"/>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14" name="Freeform 3186"/>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15" name="Freeform 3187"/>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16" name="Freeform 3188"/>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17" name="Freeform 3189"/>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18" name="Freeform 3190"/>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19" name="Freeform 3191"/>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20" name="Freeform 3192"/>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21" name="Freeform 3193"/>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22" name="Freeform 3194"/>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23" name="Freeform 3195"/>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24" name="Freeform 3196"/>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25" name="Freeform 3197"/>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26" name="Freeform 3198"/>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27" name="Freeform 3199"/>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28" name="Freeform 3200"/>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29" name="Freeform 3201"/>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30" name="Freeform 3202"/>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31" name="Freeform 3203"/>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32" name="Freeform 3204"/>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33" name="Freeform 3205"/>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34" name="Freeform 3206"/>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35" name="Freeform 3207"/>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36" name="Freeform 3208"/>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37" name="Freeform 3209"/>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38" name="Freeform 3210"/>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39" name="Freeform 3211"/>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40" name="Freeform 3212"/>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41" name="Freeform 3213"/>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42" name="Freeform 3214"/>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43" name="Freeform 3215"/>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44" name="Freeform 3216"/>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45" name="Freeform 3217"/>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46" name="Freeform 3218"/>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47" name="Freeform 3219"/>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48" name="Freeform 3220"/>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49" name="Freeform 3221"/>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50" name="Freeform 3222"/>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51" name="Freeform 3223"/>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52" name="Freeform 3224"/>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53" name="Freeform 3225"/>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54" name="Freeform 3226"/>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55" name="Freeform 3227"/>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56" name="Freeform 3228"/>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57" name="Freeform 3229"/>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58" name="Freeform 3230"/>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59" name="Freeform 3231"/>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60" name="Freeform 3232"/>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61" name="Freeform 3233"/>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62" name="Freeform 3234"/>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63" name="Freeform 3235"/>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64" name="Freeform 3236"/>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65" name="Freeform 3237"/>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66" name="Freeform 3238"/>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67" name="Freeform 3239"/>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68" name="Freeform 3240"/>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69" name="Freeform 3241"/>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70" name="Freeform 3242"/>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71" name="Freeform 3243"/>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72" name="Freeform 3244"/>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73" name="Freeform 3245"/>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74" name="Freeform 3246"/>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75" name="Freeform 3247"/>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76" name="Freeform 3248"/>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77" name="Freeform 3249"/>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78" name="Freeform 3250"/>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79" name="Freeform 3251"/>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80" name="Freeform 3252"/>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81" name="Freeform 3253"/>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82" name="Freeform 3254"/>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83" name="Freeform 3255"/>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84" name="Freeform 3256"/>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85" name="Freeform 3257"/>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86" name="Freeform 3258"/>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87" name="Freeform 3259"/>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88" name="Freeform 3260"/>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89" name="Freeform 3261"/>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90" name="Freeform 3262"/>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91" name="Freeform 3263"/>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92" name="Freeform 3264"/>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93" name="Freeform 3265"/>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94" name="Freeform 3266"/>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95" name="Freeform 3267"/>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96" name="Freeform 3268"/>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97" name="Freeform 3269"/>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598" name="Freeform 3270"/>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599" name="Freeform 3271"/>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00" name="Freeform 3272"/>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01" name="Freeform 3273"/>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02" name="Freeform 3274"/>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03" name="Freeform 3275"/>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04" name="Freeform 3276"/>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05" name="Freeform 3277"/>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06" name="Freeform 3278"/>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07" name="Freeform 3279"/>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08" name="Freeform 3280"/>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09" name="Freeform 3281"/>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10" name="Freeform 3282"/>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11" name="Freeform 3283"/>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12" name="Freeform 3284"/>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13" name="Freeform 3285"/>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14" name="Freeform 3286"/>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15" name="Freeform 3287"/>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16" name="Freeform 3288"/>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17" name="Freeform 3289"/>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18" name="Freeform 3290"/>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19" name="Freeform 3291"/>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20" name="Freeform 3292"/>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21" name="Freeform 3293"/>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22" name="Freeform 3294"/>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23" name="Freeform 3295"/>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24" name="Freeform 3296"/>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25" name="Freeform 3297"/>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26" name="Freeform 3298"/>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27" name="Freeform 3299"/>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28" name="Freeform 3300"/>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29" name="Rectangle 3301"/>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2630" name="Group 3302"/>
            <p:cNvGrpSpPr>
              <a:grpSpLocks/>
            </p:cNvGrpSpPr>
            <p:nvPr/>
          </p:nvGrpSpPr>
          <p:grpSpPr bwMode="auto">
            <a:xfrm rot="16200000" flipH="1">
              <a:off x="2392" y="3139"/>
              <a:ext cx="125" cy="1295"/>
              <a:chOff x="432" y="1760"/>
              <a:chExt cx="125" cy="1295"/>
            </a:xfrm>
          </p:grpSpPr>
          <p:sp>
            <p:nvSpPr>
              <p:cNvPr id="742631" name="Freeform 3303"/>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32" name="Freeform 3304"/>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33" name="Freeform 3305"/>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34" name="Freeform 3306"/>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35" name="Freeform 3307"/>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36" name="Freeform 3308"/>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37" name="Freeform 3309"/>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38" name="Freeform 3310"/>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39" name="Freeform 3311"/>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40" name="Freeform 3312"/>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41" name="Freeform 3313"/>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42" name="Freeform 3314"/>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43" name="Freeform 3315"/>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44" name="Freeform 3316"/>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45" name="Freeform 3317"/>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46" name="Freeform 3318"/>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47" name="Freeform 3319"/>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48" name="Freeform 3320"/>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49" name="Freeform 3321"/>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50" name="Freeform 3322"/>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51" name="Freeform 3323"/>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52" name="Freeform 3324"/>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53" name="Freeform 3325"/>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54" name="Freeform 3326"/>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55" name="Freeform 3327"/>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56" name="Freeform 3328"/>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57" name="Freeform 3329"/>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58" name="Freeform 3330"/>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59" name="Freeform 3331"/>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60" name="Freeform 3332"/>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61" name="Freeform 3333"/>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62" name="Freeform 3334"/>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63" name="Freeform 3335"/>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64" name="Freeform 3336"/>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65" name="Freeform 3337"/>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66" name="Freeform 3338"/>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67" name="Freeform 3339"/>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68" name="Freeform 3340"/>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69" name="Freeform 3341"/>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70" name="Freeform 3342"/>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71" name="Freeform 3343"/>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72" name="Freeform 3344"/>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73" name="Freeform 3345"/>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74" name="Freeform 3346"/>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75" name="Freeform 3347"/>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76" name="Freeform 3348"/>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77" name="Freeform 3349"/>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78" name="Freeform 3350"/>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79" name="Freeform 3351"/>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80" name="Freeform 3352"/>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81" name="Freeform 3353"/>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82" name="Freeform 3354"/>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83" name="Freeform 3355"/>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84" name="Freeform 3356"/>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85" name="Freeform 3357"/>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86" name="Freeform 3358"/>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87" name="Freeform 3359"/>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88" name="Freeform 3360"/>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89" name="Freeform 3361"/>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90" name="Freeform 3362"/>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91" name="Freeform 3363"/>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92" name="Freeform 3364"/>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93" name="Freeform 3365"/>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94" name="Freeform 3366"/>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95" name="Freeform 3367"/>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96" name="Freeform 3368"/>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97" name="Freeform 3369"/>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698" name="Freeform 3370"/>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699" name="Freeform 3371"/>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00" name="Freeform 3372"/>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01" name="Freeform 3373"/>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02" name="Freeform 3374"/>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03" name="Freeform 3375"/>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04" name="Freeform 3376"/>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05" name="Freeform 3377"/>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06" name="Freeform 3378"/>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07" name="Freeform 3379"/>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08" name="Freeform 3380"/>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09" name="Freeform 3381"/>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10" name="Freeform 3382"/>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11" name="Freeform 3383"/>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12" name="Freeform 3384"/>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13" name="Freeform 3385"/>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14" name="Freeform 3386"/>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15" name="Freeform 3387"/>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16" name="Freeform 3388"/>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17" name="Freeform 3389"/>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18" name="Freeform 3390"/>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19" name="Freeform 3391"/>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20" name="Freeform 3392"/>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21" name="Freeform 3393"/>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22" name="Freeform 3394"/>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23" name="Freeform 3395"/>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24" name="Freeform 3396"/>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25" name="Freeform 3397"/>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26" name="Freeform 3398"/>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27" name="Freeform 3399"/>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28" name="Freeform 3400"/>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29" name="Freeform 3401"/>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30" name="Freeform 3402"/>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31" name="Freeform 3403"/>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32" name="Freeform 3404"/>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33" name="Freeform 3405"/>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34" name="Freeform 3406"/>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35" name="Freeform 3407"/>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36" name="Freeform 3408"/>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37" name="Freeform 3409"/>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38" name="Freeform 3410"/>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39" name="Freeform 3411"/>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40" name="Freeform 3412"/>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41" name="Freeform 3413"/>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42" name="Freeform 3414"/>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43" name="Freeform 3415"/>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44" name="Freeform 3416"/>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45" name="Freeform 3417"/>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46" name="Freeform 3418"/>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47" name="Freeform 3419"/>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48" name="Freeform 3420"/>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49" name="Freeform 3421"/>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50" name="Freeform 3422"/>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51" name="Freeform 3423"/>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52" name="Freeform 3424"/>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53" name="Freeform 3425"/>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54" name="Freeform 3426"/>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55" name="Freeform 3427"/>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56" name="Freeform 3428"/>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57" name="Rectangle 3429"/>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2758" name="Group 3430"/>
            <p:cNvGrpSpPr>
              <a:grpSpLocks/>
            </p:cNvGrpSpPr>
            <p:nvPr/>
          </p:nvGrpSpPr>
          <p:grpSpPr bwMode="auto">
            <a:xfrm rot="16200000" flipH="1">
              <a:off x="3922" y="3146"/>
              <a:ext cx="125" cy="1295"/>
              <a:chOff x="432" y="1760"/>
              <a:chExt cx="125" cy="1295"/>
            </a:xfrm>
          </p:grpSpPr>
          <p:sp>
            <p:nvSpPr>
              <p:cNvPr id="742759" name="Freeform 3431"/>
              <p:cNvSpPr>
                <a:spLocks/>
              </p:cNvSpPr>
              <p:nvPr/>
            </p:nvSpPr>
            <p:spPr bwMode="auto">
              <a:xfrm>
                <a:off x="456" y="29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60" name="Freeform 3432"/>
              <p:cNvSpPr>
                <a:spLocks/>
              </p:cNvSpPr>
              <p:nvPr/>
            </p:nvSpPr>
            <p:spPr bwMode="auto">
              <a:xfrm>
                <a:off x="456" y="29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61" name="Freeform 3433"/>
              <p:cNvSpPr>
                <a:spLocks/>
              </p:cNvSpPr>
              <p:nvPr/>
            </p:nvSpPr>
            <p:spPr bwMode="auto">
              <a:xfrm>
                <a:off x="456" y="29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62" name="Freeform 3434"/>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63" name="Freeform 3435"/>
              <p:cNvSpPr>
                <a:spLocks/>
              </p:cNvSpPr>
              <p:nvPr/>
            </p:nvSpPr>
            <p:spPr bwMode="auto">
              <a:xfrm>
                <a:off x="432" y="3027"/>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64" name="Freeform 3436"/>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65" name="Freeform 3437"/>
              <p:cNvSpPr>
                <a:spLocks/>
              </p:cNvSpPr>
              <p:nvPr/>
            </p:nvSpPr>
            <p:spPr bwMode="auto">
              <a:xfrm>
                <a:off x="432" y="3006"/>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66" name="Freeform 3438"/>
              <p:cNvSpPr>
                <a:spLocks/>
              </p:cNvSpPr>
              <p:nvPr/>
            </p:nvSpPr>
            <p:spPr bwMode="auto">
              <a:xfrm>
                <a:off x="456" y="28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67" name="Freeform 3439"/>
              <p:cNvSpPr>
                <a:spLocks/>
              </p:cNvSpPr>
              <p:nvPr/>
            </p:nvSpPr>
            <p:spPr bwMode="auto">
              <a:xfrm>
                <a:off x="456" y="28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68" name="Freeform 3440"/>
              <p:cNvSpPr>
                <a:spLocks/>
              </p:cNvSpPr>
              <p:nvPr/>
            </p:nvSpPr>
            <p:spPr bwMode="auto">
              <a:xfrm>
                <a:off x="456" y="28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69" name="Freeform 3441"/>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70" name="Freeform 3442"/>
              <p:cNvSpPr>
                <a:spLocks/>
              </p:cNvSpPr>
              <p:nvPr/>
            </p:nvSpPr>
            <p:spPr bwMode="auto">
              <a:xfrm>
                <a:off x="432" y="2959"/>
                <a:ext cx="48" cy="28"/>
              </a:xfrm>
              <a:custGeom>
                <a:avLst/>
                <a:gdLst>
                  <a:gd name="T0" fmla="*/ 134 w 252"/>
                  <a:gd name="T1" fmla="*/ 0 h 162"/>
                  <a:gd name="T2" fmla="*/ 252 w 252"/>
                  <a:gd name="T3" fmla="*/ 17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7"/>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71" name="Freeform 3443"/>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72" name="Freeform 3444"/>
              <p:cNvSpPr>
                <a:spLocks/>
              </p:cNvSpPr>
              <p:nvPr/>
            </p:nvSpPr>
            <p:spPr bwMode="auto">
              <a:xfrm>
                <a:off x="432" y="2938"/>
                <a:ext cx="24" cy="49"/>
              </a:xfrm>
              <a:custGeom>
                <a:avLst/>
                <a:gdLst>
                  <a:gd name="T0" fmla="*/ 134 w 134"/>
                  <a:gd name="T1" fmla="*/ 114 h 276"/>
                  <a:gd name="T2" fmla="*/ 96 w 134"/>
                  <a:gd name="T3" fmla="*/ 0 h 276"/>
                  <a:gd name="T4" fmla="*/ 0 w 134"/>
                  <a:gd name="T5" fmla="*/ 276 h 276"/>
                  <a:gd name="T6" fmla="*/ 134 w 134"/>
                  <a:gd name="T7" fmla="*/ 114 h 276"/>
                </a:gdLst>
                <a:ahLst/>
                <a:cxnLst>
                  <a:cxn ang="0">
                    <a:pos x="T0" y="T1"/>
                  </a:cxn>
                  <a:cxn ang="0">
                    <a:pos x="T2" y="T3"/>
                  </a:cxn>
                  <a:cxn ang="0">
                    <a:pos x="T4" y="T5"/>
                  </a:cxn>
                  <a:cxn ang="0">
                    <a:pos x="T6" y="T7"/>
                  </a:cxn>
                </a:cxnLst>
                <a:rect l="0" t="0" r="r" b="b"/>
                <a:pathLst>
                  <a:path w="134" h="276">
                    <a:moveTo>
                      <a:pt x="134" y="114"/>
                    </a:moveTo>
                    <a:lnTo>
                      <a:pt x="96" y="0"/>
                    </a:lnTo>
                    <a:lnTo>
                      <a:pt x="0" y="276"/>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73" name="Freeform 3445"/>
              <p:cNvSpPr>
                <a:spLocks/>
              </p:cNvSpPr>
              <p:nvPr/>
            </p:nvSpPr>
            <p:spPr bwMode="auto">
              <a:xfrm>
                <a:off x="456" y="2780"/>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74" name="Freeform 3446"/>
              <p:cNvSpPr>
                <a:spLocks/>
              </p:cNvSpPr>
              <p:nvPr/>
            </p:nvSpPr>
            <p:spPr bwMode="auto">
              <a:xfrm>
                <a:off x="456" y="2780"/>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75" name="Freeform 3447"/>
              <p:cNvSpPr>
                <a:spLocks/>
              </p:cNvSpPr>
              <p:nvPr/>
            </p:nvSpPr>
            <p:spPr bwMode="auto">
              <a:xfrm>
                <a:off x="456" y="2780"/>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76" name="Freeform 3448"/>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77" name="Freeform 3449"/>
              <p:cNvSpPr>
                <a:spLocks/>
              </p:cNvSpPr>
              <p:nvPr/>
            </p:nvSpPr>
            <p:spPr bwMode="auto">
              <a:xfrm>
                <a:off x="432" y="289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78" name="Freeform 3450"/>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79" name="Freeform 3451"/>
              <p:cNvSpPr>
                <a:spLocks/>
              </p:cNvSpPr>
              <p:nvPr/>
            </p:nvSpPr>
            <p:spPr bwMode="auto">
              <a:xfrm>
                <a:off x="432" y="2869"/>
                <a:ext cx="24" cy="50"/>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80" name="Freeform 3452"/>
              <p:cNvSpPr>
                <a:spLocks/>
              </p:cNvSpPr>
              <p:nvPr/>
            </p:nvSpPr>
            <p:spPr bwMode="auto">
              <a:xfrm>
                <a:off x="456" y="2711"/>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81" name="Freeform 3453"/>
              <p:cNvSpPr>
                <a:spLocks/>
              </p:cNvSpPr>
              <p:nvPr/>
            </p:nvSpPr>
            <p:spPr bwMode="auto">
              <a:xfrm>
                <a:off x="456" y="2711"/>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82" name="Freeform 3454"/>
              <p:cNvSpPr>
                <a:spLocks/>
              </p:cNvSpPr>
              <p:nvPr/>
            </p:nvSpPr>
            <p:spPr bwMode="auto">
              <a:xfrm>
                <a:off x="456" y="2711"/>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83" name="Freeform 3455"/>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84" name="Freeform 3456"/>
              <p:cNvSpPr>
                <a:spLocks/>
              </p:cNvSpPr>
              <p:nvPr/>
            </p:nvSpPr>
            <p:spPr bwMode="auto">
              <a:xfrm>
                <a:off x="432" y="28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85" name="Freeform 3457"/>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86" name="Freeform 3458"/>
              <p:cNvSpPr>
                <a:spLocks/>
              </p:cNvSpPr>
              <p:nvPr/>
            </p:nvSpPr>
            <p:spPr bwMode="auto">
              <a:xfrm>
                <a:off x="432" y="2801"/>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87" name="Freeform 3459"/>
              <p:cNvSpPr>
                <a:spLocks/>
              </p:cNvSpPr>
              <p:nvPr/>
            </p:nvSpPr>
            <p:spPr bwMode="auto">
              <a:xfrm>
                <a:off x="456" y="2643"/>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88" name="Freeform 3460"/>
              <p:cNvSpPr>
                <a:spLocks/>
              </p:cNvSpPr>
              <p:nvPr/>
            </p:nvSpPr>
            <p:spPr bwMode="auto">
              <a:xfrm>
                <a:off x="456" y="2643"/>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89" name="Freeform 3461"/>
              <p:cNvSpPr>
                <a:spLocks/>
              </p:cNvSpPr>
              <p:nvPr/>
            </p:nvSpPr>
            <p:spPr bwMode="auto">
              <a:xfrm>
                <a:off x="456" y="2643"/>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90" name="Freeform 3462"/>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91" name="Freeform 3463"/>
              <p:cNvSpPr>
                <a:spLocks/>
              </p:cNvSpPr>
              <p:nvPr/>
            </p:nvSpPr>
            <p:spPr bwMode="auto">
              <a:xfrm>
                <a:off x="432" y="27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92" name="Freeform 3464"/>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93" name="Freeform 3465"/>
              <p:cNvSpPr>
                <a:spLocks/>
              </p:cNvSpPr>
              <p:nvPr/>
            </p:nvSpPr>
            <p:spPr bwMode="auto">
              <a:xfrm>
                <a:off x="432" y="2733"/>
                <a:ext cx="24" cy="50"/>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94" name="Freeform 3466"/>
              <p:cNvSpPr>
                <a:spLocks/>
              </p:cNvSpPr>
              <p:nvPr/>
            </p:nvSpPr>
            <p:spPr bwMode="auto">
              <a:xfrm>
                <a:off x="456" y="2575"/>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95" name="Freeform 3467"/>
              <p:cNvSpPr>
                <a:spLocks/>
              </p:cNvSpPr>
              <p:nvPr/>
            </p:nvSpPr>
            <p:spPr bwMode="auto">
              <a:xfrm>
                <a:off x="456" y="2575"/>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96" name="Freeform 3468"/>
              <p:cNvSpPr>
                <a:spLocks/>
              </p:cNvSpPr>
              <p:nvPr/>
            </p:nvSpPr>
            <p:spPr bwMode="auto">
              <a:xfrm>
                <a:off x="456" y="2575"/>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97" name="Freeform 3469"/>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798" name="Freeform 3470"/>
              <p:cNvSpPr>
                <a:spLocks/>
              </p:cNvSpPr>
              <p:nvPr/>
            </p:nvSpPr>
            <p:spPr bwMode="auto">
              <a:xfrm>
                <a:off x="432" y="26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799" name="Freeform 3471"/>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00" name="Freeform 3472"/>
              <p:cNvSpPr>
                <a:spLocks/>
              </p:cNvSpPr>
              <p:nvPr/>
            </p:nvSpPr>
            <p:spPr bwMode="auto">
              <a:xfrm>
                <a:off x="432" y="2668"/>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01" name="Freeform 3473"/>
              <p:cNvSpPr>
                <a:spLocks/>
              </p:cNvSpPr>
              <p:nvPr/>
            </p:nvSpPr>
            <p:spPr bwMode="auto">
              <a:xfrm>
                <a:off x="456" y="2507"/>
                <a:ext cx="101" cy="111"/>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02" name="Freeform 3474"/>
              <p:cNvSpPr>
                <a:spLocks/>
              </p:cNvSpPr>
              <p:nvPr/>
            </p:nvSpPr>
            <p:spPr bwMode="auto">
              <a:xfrm>
                <a:off x="456" y="2507"/>
                <a:ext cx="101" cy="111"/>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03" name="Freeform 3475"/>
              <p:cNvSpPr>
                <a:spLocks/>
              </p:cNvSpPr>
              <p:nvPr/>
            </p:nvSpPr>
            <p:spPr bwMode="auto">
              <a:xfrm>
                <a:off x="456" y="2507"/>
                <a:ext cx="101" cy="111"/>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04" name="Freeform 3476"/>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05" name="Freeform 3477"/>
              <p:cNvSpPr>
                <a:spLocks/>
              </p:cNvSpPr>
              <p:nvPr/>
            </p:nvSpPr>
            <p:spPr bwMode="auto">
              <a:xfrm>
                <a:off x="432" y="26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06" name="Freeform 3478"/>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07" name="Freeform 3479"/>
              <p:cNvSpPr>
                <a:spLocks/>
              </p:cNvSpPr>
              <p:nvPr/>
            </p:nvSpPr>
            <p:spPr bwMode="auto">
              <a:xfrm>
                <a:off x="432" y="2600"/>
                <a:ext cx="24" cy="46"/>
              </a:xfrm>
              <a:custGeom>
                <a:avLst/>
                <a:gdLst>
                  <a:gd name="T0" fmla="*/ 134 w 134"/>
                  <a:gd name="T1" fmla="*/ 115 h 278"/>
                  <a:gd name="T2" fmla="*/ 96 w 134"/>
                  <a:gd name="T3" fmla="*/ 0 h 278"/>
                  <a:gd name="T4" fmla="*/ 0 w 134"/>
                  <a:gd name="T5" fmla="*/ 278 h 278"/>
                  <a:gd name="T6" fmla="*/ 134 w 134"/>
                  <a:gd name="T7" fmla="*/ 115 h 278"/>
                </a:gdLst>
                <a:ahLst/>
                <a:cxnLst>
                  <a:cxn ang="0">
                    <a:pos x="T0" y="T1"/>
                  </a:cxn>
                  <a:cxn ang="0">
                    <a:pos x="T2" y="T3"/>
                  </a:cxn>
                  <a:cxn ang="0">
                    <a:pos x="T4" y="T5"/>
                  </a:cxn>
                  <a:cxn ang="0">
                    <a:pos x="T6" y="T7"/>
                  </a:cxn>
                </a:cxnLst>
                <a:rect l="0" t="0" r="r" b="b"/>
                <a:pathLst>
                  <a:path w="134" h="278">
                    <a:moveTo>
                      <a:pt x="134" y="115"/>
                    </a:moveTo>
                    <a:lnTo>
                      <a:pt x="96" y="0"/>
                    </a:lnTo>
                    <a:lnTo>
                      <a:pt x="0" y="278"/>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08" name="Freeform 3480"/>
              <p:cNvSpPr>
                <a:spLocks/>
              </p:cNvSpPr>
              <p:nvPr/>
            </p:nvSpPr>
            <p:spPr bwMode="auto">
              <a:xfrm>
                <a:off x="456" y="2439"/>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09" name="Freeform 3481"/>
              <p:cNvSpPr>
                <a:spLocks/>
              </p:cNvSpPr>
              <p:nvPr/>
            </p:nvSpPr>
            <p:spPr bwMode="auto">
              <a:xfrm>
                <a:off x="456" y="2439"/>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10" name="Freeform 3482"/>
              <p:cNvSpPr>
                <a:spLocks/>
              </p:cNvSpPr>
              <p:nvPr/>
            </p:nvSpPr>
            <p:spPr bwMode="auto">
              <a:xfrm>
                <a:off x="456" y="2439"/>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11" name="Freeform 3483"/>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12" name="Freeform 3484"/>
              <p:cNvSpPr>
                <a:spLocks/>
              </p:cNvSpPr>
              <p:nvPr/>
            </p:nvSpPr>
            <p:spPr bwMode="auto">
              <a:xfrm>
                <a:off x="432" y="2550"/>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13" name="Freeform 3485"/>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14" name="Freeform 3486"/>
              <p:cNvSpPr>
                <a:spLocks/>
              </p:cNvSpPr>
              <p:nvPr/>
            </p:nvSpPr>
            <p:spPr bwMode="auto">
              <a:xfrm>
                <a:off x="432" y="2532"/>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15" name="Freeform 3487"/>
              <p:cNvSpPr>
                <a:spLocks/>
              </p:cNvSpPr>
              <p:nvPr/>
            </p:nvSpPr>
            <p:spPr bwMode="auto">
              <a:xfrm>
                <a:off x="456" y="2374"/>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16" name="Freeform 3488"/>
              <p:cNvSpPr>
                <a:spLocks/>
              </p:cNvSpPr>
              <p:nvPr/>
            </p:nvSpPr>
            <p:spPr bwMode="auto">
              <a:xfrm>
                <a:off x="456" y="2374"/>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17" name="Freeform 3489"/>
              <p:cNvSpPr>
                <a:spLocks/>
              </p:cNvSpPr>
              <p:nvPr/>
            </p:nvSpPr>
            <p:spPr bwMode="auto">
              <a:xfrm>
                <a:off x="456" y="2374"/>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18" name="Freeform 3490"/>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19" name="Freeform 3491"/>
              <p:cNvSpPr>
                <a:spLocks/>
              </p:cNvSpPr>
              <p:nvPr/>
            </p:nvSpPr>
            <p:spPr bwMode="auto">
              <a:xfrm>
                <a:off x="432" y="24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20" name="Freeform 3492"/>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21" name="Freeform 3493"/>
              <p:cNvSpPr>
                <a:spLocks/>
              </p:cNvSpPr>
              <p:nvPr/>
            </p:nvSpPr>
            <p:spPr bwMode="auto">
              <a:xfrm>
                <a:off x="432" y="2463"/>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22" name="Freeform 3494"/>
              <p:cNvSpPr>
                <a:spLocks/>
              </p:cNvSpPr>
              <p:nvPr/>
            </p:nvSpPr>
            <p:spPr bwMode="auto">
              <a:xfrm>
                <a:off x="456" y="2305"/>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23" name="Freeform 3495"/>
              <p:cNvSpPr>
                <a:spLocks/>
              </p:cNvSpPr>
              <p:nvPr/>
            </p:nvSpPr>
            <p:spPr bwMode="auto">
              <a:xfrm>
                <a:off x="456" y="2305"/>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24" name="Freeform 3496"/>
              <p:cNvSpPr>
                <a:spLocks/>
              </p:cNvSpPr>
              <p:nvPr/>
            </p:nvSpPr>
            <p:spPr bwMode="auto">
              <a:xfrm>
                <a:off x="456" y="2305"/>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25" name="Freeform 3497"/>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26" name="Freeform 3498"/>
              <p:cNvSpPr>
                <a:spLocks/>
              </p:cNvSpPr>
              <p:nvPr/>
            </p:nvSpPr>
            <p:spPr bwMode="auto">
              <a:xfrm>
                <a:off x="432" y="2414"/>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27" name="Freeform 3499"/>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28" name="Freeform 3500"/>
              <p:cNvSpPr>
                <a:spLocks/>
              </p:cNvSpPr>
              <p:nvPr/>
            </p:nvSpPr>
            <p:spPr bwMode="auto">
              <a:xfrm>
                <a:off x="432" y="2395"/>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29" name="Freeform 3501"/>
              <p:cNvSpPr>
                <a:spLocks/>
              </p:cNvSpPr>
              <p:nvPr/>
            </p:nvSpPr>
            <p:spPr bwMode="auto">
              <a:xfrm>
                <a:off x="456" y="2237"/>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30" name="Freeform 3502"/>
              <p:cNvSpPr>
                <a:spLocks/>
              </p:cNvSpPr>
              <p:nvPr/>
            </p:nvSpPr>
            <p:spPr bwMode="auto">
              <a:xfrm>
                <a:off x="456" y="2237"/>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31" name="Freeform 3503"/>
              <p:cNvSpPr>
                <a:spLocks/>
              </p:cNvSpPr>
              <p:nvPr/>
            </p:nvSpPr>
            <p:spPr bwMode="auto">
              <a:xfrm>
                <a:off x="456" y="2237"/>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32" name="Freeform 3504"/>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33" name="Freeform 3505"/>
              <p:cNvSpPr>
                <a:spLocks/>
              </p:cNvSpPr>
              <p:nvPr/>
            </p:nvSpPr>
            <p:spPr bwMode="auto">
              <a:xfrm>
                <a:off x="432" y="2346"/>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34" name="Freeform 3506"/>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35" name="Freeform 3507"/>
              <p:cNvSpPr>
                <a:spLocks/>
              </p:cNvSpPr>
              <p:nvPr/>
            </p:nvSpPr>
            <p:spPr bwMode="auto">
              <a:xfrm>
                <a:off x="432" y="23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36" name="Freeform 3508"/>
              <p:cNvSpPr>
                <a:spLocks/>
              </p:cNvSpPr>
              <p:nvPr/>
            </p:nvSpPr>
            <p:spPr bwMode="auto">
              <a:xfrm>
                <a:off x="456" y="2169"/>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37" name="Freeform 3509"/>
              <p:cNvSpPr>
                <a:spLocks/>
              </p:cNvSpPr>
              <p:nvPr/>
            </p:nvSpPr>
            <p:spPr bwMode="auto">
              <a:xfrm>
                <a:off x="456" y="2169"/>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38" name="Freeform 3510"/>
              <p:cNvSpPr>
                <a:spLocks/>
              </p:cNvSpPr>
              <p:nvPr/>
            </p:nvSpPr>
            <p:spPr bwMode="auto">
              <a:xfrm>
                <a:off x="456" y="2169"/>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39" name="Freeform 3511"/>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40" name="Freeform 3512"/>
              <p:cNvSpPr>
                <a:spLocks/>
              </p:cNvSpPr>
              <p:nvPr/>
            </p:nvSpPr>
            <p:spPr bwMode="auto">
              <a:xfrm>
                <a:off x="432" y="2278"/>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41" name="Freeform 3513"/>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42" name="Freeform 3514"/>
              <p:cNvSpPr>
                <a:spLocks/>
              </p:cNvSpPr>
              <p:nvPr/>
            </p:nvSpPr>
            <p:spPr bwMode="auto">
              <a:xfrm>
                <a:off x="432" y="2259"/>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43" name="Freeform 3515"/>
              <p:cNvSpPr>
                <a:spLocks/>
              </p:cNvSpPr>
              <p:nvPr/>
            </p:nvSpPr>
            <p:spPr bwMode="auto">
              <a:xfrm>
                <a:off x="456" y="2101"/>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44" name="Freeform 3516"/>
              <p:cNvSpPr>
                <a:spLocks/>
              </p:cNvSpPr>
              <p:nvPr/>
            </p:nvSpPr>
            <p:spPr bwMode="auto">
              <a:xfrm>
                <a:off x="456" y="2101"/>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45" name="Freeform 3517"/>
              <p:cNvSpPr>
                <a:spLocks/>
              </p:cNvSpPr>
              <p:nvPr/>
            </p:nvSpPr>
            <p:spPr bwMode="auto">
              <a:xfrm>
                <a:off x="456" y="2101"/>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46" name="Freeform 3518"/>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47" name="Freeform 3519"/>
              <p:cNvSpPr>
                <a:spLocks/>
              </p:cNvSpPr>
              <p:nvPr/>
            </p:nvSpPr>
            <p:spPr bwMode="auto">
              <a:xfrm>
                <a:off x="432" y="2209"/>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48" name="Freeform 3520"/>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49" name="Freeform 3521"/>
              <p:cNvSpPr>
                <a:spLocks/>
              </p:cNvSpPr>
              <p:nvPr/>
            </p:nvSpPr>
            <p:spPr bwMode="auto">
              <a:xfrm>
                <a:off x="432" y="2191"/>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50" name="Freeform 3522"/>
              <p:cNvSpPr>
                <a:spLocks/>
              </p:cNvSpPr>
              <p:nvPr/>
            </p:nvSpPr>
            <p:spPr bwMode="auto">
              <a:xfrm>
                <a:off x="456" y="2033"/>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51" name="Freeform 3523"/>
              <p:cNvSpPr>
                <a:spLocks/>
              </p:cNvSpPr>
              <p:nvPr/>
            </p:nvSpPr>
            <p:spPr bwMode="auto">
              <a:xfrm>
                <a:off x="456" y="2033"/>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52" name="Freeform 3524"/>
              <p:cNvSpPr>
                <a:spLocks/>
              </p:cNvSpPr>
              <p:nvPr/>
            </p:nvSpPr>
            <p:spPr bwMode="auto">
              <a:xfrm>
                <a:off x="456" y="2033"/>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53" name="Freeform 3525"/>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54" name="Freeform 3526"/>
              <p:cNvSpPr>
                <a:spLocks/>
              </p:cNvSpPr>
              <p:nvPr/>
            </p:nvSpPr>
            <p:spPr bwMode="auto">
              <a:xfrm>
                <a:off x="432" y="2141"/>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55" name="Freeform 3527"/>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56" name="Freeform 3528"/>
              <p:cNvSpPr>
                <a:spLocks/>
              </p:cNvSpPr>
              <p:nvPr/>
            </p:nvSpPr>
            <p:spPr bwMode="auto">
              <a:xfrm>
                <a:off x="432" y="21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57" name="Freeform 3529"/>
              <p:cNvSpPr>
                <a:spLocks/>
              </p:cNvSpPr>
              <p:nvPr/>
            </p:nvSpPr>
            <p:spPr bwMode="auto">
              <a:xfrm>
                <a:off x="456" y="1965"/>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58" name="Freeform 3530"/>
              <p:cNvSpPr>
                <a:spLocks/>
              </p:cNvSpPr>
              <p:nvPr/>
            </p:nvSpPr>
            <p:spPr bwMode="auto">
              <a:xfrm>
                <a:off x="456" y="1965"/>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59" name="Freeform 3531"/>
              <p:cNvSpPr>
                <a:spLocks/>
              </p:cNvSpPr>
              <p:nvPr/>
            </p:nvSpPr>
            <p:spPr bwMode="auto">
              <a:xfrm>
                <a:off x="456" y="1965"/>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60" name="Freeform 3532"/>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61" name="Freeform 3533"/>
              <p:cNvSpPr>
                <a:spLocks/>
              </p:cNvSpPr>
              <p:nvPr/>
            </p:nvSpPr>
            <p:spPr bwMode="auto">
              <a:xfrm>
                <a:off x="432" y="2073"/>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62" name="Freeform 3534"/>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63" name="Freeform 3535"/>
              <p:cNvSpPr>
                <a:spLocks/>
              </p:cNvSpPr>
              <p:nvPr/>
            </p:nvSpPr>
            <p:spPr bwMode="auto">
              <a:xfrm>
                <a:off x="432" y="2054"/>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64" name="Freeform 3536"/>
              <p:cNvSpPr>
                <a:spLocks/>
              </p:cNvSpPr>
              <p:nvPr/>
            </p:nvSpPr>
            <p:spPr bwMode="auto">
              <a:xfrm>
                <a:off x="456" y="1896"/>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65" name="Freeform 3537"/>
              <p:cNvSpPr>
                <a:spLocks/>
              </p:cNvSpPr>
              <p:nvPr/>
            </p:nvSpPr>
            <p:spPr bwMode="auto">
              <a:xfrm>
                <a:off x="456" y="1896"/>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66" name="Freeform 3538"/>
              <p:cNvSpPr>
                <a:spLocks/>
              </p:cNvSpPr>
              <p:nvPr/>
            </p:nvSpPr>
            <p:spPr bwMode="auto">
              <a:xfrm>
                <a:off x="456" y="1896"/>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67" name="Freeform 3539"/>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68" name="Freeform 3540"/>
              <p:cNvSpPr>
                <a:spLocks/>
              </p:cNvSpPr>
              <p:nvPr/>
            </p:nvSpPr>
            <p:spPr bwMode="auto">
              <a:xfrm>
                <a:off x="432" y="2005"/>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69" name="Freeform 3541"/>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70" name="Freeform 3542"/>
              <p:cNvSpPr>
                <a:spLocks/>
              </p:cNvSpPr>
              <p:nvPr/>
            </p:nvSpPr>
            <p:spPr bwMode="auto">
              <a:xfrm>
                <a:off x="432" y="1986"/>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71" name="Freeform 3543"/>
              <p:cNvSpPr>
                <a:spLocks/>
              </p:cNvSpPr>
              <p:nvPr/>
            </p:nvSpPr>
            <p:spPr bwMode="auto">
              <a:xfrm>
                <a:off x="456" y="1828"/>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72" name="Freeform 3544"/>
              <p:cNvSpPr>
                <a:spLocks/>
              </p:cNvSpPr>
              <p:nvPr/>
            </p:nvSpPr>
            <p:spPr bwMode="auto">
              <a:xfrm>
                <a:off x="456" y="1828"/>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73" name="Freeform 3545"/>
              <p:cNvSpPr>
                <a:spLocks/>
              </p:cNvSpPr>
              <p:nvPr/>
            </p:nvSpPr>
            <p:spPr bwMode="auto">
              <a:xfrm>
                <a:off x="456" y="1828"/>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74" name="Freeform 3546"/>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75" name="Freeform 3547"/>
              <p:cNvSpPr>
                <a:spLocks/>
              </p:cNvSpPr>
              <p:nvPr/>
            </p:nvSpPr>
            <p:spPr bwMode="auto">
              <a:xfrm>
                <a:off x="432" y="193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76" name="Freeform 3548"/>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77" name="Freeform 3549"/>
              <p:cNvSpPr>
                <a:spLocks/>
              </p:cNvSpPr>
              <p:nvPr/>
            </p:nvSpPr>
            <p:spPr bwMode="auto">
              <a:xfrm>
                <a:off x="432" y="19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78" name="Freeform 3550"/>
              <p:cNvSpPr>
                <a:spLocks/>
              </p:cNvSpPr>
              <p:nvPr/>
            </p:nvSpPr>
            <p:spPr bwMode="auto">
              <a:xfrm>
                <a:off x="456" y="176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79" name="Freeform 3551"/>
              <p:cNvSpPr>
                <a:spLocks/>
              </p:cNvSpPr>
              <p:nvPr/>
            </p:nvSpPr>
            <p:spPr bwMode="auto">
              <a:xfrm>
                <a:off x="456" y="176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80" name="Freeform 3552"/>
              <p:cNvSpPr>
                <a:spLocks/>
              </p:cNvSpPr>
              <p:nvPr/>
            </p:nvSpPr>
            <p:spPr bwMode="auto">
              <a:xfrm>
                <a:off x="456" y="176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81" name="Freeform 3553"/>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82" name="Freeform 3554"/>
              <p:cNvSpPr>
                <a:spLocks/>
              </p:cNvSpPr>
              <p:nvPr/>
            </p:nvSpPr>
            <p:spPr bwMode="auto">
              <a:xfrm>
                <a:off x="432" y="1868"/>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83" name="Freeform 3555"/>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84" name="Freeform 3556"/>
              <p:cNvSpPr>
                <a:spLocks/>
              </p:cNvSpPr>
              <p:nvPr/>
            </p:nvSpPr>
            <p:spPr bwMode="auto">
              <a:xfrm>
                <a:off x="432" y="1850"/>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85" name="Rectangle 3557"/>
              <p:cNvSpPr>
                <a:spLocks noChangeArrowheads="1"/>
              </p:cNvSpPr>
              <p:nvPr/>
            </p:nvSpPr>
            <p:spPr bwMode="auto">
              <a:xfrm>
                <a:off x="550" y="1780"/>
                <a:ext cx="7" cy="11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2886" name="Group 3558"/>
            <p:cNvGrpSpPr>
              <a:grpSpLocks/>
            </p:cNvGrpSpPr>
            <p:nvPr/>
          </p:nvGrpSpPr>
          <p:grpSpPr bwMode="auto">
            <a:xfrm>
              <a:off x="1691" y="1610"/>
              <a:ext cx="125" cy="823"/>
              <a:chOff x="1595" y="1514"/>
              <a:chExt cx="125" cy="823"/>
            </a:xfrm>
          </p:grpSpPr>
          <p:sp>
            <p:nvSpPr>
              <p:cNvPr id="742887" name="Freeform 3559"/>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88" name="Freeform 3560"/>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89" name="Freeform 3561"/>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90" name="Freeform 3562"/>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91" name="Freeform 3563"/>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92" name="Freeform 3564"/>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93" name="Freeform 3565"/>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94" name="Freeform 3566"/>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95" name="Freeform 3567"/>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96" name="Freeform 3568"/>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97" name="Freeform 3569"/>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898" name="Freeform 3570"/>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899" name="Freeform 3571"/>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00" name="Freeform 3572"/>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01" name="Freeform 3573"/>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02" name="Freeform 3574"/>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03" name="Freeform 3575"/>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04" name="Freeform 3576"/>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05" name="Freeform 3577"/>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06" name="Freeform 3578"/>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07" name="Freeform 3579"/>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08" name="Freeform 3580"/>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09" name="Freeform 3581"/>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10" name="Freeform 3582"/>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11" name="Freeform 3583"/>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12" name="Freeform 3584"/>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13" name="Freeform 3585"/>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14" name="Freeform 3586"/>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15" name="Freeform 3587"/>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16" name="Freeform 3588"/>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17" name="Freeform 3589"/>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18" name="Freeform 3590"/>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19" name="Freeform 3591"/>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20" name="Freeform 3592"/>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21" name="Freeform 3593"/>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22" name="Freeform 3594"/>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23" name="Freeform 3595"/>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24" name="Freeform 3596"/>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25" name="Freeform 3597"/>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26" name="Freeform 3598"/>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27" name="Freeform 3599"/>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28" name="Freeform 3600"/>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29" name="Freeform 3601"/>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30" name="Freeform 3602"/>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31" name="Freeform 3603"/>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32" name="Freeform 3604"/>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33" name="Freeform 3605"/>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34" name="Freeform 3606"/>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35" name="Freeform 3607"/>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36" name="Freeform 3608"/>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37" name="Freeform 3609"/>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38" name="Freeform 3610"/>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39" name="Freeform 3611"/>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40" name="Freeform 3612"/>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41" name="Freeform 3613"/>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42" name="Freeform 3614"/>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43" name="Freeform 3615"/>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44" name="Freeform 3616"/>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45" name="Freeform 3617"/>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46" name="Freeform 3618"/>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47" name="Freeform 3619"/>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48" name="Freeform 3620"/>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49" name="Freeform 3621"/>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50" name="Freeform 3622"/>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51" name="Freeform 3623"/>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52" name="Freeform 3624"/>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53" name="Freeform 3625"/>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54" name="Freeform 3626"/>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55" name="Freeform 3627"/>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56" name="Freeform 3628"/>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57" name="Freeform 3629"/>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58" name="Freeform 3630"/>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59" name="Freeform 3631"/>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60" name="Freeform 3632"/>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61" name="Freeform 3633"/>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62" name="Freeform 3634"/>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63" name="Freeform 3635"/>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64" name="Rectangle 3636"/>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2965" name="Group 3637"/>
            <p:cNvGrpSpPr>
              <a:grpSpLocks/>
            </p:cNvGrpSpPr>
            <p:nvPr/>
          </p:nvGrpSpPr>
          <p:grpSpPr bwMode="auto">
            <a:xfrm>
              <a:off x="3208" y="1580"/>
              <a:ext cx="125" cy="823"/>
              <a:chOff x="1595" y="1514"/>
              <a:chExt cx="125" cy="823"/>
            </a:xfrm>
          </p:grpSpPr>
          <p:sp>
            <p:nvSpPr>
              <p:cNvPr id="742966" name="Freeform 3638"/>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67" name="Freeform 3639"/>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68" name="Freeform 3640"/>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69" name="Freeform 3641"/>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70" name="Freeform 3642"/>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71" name="Freeform 3643"/>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72" name="Freeform 3644"/>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73" name="Freeform 3645"/>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74" name="Freeform 3646"/>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75" name="Freeform 3647"/>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76" name="Freeform 3648"/>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77" name="Freeform 3649"/>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78" name="Freeform 3650"/>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79" name="Freeform 3651"/>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80" name="Freeform 3652"/>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81" name="Freeform 3653"/>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82" name="Freeform 3654"/>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83" name="Freeform 3655"/>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84" name="Freeform 3656"/>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85" name="Freeform 3657"/>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86" name="Freeform 3658"/>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87" name="Freeform 3659"/>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88" name="Freeform 3660"/>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89" name="Freeform 3661"/>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90" name="Freeform 3662"/>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91" name="Freeform 3663"/>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92" name="Freeform 3664"/>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93" name="Freeform 3665"/>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94" name="Freeform 3666"/>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95" name="Freeform 3667"/>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96" name="Freeform 3668"/>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97" name="Freeform 3669"/>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2998" name="Freeform 3670"/>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2999" name="Freeform 3671"/>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00" name="Freeform 3672"/>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01" name="Freeform 3673"/>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02" name="Freeform 3674"/>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03" name="Freeform 3675"/>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04" name="Freeform 3676"/>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05" name="Freeform 3677"/>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06" name="Freeform 3678"/>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07" name="Freeform 3679"/>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08" name="Freeform 3680"/>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09" name="Freeform 3681"/>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10" name="Freeform 3682"/>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11" name="Freeform 3683"/>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12" name="Freeform 3684"/>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13" name="Freeform 3685"/>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14" name="Freeform 3686"/>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15" name="Freeform 3687"/>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16" name="Freeform 3688"/>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17" name="Freeform 3689"/>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18" name="Freeform 3690"/>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19" name="Freeform 3691"/>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20" name="Freeform 3692"/>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21" name="Freeform 3693"/>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22" name="Freeform 3694"/>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23" name="Freeform 3695"/>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24" name="Freeform 3696"/>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25" name="Freeform 3697"/>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26" name="Freeform 3698"/>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27" name="Freeform 3699"/>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28" name="Freeform 3700"/>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29" name="Freeform 3701"/>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30" name="Freeform 3702"/>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31" name="Freeform 3703"/>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32" name="Freeform 3704"/>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33" name="Freeform 3705"/>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34" name="Freeform 3706"/>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35" name="Freeform 3707"/>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36" name="Freeform 3708"/>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37" name="Freeform 3709"/>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38" name="Freeform 3710"/>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39" name="Freeform 3711"/>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40" name="Freeform 3712"/>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41" name="Freeform 3713"/>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42" name="Freeform 3714"/>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43" name="Rectangle 3715"/>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3044" name="Group 3716"/>
            <p:cNvGrpSpPr>
              <a:grpSpLocks/>
            </p:cNvGrpSpPr>
            <p:nvPr/>
          </p:nvGrpSpPr>
          <p:grpSpPr bwMode="auto">
            <a:xfrm>
              <a:off x="4719" y="1580"/>
              <a:ext cx="125" cy="823"/>
              <a:chOff x="1595" y="1514"/>
              <a:chExt cx="125" cy="823"/>
            </a:xfrm>
          </p:grpSpPr>
          <p:sp>
            <p:nvSpPr>
              <p:cNvPr id="743045" name="Freeform 3717"/>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46" name="Freeform 3718"/>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47" name="Freeform 3719"/>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48" name="Freeform 3720"/>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49" name="Freeform 3721"/>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50" name="Freeform 3722"/>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51" name="Freeform 3723"/>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52" name="Freeform 3724"/>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53" name="Freeform 3725"/>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54" name="Freeform 3726"/>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55" name="Freeform 3727"/>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56" name="Freeform 3728"/>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57" name="Freeform 3729"/>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58" name="Freeform 3730"/>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59" name="Freeform 3731"/>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60" name="Freeform 3732"/>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61" name="Freeform 3733"/>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62" name="Freeform 3734"/>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63" name="Freeform 3735"/>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64" name="Freeform 3736"/>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65" name="Freeform 3737"/>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66" name="Freeform 3738"/>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67" name="Freeform 3739"/>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68" name="Freeform 3740"/>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69" name="Freeform 3741"/>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70" name="Freeform 3742"/>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71" name="Freeform 3743"/>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72" name="Freeform 3744"/>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73" name="Freeform 3745"/>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74" name="Freeform 3746"/>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75" name="Freeform 3747"/>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76" name="Freeform 3748"/>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77" name="Freeform 3749"/>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78" name="Freeform 3750"/>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79" name="Freeform 3751"/>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80" name="Freeform 3752"/>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81" name="Freeform 3753"/>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82" name="Freeform 3754"/>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83" name="Freeform 3755"/>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84" name="Freeform 3756"/>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85" name="Freeform 3757"/>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86" name="Freeform 3758"/>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87" name="Freeform 3759"/>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88" name="Freeform 3760"/>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89" name="Freeform 3761"/>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90" name="Freeform 3762"/>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91" name="Freeform 3763"/>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92" name="Freeform 3764"/>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93" name="Freeform 3765"/>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94" name="Freeform 3766"/>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95" name="Freeform 3767"/>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96" name="Freeform 3768"/>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97" name="Freeform 3769"/>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098" name="Freeform 3770"/>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099" name="Freeform 3771"/>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00" name="Freeform 3772"/>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01" name="Freeform 3773"/>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02" name="Freeform 3774"/>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03" name="Freeform 3775"/>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04" name="Freeform 3776"/>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05" name="Freeform 3777"/>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06" name="Freeform 3778"/>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07" name="Freeform 3779"/>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08" name="Freeform 3780"/>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09" name="Freeform 3781"/>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10" name="Freeform 3782"/>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11" name="Freeform 3783"/>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12" name="Freeform 3784"/>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13" name="Freeform 3785"/>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14" name="Freeform 3786"/>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15" name="Freeform 3787"/>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16" name="Freeform 3788"/>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17" name="Freeform 3789"/>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18" name="Freeform 3790"/>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19" name="Freeform 3791"/>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20" name="Freeform 3792"/>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21" name="Freeform 3793"/>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22" name="Rectangle 3794"/>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3123" name="Group 3795"/>
            <p:cNvGrpSpPr>
              <a:grpSpLocks/>
            </p:cNvGrpSpPr>
            <p:nvPr/>
          </p:nvGrpSpPr>
          <p:grpSpPr bwMode="auto">
            <a:xfrm rot="10800000">
              <a:off x="1430" y="2881"/>
              <a:ext cx="125" cy="823"/>
              <a:chOff x="1595" y="1514"/>
              <a:chExt cx="125" cy="823"/>
            </a:xfrm>
          </p:grpSpPr>
          <p:sp>
            <p:nvSpPr>
              <p:cNvPr id="743124" name="Freeform 3796"/>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25" name="Freeform 3797"/>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26" name="Freeform 3798"/>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27" name="Freeform 3799"/>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28" name="Freeform 3800"/>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29" name="Freeform 3801"/>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30" name="Freeform 3802"/>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31" name="Freeform 3803"/>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32" name="Freeform 3804"/>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33" name="Freeform 3805"/>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34" name="Freeform 3806"/>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35" name="Freeform 3807"/>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36" name="Freeform 3808"/>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37" name="Freeform 3809"/>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38" name="Freeform 3810"/>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39" name="Freeform 3811"/>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40" name="Freeform 3812"/>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41" name="Freeform 3813"/>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42" name="Freeform 3814"/>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43" name="Freeform 3815"/>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44" name="Freeform 3816"/>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45" name="Freeform 3817"/>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46" name="Freeform 3818"/>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47" name="Freeform 3819"/>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48" name="Freeform 3820"/>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49" name="Freeform 3821"/>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50" name="Freeform 3822"/>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51" name="Freeform 3823"/>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52" name="Freeform 3824"/>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53" name="Freeform 3825"/>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54" name="Freeform 3826"/>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55" name="Freeform 3827"/>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56" name="Freeform 3828"/>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57" name="Freeform 3829"/>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58" name="Freeform 3830"/>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59" name="Freeform 3831"/>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60" name="Freeform 3832"/>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61" name="Freeform 3833"/>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62" name="Freeform 3834"/>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63" name="Freeform 3835"/>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64" name="Freeform 3836"/>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65" name="Freeform 3837"/>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66" name="Freeform 3838"/>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67" name="Freeform 3839"/>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68" name="Freeform 3840"/>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69" name="Freeform 3841"/>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70" name="Freeform 3842"/>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71" name="Freeform 3843"/>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72" name="Freeform 3844"/>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73" name="Freeform 3845"/>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74" name="Freeform 3846"/>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75" name="Freeform 3847"/>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76" name="Freeform 3848"/>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77" name="Freeform 3849"/>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78" name="Freeform 3850"/>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79" name="Freeform 3851"/>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80" name="Freeform 3852"/>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81" name="Freeform 3853"/>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82" name="Freeform 3854"/>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83" name="Freeform 3855"/>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84" name="Freeform 3856"/>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85" name="Freeform 3857"/>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86" name="Freeform 3858"/>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87" name="Freeform 3859"/>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88" name="Freeform 3860"/>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89" name="Freeform 3861"/>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90" name="Freeform 3862"/>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91" name="Freeform 3863"/>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92" name="Freeform 3864"/>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93" name="Freeform 3865"/>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94" name="Freeform 3866"/>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95" name="Freeform 3867"/>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96" name="Freeform 3868"/>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97" name="Freeform 3869"/>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198" name="Freeform 3870"/>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199" name="Freeform 3871"/>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00" name="Freeform 3872"/>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01" name="Rectangle 3873"/>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3202" name="Group 3874"/>
            <p:cNvGrpSpPr>
              <a:grpSpLocks/>
            </p:cNvGrpSpPr>
            <p:nvPr/>
          </p:nvGrpSpPr>
          <p:grpSpPr bwMode="auto">
            <a:xfrm rot="10800000">
              <a:off x="2947" y="2851"/>
              <a:ext cx="125" cy="823"/>
              <a:chOff x="1595" y="1514"/>
              <a:chExt cx="125" cy="823"/>
            </a:xfrm>
          </p:grpSpPr>
          <p:sp>
            <p:nvSpPr>
              <p:cNvPr id="743203" name="Freeform 3875"/>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04" name="Freeform 3876"/>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05" name="Freeform 3877"/>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06" name="Freeform 3878"/>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07" name="Freeform 3879"/>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08" name="Freeform 3880"/>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09" name="Freeform 3881"/>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10" name="Freeform 3882"/>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11" name="Freeform 3883"/>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12" name="Freeform 3884"/>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13" name="Freeform 3885"/>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14" name="Freeform 3886"/>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15" name="Freeform 3887"/>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16" name="Freeform 3888"/>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17" name="Freeform 3889"/>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18" name="Freeform 3890"/>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19" name="Freeform 3891"/>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20" name="Freeform 3892"/>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21" name="Freeform 3893"/>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22" name="Freeform 3894"/>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23" name="Freeform 3895"/>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24" name="Freeform 3896"/>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25" name="Freeform 3897"/>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26" name="Freeform 3898"/>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27" name="Freeform 3899"/>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28" name="Freeform 3900"/>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29" name="Freeform 3901"/>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30" name="Freeform 3902"/>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31" name="Freeform 3903"/>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32" name="Freeform 3904"/>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33" name="Freeform 3905"/>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34" name="Freeform 3906"/>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35" name="Freeform 3907"/>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36" name="Freeform 3908"/>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37" name="Freeform 3909"/>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38" name="Freeform 3910"/>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39" name="Freeform 3911"/>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40" name="Freeform 3912"/>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41" name="Freeform 3913"/>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42" name="Freeform 3914"/>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43" name="Freeform 3915"/>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44" name="Freeform 3916"/>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45" name="Freeform 3917"/>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46" name="Freeform 3918"/>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47" name="Freeform 3919"/>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48" name="Freeform 3920"/>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49" name="Freeform 3921"/>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50" name="Freeform 3922"/>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51" name="Freeform 3923"/>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52" name="Freeform 3924"/>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53" name="Freeform 3925"/>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54" name="Freeform 3926"/>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55" name="Freeform 3927"/>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56" name="Freeform 3928"/>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57" name="Freeform 3929"/>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58" name="Freeform 3930"/>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59" name="Freeform 3931"/>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60" name="Freeform 3932"/>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61" name="Freeform 3933"/>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62" name="Freeform 3934"/>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63" name="Freeform 3935"/>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64" name="Freeform 3936"/>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65" name="Freeform 3937"/>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66" name="Freeform 3938"/>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67" name="Freeform 3939"/>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68" name="Freeform 3940"/>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69" name="Freeform 3941"/>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70" name="Freeform 3942"/>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71" name="Freeform 3943"/>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72" name="Freeform 3944"/>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73" name="Freeform 3945"/>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74" name="Freeform 3946"/>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75" name="Freeform 3947"/>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76" name="Freeform 3948"/>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77" name="Freeform 3949"/>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78" name="Freeform 3950"/>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79" name="Freeform 3951"/>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80" name="Rectangle 3952"/>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43281" name="Group 3953"/>
            <p:cNvGrpSpPr>
              <a:grpSpLocks/>
            </p:cNvGrpSpPr>
            <p:nvPr/>
          </p:nvGrpSpPr>
          <p:grpSpPr bwMode="auto">
            <a:xfrm rot="10800000">
              <a:off x="4458" y="2851"/>
              <a:ext cx="125" cy="823"/>
              <a:chOff x="1595" y="1514"/>
              <a:chExt cx="125" cy="823"/>
            </a:xfrm>
          </p:grpSpPr>
          <p:sp>
            <p:nvSpPr>
              <p:cNvPr id="743282" name="Freeform 3954"/>
              <p:cNvSpPr>
                <a:spLocks/>
              </p:cNvSpPr>
              <p:nvPr/>
            </p:nvSpPr>
            <p:spPr bwMode="auto">
              <a:xfrm rot="-21600000" flipH="1" flipV="1">
                <a:off x="1595" y="1542"/>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83" name="Freeform 3955"/>
              <p:cNvSpPr>
                <a:spLocks/>
              </p:cNvSpPr>
              <p:nvPr/>
            </p:nvSpPr>
            <p:spPr bwMode="auto">
              <a:xfrm rot="-21600000" flipH="1" flipV="1">
                <a:off x="1595" y="1542"/>
                <a:ext cx="101" cy="111"/>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84" name="Freeform 3956"/>
              <p:cNvSpPr>
                <a:spLocks/>
              </p:cNvSpPr>
              <p:nvPr/>
            </p:nvSpPr>
            <p:spPr bwMode="auto">
              <a:xfrm rot="-21600000" flipH="1" flipV="1">
                <a:off x="1595" y="1542"/>
                <a:ext cx="101" cy="111"/>
              </a:xfrm>
              <a:custGeom>
                <a:avLst/>
                <a:gdLst>
                  <a:gd name="T0" fmla="*/ 0 w 533"/>
                  <a:gd name="T1" fmla="*/ 634 h 643"/>
                  <a:gd name="T2" fmla="*/ 10 w 533"/>
                  <a:gd name="T3" fmla="*/ 643 h 643"/>
                  <a:gd name="T4" fmla="*/ 533 w 533"/>
                  <a:gd name="T5" fmla="*/ 9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9"/>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85" name="Freeform 3957"/>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86" name="Freeform 3958"/>
              <p:cNvSpPr>
                <a:spLocks/>
              </p:cNvSpPr>
              <p:nvPr/>
            </p:nvSpPr>
            <p:spPr bwMode="auto">
              <a:xfrm rot="-21600000" flipH="1" flipV="1">
                <a:off x="1672" y="1514"/>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87" name="Freeform 3959"/>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88" name="Freeform 3960"/>
              <p:cNvSpPr>
                <a:spLocks/>
              </p:cNvSpPr>
              <p:nvPr/>
            </p:nvSpPr>
            <p:spPr bwMode="auto">
              <a:xfrm rot="-21600000" flipH="1" flipV="1">
                <a:off x="1696" y="1514"/>
                <a:ext cx="24" cy="46"/>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89" name="Freeform 3961"/>
              <p:cNvSpPr>
                <a:spLocks/>
              </p:cNvSpPr>
              <p:nvPr/>
            </p:nvSpPr>
            <p:spPr bwMode="auto">
              <a:xfrm rot="-21600000" flipH="1" flipV="1">
                <a:off x="1595" y="1610"/>
                <a:ext cx="101" cy="108"/>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90" name="Freeform 3962"/>
              <p:cNvSpPr>
                <a:spLocks/>
              </p:cNvSpPr>
              <p:nvPr/>
            </p:nvSpPr>
            <p:spPr bwMode="auto">
              <a:xfrm rot="-21600000" flipH="1" flipV="1">
                <a:off x="1595" y="1610"/>
                <a:ext cx="101" cy="108"/>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91" name="Freeform 3963"/>
              <p:cNvSpPr>
                <a:spLocks/>
              </p:cNvSpPr>
              <p:nvPr/>
            </p:nvSpPr>
            <p:spPr bwMode="auto">
              <a:xfrm rot="-21600000" flipH="1" flipV="1">
                <a:off x="1595" y="1610"/>
                <a:ext cx="101" cy="108"/>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92" name="Freeform 3964"/>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93" name="Freeform 3965"/>
              <p:cNvSpPr>
                <a:spLocks/>
              </p:cNvSpPr>
              <p:nvPr/>
            </p:nvSpPr>
            <p:spPr bwMode="auto">
              <a:xfrm rot="-21600000" flipH="1" flipV="1">
                <a:off x="1672" y="1582"/>
                <a:ext cx="48" cy="28"/>
              </a:xfrm>
              <a:custGeom>
                <a:avLst/>
                <a:gdLst>
                  <a:gd name="T0" fmla="*/ 134 w 252"/>
                  <a:gd name="T1" fmla="*/ 0 h 162"/>
                  <a:gd name="T2" fmla="*/ 252 w 252"/>
                  <a:gd name="T3" fmla="*/ 18 h 162"/>
                  <a:gd name="T4" fmla="*/ 0 w 252"/>
                  <a:gd name="T5" fmla="*/ 162 h 162"/>
                  <a:gd name="T6" fmla="*/ 134 w 252"/>
                  <a:gd name="T7" fmla="*/ 0 h 162"/>
                </a:gdLst>
                <a:ahLst/>
                <a:cxnLst>
                  <a:cxn ang="0">
                    <a:pos x="T0" y="T1"/>
                  </a:cxn>
                  <a:cxn ang="0">
                    <a:pos x="T2" y="T3"/>
                  </a:cxn>
                  <a:cxn ang="0">
                    <a:pos x="T4" y="T5"/>
                  </a:cxn>
                  <a:cxn ang="0">
                    <a:pos x="T6" y="T7"/>
                  </a:cxn>
                </a:cxnLst>
                <a:rect l="0" t="0" r="r" b="b"/>
                <a:pathLst>
                  <a:path w="252" h="162">
                    <a:moveTo>
                      <a:pt x="134" y="0"/>
                    </a:moveTo>
                    <a:lnTo>
                      <a:pt x="252" y="18"/>
                    </a:lnTo>
                    <a:lnTo>
                      <a:pt x="0" y="162"/>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94" name="Freeform 3966"/>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95" name="Freeform 3967"/>
              <p:cNvSpPr>
                <a:spLocks/>
              </p:cNvSpPr>
              <p:nvPr/>
            </p:nvSpPr>
            <p:spPr bwMode="auto">
              <a:xfrm rot="-21600000" flipH="1" flipV="1">
                <a:off x="1696" y="1582"/>
                <a:ext cx="24" cy="47"/>
              </a:xfrm>
              <a:custGeom>
                <a:avLst/>
                <a:gdLst>
                  <a:gd name="T0" fmla="*/ 134 w 134"/>
                  <a:gd name="T1" fmla="*/ 115 h 277"/>
                  <a:gd name="T2" fmla="*/ 96 w 134"/>
                  <a:gd name="T3" fmla="*/ 0 h 277"/>
                  <a:gd name="T4" fmla="*/ 0 w 134"/>
                  <a:gd name="T5" fmla="*/ 277 h 277"/>
                  <a:gd name="T6" fmla="*/ 134 w 134"/>
                  <a:gd name="T7" fmla="*/ 115 h 277"/>
                </a:gdLst>
                <a:ahLst/>
                <a:cxnLst>
                  <a:cxn ang="0">
                    <a:pos x="T0" y="T1"/>
                  </a:cxn>
                  <a:cxn ang="0">
                    <a:pos x="T2" y="T3"/>
                  </a:cxn>
                  <a:cxn ang="0">
                    <a:pos x="T4" y="T5"/>
                  </a:cxn>
                  <a:cxn ang="0">
                    <a:pos x="T6" y="T7"/>
                  </a:cxn>
                </a:cxnLst>
                <a:rect l="0" t="0" r="r" b="b"/>
                <a:pathLst>
                  <a:path w="134" h="277">
                    <a:moveTo>
                      <a:pt x="134" y="115"/>
                    </a:moveTo>
                    <a:lnTo>
                      <a:pt x="96" y="0"/>
                    </a:lnTo>
                    <a:lnTo>
                      <a:pt x="0" y="277"/>
                    </a:lnTo>
                    <a:lnTo>
                      <a:pt x="134" y="11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96" name="Freeform 3968"/>
              <p:cNvSpPr>
                <a:spLocks/>
              </p:cNvSpPr>
              <p:nvPr/>
            </p:nvSpPr>
            <p:spPr bwMode="auto">
              <a:xfrm rot="-21600000" flipH="1" flipV="1">
                <a:off x="1595" y="1678"/>
                <a:ext cx="101" cy="109"/>
              </a:xfrm>
              <a:custGeom>
                <a:avLst/>
                <a:gdLst>
                  <a:gd name="T0" fmla="*/ 0 w 523"/>
                  <a:gd name="T1" fmla="*/ 635 h 644"/>
                  <a:gd name="T2" fmla="*/ 10 w 523"/>
                  <a:gd name="T3" fmla="*/ 644 h 644"/>
                  <a:gd name="T4" fmla="*/ 523 w 523"/>
                  <a:gd name="T5" fmla="*/ 0 h 644"/>
                  <a:gd name="T6" fmla="*/ 0 w 523"/>
                  <a:gd name="T7" fmla="*/ 635 h 644"/>
                </a:gdLst>
                <a:ahLst/>
                <a:cxnLst>
                  <a:cxn ang="0">
                    <a:pos x="T0" y="T1"/>
                  </a:cxn>
                  <a:cxn ang="0">
                    <a:pos x="T2" y="T3"/>
                  </a:cxn>
                  <a:cxn ang="0">
                    <a:pos x="T4" y="T5"/>
                  </a:cxn>
                  <a:cxn ang="0">
                    <a:pos x="T6" y="T7"/>
                  </a:cxn>
                </a:cxnLst>
                <a:rect l="0" t="0" r="r" b="b"/>
                <a:pathLst>
                  <a:path w="523" h="644">
                    <a:moveTo>
                      <a:pt x="0" y="635"/>
                    </a:moveTo>
                    <a:lnTo>
                      <a:pt x="10" y="644"/>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97" name="Freeform 3969"/>
              <p:cNvSpPr>
                <a:spLocks/>
              </p:cNvSpPr>
              <p:nvPr/>
            </p:nvSpPr>
            <p:spPr bwMode="auto">
              <a:xfrm rot="-21600000" flipH="1" flipV="1">
                <a:off x="1595" y="1678"/>
                <a:ext cx="101" cy="109"/>
              </a:xfrm>
              <a:custGeom>
                <a:avLst/>
                <a:gdLst>
                  <a:gd name="T0" fmla="*/ 0 w 523"/>
                  <a:gd name="T1" fmla="*/ 644 h 644"/>
                  <a:gd name="T2" fmla="*/ 513 w 523"/>
                  <a:gd name="T3" fmla="*/ 0 h 644"/>
                  <a:gd name="T4" fmla="*/ 523 w 523"/>
                  <a:gd name="T5" fmla="*/ 10 h 644"/>
                  <a:gd name="T6" fmla="*/ 0 w 523"/>
                  <a:gd name="T7" fmla="*/ 644 h 644"/>
                </a:gdLst>
                <a:ahLst/>
                <a:cxnLst>
                  <a:cxn ang="0">
                    <a:pos x="T0" y="T1"/>
                  </a:cxn>
                  <a:cxn ang="0">
                    <a:pos x="T2" y="T3"/>
                  </a:cxn>
                  <a:cxn ang="0">
                    <a:pos x="T4" y="T5"/>
                  </a:cxn>
                  <a:cxn ang="0">
                    <a:pos x="T6" y="T7"/>
                  </a:cxn>
                </a:cxnLst>
                <a:rect l="0" t="0" r="r" b="b"/>
                <a:pathLst>
                  <a:path w="523" h="644">
                    <a:moveTo>
                      <a:pt x="0" y="644"/>
                    </a:moveTo>
                    <a:lnTo>
                      <a:pt x="513" y="0"/>
                    </a:lnTo>
                    <a:lnTo>
                      <a:pt x="523" y="10"/>
                    </a:lnTo>
                    <a:lnTo>
                      <a:pt x="0" y="64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298" name="Freeform 3970"/>
              <p:cNvSpPr>
                <a:spLocks/>
              </p:cNvSpPr>
              <p:nvPr/>
            </p:nvSpPr>
            <p:spPr bwMode="auto">
              <a:xfrm rot="-21600000" flipH="1" flipV="1">
                <a:off x="1595" y="1678"/>
                <a:ext cx="101" cy="109"/>
              </a:xfrm>
              <a:custGeom>
                <a:avLst/>
                <a:gdLst>
                  <a:gd name="T0" fmla="*/ 0 w 533"/>
                  <a:gd name="T1" fmla="*/ 635 h 644"/>
                  <a:gd name="T2" fmla="*/ 10 w 533"/>
                  <a:gd name="T3" fmla="*/ 644 h 644"/>
                  <a:gd name="T4" fmla="*/ 533 w 533"/>
                  <a:gd name="T5" fmla="*/ 10 h 644"/>
                  <a:gd name="T6" fmla="*/ 523 w 533"/>
                  <a:gd name="T7" fmla="*/ 0 h 644"/>
                  <a:gd name="T8" fmla="*/ 0 w 533"/>
                  <a:gd name="T9" fmla="*/ 635 h 644"/>
                </a:gdLst>
                <a:ahLst/>
                <a:cxnLst>
                  <a:cxn ang="0">
                    <a:pos x="T0" y="T1"/>
                  </a:cxn>
                  <a:cxn ang="0">
                    <a:pos x="T2" y="T3"/>
                  </a:cxn>
                  <a:cxn ang="0">
                    <a:pos x="T4" y="T5"/>
                  </a:cxn>
                  <a:cxn ang="0">
                    <a:pos x="T6" y="T7"/>
                  </a:cxn>
                  <a:cxn ang="0">
                    <a:pos x="T8" y="T9"/>
                  </a:cxn>
                </a:cxnLst>
                <a:rect l="0" t="0" r="r" b="b"/>
                <a:pathLst>
                  <a:path w="533" h="644">
                    <a:moveTo>
                      <a:pt x="0" y="635"/>
                    </a:moveTo>
                    <a:lnTo>
                      <a:pt x="10" y="644"/>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299" name="Freeform 3971"/>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00" name="Freeform 3972"/>
              <p:cNvSpPr>
                <a:spLocks/>
              </p:cNvSpPr>
              <p:nvPr/>
            </p:nvSpPr>
            <p:spPr bwMode="auto">
              <a:xfrm rot="-21600000" flipH="1" flipV="1">
                <a:off x="1672" y="1650"/>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01" name="Freeform 3973"/>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02" name="Freeform 3974"/>
              <p:cNvSpPr>
                <a:spLocks/>
              </p:cNvSpPr>
              <p:nvPr/>
            </p:nvSpPr>
            <p:spPr bwMode="auto">
              <a:xfrm rot="-21600000" flipH="1" flipV="1">
                <a:off x="1696" y="1650"/>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03" name="Freeform 3975"/>
              <p:cNvSpPr>
                <a:spLocks/>
              </p:cNvSpPr>
              <p:nvPr/>
            </p:nvSpPr>
            <p:spPr bwMode="auto">
              <a:xfrm rot="-21600000" flipH="1" flipV="1">
                <a:off x="1595" y="1746"/>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04" name="Freeform 3976"/>
              <p:cNvSpPr>
                <a:spLocks/>
              </p:cNvSpPr>
              <p:nvPr/>
            </p:nvSpPr>
            <p:spPr bwMode="auto">
              <a:xfrm rot="-21600000" flipH="1" flipV="1">
                <a:off x="1595" y="1746"/>
                <a:ext cx="101" cy="109"/>
              </a:xfrm>
              <a:custGeom>
                <a:avLst/>
                <a:gdLst>
                  <a:gd name="T0" fmla="*/ 0 w 523"/>
                  <a:gd name="T1" fmla="*/ 643 h 643"/>
                  <a:gd name="T2" fmla="*/ 513 w 523"/>
                  <a:gd name="T3" fmla="*/ 0 h 643"/>
                  <a:gd name="T4" fmla="*/ 523 w 523"/>
                  <a:gd name="T5" fmla="*/ 10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10"/>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05" name="Freeform 3977"/>
              <p:cNvSpPr>
                <a:spLocks/>
              </p:cNvSpPr>
              <p:nvPr/>
            </p:nvSpPr>
            <p:spPr bwMode="auto">
              <a:xfrm rot="-21600000" flipH="1" flipV="1">
                <a:off x="1595" y="1746"/>
                <a:ext cx="101" cy="109"/>
              </a:xfrm>
              <a:custGeom>
                <a:avLst/>
                <a:gdLst>
                  <a:gd name="T0" fmla="*/ 0 w 533"/>
                  <a:gd name="T1" fmla="*/ 635 h 643"/>
                  <a:gd name="T2" fmla="*/ 10 w 533"/>
                  <a:gd name="T3" fmla="*/ 643 h 643"/>
                  <a:gd name="T4" fmla="*/ 533 w 533"/>
                  <a:gd name="T5" fmla="*/ 10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10"/>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06" name="Freeform 3978"/>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07" name="Freeform 3979"/>
              <p:cNvSpPr>
                <a:spLocks/>
              </p:cNvSpPr>
              <p:nvPr/>
            </p:nvSpPr>
            <p:spPr bwMode="auto">
              <a:xfrm rot="-21600000" flipH="1" flipV="1">
                <a:off x="1672" y="1718"/>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08" name="Freeform 3980"/>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09" name="Freeform 3981"/>
              <p:cNvSpPr>
                <a:spLocks/>
              </p:cNvSpPr>
              <p:nvPr/>
            </p:nvSpPr>
            <p:spPr bwMode="auto">
              <a:xfrm rot="-21600000" flipH="1" flipV="1">
                <a:off x="1696" y="1718"/>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10" name="Freeform 3982"/>
              <p:cNvSpPr>
                <a:spLocks/>
              </p:cNvSpPr>
              <p:nvPr/>
            </p:nvSpPr>
            <p:spPr bwMode="auto">
              <a:xfrm rot="-21600000" flipH="1" flipV="1">
                <a:off x="1595" y="1814"/>
                <a:ext cx="101" cy="109"/>
              </a:xfrm>
              <a:custGeom>
                <a:avLst/>
                <a:gdLst>
                  <a:gd name="T0" fmla="*/ 0 w 523"/>
                  <a:gd name="T1" fmla="*/ 635 h 643"/>
                  <a:gd name="T2" fmla="*/ 10 w 523"/>
                  <a:gd name="T3" fmla="*/ 643 h 643"/>
                  <a:gd name="T4" fmla="*/ 523 w 523"/>
                  <a:gd name="T5" fmla="*/ 0 h 643"/>
                  <a:gd name="T6" fmla="*/ 0 w 523"/>
                  <a:gd name="T7" fmla="*/ 635 h 643"/>
                </a:gdLst>
                <a:ahLst/>
                <a:cxnLst>
                  <a:cxn ang="0">
                    <a:pos x="T0" y="T1"/>
                  </a:cxn>
                  <a:cxn ang="0">
                    <a:pos x="T2" y="T3"/>
                  </a:cxn>
                  <a:cxn ang="0">
                    <a:pos x="T4" y="T5"/>
                  </a:cxn>
                  <a:cxn ang="0">
                    <a:pos x="T6" y="T7"/>
                  </a:cxn>
                </a:cxnLst>
                <a:rect l="0" t="0" r="r" b="b"/>
                <a:pathLst>
                  <a:path w="523" h="643">
                    <a:moveTo>
                      <a:pt x="0" y="635"/>
                    </a:moveTo>
                    <a:lnTo>
                      <a:pt x="10" y="643"/>
                    </a:lnTo>
                    <a:lnTo>
                      <a:pt x="523" y="0"/>
                    </a:lnTo>
                    <a:lnTo>
                      <a:pt x="0" y="635"/>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11" name="Freeform 3983"/>
              <p:cNvSpPr>
                <a:spLocks/>
              </p:cNvSpPr>
              <p:nvPr/>
            </p:nvSpPr>
            <p:spPr bwMode="auto">
              <a:xfrm rot="-21600000" flipH="1" flipV="1">
                <a:off x="1595" y="1814"/>
                <a:ext cx="101" cy="109"/>
              </a:xfrm>
              <a:custGeom>
                <a:avLst/>
                <a:gdLst>
                  <a:gd name="T0" fmla="*/ 0 w 523"/>
                  <a:gd name="T1" fmla="*/ 643 h 643"/>
                  <a:gd name="T2" fmla="*/ 513 w 523"/>
                  <a:gd name="T3" fmla="*/ 0 h 643"/>
                  <a:gd name="T4" fmla="*/ 523 w 523"/>
                  <a:gd name="T5" fmla="*/ 9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9"/>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12" name="Freeform 3984"/>
              <p:cNvSpPr>
                <a:spLocks/>
              </p:cNvSpPr>
              <p:nvPr/>
            </p:nvSpPr>
            <p:spPr bwMode="auto">
              <a:xfrm rot="-21600000" flipH="1" flipV="1">
                <a:off x="1595" y="1814"/>
                <a:ext cx="101" cy="109"/>
              </a:xfrm>
              <a:custGeom>
                <a:avLst/>
                <a:gdLst>
                  <a:gd name="T0" fmla="*/ 0 w 533"/>
                  <a:gd name="T1" fmla="*/ 635 h 643"/>
                  <a:gd name="T2" fmla="*/ 10 w 533"/>
                  <a:gd name="T3" fmla="*/ 643 h 643"/>
                  <a:gd name="T4" fmla="*/ 533 w 533"/>
                  <a:gd name="T5" fmla="*/ 9 h 643"/>
                  <a:gd name="T6" fmla="*/ 523 w 533"/>
                  <a:gd name="T7" fmla="*/ 0 h 643"/>
                  <a:gd name="T8" fmla="*/ 0 w 533"/>
                  <a:gd name="T9" fmla="*/ 635 h 643"/>
                </a:gdLst>
                <a:ahLst/>
                <a:cxnLst>
                  <a:cxn ang="0">
                    <a:pos x="T0" y="T1"/>
                  </a:cxn>
                  <a:cxn ang="0">
                    <a:pos x="T2" y="T3"/>
                  </a:cxn>
                  <a:cxn ang="0">
                    <a:pos x="T4" y="T5"/>
                  </a:cxn>
                  <a:cxn ang="0">
                    <a:pos x="T6" y="T7"/>
                  </a:cxn>
                  <a:cxn ang="0">
                    <a:pos x="T8" y="T9"/>
                  </a:cxn>
                </a:cxnLst>
                <a:rect l="0" t="0" r="r" b="b"/>
                <a:pathLst>
                  <a:path w="533" h="643">
                    <a:moveTo>
                      <a:pt x="0" y="635"/>
                    </a:moveTo>
                    <a:lnTo>
                      <a:pt x="10" y="643"/>
                    </a:lnTo>
                    <a:lnTo>
                      <a:pt x="533" y="9"/>
                    </a:lnTo>
                    <a:lnTo>
                      <a:pt x="523" y="0"/>
                    </a:lnTo>
                    <a:lnTo>
                      <a:pt x="0" y="635"/>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13" name="Freeform 3985"/>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14" name="Freeform 3986"/>
              <p:cNvSpPr>
                <a:spLocks/>
              </p:cNvSpPr>
              <p:nvPr/>
            </p:nvSpPr>
            <p:spPr bwMode="auto">
              <a:xfrm rot="-21600000" flipH="1" flipV="1">
                <a:off x="1672" y="1787"/>
                <a:ext cx="48" cy="27"/>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15" name="Freeform 3987"/>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16" name="Freeform 3988"/>
              <p:cNvSpPr>
                <a:spLocks/>
              </p:cNvSpPr>
              <p:nvPr/>
            </p:nvSpPr>
            <p:spPr bwMode="auto">
              <a:xfrm rot="-21600000" flipH="1" flipV="1">
                <a:off x="1696" y="1787"/>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17" name="Freeform 3989"/>
              <p:cNvSpPr>
                <a:spLocks/>
              </p:cNvSpPr>
              <p:nvPr/>
            </p:nvSpPr>
            <p:spPr bwMode="auto">
              <a:xfrm rot="-21600000" flipH="1" flipV="1">
                <a:off x="1595" y="1883"/>
                <a:ext cx="101" cy="108"/>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18" name="Freeform 3990"/>
              <p:cNvSpPr>
                <a:spLocks/>
              </p:cNvSpPr>
              <p:nvPr/>
            </p:nvSpPr>
            <p:spPr bwMode="auto">
              <a:xfrm rot="-21600000" flipH="1" flipV="1">
                <a:off x="1595" y="1883"/>
                <a:ext cx="101" cy="108"/>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19" name="Freeform 3991"/>
              <p:cNvSpPr>
                <a:spLocks/>
              </p:cNvSpPr>
              <p:nvPr/>
            </p:nvSpPr>
            <p:spPr bwMode="auto">
              <a:xfrm rot="-21600000" flipH="1" flipV="1">
                <a:off x="1595" y="1883"/>
                <a:ext cx="101" cy="108"/>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20" name="Freeform 3992"/>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21" name="Freeform 3993"/>
              <p:cNvSpPr>
                <a:spLocks/>
              </p:cNvSpPr>
              <p:nvPr/>
            </p:nvSpPr>
            <p:spPr bwMode="auto">
              <a:xfrm rot="-21600000" flipH="1" flipV="1">
                <a:off x="1672" y="1855"/>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22" name="Freeform 3994"/>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23" name="Freeform 3995"/>
              <p:cNvSpPr>
                <a:spLocks/>
              </p:cNvSpPr>
              <p:nvPr/>
            </p:nvSpPr>
            <p:spPr bwMode="auto">
              <a:xfrm rot="-21600000" flipH="1" flipV="1">
                <a:off x="1696" y="1855"/>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24" name="Freeform 3996"/>
              <p:cNvSpPr>
                <a:spLocks/>
              </p:cNvSpPr>
              <p:nvPr/>
            </p:nvSpPr>
            <p:spPr bwMode="auto">
              <a:xfrm rot="-21600000" flipH="1" flipV="1">
                <a:off x="1595" y="1948"/>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25" name="Freeform 3997"/>
              <p:cNvSpPr>
                <a:spLocks/>
              </p:cNvSpPr>
              <p:nvPr/>
            </p:nvSpPr>
            <p:spPr bwMode="auto">
              <a:xfrm rot="-21600000" flipH="1" flipV="1">
                <a:off x="1595" y="1948"/>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26" name="Freeform 3998"/>
              <p:cNvSpPr>
                <a:spLocks/>
              </p:cNvSpPr>
              <p:nvPr/>
            </p:nvSpPr>
            <p:spPr bwMode="auto">
              <a:xfrm rot="-21600000" flipH="1" flipV="1">
                <a:off x="1595" y="1948"/>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27" name="Freeform 3999"/>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28" name="Freeform 4000"/>
              <p:cNvSpPr>
                <a:spLocks/>
              </p:cNvSpPr>
              <p:nvPr/>
            </p:nvSpPr>
            <p:spPr bwMode="auto">
              <a:xfrm rot="-21600000" flipH="1" flipV="1">
                <a:off x="1672" y="1923"/>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29" name="Freeform 4001"/>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30" name="Freeform 4002"/>
              <p:cNvSpPr>
                <a:spLocks/>
              </p:cNvSpPr>
              <p:nvPr/>
            </p:nvSpPr>
            <p:spPr bwMode="auto">
              <a:xfrm rot="-21600000" flipH="1" flipV="1">
                <a:off x="1696" y="1923"/>
                <a:ext cx="24" cy="46"/>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31" name="Freeform 4003"/>
              <p:cNvSpPr>
                <a:spLocks/>
              </p:cNvSpPr>
              <p:nvPr/>
            </p:nvSpPr>
            <p:spPr bwMode="auto">
              <a:xfrm rot="-21600000" flipH="1" flipV="1">
                <a:off x="1595" y="2016"/>
                <a:ext cx="101" cy="111"/>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32" name="Freeform 4004"/>
              <p:cNvSpPr>
                <a:spLocks/>
              </p:cNvSpPr>
              <p:nvPr/>
            </p:nvSpPr>
            <p:spPr bwMode="auto">
              <a:xfrm rot="-21600000" flipH="1" flipV="1">
                <a:off x="1595" y="2016"/>
                <a:ext cx="101" cy="111"/>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33" name="Freeform 4005"/>
              <p:cNvSpPr>
                <a:spLocks/>
              </p:cNvSpPr>
              <p:nvPr/>
            </p:nvSpPr>
            <p:spPr bwMode="auto">
              <a:xfrm rot="-21600000" flipH="1" flipV="1">
                <a:off x="1595" y="2016"/>
                <a:ext cx="101" cy="111"/>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34" name="Freeform 4006"/>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35" name="Freeform 4007"/>
              <p:cNvSpPr>
                <a:spLocks/>
              </p:cNvSpPr>
              <p:nvPr/>
            </p:nvSpPr>
            <p:spPr bwMode="auto">
              <a:xfrm rot="-21600000" flipH="1" flipV="1">
                <a:off x="1672" y="1991"/>
                <a:ext cx="48" cy="28"/>
              </a:xfrm>
              <a:custGeom>
                <a:avLst/>
                <a:gdLst>
                  <a:gd name="T0" fmla="*/ 134 w 252"/>
                  <a:gd name="T1" fmla="*/ 0 h 164"/>
                  <a:gd name="T2" fmla="*/ 252 w 252"/>
                  <a:gd name="T3" fmla="*/ 19 h 164"/>
                  <a:gd name="T4" fmla="*/ 0 w 252"/>
                  <a:gd name="T5" fmla="*/ 164 h 164"/>
                  <a:gd name="T6" fmla="*/ 134 w 252"/>
                  <a:gd name="T7" fmla="*/ 0 h 164"/>
                </a:gdLst>
                <a:ahLst/>
                <a:cxnLst>
                  <a:cxn ang="0">
                    <a:pos x="T0" y="T1"/>
                  </a:cxn>
                  <a:cxn ang="0">
                    <a:pos x="T2" y="T3"/>
                  </a:cxn>
                  <a:cxn ang="0">
                    <a:pos x="T4" y="T5"/>
                  </a:cxn>
                  <a:cxn ang="0">
                    <a:pos x="T6" y="T7"/>
                  </a:cxn>
                </a:cxnLst>
                <a:rect l="0" t="0" r="r" b="b"/>
                <a:pathLst>
                  <a:path w="252" h="164">
                    <a:moveTo>
                      <a:pt x="134" y="0"/>
                    </a:moveTo>
                    <a:lnTo>
                      <a:pt x="252" y="19"/>
                    </a:lnTo>
                    <a:lnTo>
                      <a:pt x="0" y="164"/>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36" name="Freeform 4008"/>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37" name="Freeform 4009"/>
              <p:cNvSpPr>
                <a:spLocks/>
              </p:cNvSpPr>
              <p:nvPr/>
            </p:nvSpPr>
            <p:spPr bwMode="auto">
              <a:xfrm rot="-21600000" flipH="1" flipV="1">
                <a:off x="1696" y="1991"/>
                <a:ext cx="24" cy="47"/>
              </a:xfrm>
              <a:custGeom>
                <a:avLst/>
                <a:gdLst>
                  <a:gd name="T0" fmla="*/ 134 w 134"/>
                  <a:gd name="T1" fmla="*/ 113 h 277"/>
                  <a:gd name="T2" fmla="*/ 96 w 134"/>
                  <a:gd name="T3" fmla="*/ 0 h 277"/>
                  <a:gd name="T4" fmla="*/ 0 w 134"/>
                  <a:gd name="T5" fmla="*/ 277 h 277"/>
                  <a:gd name="T6" fmla="*/ 134 w 134"/>
                  <a:gd name="T7" fmla="*/ 113 h 277"/>
                </a:gdLst>
                <a:ahLst/>
                <a:cxnLst>
                  <a:cxn ang="0">
                    <a:pos x="T0" y="T1"/>
                  </a:cxn>
                  <a:cxn ang="0">
                    <a:pos x="T2" y="T3"/>
                  </a:cxn>
                  <a:cxn ang="0">
                    <a:pos x="T4" y="T5"/>
                  </a:cxn>
                  <a:cxn ang="0">
                    <a:pos x="T6" y="T7"/>
                  </a:cxn>
                </a:cxnLst>
                <a:rect l="0" t="0" r="r" b="b"/>
                <a:pathLst>
                  <a:path w="134" h="277">
                    <a:moveTo>
                      <a:pt x="134" y="113"/>
                    </a:moveTo>
                    <a:lnTo>
                      <a:pt x="96" y="0"/>
                    </a:lnTo>
                    <a:lnTo>
                      <a:pt x="0" y="277"/>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38" name="Freeform 4010"/>
              <p:cNvSpPr>
                <a:spLocks/>
              </p:cNvSpPr>
              <p:nvPr/>
            </p:nvSpPr>
            <p:spPr bwMode="auto">
              <a:xfrm rot="-21600000" flipH="1" flipV="1">
                <a:off x="1595" y="2084"/>
                <a:ext cx="101" cy="112"/>
              </a:xfrm>
              <a:custGeom>
                <a:avLst/>
                <a:gdLst>
                  <a:gd name="T0" fmla="*/ 0 w 523"/>
                  <a:gd name="T1" fmla="*/ 634 h 643"/>
                  <a:gd name="T2" fmla="*/ 10 w 523"/>
                  <a:gd name="T3" fmla="*/ 643 h 643"/>
                  <a:gd name="T4" fmla="*/ 523 w 523"/>
                  <a:gd name="T5" fmla="*/ 0 h 643"/>
                  <a:gd name="T6" fmla="*/ 0 w 523"/>
                  <a:gd name="T7" fmla="*/ 634 h 643"/>
                </a:gdLst>
                <a:ahLst/>
                <a:cxnLst>
                  <a:cxn ang="0">
                    <a:pos x="T0" y="T1"/>
                  </a:cxn>
                  <a:cxn ang="0">
                    <a:pos x="T2" y="T3"/>
                  </a:cxn>
                  <a:cxn ang="0">
                    <a:pos x="T4" y="T5"/>
                  </a:cxn>
                  <a:cxn ang="0">
                    <a:pos x="T6" y="T7"/>
                  </a:cxn>
                </a:cxnLst>
                <a:rect l="0" t="0" r="r" b="b"/>
                <a:pathLst>
                  <a:path w="523" h="643">
                    <a:moveTo>
                      <a:pt x="0" y="634"/>
                    </a:moveTo>
                    <a:lnTo>
                      <a:pt x="10" y="643"/>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39" name="Freeform 4011"/>
              <p:cNvSpPr>
                <a:spLocks/>
              </p:cNvSpPr>
              <p:nvPr/>
            </p:nvSpPr>
            <p:spPr bwMode="auto">
              <a:xfrm rot="-21600000" flipH="1" flipV="1">
                <a:off x="1595" y="2084"/>
                <a:ext cx="101" cy="112"/>
              </a:xfrm>
              <a:custGeom>
                <a:avLst/>
                <a:gdLst>
                  <a:gd name="T0" fmla="*/ 0 w 523"/>
                  <a:gd name="T1" fmla="*/ 643 h 643"/>
                  <a:gd name="T2" fmla="*/ 513 w 523"/>
                  <a:gd name="T3" fmla="*/ 0 h 643"/>
                  <a:gd name="T4" fmla="*/ 523 w 523"/>
                  <a:gd name="T5" fmla="*/ 8 h 643"/>
                  <a:gd name="T6" fmla="*/ 0 w 523"/>
                  <a:gd name="T7" fmla="*/ 643 h 643"/>
                </a:gdLst>
                <a:ahLst/>
                <a:cxnLst>
                  <a:cxn ang="0">
                    <a:pos x="T0" y="T1"/>
                  </a:cxn>
                  <a:cxn ang="0">
                    <a:pos x="T2" y="T3"/>
                  </a:cxn>
                  <a:cxn ang="0">
                    <a:pos x="T4" y="T5"/>
                  </a:cxn>
                  <a:cxn ang="0">
                    <a:pos x="T6" y="T7"/>
                  </a:cxn>
                </a:cxnLst>
                <a:rect l="0" t="0" r="r" b="b"/>
                <a:pathLst>
                  <a:path w="523" h="643">
                    <a:moveTo>
                      <a:pt x="0" y="643"/>
                    </a:moveTo>
                    <a:lnTo>
                      <a:pt x="513" y="0"/>
                    </a:lnTo>
                    <a:lnTo>
                      <a:pt x="523" y="8"/>
                    </a:lnTo>
                    <a:lnTo>
                      <a:pt x="0" y="64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40" name="Freeform 4012"/>
              <p:cNvSpPr>
                <a:spLocks/>
              </p:cNvSpPr>
              <p:nvPr/>
            </p:nvSpPr>
            <p:spPr bwMode="auto">
              <a:xfrm rot="-21600000" flipH="1" flipV="1">
                <a:off x="1595" y="2084"/>
                <a:ext cx="101" cy="112"/>
              </a:xfrm>
              <a:custGeom>
                <a:avLst/>
                <a:gdLst>
                  <a:gd name="T0" fmla="*/ 0 w 533"/>
                  <a:gd name="T1" fmla="*/ 634 h 643"/>
                  <a:gd name="T2" fmla="*/ 10 w 533"/>
                  <a:gd name="T3" fmla="*/ 643 h 643"/>
                  <a:gd name="T4" fmla="*/ 533 w 533"/>
                  <a:gd name="T5" fmla="*/ 8 h 643"/>
                  <a:gd name="T6" fmla="*/ 523 w 533"/>
                  <a:gd name="T7" fmla="*/ 0 h 643"/>
                  <a:gd name="T8" fmla="*/ 0 w 533"/>
                  <a:gd name="T9" fmla="*/ 634 h 643"/>
                </a:gdLst>
                <a:ahLst/>
                <a:cxnLst>
                  <a:cxn ang="0">
                    <a:pos x="T0" y="T1"/>
                  </a:cxn>
                  <a:cxn ang="0">
                    <a:pos x="T2" y="T3"/>
                  </a:cxn>
                  <a:cxn ang="0">
                    <a:pos x="T4" y="T5"/>
                  </a:cxn>
                  <a:cxn ang="0">
                    <a:pos x="T6" y="T7"/>
                  </a:cxn>
                  <a:cxn ang="0">
                    <a:pos x="T8" y="T9"/>
                  </a:cxn>
                </a:cxnLst>
                <a:rect l="0" t="0" r="r" b="b"/>
                <a:pathLst>
                  <a:path w="533" h="643">
                    <a:moveTo>
                      <a:pt x="0" y="634"/>
                    </a:moveTo>
                    <a:lnTo>
                      <a:pt x="10" y="643"/>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41" name="Freeform 4013"/>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42" name="Freeform 4014"/>
              <p:cNvSpPr>
                <a:spLocks/>
              </p:cNvSpPr>
              <p:nvPr/>
            </p:nvSpPr>
            <p:spPr bwMode="auto">
              <a:xfrm rot="-21600000" flipH="1" flipV="1">
                <a:off x="1672" y="2059"/>
                <a:ext cx="48" cy="28"/>
              </a:xfrm>
              <a:custGeom>
                <a:avLst/>
                <a:gdLst>
                  <a:gd name="T0" fmla="*/ 134 w 252"/>
                  <a:gd name="T1" fmla="*/ 0 h 163"/>
                  <a:gd name="T2" fmla="*/ 252 w 252"/>
                  <a:gd name="T3" fmla="*/ 19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9"/>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43" name="Freeform 4015"/>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44" name="Freeform 4016"/>
              <p:cNvSpPr>
                <a:spLocks/>
              </p:cNvSpPr>
              <p:nvPr/>
            </p:nvSpPr>
            <p:spPr bwMode="auto">
              <a:xfrm rot="-21600000" flipH="1" flipV="1">
                <a:off x="1696" y="2059"/>
                <a:ext cx="24" cy="47"/>
              </a:xfrm>
              <a:custGeom>
                <a:avLst/>
                <a:gdLst>
                  <a:gd name="T0" fmla="*/ 134 w 134"/>
                  <a:gd name="T1" fmla="*/ 113 h 276"/>
                  <a:gd name="T2" fmla="*/ 96 w 134"/>
                  <a:gd name="T3" fmla="*/ 0 h 276"/>
                  <a:gd name="T4" fmla="*/ 0 w 134"/>
                  <a:gd name="T5" fmla="*/ 276 h 276"/>
                  <a:gd name="T6" fmla="*/ 134 w 134"/>
                  <a:gd name="T7" fmla="*/ 113 h 276"/>
                </a:gdLst>
                <a:ahLst/>
                <a:cxnLst>
                  <a:cxn ang="0">
                    <a:pos x="T0" y="T1"/>
                  </a:cxn>
                  <a:cxn ang="0">
                    <a:pos x="T2" y="T3"/>
                  </a:cxn>
                  <a:cxn ang="0">
                    <a:pos x="T4" y="T5"/>
                  </a:cxn>
                  <a:cxn ang="0">
                    <a:pos x="T6" y="T7"/>
                  </a:cxn>
                </a:cxnLst>
                <a:rect l="0" t="0" r="r" b="b"/>
                <a:pathLst>
                  <a:path w="134" h="276">
                    <a:moveTo>
                      <a:pt x="134" y="113"/>
                    </a:moveTo>
                    <a:lnTo>
                      <a:pt x="96" y="0"/>
                    </a:lnTo>
                    <a:lnTo>
                      <a:pt x="0" y="276"/>
                    </a:lnTo>
                    <a:lnTo>
                      <a:pt x="134" y="113"/>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45" name="Freeform 4017"/>
              <p:cNvSpPr>
                <a:spLocks/>
              </p:cNvSpPr>
              <p:nvPr/>
            </p:nvSpPr>
            <p:spPr bwMode="auto">
              <a:xfrm rot="-21600000" flipH="1" flipV="1">
                <a:off x="1595" y="2152"/>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46" name="Freeform 4018"/>
              <p:cNvSpPr>
                <a:spLocks/>
              </p:cNvSpPr>
              <p:nvPr/>
            </p:nvSpPr>
            <p:spPr bwMode="auto">
              <a:xfrm rot="-21600000" flipH="1" flipV="1">
                <a:off x="1595" y="2152"/>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47" name="Freeform 4019"/>
              <p:cNvSpPr>
                <a:spLocks/>
              </p:cNvSpPr>
              <p:nvPr/>
            </p:nvSpPr>
            <p:spPr bwMode="auto">
              <a:xfrm rot="-21600000" flipH="1" flipV="1">
                <a:off x="1595" y="2152"/>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48" name="Freeform 4020"/>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49" name="Freeform 4021"/>
              <p:cNvSpPr>
                <a:spLocks/>
              </p:cNvSpPr>
              <p:nvPr/>
            </p:nvSpPr>
            <p:spPr bwMode="auto">
              <a:xfrm rot="-21600000" flipH="1" flipV="1">
                <a:off x="1672" y="2127"/>
                <a:ext cx="48" cy="28"/>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50" name="Freeform 4022"/>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51" name="Freeform 4023"/>
              <p:cNvSpPr>
                <a:spLocks/>
              </p:cNvSpPr>
              <p:nvPr/>
            </p:nvSpPr>
            <p:spPr bwMode="auto">
              <a:xfrm rot="-21600000" flipH="1" flipV="1">
                <a:off x="1696" y="2127"/>
                <a:ext cx="24" cy="47"/>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52" name="Freeform 4024"/>
              <p:cNvSpPr>
                <a:spLocks/>
              </p:cNvSpPr>
              <p:nvPr/>
            </p:nvSpPr>
            <p:spPr bwMode="auto">
              <a:xfrm rot="-21600000" flipH="1" flipV="1">
                <a:off x="1595" y="2220"/>
                <a:ext cx="101" cy="112"/>
              </a:xfrm>
              <a:custGeom>
                <a:avLst/>
                <a:gdLst>
                  <a:gd name="T0" fmla="*/ 0 w 523"/>
                  <a:gd name="T1" fmla="*/ 634 h 642"/>
                  <a:gd name="T2" fmla="*/ 10 w 523"/>
                  <a:gd name="T3" fmla="*/ 642 h 642"/>
                  <a:gd name="T4" fmla="*/ 523 w 523"/>
                  <a:gd name="T5" fmla="*/ 0 h 642"/>
                  <a:gd name="T6" fmla="*/ 0 w 523"/>
                  <a:gd name="T7" fmla="*/ 634 h 642"/>
                </a:gdLst>
                <a:ahLst/>
                <a:cxnLst>
                  <a:cxn ang="0">
                    <a:pos x="T0" y="T1"/>
                  </a:cxn>
                  <a:cxn ang="0">
                    <a:pos x="T2" y="T3"/>
                  </a:cxn>
                  <a:cxn ang="0">
                    <a:pos x="T4" y="T5"/>
                  </a:cxn>
                  <a:cxn ang="0">
                    <a:pos x="T6" y="T7"/>
                  </a:cxn>
                </a:cxnLst>
                <a:rect l="0" t="0" r="r" b="b"/>
                <a:pathLst>
                  <a:path w="523" h="642">
                    <a:moveTo>
                      <a:pt x="0" y="634"/>
                    </a:moveTo>
                    <a:lnTo>
                      <a:pt x="10" y="642"/>
                    </a:lnTo>
                    <a:lnTo>
                      <a:pt x="523" y="0"/>
                    </a:lnTo>
                    <a:lnTo>
                      <a:pt x="0" y="63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53" name="Freeform 4025"/>
              <p:cNvSpPr>
                <a:spLocks/>
              </p:cNvSpPr>
              <p:nvPr/>
            </p:nvSpPr>
            <p:spPr bwMode="auto">
              <a:xfrm rot="-21600000" flipH="1" flipV="1">
                <a:off x="1595" y="2220"/>
                <a:ext cx="101" cy="112"/>
              </a:xfrm>
              <a:custGeom>
                <a:avLst/>
                <a:gdLst>
                  <a:gd name="T0" fmla="*/ 0 w 523"/>
                  <a:gd name="T1" fmla="*/ 642 h 642"/>
                  <a:gd name="T2" fmla="*/ 513 w 523"/>
                  <a:gd name="T3" fmla="*/ 0 h 642"/>
                  <a:gd name="T4" fmla="*/ 523 w 523"/>
                  <a:gd name="T5" fmla="*/ 8 h 642"/>
                  <a:gd name="T6" fmla="*/ 0 w 523"/>
                  <a:gd name="T7" fmla="*/ 642 h 642"/>
                </a:gdLst>
                <a:ahLst/>
                <a:cxnLst>
                  <a:cxn ang="0">
                    <a:pos x="T0" y="T1"/>
                  </a:cxn>
                  <a:cxn ang="0">
                    <a:pos x="T2" y="T3"/>
                  </a:cxn>
                  <a:cxn ang="0">
                    <a:pos x="T4" y="T5"/>
                  </a:cxn>
                  <a:cxn ang="0">
                    <a:pos x="T6" y="T7"/>
                  </a:cxn>
                </a:cxnLst>
                <a:rect l="0" t="0" r="r" b="b"/>
                <a:pathLst>
                  <a:path w="523" h="642">
                    <a:moveTo>
                      <a:pt x="0" y="642"/>
                    </a:moveTo>
                    <a:lnTo>
                      <a:pt x="513" y="0"/>
                    </a:lnTo>
                    <a:lnTo>
                      <a:pt x="523" y="8"/>
                    </a:lnTo>
                    <a:lnTo>
                      <a:pt x="0" y="642"/>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54" name="Freeform 4026"/>
              <p:cNvSpPr>
                <a:spLocks/>
              </p:cNvSpPr>
              <p:nvPr/>
            </p:nvSpPr>
            <p:spPr bwMode="auto">
              <a:xfrm rot="-21600000" flipH="1" flipV="1">
                <a:off x="1595" y="2220"/>
                <a:ext cx="101" cy="112"/>
              </a:xfrm>
              <a:custGeom>
                <a:avLst/>
                <a:gdLst>
                  <a:gd name="T0" fmla="*/ 0 w 533"/>
                  <a:gd name="T1" fmla="*/ 634 h 642"/>
                  <a:gd name="T2" fmla="*/ 10 w 533"/>
                  <a:gd name="T3" fmla="*/ 642 h 642"/>
                  <a:gd name="T4" fmla="*/ 533 w 533"/>
                  <a:gd name="T5" fmla="*/ 8 h 642"/>
                  <a:gd name="T6" fmla="*/ 523 w 533"/>
                  <a:gd name="T7" fmla="*/ 0 h 642"/>
                  <a:gd name="T8" fmla="*/ 0 w 533"/>
                  <a:gd name="T9" fmla="*/ 634 h 642"/>
                </a:gdLst>
                <a:ahLst/>
                <a:cxnLst>
                  <a:cxn ang="0">
                    <a:pos x="T0" y="T1"/>
                  </a:cxn>
                  <a:cxn ang="0">
                    <a:pos x="T2" y="T3"/>
                  </a:cxn>
                  <a:cxn ang="0">
                    <a:pos x="T4" y="T5"/>
                  </a:cxn>
                  <a:cxn ang="0">
                    <a:pos x="T6" y="T7"/>
                  </a:cxn>
                  <a:cxn ang="0">
                    <a:pos x="T8" y="T9"/>
                  </a:cxn>
                </a:cxnLst>
                <a:rect l="0" t="0" r="r" b="b"/>
                <a:pathLst>
                  <a:path w="533" h="642">
                    <a:moveTo>
                      <a:pt x="0" y="634"/>
                    </a:moveTo>
                    <a:lnTo>
                      <a:pt x="10" y="642"/>
                    </a:lnTo>
                    <a:lnTo>
                      <a:pt x="533" y="8"/>
                    </a:lnTo>
                    <a:lnTo>
                      <a:pt x="523" y="0"/>
                    </a:lnTo>
                    <a:lnTo>
                      <a:pt x="0" y="63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55" name="Freeform 4027"/>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56" name="Freeform 4028"/>
              <p:cNvSpPr>
                <a:spLocks/>
              </p:cNvSpPr>
              <p:nvPr/>
            </p:nvSpPr>
            <p:spPr bwMode="auto">
              <a:xfrm rot="-21600000" flipH="1" flipV="1">
                <a:off x="1672" y="2193"/>
                <a:ext cx="48" cy="31"/>
              </a:xfrm>
              <a:custGeom>
                <a:avLst/>
                <a:gdLst>
                  <a:gd name="T0" fmla="*/ 134 w 252"/>
                  <a:gd name="T1" fmla="*/ 0 h 163"/>
                  <a:gd name="T2" fmla="*/ 252 w 252"/>
                  <a:gd name="T3" fmla="*/ 18 h 163"/>
                  <a:gd name="T4" fmla="*/ 0 w 252"/>
                  <a:gd name="T5" fmla="*/ 163 h 163"/>
                  <a:gd name="T6" fmla="*/ 134 w 252"/>
                  <a:gd name="T7" fmla="*/ 0 h 163"/>
                </a:gdLst>
                <a:ahLst/>
                <a:cxnLst>
                  <a:cxn ang="0">
                    <a:pos x="T0" y="T1"/>
                  </a:cxn>
                  <a:cxn ang="0">
                    <a:pos x="T2" y="T3"/>
                  </a:cxn>
                  <a:cxn ang="0">
                    <a:pos x="T4" y="T5"/>
                  </a:cxn>
                  <a:cxn ang="0">
                    <a:pos x="T6" y="T7"/>
                  </a:cxn>
                </a:cxnLst>
                <a:rect l="0" t="0" r="r" b="b"/>
                <a:pathLst>
                  <a:path w="252" h="163">
                    <a:moveTo>
                      <a:pt x="134" y="0"/>
                    </a:moveTo>
                    <a:lnTo>
                      <a:pt x="252" y="18"/>
                    </a:lnTo>
                    <a:lnTo>
                      <a:pt x="0" y="163"/>
                    </a:lnTo>
                    <a:lnTo>
                      <a:pt x="134" y="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57" name="Freeform 4029"/>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solidFill>
                <a:srgbClr val="00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a:p>
            </p:txBody>
          </p:sp>
          <p:sp>
            <p:nvSpPr>
              <p:cNvPr id="743358" name="Freeform 4030"/>
              <p:cNvSpPr>
                <a:spLocks/>
              </p:cNvSpPr>
              <p:nvPr/>
            </p:nvSpPr>
            <p:spPr bwMode="auto">
              <a:xfrm rot="-21600000" flipH="1" flipV="1">
                <a:off x="1696" y="2193"/>
                <a:ext cx="24" cy="49"/>
              </a:xfrm>
              <a:custGeom>
                <a:avLst/>
                <a:gdLst>
                  <a:gd name="T0" fmla="*/ 134 w 134"/>
                  <a:gd name="T1" fmla="*/ 114 h 277"/>
                  <a:gd name="T2" fmla="*/ 96 w 134"/>
                  <a:gd name="T3" fmla="*/ 0 h 277"/>
                  <a:gd name="T4" fmla="*/ 0 w 134"/>
                  <a:gd name="T5" fmla="*/ 277 h 277"/>
                  <a:gd name="T6" fmla="*/ 134 w 134"/>
                  <a:gd name="T7" fmla="*/ 114 h 277"/>
                </a:gdLst>
                <a:ahLst/>
                <a:cxnLst>
                  <a:cxn ang="0">
                    <a:pos x="T0" y="T1"/>
                  </a:cxn>
                  <a:cxn ang="0">
                    <a:pos x="T2" y="T3"/>
                  </a:cxn>
                  <a:cxn ang="0">
                    <a:pos x="T4" y="T5"/>
                  </a:cxn>
                  <a:cxn ang="0">
                    <a:pos x="T6" y="T7"/>
                  </a:cxn>
                </a:cxnLst>
                <a:rect l="0" t="0" r="r" b="b"/>
                <a:pathLst>
                  <a:path w="134" h="277">
                    <a:moveTo>
                      <a:pt x="134" y="114"/>
                    </a:moveTo>
                    <a:lnTo>
                      <a:pt x="96" y="0"/>
                    </a:lnTo>
                    <a:lnTo>
                      <a:pt x="0" y="277"/>
                    </a:lnTo>
                    <a:lnTo>
                      <a:pt x="134" y="114"/>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3359" name="Rectangle 4031"/>
              <p:cNvSpPr>
                <a:spLocks noChangeArrowheads="1"/>
              </p:cNvSpPr>
              <p:nvPr/>
            </p:nvSpPr>
            <p:spPr bwMode="auto">
              <a:xfrm rot="-21600000" flipH="1" flipV="1">
                <a:off x="1595" y="1646"/>
                <a:ext cx="7" cy="69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4035"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83</a:t>
            </a:fld>
            <a:endParaRPr lang="en-US" altLang="en-US" dirty="0"/>
          </a:p>
        </p:txBody>
      </p:sp>
    </p:spTree>
    <p:extLst>
      <p:ext uri="{BB962C8B-B14F-4D97-AF65-F5344CB8AC3E}">
        <p14:creationId xmlns:p14="http://schemas.microsoft.com/office/powerpoint/2010/main" val="5057275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0594" name="Group 2"/>
          <p:cNvGrpSpPr>
            <a:grpSpLocks/>
          </p:cNvGrpSpPr>
          <p:nvPr/>
        </p:nvGrpSpPr>
        <p:grpSpPr bwMode="auto">
          <a:xfrm>
            <a:off x="2593751" y="2470051"/>
            <a:ext cx="4354513" cy="1862137"/>
            <a:chOff x="2555" y="1310"/>
            <a:chExt cx="2743" cy="1173"/>
          </a:xfrm>
        </p:grpSpPr>
        <p:sp>
          <p:nvSpPr>
            <p:cNvPr id="750595" name="Rectangle 3"/>
            <p:cNvSpPr>
              <a:spLocks noChangeArrowheads="1"/>
            </p:cNvSpPr>
            <p:nvPr/>
          </p:nvSpPr>
          <p:spPr bwMode="auto">
            <a:xfrm rot="5400000">
              <a:off x="3387" y="797"/>
              <a:ext cx="1061" cy="2240"/>
            </a:xfrm>
            <a:prstGeom prst="rect">
              <a:avLst/>
            </a:prstGeom>
            <a:gradFill rotWithShape="1">
              <a:gsLst>
                <a:gs pos="0">
                  <a:srgbClr val="CBCBCB"/>
                </a:gs>
                <a:gs pos="100000">
                  <a:srgbClr val="808080"/>
                </a:gs>
              </a:gsLst>
              <a:lin ang="18900000" scaled="1"/>
            </a:gra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96" name="Rectangle 4"/>
            <p:cNvSpPr>
              <a:spLocks noChangeArrowheads="1"/>
            </p:cNvSpPr>
            <p:nvPr/>
          </p:nvSpPr>
          <p:spPr bwMode="auto">
            <a:xfrm rot="5400000">
              <a:off x="3865" y="266"/>
              <a:ext cx="142" cy="2240"/>
            </a:xfrm>
            <a:prstGeom prst="rect">
              <a:avLst/>
            </a:prstGeom>
            <a:gradFill rotWithShape="1">
              <a:gsLst>
                <a:gs pos="0">
                  <a:srgbClr val="CBCBCB"/>
                </a:gs>
                <a:gs pos="100000">
                  <a:srgbClr val="969696"/>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97" name="Rectangle 5"/>
            <p:cNvSpPr>
              <a:spLocks noChangeArrowheads="1"/>
            </p:cNvSpPr>
            <p:nvPr/>
          </p:nvSpPr>
          <p:spPr bwMode="auto">
            <a:xfrm rot="5400000">
              <a:off x="3901" y="1085"/>
              <a:ext cx="52" cy="2743"/>
            </a:xfrm>
            <a:prstGeom prst="rect">
              <a:avLst/>
            </a:prstGeom>
            <a:solidFill>
              <a:srgbClr val="808080"/>
            </a:soli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98" name="Rectangle 6"/>
            <p:cNvSpPr>
              <a:spLocks noChangeArrowheads="1"/>
            </p:cNvSpPr>
            <p:nvPr/>
          </p:nvSpPr>
          <p:spPr bwMode="auto">
            <a:xfrm>
              <a:off x="2718" y="1310"/>
              <a:ext cx="116" cy="1119"/>
            </a:xfrm>
            <a:prstGeom prst="rect">
              <a:avLst/>
            </a:prstGeom>
            <a:gradFill rotWithShape="1">
              <a:gsLst>
                <a:gs pos="0">
                  <a:srgbClr val="CBCBCB"/>
                </a:gs>
                <a:gs pos="100000">
                  <a:srgbClr val="969696"/>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99" name="Rectangle 7"/>
            <p:cNvSpPr>
              <a:spLocks noChangeArrowheads="1"/>
            </p:cNvSpPr>
            <p:nvPr/>
          </p:nvSpPr>
          <p:spPr bwMode="auto">
            <a:xfrm>
              <a:off x="4985" y="1315"/>
              <a:ext cx="116" cy="1119"/>
            </a:xfrm>
            <a:prstGeom prst="rect">
              <a:avLst/>
            </a:prstGeom>
            <a:gradFill rotWithShape="1">
              <a:gsLst>
                <a:gs pos="0">
                  <a:srgbClr val="CBCBCB"/>
                </a:gs>
                <a:gs pos="100000">
                  <a:srgbClr val="969696"/>
                </a:gs>
              </a:gsLst>
              <a:lin ang="18900000" scaled="1"/>
            </a:gradFill>
            <a:ln w="381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0601" name="Group 9"/>
          <p:cNvGrpSpPr>
            <a:grpSpLocks/>
          </p:cNvGrpSpPr>
          <p:nvPr/>
        </p:nvGrpSpPr>
        <p:grpSpPr bwMode="auto">
          <a:xfrm>
            <a:off x="2917601" y="2355751"/>
            <a:ext cx="3822700" cy="2128837"/>
            <a:chOff x="1574" y="1635"/>
            <a:chExt cx="2408" cy="1341"/>
          </a:xfrm>
        </p:grpSpPr>
        <p:grpSp>
          <p:nvGrpSpPr>
            <p:cNvPr id="750602" name="Group 10"/>
            <p:cNvGrpSpPr>
              <a:grpSpLocks/>
            </p:cNvGrpSpPr>
            <p:nvPr/>
          </p:nvGrpSpPr>
          <p:grpSpPr bwMode="auto">
            <a:xfrm rot="-170955">
              <a:off x="1625" y="1635"/>
              <a:ext cx="2357" cy="1325"/>
              <a:chOff x="964" y="2534"/>
              <a:chExt cx="2357" cy="1283"/>
            </a:xfrm>
          </p:grpSpPr>
          <p:sp>
            <p:nvSpPr>
              <p:cNvPr id="750603" name="AutoShape 11"/>
              <p:cNvSpPr>
                <a:spLocks noChangeArrowheads="1"/>
              </p:cNvSpPr>
              <p:nvPr/>
            </p:nvSpPr>
            <p:spPr bwMode="auto">
              <a:xfrm>
                <a:off x="964" y="2705"/>
                <a:ext cx="2357" cy="967"/>
              </a:xfrm>
              <a:prstGeom prst="parallelogram">
                <a:avLst>
                  <a:gd name="adj" fmla="val 8068"/>
                </a:avLst>
              </a:prstGeom>
              <a:gradFill rotWithShape="1">
                <a:gsLst>
                  <a:gs pos="0">
                    <a:srgbClr val="C0C0C0"/>
                  </a:gs>
                  <a:gs pos="50000">
                    <a:srgbClr val="C0C0C0">
                      <a:gamma/>
                      <a:shade val="46275"/>
                      <a:invGamma/>
                    </a:srgbClr>
                  </a:gs>
                  <a:gs pos="100000">
                    <a:srgbClr val="C0C0C0"/>
                  </a:gs>
                </a:gsLst>
                <a:lin ang="18900000" scaled="1"/>
              </a:gradFill>
              <a:ln>
                <a:noFill/>
              </a:ln>
              <a:effectLst/>
              <a:extLs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0604" name="Oval 12"/>
              <p:cNvSpPr>
                <a:spLocks noChangeAspect="1" noChangeArrowheads="1"/>
              </p:cNvSpPr>
              <p:nvPr/>
            </p:nvSpPr>
            <p:spPr bwMode="auto">
              <a:xfrm rot="2523035">
                <a:off x="1881" y="2534"/>
                <a:ext cx="163" cy="127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5" name="Oval 13"/>
              <p:cNvSpPr>
                <a:spLocks noChangeAspect="1" noChangeArrowheads="1"/>
              </p:cNvSpPr>
              <p:nvPr/>
            </p:nvSpPr>
            <p:spPr bwMode="auto">
              <a:xfrm rot="-8276965">
                <a:off x="1241" y="2624"/>
                <a:ext cx="163" cy="57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6" name="Oval 14"/>
              <p:cNvSpPr>
                <a:spLocks noChangeAspect="1" noChangeArrowheads="1"/>
              </p:cNvSpPr>
              <p:nvPr/>
            </p:nvSpPr>
            <p:spPr bwMode="auto">
              <a:xfrm rot="-8276965">
                <a:off x="1055" y="2665"/>
                <a:ext cx="163" cy="262"/>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7" name="Oval 15"/>
              <p:cNvSpPr>
                <a:spLocks noChangeAspect="1" noChangeArrowheads="1"/>
              </p:cNvSpPr>
              <p:nvPr/>
            </p:nvSpPr>
            <p:spPr bwMode="auto">
              <a:xfrm rot="2523035">
                <a:off x="1595" y="2550"/>
                <a:ext cx="164" cy="1171"/>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8" name="Oval 16"/>
              <p:cNvSpPr>
                <a:spLocks noChangeAspect="1" noChangeArrowheads="1"/>
              </p:cNvSpPr>
              <p:nvPr/>
            </p:nvSpPr>
            <p:spPr bwMode="auto">
              <a:xfrm rot="2523035">
                <a:off x="2226" y="2541"/>
                <a:ext cx="164" cy="1276"/>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9" name="Oval 17"/>
              <p:cNvSpPr>
                <a:spLocks noChangeAspect="1" noChangeArrowheads="1"/>
              </p:cNvSpPr>
              <p:nvPr/>
            </p:nvSpPr>
            <p:spPr bwMode="auto">
              <a:xfrm rot="2523035">
                <a:off x="2500" y="2658"/>
                <a:ext cx="163" cy="1154"/>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10" name="Oval 18"/>
              <p:cNvSpPr>
                <a:spLocks noChangeAspect="1" noChangeArrowheads="1"/>
              </p:cNvSpPr>
              <p:nvPr/>
            </p:nvSpPr>
            <p:spPr bwMode="auto">
              <a:xfrm rot="2523035">
                <a:off x="2688" y="2941"/>
                <a:ext cx="163" cy="81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11" name="Oval 19"/>
              <p:cNvSpPr>
                <a:spLocks noChangeAspect="1" noChangeArrowheads="1"/>
              </p:cNvSpPr>
              <p:nvPr/>
            </p:nvSpPr>
            <p:spPr bwMode="auto">
              <a:xfrm rot="2523035">
                <a:off x="2863" y="3202"/>
                <a:ext cx="163" cy="523"/>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12" name="Oval 20"/>
              <p:cNvSpPr>
                <a:spLocks noChangeAspect="1" noChangeArrowheads="1"/>
              </p:cNvSpPr>
              <p:nvPr/>
            </p:nvSpPr>
            <p:spPr bwMode="auto">
              <a:xfrm rot="2523035">
                <a:off x="3055" y="3480"/>
                <a:ext cx="163" cy="193"/>
              </a:xfrm>
              <a:prstGeom prst="ellipse">
                <a:avLst/>
              </a:prstGeom>
              <a:gradFill rotWithShape="1">
                <a:gsLst>
                  <a:gs pos="0">
                    <a:schemeClr val="bg2">
                      <a:alpha val="52000"/>
                    </a:schemeClr>
                  </a:gs>
                  <a:gs pos="50000">
                    <a:srgbClr val="2A2A2A">
                      <a:alpha val="50999"/>
                    </a:srgbClr>
                  </a:gs>
                  <a:gs pos="100000">
                    <a:schemeClr val="bg2">
                      <a:alpha val="52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13" name="Oval 21"/>
              <p:cNvSpPr>
                <a:spLocks noChangeAspect="1" noChangeArrowheads="1"/>
              </p:cNvSpPr>
              <p:nvPr/>
            </p:nvSpPr>
            <p:spPr bwMode="auto">
              <a:xfrm rot="-8276965">
                <a:off x="1416" y="2586"/>
                <a:ext cx="163" cy="880"/>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14" name="AutoShape 22"/>
              <p:cNvSpPr>
                <a:spLocks noChangeArrowheads="1"/>
              </p:cNvSpPr>
              <p:nvPr/>
            </p:nvSpPr>
            <p:spPr bwMode="auto">
              <a:xfrm>
                <a:off x="964" y="2706"/>
                <a:ext cx="2357" cy="967"/>
              </a:xfrm>
              <a:prstGeom prst="parallelogram">
                <a:avLst>
                  <a:gd name="adj" fmla="val 8068"/>
                </a:avLst>
              </a:prstGeom>
              <a:gradFill rotWithShape="1">
                <a:gsLst>
                  <a:gs pos="0">
                    <a:srgbClr val="C0C0C0">
                      <a:alpha val="33000"/>
                    </a:srgbClr>
                  </a:gs>
                  <a:gs pos="100000">
                    <a:srgbClr val="C0C0C0">
                      <a:gamma/>
                      <a:shade val="93333"/>
                      <a:invGamma/>
                      <a:alpha val="74001"/>
                    </a:srgbClr>
                  </a:gs>
                </a:gsLst>
                <a:path path="shape">
                  <a:fillToRect l="50000" t="50000" r="50000" b="50000"/>
                </a:path>
              </a:gradFill>
              <a:ln>
                <a:noFill/>
              </a:ln>
              <a:effectLst/>
              <a:extLs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50615" name="Group 23"/>
            <p:cNvGrpSpPr>
              <a:grpSpLocks/>
            </p:cNvGrpSpPr>
            <p:nvPr/>
          </p:nvGrpSpPr>
          <p:grpSpPr bwMode="auto">
            <a:xfrm>
              <a:off x="1574" y="1651"/>
              <a:ext cx="2357" cy="1325"/>
              <a:chOff x="964" y="2534"/>
              <a:chExt cx="2357" cy="1283"/>
            </a:xfrm>
          </p:grpSpPr>
          <p:sp>
            <p:nvSpPr>
              <p:cNvPr id="750616" name="AutoShape 24"/>
              <p:cNvSpPr>
                <a:spLocks noChangeArrowheads="1"/>
              </p:cNvSpPr>
              <p:nvPr/>
            </p:nvSpPr>
            <p:spPr bwMode="auto">
              <a:xfrm>
                <a:off x="964" y="2705"/>
                <a:ext cx="2357" cy="967"/>
              </a:xfrm>
              <a:prstGeom prst="parallelogram">
                <a:avLst>
                  <a:gd name="adj" fmla="val 8068"/>
                </a:avLst>
              </a:prstGeom>
              <a:gradFill rotWithShape="1">
                <a:gsLst>
                  <a:gs pos="0">
                    <a:srgbClr val="C0C0C0"/>
                  </a:gs>
                  <a:gs pos="50000">
                    <a:srgbClr val="C0C0C0">
                      <a:gamma/>
                      <a:shade val="46275"/>
                      <a:invGamma/>
                    </a:srgbClr>
                  </a:gs>
                  <a:gs pos="100000">
                    <a:srgbClr val="C0C0C0"/>
                  </a:gs>
                </a:gsLst>
                <a:lin ang="18900000" scaled="1"/>
              </a:gradFill>
              <a:ln>
                <a:noFill/>
              </a:ln>
              <a:effectLst/>
              <a:extLs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0617" name="Oval 25"/>
              <p:cNvSpPr>
                <a:spLocks noChangeAspect="1" noChangeArrowheads="1"/>
              </p:cNvSpPr>
              <p:nvPr/>
            </p:nvSpPr>
            <p:spPr bwMode="auto">
              <a:xfrm rot="2523035">
                <a:off x="1881" y="2534"/>
                <a:ext cx="163" cy="127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18" name="Oval 26"/>
              <p:cNvSpPr>
                <a:spLocks noChangeAspect="1" noChangeArrowheads="1"/>
              </p:cNvSpPr>
              <p:nvPr/>
            </p:nvSpPr>
            <p:spPr bwMode="auto">
              <a:xfrm rot="-8276965">
                <a:off x="1241" y="2624"/>
                <a:ext cx="163" cy="57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19" name="Oval 27"/>
              <p:cNvSpPr>
                <a:spLocks noChangeAspect="1" noChangeArrowheads="1"/>
              </p:cNvSpPr>
              <p:nvPr/>
            </p:nvSpPr>
            <p:spPr bwMode="auto">
              <a:xfrm rot="-8276965">
                <a:off x="1055" y="2665"/>
                <a:ext cx="163" cy="262"/>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20" name="Oval 28"/>
              <p:cNvSpPr>
                <a:spLocks noChangeAspect="1" noChangeArrowheads="1"/>
              </p:cNvSpPr>
              <p:nvPr/>
            </p:nvSpPr>
            <p:spPr bwMode="auto">
              <a:xfrm rot="2523035">
                <a:off x="1595" y="2550"/>
                <a:ext cx="164" cy="1171"/>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21" name="Oval 29"/>
              <p:cNvSpPr>
                <a:spLocks noChangeAspect="1" noChangeArrowheads="1"/>
              </p:cNvSpPr>
              <p:nvPr/>
            </p:nvSpPr>
            <p:spPr bwMode="auto">
              <a:xfrm rot="2523035">
                <a:off x="2226" y="2541"/>
                <a:ext cx="164" cy="1276"/>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22" name="Oval 30"/>
              <p:cNvSpPr>
                <a:spLocks noChangeAspect="1" noChangeArrowheads="1"/>
              </p:cNvSpPr>
              <p:nvPr/>
            </p:nvSpPr>
            <p:spPr bwMode="auto">
              <a:xfrm rot="2523035">
                <a:off x="2500" y="2658"/>
                <a:ext cx="163" cy="1154"/>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23" name="Oval 31"/>
              <p:cNvSpPr>
                <a:spLocks noChangeAspect="1" noChangeArrowheads="1"/>
              </p:cNvSpPr>
              <p:nvPr/>
            </p:nvSpPr>
            <p:spPr bwMode="auto">
              <a:xfrm rot="2523035">
                <a:off x="2688" y="2941"/>
                <a:ext cx="163" cy="819"/>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24" name="Oval 32"/>
              <p:cNvSpPr>
                <a:spLocks noChangeAspect="1" noChangeArrowheads="1"/>
              </p:cNvSpPr>
              <p:nvPr/>
            </p:nvSpPr>
            <p:spPr bwMode="auto">
              <a:xfrm rot="2523035">
                <a:off x="2863" y="3202"/>
                <a:ext cx="163" cy="523"/>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25" name="Oval 33"/>
              <p:cNvSpPr>
                <a:spLocks noChangeAspect="1" noChangeArrowheads="1"/>
              </p:cNvSpPr>
              <p:nvPr/>
            </p:nvSpPr>
            <p:spPr bwMode="auto">
              <a:xfrm rot="2523035">
                <a:off x="3055" y="3480"/>
                <a:ext cx="163" cy="193"/>
              </a:xfrm>
              <a:prstGeom prst="ellipse">
                <a:avLst/>
              </a:prstGeom>
              <a:gradFill rotWithShape="1">
                <a:gsLst>
                  <a:gs pos="0">
                    <a:schemeClr val="bg2">
                      <a:alpha val="52000"/>
                    </a:schemeClr>
                  </a:gs>
                  <a:gs pos="50000">
                    <a:srgbClr val="2A2A2A">
                      <a:alpha val="50999"/>
                    </a:srgbClr>
                  </a:gs>
                  <a:gs pos="100000">
                    <a:schemeClr val="bg2">
                      <a:alpha val="52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26" name="Oval 34"/>
              <p:cNvSpPr>
                <a:spLocks noChangeAspect="1" noChangeArrowheads="1"/>
              </p:cNvSpPr>
              <p:nvPr/>
            </p:nvSpPr>
            <p:spPr bwMode="auto">
              <a:xfrm rot="-8276965">
                <a:off x="1416" y="2586"/>
                <a:ext cx="163" cy="880"/>
              </a:xfrm>
              <a:prstGeom prst="ellipse">
                <a:avLst/>
              </a:prstGeom>
              <a:gradFill rotWithShape="1">
                <a:gsLst>
                  <a:gs pos="0">
                    <a:schemeClr val="bg2">
                      <a:alpha val="3999"/>
                    </a:schemeClr>
                  </a:gs>
                  <a:gs pos="50000">
                    <a:srgbClr val="2A2A2A">
                      <a:alpha val="50999"/>
                    </a:srgbClr>
                  </a:gs>
                  <a:gs pos="100000">
                    <a:schemeClr val="bg2">
                      <a:alpha val="3999"/>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27" name="AutoShape 35"/>
              <p:cNvSpPr>
                <a:spLocks noChangeArrowheads="1"/>
              </p:cNvSpPr>
              <p:nvPr/>
            </p:nvSpPr>
            <p:spPr bwMode="auto">
              <a:xfrm>
                <a:off x="964" y="2706"/>
                <a:ext cx="2357" cy="967"/>
              </a:xfrm>
              <a:prstGeom prst="parallelogram">
                <a:avLst>
                  <a:gd name="adj" fmla="val 8068"/>
                </a:avLst>
              </a:prstGeom>
              <a:gradFill rotWithShape="1">
                <a:gsLst>
                  <a:gs pos="0">
                    <a:srgbClr val="C0C0C0">
                      <a:alpha val="33000"/>
                    </a:srgbClr>
                  </a:gs>
                  <a:gs pos="100000">
                    <a:srgbClr val="C0C0C0">
                      <a:gamma/>
                      <a:shade val="93333"/>
                      <a:invGamma/>
                      <a:alpha val="74001"/>
                    </a:srgbClr>
                  </a:gs>
                </a:gsLst>
                <a:path path="shape">
                  <a:fillToRect l="50000" t="50000" r="50000" b="50000"/>
                </a:path>
              </a:gradFill>
              <a:ln>
                <a:noFill/>
              </a:ln>
              <a:effectLst/>
              <a:extLs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50628" name="AutoShape 36"/>
            <p:cNvSpPr>
              <a:spLocks noChangeArrowheads="1"/>
            </p:cNvSpPr>
            <p:nvPr/>
          </p:nvSpPr>
          <p:spPr bwMode="auto">
            <a:xfrm flipV="1">
              <a:off x="1724" y="1651"/>
              <a:ext cx="2207" cy="264"/>
            </a:xfrm>
            <a:prstGeom prst="wave">
              <a:avLst>
                <a:gd name="adj1" fmla="val 20644"/>
                <a:gd name="adj2" fmla="val 0"/>
              </a:avLst>
            </a:prstGeom>
            <a:solidFill>
              <a:srgbClr val="B2B2B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0629" name="Rectangle 37"/>
            <p:cNvSpPr>
              <a:spLocks noChangeArrowheads="1"/>
            </p:cNvSpPr>
            <p:nvPr/>
          </p:nvSpPr>
          <p:spPr bwMode="auto">
            <a:xfrm rot="320222">
              <a:off x="1593" y="1707"/>
              <a:ext cx="116" cy="1119"/>
            </a:xfrm>
            <a:prstGeom prst="rect">
              <a:avLst/>
            </a:prstGeom>
            <a:gradFill rotWithShape="1">
              <a:gsLst>
                <a:gs pos="0">
                  <a:srgbClr val="CBCBCB"/>
                </a:gs>
                <a:gs pos="100000">
                  <a:srgbClr val="969696"/>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30" name="Rectangle 38"/>
            <p:cNvSpPr>
              <a:spLocks noChangeArrowheads="1"/>
            </p:cNvSpPr>
            <p:nvPr/>
          </p:nvSpPr>
          <p:spPr bwMode="auto">
            <a:xfrm rot="320222">
              <a:off x="3860" y="1712"/>
              <a:ext cx="116" cy="1119"/>
            </a:xfrm>
            <a:prstGeom prst="rect">
              <a:avLst/>
            </a:prstGeom>
            <a:gradFill rotWithShape="1">
              <a:gsLst>
                <a:gs pos="0">
                  <a:srgbClr val="CBCBCB"/>
                </a:gs>
                <a:gs pos="100000">
                  <a:srgbClr val="969696"/>
                </a:gs>
              </a:gsLst>
              <a:lin ang="189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0631" name="Rectangle 39"/>
          <p:cNvSpPr>
            <a:spLocks noChangeArrowheads="1"/>
          </p:cNvSpPr>
          <p:nvPr/>
        </p:nvSpPr>
        <p:spPr bwMode="auto">
          <a:xfrm rot="5400000">
            <a:off x="4620195" y="2194619"/>
            <a:ext cx="301625" cy="4354513"/>
          </a:xfrm>
          <a:prstGeom prst="rect">
            <a:avLst/>
          </a:prstGeom>
          <a:solidFill>
            <a:srgbClr val="80808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32" name="Rectangle 40"/>
          <p:cNvSpPr>
            <a:spLocks noChangeArrowheads="1"/>
          </p:cNvSpPr>
          <p:nvPr/>
        </p:nvSpPr>
        <p:spPr bwMode="auto">
          <a:xfrm>
            <a:off x="841151" y="5102126"/>
            <a:ext cx="18674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200" dirty="0">
                <a:solidFill>
                  <a:schemeClr val="tx2"/>
                </a:solidFill>
              </a:rPr>
              <a:t>Shear buckling</a:t>
            </a:r>
          </a:p>
        </p:txBody>
      </p:sp>
      <p:sp>
        <p:nvSpPr>
          <p:cNvPr id="750633" name="Rectangle 41"/>
          <p:cNvSpPr>
            <a:spLocks noChangeArrowheads="1"/>
          </p:cNvSpPr>
          <p:nvPr/>
        </p:nvSpPr>
        <p:spPr bwMode="auto">
          <a:xfrm>
            <a:off x="971600" y="1412776"/>
            <a:ext cx="22412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r>
              <a:rPr lang="en-US" altLang="en-US" sz="2200" dirty="0">
                <a:solidFill>
                  <a:schemeClr val="tx2"/>
                </a:solidFill>
              </a:rPr>
              <a:t>Development of tension diagonals</a:t>
            </a:r>
          </a:p>
        </p:txBody>
      </p:sp>
      <p:grpSp>
        <p:nvGrpSpPr>
          <p:cNvPr id="750636" name="Group 44"/>
          <p:cNvGrpSpPr>
            <a:grpSpLocks/>
          </p:cNvGrpSpPr>
          <p:nvPr/>
        </p:nvGrpSpPr>
        <p:grpSpPr bwMode="auto">
          <a:xfrm>
            <a:off x="2885851" y="2917726"/>
            <a:ext cx="3821113" cy="1112837"/>
            <a:chOff x="1554" y="1989"/>
            <a:chExt cx="2407" cy="701"/>
          </a:xfrm>
        </p:grpSpPr>
        <p:sp>
          <p:nvSpPr>
            <p:cNvPr id="750637" name="Line 45"/>
            <p:cNvSpPr>
              <a:spLocks noChangeShapeType="1"/>
            </p:cNvSpPr>
            <p:nvPr/>
          </p:nvSpPr>
          <p:spPr bwMode="auto">
            <a:xfrm rot="19746891" flipV="1">
              <a:off x="2533" y="2102"/>
              <a:ext cx="1165" cy="409"/>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38" name="Line 46"/>
            <p:cNvSpPr>
              <a:spLocks noChangeAspect="1" noChangeShapeType="1"/>
            </p:cNvSpPr>
            <p:nvPr/>
          </p:nvSpPr>
          <p:spPr bwMode="auto">
            <a:xfrm rot="19746891" flipV="1">
              <a:off x="1868" y="2165"/>
              <a:ext cx="1036" cy="363"/>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39" name="Line 47"/>
            <p:cNvSpPr>
              <a:spLocks noChangeShapeType="1"/>
            </p:cNvSpPr>
            <p:nvPr/>
          </p:nvSpPr>
          <p:spPr bwMode="auto">
            <a:xfrm rot="19746891" flipV="1">
              <a:off x="3170" y="2316"/>
              <a:ext cx="791" cy="277"/>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40" name="Line 48"/>
            <p:cNvSpPr>
              <a:spLocks noChangeShapeType="1"/>
            </p:cNvSpPr>
            <p:nvPr/>
          </p:nvSpPr>
          <p:spPr bwMode="auto">
            <a:xfrm rot="19746891" flipV="1">
              <a:off x="1580" y="2100"/>
              <a:ext cx="688" cy="240"/>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41" name="Line 49"/>
            <p:cNvSpPr>
              <a:spLocks noChangeAspect="1" noChangeShapeType="1"/>
            </p:cNvSpPr>
            <p:nvPr/>
          </p:nvSpPr>
          <p:spPr bwMode="auto">
            <a:xfrm rot="19746891" flipV="1">
              <a:off x="2228" y="2157"/>
              <a:ext cx="1036" cy="363"/>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42" name="Line 50"/>
            <p:cNvSpPr>
              <a:spLocks noChangeAspect="1" noChangeShapeType="1"/>
            </p:cNvSpPr>
            <p:nvPr/>
          </p:nvSpPr>
          <p:spPr bwMode="auto">
            <a:xfrm rot="19746891" flipV="1">
              <a:off x="2819" y="2162"/>
              <a:ext cx="1107" cy="388"/>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43" name="Line 51"/>
            <p:cNvSpPr>
              <a:spLocks noChangeAspect="1" noChangeShapeType="1"/>
            </p:cNvSpPr>
            <p:nvPr/>
          </p:nvSpPr>
          <p:spPr bwMode="auto">
            <a:xfrm rot="19746891" flipV="1">
              <a:off x="1554" y="2163"/>
              <a:ext cx="1036" cy="363"/>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44" name="Line 52"/>
            <p:cNvSpPr>
              <a:spLocks noChangeAspect="1" noChangeShapeType="1"/>
            </p:cNvSpPr>
            <p:nvPr/>
          </p:nvSpPr>
          <p:spPr bwMode="auto">
            <a:xfrm rot="19746891" flipV="1">
              <a:off x="3440" y="2535"/>
              <a:ext cx="443" cy="155"/>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45" name="Line 53"/>
            <p:cNvSpPr>
              <a:spLocks noChangeAspect="1" noChangeShapeType="1"/>
            </p:cNvSpPr>
            <p:nvPr/>
          </p:nvSpPr>
          <p:spPr bwMode="auto">
            <a:xfrm rot="19746891" flipV="1">
              <a:off x="1719" y="1989"/>
              <a:ext cx="213" cy="75"/>
            </a:xfrm>
            <a:prstGeom prst="line">
              <a:avLst/>
            </a:prstGeom>
            <a:noFill/>
            <a:ln w="38100">
              <a:solidFill>
                <a:schemeClr val="tx1"/>
              </a:solidFill>
              <a:round/>
              <a:headEnd type="stealth" w="lg" len="med"/>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0646" name="Line 54"/>
          <p:cNvSpPr>
            <a:spLocks noChangeShapeType="1"/>
          </p:cNvSpPr>
          <p:nvPr/>
        </p:nvSpPr>
        <p:spPr bwMode="auto">
          <a:xfrm>
            <a:off x="3243454" y="1751330"/>
            <a:ext cx="936210" cy="1634708"/>
          </a:xfrm>
          <a:prstGeom prst="line">
            <a:avLst/>
          </a:prstGeom>
          <a:noFill/>
          <a:ln w="38100">
            <a:solidFill>
              <a:schemeClr val="tx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47" name="Line 55"/>
          <p:cNvSpPr>
            <a:spLocks noChangeShapeType="1"/>
          </p:cNvSpPr>
          <p:nvPr/>
        </p:nvSpPr>
        <p:spPr bwMode="auto">
          <a:xfrm flipV="1">
            <a:off x="2852513" y="3985644"/>
            <a:ext cx="2279611" cy="1285758"/>
          </a:xfrm>
          <a:prstGeom prst="line">
            <a:avLst/>
          </a:prstGeom>
          <a:noFill/>
          <a:ln w="38100">
            <a:solidFill>
              <a:schemeClr val="tx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Text Placeholder 2"/>
          <p:cNvSpPr>
            <a:spLocks noGrp="1"/>
          </p:cNvSpPr>
          <p:nvPr>
            <p:ph type="body" sz="quarter" idx="38"/>
          </p:nvPr>
        </p:nvSpPr>
        <p:spPr/>
        <p:txBody>
          <a:bodyPr/>
          <a:lstStyle/>
          <a:p>
            <a:r>
              <a:rPr lang="en-US" dirty="0"/>
              <a:t>Inelastic Response of a SPSW</a:t>
            </a:r>
          </a:p>
        </p:txBody>
      </p:sp>
      <p:sp>
        <p:nvSpPr>
          <p:cNvPr id="5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84</a:t>
            </a:fld>
            <a:endParaRPr lang="en-US" altLang="en-US" dirty="0"/>
          </a:p>
        </p:txBody>
      </p:sp>
      <p:sp>
        <p:nvSpPr>
          <p:cNvPr id="55" name="Line 60"/>
          <p:cNvSpPr>
            <a:spLocks noChangeAspect="1" noChangeShapeType="1"/>
          </p:cNvSpPr>
          <p:nvPr/>
        </p:nvSpPr>
        <p:spPr bwMode="auto">
          <a:xfrm>
            <a:off x="3739747" y="2968077"/>
            <a:ext cx="703263" cy="363537"/>
          </a:xfrm>
          <a:prstGeom prst="line">
            <a:avLst/>
          </a:prstGeom>
          <a:noFill/>
          <a:ln w="539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6" name="Line 61"/>
          <p:cNvSpPr>
            <a:spLocks noChangeShapeType="1"/>
          </p:cNvSpPr>
          <p:nvPr/>
        </p:nvSpPr>
        <p:spPr bwMode="auto">
          <a:xfrm flipV="1">
            <a:off x="3625447" y="2890289"/>
            <a:ext cx="2327275" cy="1204913"/>
          </a:xfrm>
          <a:prstGeom prst="line">
            <a:avLst/>
          </a:prstGeom>
          <a:noFill/>
          <a:ln w="53975">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8" name="Line 62"/>
          <p:cNvSpPr>
            <a:spLocks noChangeAspect="1" noChangeShapeType="1"/>
          </p:cNvSpPr>
          <p:nvPr/>
        </p:nvSpPr>
        <p:spPr bwMode="auto">
          <a:xfrm flipH="1" flipV="1">
            <a:off x="5047847" y="3671339"/>
            <a:ext cx="703263" cy="363538"/>
          </a:xfrm>
          <a:prstGeom prst="line">
            <a:avLst/>
          </a:prstGeom>
          <a:noFill/>
          <a:ln w="539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9" name="Line 54"/>
          <p:cNvSpPr>
            <a:spLocks noChangeShapeType="1"/>
          </p:cNvSpPr>
          <p:nvPr/>
        </p:nvSpPr>
        <p:spPr bwMode="auto">
          <a:xfrm flipH="1">
            <a:off x="5952721" y="1916832"/>
            <a:ext cx="685979" cy="451864"/>
          </a:xfrm>
          <a:prstGeom prst="line">
            <a:avLst/>
          </a:prstGeom>
          <a:noFill/>
          <a:ln w="38100">
            <a:solidFill>
              <a:schemeClr val="tx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Rectangle 40"/>
          <p:cNvSpPr>
            <a:spLocks noChangeArrowheads="1"/>
          </p:cNvSpPr>
          <p:nvPr/>
        </p:nvSpPr>
        <p:spPr bwMode="auto">
          <a:xfrm>
            <a:off x="6732240" y="1700808"/>
            <a:ext cx="1744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n-US" altLang="en-US" sz="2200" dirty="0" smtClean="0">
                <a:solidFill>
                  <a:schemeClr val="tx2"/>
                </a:solidFill>
              </a:rPr>
              <a:t>Frame flexure</a:t>
            </a:r>
            <a:endParaRPr lang="en-US" altLang="en-US" sz="2200" dirty="0">
              <a:solidFill>
                <a:schemeClr val="tx2"/>
              </a:solidFill>
            </a:endParaRPr>
          </a:p>
        </p:txBody>
      </p:sp>
    </p:spTree>
    <p:extLst>
      <p:ext uri="{BB962C8B-B14F-4D97-AF65-F5344CB8AC3E}">
        <p14:creationId xmlns:p14="http://schemas.microsoft.com/office/powerpoint/2010/main" val="13911807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 Brief Overview</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Earthquake Effects on Structures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Building Code Philosophy for Earthquake-Resistant Design and Importance of Ductility</a:t>
            </a:r>
          </a:p>
          <a:p>
            <a:pPr marL="457200" indent="-457200">
              <a:buFont typeface="Arial" panose="020B0604020202020204" pitchFamily="34" charset="0"/>
              <a:buChar char="•"/>
            </a:pPr>
            <a:r>
              <a:rPr lang="en-US" altLang="en-US" dirty="0" smtClean="0">
                <a:latin typeface="Calibri Light" panose="020F0302020204030204" pitchFamily="34" charset="0"/>
                <a:cs typeface="Calibri Light" panose="020F0302020204030204" pitchFamily="34" charset="0"/>
              </a:rPr>
              <a:t>Design </a:t>
            </a:r>
            <a:r>
              <a:rPr lang="en-US" altLang="en-US" dirty="0">
                <a:latin typeface="Calibri Light" panose="020F0302020204030204" pitchFamily="34" charset="0"/>
                <a:cs typeface="Calibri Light" panose="020F0302020204030204" pitchFamily="34" charset="0"/>
              </a:rPr>
              <a:t>Earthquake Forces: ASCE-7</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Steel Seismic Load Resisting Systems</a:t>
            </a:r>
          </a:p>
          <a:p>
            <a:pPr marL="457200" indent="-457200">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AISC Seismic Provisions</a:t>
            </a:r>
          </a:p>
          <a:p>
            <a:endParaRPr lang="en-US" dirty="0"/>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6" name="Rectangle 5"/>
          <p:cNvSpPr>
            <a:spLocks noChangeArrowheads="1"/>
          </p:cNvSpPr>
          <p:nvPr/>
        </p:nvSpPr>
        <p:spPr bwMode="auto">
          <a:xfrm>
            <a:off x="467544" y="4942304"/>
            <a:ext cx="5976664" cy="502920"/>
          </a:xfrm>
          <a:prstGeom prst="rect">
            <a:avLst/>
          </a:prstGeom>
          <a:noFill/>
          <a:ln w="412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ltLang="en-US"/>
          </a:p>
        </p:txBody>
      </p:sp>
      <p:sp>
        <p:nvSpPr>
          <p:cNvPr id="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85</a:t>
            </a:fld>
            <a:endParaRPr lang="en-US" altLang="en-US" dirty="0"/>
          </a:p>
        </p:txBody>
      </p:sp>
    </p:spTree>
    <p:extLst>
      <p:ext uri="{BB962C8B-B14F-4D97-AF65-F5344CB8AC3E}">
        <p14:creationId xmlns:p14="http://schemas.microsoft.com/office/powerpoint/2010/main" val="39142591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altLang="en-US" dirty="0"/>
              <a:t>2016 AISC Seismic Provisions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1124744"/>
            <a:ext cx="4138561" cy="5355784"/>
          </a:xfrm>
          <a:prstGeom prst="rect">
            <a:avLst/>
          </a:prstGeom>
          <a:ln>
            <a:solidFill>
              <a:schemeClr val="tx1"/>
            </a:solidFill>
          </a:ln>
        </p:spPr>
      </p:pic>
      <p:sp>
        <p:nvSpPr>
          <p:cNvPr id="8"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86</a:t>
            </a:fld>
            <a:endParaRPr lang="en-US" altLang="en-US" dirty="0"/>
          </a:p>
        </p:txBody>
      </p:sp>
    </p:spTree>
    <p:extLst>
      <p:ext uri="{BB962C8B-B14F-4D97-AF65-F5344CB8AC3E}">
        <p14:creationId xmlns:p14="http://schemas.microsoft.com/office/powerpoint/2010/main" val="3684858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2" descr="ut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5088"/>
            <a:ext cx="9144000" cy="64881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9</a:t>
            </a:fld>
            <a:endParaRPr lang="en-US" altLang="en-US"/>
          </a:p>
        </p:txBody>
      </p:sp>
    </p:spTree>
    <p:extLst>
      <p:ext uri="{BB962C8B-B14F-4D97-AF65-F5344CB8AC3E}">
        <p14:creationId xmlns:p14="http://schemas.microsoft.com/office/powerpoint/2010/main" val="9473530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28597</TotalTime>
  <Words>10648</Words>
  <Application>Microsoft Office PowerPoint</Application>
  <PresentationFormat>On-screen Show (4:3)</PresentationFormat>
  <Paragraphs>838</Paragraphs>
  <Slides>86</Slides>
  <Notes>86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88" baseType="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AISC Presentation Template 4:3</dc:title>
  <dc:creator>AISC</dc:creator>
  <cp:lastModifiedBy>Sattler, Kristi</cp:lastModifiedBy>
  <cp:revision>871</cp:revision>
  <cp:lastPrinted>2012-06-12T15:24:24Z</cp:lastPrinted>
  <dcterms:created xsi:type="dcterms:W3CDTF">2013-04-09T21:22:02Z</dcterms:created>
  <dcterms:modified xsi:type="dcterms:W3CDTF">2020-07-07T13:35:34Z</dcterms:modified>
</cp:coreProperties>
</file>